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89" r:id="rId5"/>
  </p:sldMasterIdLst>
  <p:notesMasterIdLst>
    <p:notesMasterId r:id="rId69"/>
  </p:notesMasterIdLst>
  <p:handoutMasterIdLst>
    <p:handoutMasterId r:id="rId70"/>
  </p:handoutMasterIdLst>
  <p:sldIdLst>
    <p:sldId id="831" r:id="rId6"/>
    <p:sldId id="900" r:id="rId7"/>
    <p:sldId id="901" r:id="rId8"/>
    <p:sldId id="902" r:id="rId9"/>
    <p:sldId id="903" r:id="rId10"/>
    <p:sldId id="907" r:id="rId11"/>
    <p:sldId id="614" r:id="rId12"/>
    <p:sldId id="904" r:id="rId13"/>
    <p:sldId id="826" r:id="rId14"/>
    <p:sldId id="526" r:id="rId15"/>
    <p:sldId id="883" r:id="rId16"/>
    <p:sldId id="906" r:id="rId17"/>
    <p:sldId id="824" r:id="rId18"/>
    <p:sldId id="827" r:id="rId19"/>
    <p:sldId id="828" r:id="rId20"/>
    <p:sldId id="919" r:id="rId21"/>
    <p:sldId id="920" r:id="rId22"/>
    <p:sldId id="856" r:id="rId23"/>
    <p:sldId id="833" r:id="rId24"/>
    <p:sldId id="858" r:id="rId25"/>
    <p:sldId id="884" r:id="rId26"/>
    <p:sldId id="859" r:id="rId27"/>
    <p:sldId id="885" r:id="rId28"/>
    <p:sldId id="921" r:id="rId29"/>
    <p:sldId id="922" r:id="rId30"/>
    <p:sldId id="860" r:id="rId31"/>
    <p:sldId id="857" r:id="rId32"/>
    <p:sldId id="861" r:id="rId33"/>
    <p:sldId id="886" r:id="rId34"/>
    <p:sldId id="862" r:id="rId35"/>
    <p:sldId id="887" r:id="rId36"/>
    <p:sldId id="923" r:id="rId37"/>
    <p:sldId id="924" r:id="rId38"/>
    <p:sldId id="865" r:id="rId39"/>
    <p:sldId id="888" r:id="rId40"/>
    <p:sldId id="844" r:id="rId41"/>
    <p:sldId id="905" r:id="rId42"/>
    <p:sldId id="836" r:id="rId43"/>
    <p:sldId id="890" r:id="rId44"/>
    <p:sldId id="866" r:id="rId45"/>
    <p:sldId id="889" r:id="rId46"/>
    <p:sldId id="867" r:id="rId47"/>
    <p:sldId id="891" r:id="rId48"/>
    <p:sldId id="868" r:id="rId49"/>
    <p:sldId id="892" r:id="rId50"/>
    <p:sldId id="925" r:id="rId51"/>
    <p:sldId id="926" r:id="rId52"/>
    <p:sldId id="869" r:id="rId53"/>
    <p:sldId id="893" r:id="rId54"/>
    <p:sldId id="870" r:id="rId55"/>
    <p:sldId id="894" r:id="rId56"/>
    <p:sldId id="871" r:id="rId57"/>
    <p:sldId id="895" r:id="rId58"/>
    <p:sldId id="872" r:id="rId59"/>
    <p:sldId id="896" r:id="rId60"/>
    <p:sldId id="873" r:id="rId61"/>
    <p:sldId id="897" r:id="rId62"/>
    <p:sldId id="874" r:id="rId63"/>
    <p:sldId id="898" r:id="rId64"/>
    <p:sldId id="927" r:id="rId65"/>
    <p:sldId id="928" r:id="rId66"/>
    <p:sldId id="875" r:id="rId67"/>
    <p:sldId id="899" r:id="rId68"/>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ssa.waitsman" initials="mw" lastIdx="15" clrIdx="0"/>
  <p:cmAuthor id="1" name="Bickford, Abigail R Dr CTR US USA MEDCOM PHC" initials="MSOffice" lastIdx="3" clrIdx="1">
    <p:extLst>
      <p:ext uri="{19B8F6BF-5375-455C-9EA6-DF929625EA0E}">
        <p15:presenceInfo xmlns:p15="http://schemas.microsoft.com/office/powerpoint/2012/main" userId="Bickford, Abigail R Dr CTR US USA MEDCOM PHC" providerId="None"/>
      </p:ext>
    </p:extLst>
  </p:cmAuthor>
  <p:cmAuthor id="2" name="Roberson, Leslie W LTC MIL USA MEDCOM PHC" initials="RLWLMUMP" lastIdx="11" clrIdx="2">
    <p:extLst>
      <p:ext uri="{19B8F6BF-5375-455C-9EA6-DF929625EA0E}">
        <p15:presenceInfo xmlns:p15="http://schemas.microsoft.com/office/powerpoint/2012/main" userId="S-1-5-21-420750453-732723933-745807249-3646677" providerId="AD"/>
      </p:ext>
    </p:extLst>
  </p:cmAuthor>
  <p:cmAuthor id="3" name="Bickford, Abigail R Dr CTR US USA MEDCOM PHC" initials="BARDCUUMP" lastIdx="1" clrIdx="3">
    <p:extLst>
      <p:ext uri="{19B8F6BF-5375-455C-9EA6-DF929625EA0E}">
        <p15:presenceInfo xmlns:p15="http://schemas.microsoft.com/office/powerpoint/2012/main" userId="S-1-5-21-420750453-732723933-745807249-35600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385"/>
    <a:srgbClr val="E56F6F"/>
    <a:srgbClr val="FFCB05"/>
    <a:srgbClr val="262626"/>
    <a:srgbClr val="FFC626"/>
    <a:srgbClr val="7A0B0B"/>
    <a:srgbClr val="FECC0D"/>
    <a:srgbClr val="FFC422"/>
    <a:srgbClr val="CA9B1C"/>
    <a:srgbClr val="7A99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38" autoAdjust="0"/>
    <p:restoredTop sz="96618" autoAdjust="0"/>
  </p:normalViewPr>
  <p:slideViewPr>
    <p:cSldViewPr snapToGrid="0">
      <p:cViewPr varScale="1">
        <p:scale>
          <a:sx n="119" d="100"/>
          <a:sy n="119" d="100"/>
        </p:scale>
        <p:origin x="654" y="12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p:scale>
          <a:sx n="90" d="100"/>
          <a:sy n="90" d="100"/>
        </p:scale>
        <p:origin x="3054" y="15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handoutMaster" Target="handoutMasters/handout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F3A98452-0FD8-4683-B254-F8840CA1FFC3}" type="datetimeFigureOut">
              <a:rPr lang="en-US" smtClean="0"/>
              <a:t>12/7/2022</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8712BA36-7910-4320-8891-DD93F2C27449}" type="slidenum">
              <a:rPr lang="en-US" smtClean="0"/>
              <a:t>‹#›</a:t>
            </a:fld>
            <a:endParaRPr lang="en-US"/>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40729" y="340704"/>
            <a:ext cx="3803904" cy="285365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image" Target="../media/image17.png"/></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20.png"/></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Title 16"/>
          <p:cNvSpPr txBox="1">
            <a:spLocks/>
          </p:cNvSpPr>
          <p:nvPr/>
        </p:nvSpPr>
        <p:spPr>
          <a:xfrm>
            <a:off x="1" y="4428216"/>
            <a:ext cx="6857999" cy="3077115"/>
          </a:xfrm>
          <a:prstGeom prst="rect">
            <a:avLst/>
          </a:prstGeom>
        </p:spPr>
        <p:txBody>
          <a:bodyPr lIns="87437" tIns="43719" rIns="87437" bIns="43719" anchor="ctr"/>
          <a:lstStyle/>
          <a:p>
            <a:pPr algn="ctr" defTabSz="874371">
              <a:spcBef>
                <a:spcPct val="0"/>
              </a:spcBef>
              <a:spcAft>
                <a:spcPts val="574"/>
              </a:spcAft>
              <a:defRPr/>
            </a:pPr>
            <a:r>
              <a:rPr lang="en-US" altLang="en-US" sz="4200" b="1" i="1" dirty="0">
                <a:solidFill>
                  <a:schemeClr val="accent4">
                    <a:lumMod val="75000"/>
                  </a:schemeClr>
                </a:solidFill>
                <a:latin typeface="Franklin Gothic Medium" charset="0"/>
                <a:ea typeface="Franklin Gothic Medium" charset="0"/>
                <a:cs typeface="Franklin Gothic Medium" charset="0"/>
              </a:rPr>
              <a:t>Ask, Care, Escort</a:t>
            </a:r>
          </a:p>
          <a:p>
            <a:pPr algn="ctr" defTabSz="874371">
              <a:spcBef>
                <a:spcPct val="0"/>
              </a:spcBef>
              <a:spcAft>
                <a:spcPts val="574"/>
              </a:spcAft>
              <a:defRPr/>
            </a:pPr>
            <a:r>
              <a:rPr lang="en-US" altLang="en-US" sz="2400" b="1" i="1" dirty="0">
                <a:solidFill>
                  <a:schemeClr val="accent4">
                    <a:lumMod val="75000"/>
                  </a:schemeClr>
                </a:solidFill>
                <a:latin typeface="Franklin Gothic Medium" charset="0"/>
                <a:ea typeface="Franklin Gothic Medium" charset="0"/>
                <a:cs typeface="Franklin Gothic Medium" charset="0"/>
              </a:rPr>
              <a:t>Basic Combat Training and </a:t>
            </a:r>
          </a:p>
          <a:p>
            <a:pPr algn="ctr" defTabSz="874371">
              <a:spcBef>
                <a:spcPct val="0"/>
              </a:spcBef>
              <a:spcAft>
                <a:spcPts val="574"/>
              </a:spcAft>
              <a:defRPr/>
            </a:pPr>
            <a:r>
              <a:rPr lang="en-US" altLang="en-US" sz="2400" b="1" i="1" dirty="0">
                <a:solidFill>
                  <a:schemeClr val="accent4">
                    <a:lumMod val="75000"/>
                  </a:schemeClr>
                </a:solidFill>
                <a:latin typeface="Franklin Gothic Medium" charset="0"/>
                <a:ea typeface="Franklin Gothic Medium" charset="0"/>
                <a:cs typeface="Franklin Gothic Medium" charset="0"/>
              </a:rPr>
              <a:t>One Station Unit Training</a:t>
            </a:r>
          </a:p>
          <a:p>
            <a:pPr algn="ctr" defTabSz="874371">
              <a:spcBef>
                <a:spcPct val="0"/>
              </a:spcBef>
              <a:spcAft>
                <a:spcPts val="574"/>
              </a:spcAft>
              <a:defRPr/>
            </a:pPr>
            <a:endParaRPr lang="en-US" altLang="en-US" sz="4200" b="1" i="1" dirty="0">
              <a:solidFill>
                <a:prstClr val="white"/>
              </a:solidFill>
              <a:latin typeface="Franklin Gothic Medium" charset="0"/>
              <a:ea typeface="Franklin Gothic Book" charset="0"/>
              <a:cs typeface="Franklin Gothic Book" charset="0"/>
            </a:endParaRPr>
          </a:p>
          <a:p>
            <a:pPr algn="ctr" defTabSz="874371">
              <a:spcBef>
                <a:spcPct val="0"/>
              </a:spcBef>
              <a:spcAft>
                <a:spcPts val="574"/>
              </a:spcAft>
              <a:defRPr/>
            </a:pPr>
            <a:r>
              <a:rPr lang="en-US" altLang="en-US" dirty="0">
                <a:solidFill>
                  <a:schemeClr val="bg1"/>
                </a:solidFill>
                <a:latin typeface="Franklin Gothic Book" charset="0"/>
                <a:ea typeface="Franklin Gothic Book" charset="0"/>
                <a:cs typeface="Franklin Gothic Book" charset="0"/>
              </a:rPr>
              <a:t>30 NOVEMBER 2022</a:t>
            </a:r>
          </a:p>
          <a:p>
            <a:pPr algn="ctr" defTabSz="874371">
              <a:lnSpc>
                <a:spcPct val="150000"/>
              </a:lnSpc>
              <a:spcBef>
                <a:spcPct val="0"/>
              </a:spcBef>
              <a:defRPr/>
            </a:pPr>
            <a:r>
              <a:rPr lang="en-US" altLang="en-US" sz="1100" dirty="0">
                <a:solidFill>
                  <a:schemeClr val="bg1"/>
                </a:solidFill>
                <a:latin typeface="Franklin Gothic Book" charset="0"/>
                <a:ea typeface="Franklin Gothic Book" charset="0"/>
                <a:cs typeface="Franklin Gothic Book" charset="0"/>
              </a:rPr>
              <a:t>VERSION 2</a:t>
            </a:r>
          </a:p>
        </p:txBody>
      </p:sp>
      <p:sp>
        <p:nvSpPr>
          <p:cNvPr id="9220" name="Rectangle 7"/>
          <p:cNvSpPr>
            <a:spLocks noChangeArrowheads="1"/>
          </p:cNvSpPr>
          <p:nvPr/>
        </p:nvSpPr>
        <p:spPr bwMode="auto">
          <a:xfrm>
            <a:off x="1699359" y="299668"/>
            <a:ext cx="3551361" cy="5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441" tIns="43721" rIns="87441" bIns="43721">
            <a:spAutoFit/>
          </a:bodyPr>
          <a:lstStyle>
            <a:lvl1pPr>
              <a:lnSpc>
                <a:spcPts val="1200"/>
              </a:lnSpc>
              <a:spcBef>
                <a:spcPct val="30000"/>
              </a:spcBef>
              <a:buFont typeface="Calibri" panose="020F0502020204030204" pitchFamily="34" charset="0"/>
              <a:buAutoNum type="arabicPeriod"/>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742950" indent="-28575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1430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6002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057400" indent="-228600">
              <a:lnSpc>
                <a:spcPts val="1200"/>
              </a:lnSpc>
              <a:spcBef>
                <a:spcPct val="30000"/>
              </a:spcBef>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6pPr>
            <a:lvl7pPr marL="29718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7pPr>
            <a:lvl8pPr marL="34290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8pPr>
            <a:lvl9pPr marL="3886200" indent="-228600" eaLnBrk="0" fontAlgn="base" hangingPunct="0">
              <a:lnSpc>
                <a:spcPts val="1200"/>
              </a:lnSpc>
              <a:spcBef>
                <a:spcPct val="30000"/>
              </a:spcBef>
              <a:spcAft>
                <a:spcPct val="0"/>
              </a:spcAft>
              <a:defRPr sz="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9pPr>
          </a:lstStyle>
          <a:p>
            <a:pPr algn="ctr" fontAlgn="base">
              <a:lnSpc>
                <a:spcPct val="100000"/>
              </a:lnSpc>
              <a:spcBef>
                <a:spcPct val="0"/>
              </a:spcBef>
              <a:spcAft>
                <a:spcPct val="0"/>
              </a:spcAft>
              <a:buFontTx/>
              <a:buNone/>
            </a:pPr>
            <a:r>
              <a:rPr lang="en-US" altLang="en-US" sz="3100" b="1" dirty="0">
                <a:solidFill>
                  <a:srgbClr val="E6B123"/>
                </a:solidFill>
                <a:latin typeface="Franklin Gothic Medium" panose="020B0603020102020204" pitchFamily="34" charset="0"/>
                <a:ea typeface="ＭＳ Ｐゴシック" panose="020B0600070205080204" pitchFamily="34" charset="-128"/>
              </a:rPr>
              <a:t>INSTRUCTOR GUIDE</a:t>
            </a:r>
            <a:endParaRPr lang="en-US" altLang="en-US" sz="3100" dirty="0">
              <a:solidFill>
                <a:srgbClr val="E6B123"/>
              </a:solidFill>
              <a:latin typeface="Franklin Gothic Medium" panose="020B0603020102020204" pitchFamily="34" charset="0"/>
              <a:ea typeface="ＭＳ Ｐゴシック" panose="020B0600070205080204" pitchFamily="34" charset="-128"/>
            </a:endParaRPr>
          </a:p>
        </p:txBody>
      </p:sp>
      <p:pic>
        <p:nvPicPr>
          <p:cNvPr id="4" name="Picture 3"/>
          <p:cNvPicPr>
            <a:picLocks noChangeAspect="1"/>
          </p:cNvPicPr>
          <p:nvPr/>
        </p:nvPicPr>
        <p:blipFill>
          <a:blip r:embed="rId4"/>
          <a:stretch>
            <a:fillRect/>
          </a:stretch>
        </p:blipFill>
        <p:spPr>
          <a:xfrm>
            <a:off x="5646431" y="121539"/>
            <a:ext cx="1054699" cy="1048603"/>
          </a:xfrm>
          <a:prstGeom prst="rect">
            <a:avLst/>
          </a:prstGeom>
        </p:spPr>
      </p:pic>
    </p:spTree>
    <p:extLst>
      <p:ext uri="{BB962C8B-B14F-4D97-AF65-F5344CB8AC3E}">
        <p14:creationId xmlns:p14="http://schemas.microsoft.com/office/powerpoint/2010/main" val="3949543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r>
              <a:rPr lang="en-US" sz="1200" kern="0" dirty="0">
                <a:solidFill>
                  <a:prstClr val="black"/>
                </a:solidFill>
                <a:latin typeface="Garamond" pitchFamily="18" charset="0"/>
              </a:rPr>
              <a:t>	</a:t>
            </a: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673471"/>
              </p:ext>
            </p:extLst>
          </p:nvPr>
        </p:nvGraphicFramePr>
        <p:xfrm>
          <a:off x="212949" y="3320204"/>
          <a:ext cx="4043177" cy="52930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8068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Your Role: Expectations for all BCT/OSUT trainees.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649">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Review expectations.</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407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Trainees may not be familiar with the Be, Know, Do leadership model, however it is still a relevant framework.]</a:t>
                      </a:r>
                    </a:p>
                    <a:p>
                      <a:pPr marL="171450" indent="-171450">
                        <a:spcAft>
                          <a:spcPts val="600"/>
                        </a:spcAft>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Simply, “Be Know Do” represents the fundamental characteristics of an Army leader. As trainees you are here to learn the basics of being Soldier, the foundation for becoming an Army leader. </a:t>
                      </a:r>
                    </a:p>
                    <a:p>
                      <a:pPr marL="171450" indent="-171450">
                        <a:spcAft>
                          <a:spcPts val="600"/>
                        </a:spcAft>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Expectations for this class are to BE a Soldier by learning about suicide prevention procedures that are informed by Army values; to Know yourself and your battle buddies; and to take action when you see someone struggling, the DO of becoming an Army leader. </a:t>
                      </a:r>
                    </a:p>
                    <a:p>
                      <a:pPr marL="171450" indent="-171450">
                        <a:spcAft>
                          <a:spcPts val="600"/>
                        </a:spcAft>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You</a:t>
                      </a:r>
                      <a:r>
                        <a:rPr lang="en-US" sz="1100" b="0" i="0" kern="1200" baseline="0" dirty="0">
                          <a:solidFill>
                            <a:schemeClr val="tx1"/>
                          </a:solidFill>
                          <a:effectLst/>
                          <a:latin typeface="Arial" panose="020B0604020202020204" pitchFamily="34" charset="0"/>
                          <a:ea typeface="+mn-ea"/>
                          <a:cs typeface="Arial" panose="020B0604020202020204" pitchFamily="34" charset="0"/>
                        </a:rPr>
                        <a:t> are asked to take an active role in this training. Participate by listening to the instructor and paying attention to the video clips. </a:t>
                      </a:r>
                    </a:p>
                    <a:p>
                      <a:pPr marL="171450" indent="-171450">
                        <a:spcAft>
                          <a:spcPts val="600"/>
                        </a:spcAft>
                        <a:buFont typeface="Arial" panose="020B0604020202020204" pitchFamily="34" charset="0"/>
                        <a:buChar char="•"/>
                      </a:pPr>
                      <a:r>
                        <a:rPr lang="en-US" sz="1100" b="0" i="0" kern="1200" baseline="0" dirty="0">
                          <a:solidFill>
                            <a:schemeClr val="tx1"/>
                          </a:solidFill>
                          <a:effectLst/>
                          <a:latin typeface="Arial" panose="020B0604020202020204" pitchFamily="34" charset="0"/>
                          <a:ea typeface="+mn-ea"/>
                          <a:cs typeface="Arial" panose="020B0604020202020204" pitchFamily="34" charset="0"/>
                        </a:rPr>
                        <a:t>Answer questions when asked.</a:t>
                      </a:r>
                    </a:p>
                    <a:p>
                      <a:pPr marL="171450" indent="-171450">
                        <a:spcAft>
                          <a:spcPts val="600"/>
                        </a:spcAft>
                        <a:buFont typeface="Arial" panose="020B0604020202020204" pitchFamily="34" charset="0"/>
                        <a:buChar char="•"/>
                      </a:pPr>
                      <a:r>
                        <a:rPr lang="en-US" sz="1100" b="0" i="0" kern="1200" baseline="0" dirty="0">
                          <a:solidFill>
                            <a:schemeClr val="tx1"/>
                          </a:solidFill>
                          <a:effectLst/>
                          <a:latin typeface="Arial" panose="020B0604020202020204" pitchFamily="34" charset="0"/>
                          <a:ea typeface="+mn-ea"/>
                          <a:cs typeface="Arial" panose="020B0604020202020204" pitchFamily="34" charset="0"/>
                        </a:rPr>
                        <a:t>Be willing to ask any questions you may have.</a:t>
                      </a:r>
                    </a:p>
                    <a:p>
                      <a:pPr marL="171450" indent="-171450">
                        <a:spcAft>
                          <a:spcPts val="600"/>
                        </a:spcAft>
                        <a:buFont typeface="Arial" panose="020B0604020202020204" pitchFamily="34" charset="0"/>
                        <a:buChar char="•"/>
                      </a:pPr>
                      <a:r>
                        <a:rPr lang="en-US" sz="1100" b="0" i="0" kern="1200" dirty="0">
                          <a:solidFill>
                            <a:schemeClr val="tx1"/>
                          </a:solidFill>
                          <a:effectLst/>
                          <a:latin typeface="Arial" panose="020B0604020202020204" pitchFamily="34" charset="0"/>
                          <a:ea typeface="+mn-ea"/>
                          <a:cs typeface="Arial" panose="020B0604020202020204" pitchFamily="34" charset="0"/>
                        </a:rPr>
                        <a:t>After</a:t>
                      </a:r>
                      <a:r>
                        <a:rPr lang="en-US" sz="1100" b="0" i="0" kern="1200" baseline="0" dirty="0">
                          <a:solidFill>
                            <a:schemeClr val="tx1"/>
                          </a:solidFill>
                          <a:effectLst/>
                          <a:latin typeface="Arial" panose="020B0604020202020204" pitchFamily="34" charset="0"/>
                          <a:ea typeface="+mn-ea"/>
                          <a:cs typeface="Arial" panose="020B0604020202020204" pitchFamily="34" charset="0"/>
                        </a:rPr>
                        <a:t> this training you are expected to use the skills you learned in any situation where a fellow trainee may need help. </a:t>
                      </a:r>
                      <a:endParaRPr lang="en-US" sz="1100" i="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3-A</a:t>
            </a:r>
          </a:p>
        </p:txBody>
      </p:sp>
      <p:sp>
        <p:nvSpPr>
          <p:cNvPr id="11" name="TextBox 10"/>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
        <p:nvSpPr>
          <p:cNvPr id="9" name="Rectangle 8"/>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422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3-B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1122092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lang="en-US" sz="1200" kern="0" dirty="0">
              <a:solidFill>
                <a:prstClr val="black"/>
              </a:solidFill>
              <a:latin typeface="Garamond" pitchFamily="18" charset="0"/>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82135949"/>
              </p:ext>
            </p:extLst>
          </p:nvPr>
        </p:nvGraphicFramePr>
        <p:xfrm>
          <a:off x="212949" y="3320204"/>
          <a:ext cx="4043177" cy="3070141"/>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8068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Reintroduce the</a:t>
                      </a:r>
                      <a:r>
                        <a:rPr lang="en-US" sz="1100" b="1" baseline="0" dirty="0">
                          <a:solidFill>
                            <a:schemeClr val="tx1"/>
                          </a:solidFill>
                          <a:latin typeface="Arial" panose="020B0604020202020204" pitchFamily="34" charset="0"/>
                          <a:cs typeface="Arial" panose="020B0604020202020204" pitchFamily="34" charset="0"/>
                        </a:rPr>
                        <a:t> training module topic.</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649">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Present the ACE for BCT/OSUT lesson motivator.</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407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Reintroduce the topic.]</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Some of you here today have been affected by suicide; it is a complex issue that the Army takes seriously.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This training is intended to help each of you learn how to recognize someone who may be struggling with a personal problem, to connect with them, and get them the help they need before it turns into a crisis.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4-A</a:t>
            </a:r>
          </a:p>
        </p:txBody>
      </p:sp>
      <p:sp>
        <p:nvSpPr>
          <p:cNvPr id="10" name="Isosceles Triangle 9"/>
          <p:cNvSpPr/>
          <p:nvPr/>
        </p:nvSpPr>
        <p:spPr>
          <a:xfrm rot="5400000">
            <a:off x="4031195" y="8556141"/>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2647300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592" y="364215"/>
            <a:ext cx="2272160" cy="8584713"/>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165540209"/>
              </p:ext>
            </p:extLst>
          </p:nvPr>
        </p:nvGraphicFramePr>
        <p:xfrm>
          <a:off x="198437" y="384639"/>
          <a:ext cx="4114800" cy="6324513"/>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5964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Introduce the lesson TLO and purpose.</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295579803"/>
                  </a:ext>
                </a:extLst>
              </a:tr>
              <a:tr h="63453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Introduce the TLO Action, Condition, and Standard. The lesson TLO will be repeated at the conclusion of training to demonstrate that it was achieved.]</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Terminal Learning Objective:</a:t>
                      </a:r>
                    </a:p>
                    <a:p>
                      <a:pPr marL="231775" indent="0">
                        <a:spcAft>
                          <a:spcPts val="600"/>
                        </a:spcAft>
                      </a:pPr>
                      <a:r>
                        <a:rPr lang="en-US" sz="1100" b="1" dirty="0">
                          <a:effectLst/>
                          <a:latin typeface="Arial" panose="020B0604020202020204" pitchFamily="34" charset="0"/>
                          <a:cs typeface="Arial" panose="020B0604020202020204" pitchFamily="34" charset="0"/>
                        </a:rPr>
                        <a:t>Action:</a:t>
                      </a:r>
                      <a:r>
                        <a:rPr lang="en-US" sz="1100" dirty="0">
                          <a:effectLst/>
                          <a:latin typeface="Arial" panose="020B0604020202020204" pitchFamily="34" charset="0"/>
                          <a:cs typeface="Arial" panose="020B0604020202020204" pitchFamily="34" charset="0"/>
                        </a:rPr>
                        <a:t>  </a:t>
                      </a:r>
                      <a:r>
                        <a:rPr lang="en-US" sz="1100" baseline="0" dirty="0">
                          <a:effectLst/>
                          <a:latin typeface="Arial" panose="020B0604020202020204" pitchFamily="34" charset="0"/>
                          <a:cs typeface="Arial" panose="020B0604020202020204" pitchFamily="34" charset="0"/>
                        </a:rPr>
                        <a:t>Apply steps in ACE when someone is struggling to cope with life challenges.</a:t>
                      </a:r>
                    </a:p>
                    <a:p>
                      <a:pPr marL="231775" indent="0">
                        <a:spcAft>
                          <a:spcPts val="600"/>
                        </a:spcAft>
                      </a:pPr>
                      <a:r>
                        <a:rPr lang="en-US" sz="1100" b="1" dirty="0">
                          <a:effectLst/>
                          <a:latin typeface="Arial" panose="020B0604020202020204" pitchFamily="34" charset="0"/>
                          <a:cs typeface="Arial" panose="020B0604020202020204" pitchFamily="34" charset="0"/>
                        </a:rPr>
                        <a:t>Condition: </a:t>
                      </a:r>
                      <a:r>
                        <a:rPr lang="en-US" sz="1100" b="0" dirty="0">
                          <a:effectLst/>
                          <a:latin typeface="Arial" panose="020B0604020202020204" pitchFamily="34" charset="0"/>
                          <a:cs typeface="Arial" panose="020B0604020202020204" pitchFamily="34" charset="0"/>
                        </a:rPr>
                        <a:t>In a classroom environment, given Soldiers in BCT/OSUT, training materials, Soldier Blue Book, and discussions assessed by the instructor.</a:t>
                      </a:r>
                    </a:p>
                    <a:p>
                      <a:pPr marL="231775" indent="0">
                        <a:spcAft>
                          <a:spcPts val="600"/>
                        </a:spcAft>
                      </a:pPr>
                      <a:r>
                        <a:rPr lang="en-US" sz="1100" b="1" dirty="0">
                          <a:solidFill>
                            <a:schemeClr val="tx1"/>
                          </a:solidFill>
                          <a:effectLst/>
                          <a:latin typeface="Arial" panose="020B0604020202020204" pitchFamily="34" charset="0"/>
                          <a:cs typeface="Arial" panose="020B0604020202020204" pitchFamily="34" charset="0"/>
                        </a:rPr>
                        <a:t>Standard:</a:t>
                      </a:r>
                      <a:r>
                        <a:rPr lang="en-US" sz="1100" dirty="0">
                          <a:solidFill>
                            <a:schemeClr val="tx1"/>
                          </a:solidFill>
                          <a:effectLst/>
                          <a:latin typeface="Arial" panose="020B0604020202020204" pitchFamily="34" charset="0"/>
                          <a:cs typeface="Arial" panose="020B0604020202020204" pitchFamily="34" charset="0"/>
                        </a:rPr>
                        <a:t>  Trainees will, with 100% accuracy, as assessed by the instructor:</a:t>
                      </a:r>
                    </a:p>
                    <a:p>
                      <a:pPr marL="457200" marR="0" lvl="1" indent="0" algn="l" defTabSz="457200" rtl="0" eaLnBrk="1" fontAlgn="auto" latinLnBrk="0" hangingPunct="1">
                        <a:lnSpc>
                          <a:spcPct val="107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Identify help-seeking as an effective coping strategy for managing a life challenge.</a:t>
                      </a:r>
                    </a:p>
                    <a:p>
                      <a:pPr marL="457200" marR="0" lvl="1" indent="0" algn="l" defTabSz="457200" rtl="0" eaLnBrk="1" fontAlgn="auto" latinLnBrk="0" hangingPunct="1">
                        <a:lnSpc>
                          <a:spcPct val="107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Explain three benefits of help-seeking for the individual and the team.</a:t>
                      </a:r>
                    </a:p>
                    <a:p>
                      <a:pPr marL="457200" marR="0" lvl="1" indent="0" algn="l" defTabSz="457200" rtl="0" eaLnBrk="1" fontAlgn="auto" latinLnBrk="0" hangingPunct="1">
                        <a:lnSpc>
                          <a:spcPct val="107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Define the three steps of ACE.</a:t>
                      </a:r>
                    </a:p>
                    <a:p>
                      <a:pPr marL="457200" marR="0" lvl="1" indent="0" algn="l" defTabSz="457200" rtl="0" eaLnBrk="1" fontAlgn="auto" latinLnBrk="0" hangingPunct="1">
                        <a:lnSpc>
                          <a:spcPct val="107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Employ ACE in a simulated crisis from an everyday situation to assist someone in need.</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purpose of this training is to:</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noProof="0" dirty="0">
                          <a:solidFill>
                            <a:schemeClr val="tx1"/>
                          </a:solidFill>
                          <a:latin typeface="Arial" panose="020B0604020202020204" pitchFamily="34" charset="0"/>
                          <a:cs typeface="Arial" panose="020B0604020202020204" pitchFamily="34" charset="0"/>
                        </a:rPr>
                        <a:t>Increase your understanding</a:t>
                      </a:r>
                      <a:r>
                        <a:rPr lang="en-US" sz="1100" baseline="0" noProof="0" dirty="0">
                          <a:solidFill>
                            <a:schemeClr val="tx1"/>
                          </a:solidFill>
                          <a:latin typeface="Arial" panose="020B0604020202020204" pitchFamily="34" charset="0"/>
                          <a:cs typeface="Arial" panose="020B0604020202020204" pitchFamily="34" charset="0"/>
                        </a:rPr>
                        <a:t> of factors that contribute to suicide and how to recognize when someone may be at risk.</a:t>
                      </a:r>
                    </a:p>
                    <a:p>
                      <a:pPr marL="628650" marR="0" lvl="1"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Teach you actions that can be taken to help someone who is struggling with a life challenge, including how to handle a situation where someone may be in crisis and considering suicide.</a:t>
                      </a:r>
                      <a:endParaRPr lang="en-US" sz="1100" noProof="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4-B</a:t>
            </a:r>
          </a:p>
        </p:txBody>
      </p:sp>
      <p:sp>
        <p:nvSpPr>
          <p:cNvPr id="7" name="TextBox 6"/>
          <p:cNvSpPr txBox="1"/>
          <p:nvPr/>
        </p:nvSpPr>
        <p:spPr>
          <a:xfrm>
            <a:off x="2995212" y="36143"/>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3824460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NOTE:  </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As an exception, in the event of loss of video capability, unhide the scripted video content on the next (hidden) slide.] </a:t>
            </a:r>
            <a:endPar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096602832"/>
              </p:ext>
            </p:extLst>
          </p:nvPr>
        </p:nvGraphicFramePr>
        <p:xfrm>
          <a:off x="212949" y="3320204"/>
          <a:ext cx="4043177" cy="538444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8068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video clip.</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649">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Introduce video clip.</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407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video clip should be embedded within the PowerPoint slide. Click the image to play the clip. Prior to the training, ensure that that video plays correctly and that the speakers are at an appropriate volume.]</a:t>
                      </a:r>
                    </a:p>
                    <a:p>
                      <a:pPr marL="171450" indent="-171450">
                        <a:spcAft>
                          <a:spcPts val="600"/>
                        </a:spcAft>
                        <a:buFont typeface="Arial" panose="020B0604020202020204" pitchFamily="34" charset="0"/>
                        <a:buChar char="•"/>
                      </a:pPr>
                      <a:r>
                        <a:rPr lang="en-US" sz="1100" b="0" i="0" kern="1200" dirty="0">
                          <a:solidFill>
                            <a:schemeClr val="dk1"/>
                          </a:solidFill>
                          <a:effectLst/>
                          <a:latin typeface="Arial" panose="020B0604020202020204" pitchFamily="34" charset="0"/>
                          <a:ea typeface="+mn-ea"/>
                          <a:cs typeface="Arial" panose="020B0604020202020204" pitchFamily="34" charset="0"/>
                        </a:rPr>
                        <a:t>Throughout this</a:t>
                      </a:r>
                      <a:r>
                        <a:rPr lang="en-US" sz="1100" b="0" i="0" kern="1200" baseline="0" dirty="0">
                          <a:solidFill>
                            <a:schemeClr val="dk1"/>
                          </a:solidFill>
                          <a:effectLst/>
                          <a:latin typeface="Arial" panose="020B0604020202020204" pitchFamily="34" charset="0"/>
                          <a:ea typeface="+mn-ea"/>
                          <a:cs typeface="Arial" panose="020B0604020202020204" pitchFamily="34" charset="0"/>
                        </a:rPr>
                        <a:t> training there will be video clips to help explain concepts related to suicide prevention. After each clip we will take some time to discuss each topic further, so pay attention.</a:t>
                      </a:r>
                    </a:p>
                    <a:p>
                      <a:pPr marL="171450" indent="-171450">
                        <a:spcAft>
                          <a:spcPts val="600"/>
                        </a:spcAft>
                        <a:buFont typeface="Arial" panose="020B0604020202020204" pitchFamily="34" charset="0"/>
                        <a:buChar char="•"/>
                      </a:pPr>
                      <a:r>
                        <a:rPr lang="en-US" sz="1100" b="0" i="0" kern="1200" baseline="0" dirty="0">
                          <a:solidFill>
                            <a:schemeClr val="dk1"/>
                          </a:solidFill>
                          <a:effectLst/>
                          <a:latin typeface="Arial" panose="020B0604020202020204" pitchFamily="34" charset="0"/>
                          <a:ea typeface="+mn-ea"/>
                          <a:cs typeface="Arial" panose="020B0604020202020204" pitchFamily="34" charset="0"/>
                        </a:rPr>
                        <a:t>While watching this clip, think about your personal transition from civilian to Soldier. Consider the different types of </a:t>
                      </a:r>
                      <a:r>
                        <a:rPr lang="en-US" sz="1100" b="0" i="0" kern="1200" baseline="0" dirty="0">
                          <a:solidFill>
                            <a:schemeClr val="tx1"/>
                          </a:solidFill>
                          <a:effectLst/>
                          <a:latin typeface="Arial" panose="020B0604020202020204" pitchFamily="34" charset="0"/>
                          <a:ea typeface="+mn-ea"/>
                          <a:cs typeface="Arial" panose="020B0604020202020204" pitchFamily="34" charset="0"/>
                        </a:rPr>
                        <a:t>challenges you have faced so far and will be facing.</a:t>
                      </a: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When challenges happen, it’s important to be able to recognize the impact that a situation or event is having on you - on your thoughts, your emotions, and your responses. </a:t>
                      </a:r>
                    </a:p>
                    <a:p>
                      <a:pPr marL="171450" indent="-17145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Think back to the other training sessions you have had that discussed resilience. How might you cope with the challenges of BCT/OSUT</a:t>
                      </a:r>
                      <a:r>
                        <a:rPr lang="en-US" sz="1100" baseline="0" dirty="0">
                          <a:latin typeface="Arial" panose="020B0604020202020204" pitchFamily="34" charset="0"/>
                          <a:cs typeface="Arial" panose="020B0604020202020204" pitchFamily="34" charset="0"/>
                        </a:rPr>
                        <a:t> and other challenges you will face in your every day life?</a:t>
                      </a:r>
                    </a:p>
                    <a:p>
                      <a:pPr marL="0" indent="0">
                        <a:spcAft>
                          <a:spcPts val="600"/>
                        </a:spcAft>
                        <a:buFont typeface="Arial" panose="020B0604020202020204" pitchFamily="34" charset="0"/>
                        <a:buNone/>
                      </a:pPr>
                      <a:r>
                        <a:rPr lang="en-US" sz="1100" b="0" i="1" kern="1200" baseline="0" dirty="0">
                          <a:solidFill>
                            <a:schemeClr val="dk1"/>
                          </a:solidFill>
                          <a:effectLst/>
                          <a:latin typeface="Arial" panose="020B0604020202020204" pitchFamily="34" charset="0"/>
                          <a:ea typeface="+mn-ea"/>
                          <a:cs typeface="Arial" panose="020B0604020202020204" pitchFamily="34" charset="0"/>
                        </a:rPr>
                        <a:t>[</a:t>
                      </a:r>
                      <a:r>
                        <a:rPr lang="en-US" sz="1100" b="1" i="0" kern="1200" baseline="0" dirty="0">
                          <a:solidFill>
                            <a:schemeClr val="dk1"/>
                          </a:solidFill>
                          <a:effectLst/>
                          <a:latin typeface="Arial" panose="020B0604020202020204" pitchFamily="34" charset="0"/>
                          <a:ea typeface="+mn-ea"/>
                          <a:cs typeface="Arial" panose="020B0604020202020204" pitchFamily="34" charset="0"/>
                        </a:rPr>
                        <a:t>NOTE:</a:t>
                      </a:r>
                      <a:r>
                        <a:rPr lang="en-US" sz="1100" b="0" i="0" kern="1200" baseline="0" dirty="0">
                          <a:solidFill>
                            <a:schemeClr val="dk1"/>
                          </a:solidFill>
                          <a:effectLst/>
                          <a:latin typeface="Arial" panose="020B0604020202020204" pitchFamily="34" charset="0"/>
                          <a:ea typeface="+mn-ea"/>
                          <a:cs typeface="Arial" panose="020B0604020202020204" pitchFamily="34" charset="0"/>
                        </a:rPr>
                        <a:t> </a:t>
                      </a:r>
                      <a:r>
                        <a:rPr lang="en-US" sz="1100" b="0" i="1" kern="1200" baseline="0" dirty="0">
                          <a:solidFill>
                            <a:schemeClr val="dk1"/>
                          </a:solidFill>
                          <a:effectLst/>
                          <a:latin typeface="Arial" panose="020B0604020202020204" pitchFamily="34" charset="0"/>
                          <a:ea typeface="+mn-ea"/>
                          <a:cs typeface="Arial" panose="020B0604020202020204" pitchFamily="34" charset="0"/>
                        </a:rPr>
                        <a:t>Play video clip by clicking on the image within the PowerPoint slide.]</a:t>
                      </a:r>
                      <a:endParaRPr lang="en-US" sz="1100" b="0" i="1" kern="1200" dirty="0">
                        <a:solidFill>
                          <a:schemeClr val="dk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5-A</a:t>
            </a:r>
          </a:p>
        </p:txBody>
      </p:sp>
      <p:sp>
        <p:nvSpPr>
          <p:cNvPr id="11" name="Rectangle 10"/>
          <p:cNvSpPr/>
          <p:nvPr/>
        </p:nvSpPr>
        <p:spPr>
          <a:xfrm>
            <a:off x="3462843" y="86827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pic>
        <p:nvPicPr>
          <p:cNvPr id="3" name="Picture 2"/>
          <p:cNvPicPr>
            <a:picLocks noChangeAspect="1"/>
          </p:cNvPicPr>
          <p:nvPr/>
        </p:nvPicPr>
        <p:blipFill>
          <a:blip r:embed="rId3"/>
          <a:stretch>
            <a:fillRect/>
          </a:stretch>
        </p:blipFill>
        <p:spPr>
          <a:xfrm>
            <a:off x="3843625" y="8592413"/>
            <a:ext cx="412501" cy="433387"/>
          </a:xfrm>
          <a:prstGeom prst="rect">
            <a:avLst/>
          </a:prstGeom>
        </p:spPr>
      </p:pic>
    </p:spTree>
    <p:extLst>
      <p:ext uri="{BB962C8B-B14F-4D97-AF65-F5344CB8AC3E}">
        <p14:creationId xmlns:p14="http://schemas.microsoft.com/office/powerpoint/2010/main" val="3253047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5</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Rectangle 6"/>
          <p:cNvSpPr/>
          <p:nvPr/>
        </p:nvSpPr>
        <p:spPr>
          <a:xfrm>
            <a:off x="1891271" y="4509701"/>
            <a:ext cx="3075457" cy="276999"/>
          </a:xfrm>
          <a:prstGeom prst="rect">
            <a:avLst/>
          </a:prstGeom>
        </p:spPr>
        <p:txBody>
          <a:bodyPr wrap="none">
            <a:spAutoFit/>
          </a:bodyPr>
          <a:lstStyle/>
          <a:p>
            <a:pPr lvl="0" algn="ctr"/>
            <a:r>
              <a:rPr lang="en-US" sz="1200" b="1" dirty="0">
                <a:solidFill>
                  <a:prstClr val="black"/>
                </a:solidFill>
                <a:latin typeface="Arial" panose="020B0604020202020204" pitchFamily="34" charset="0"/>
                <a:cs typeface="Arial" panose="020B0604020202020204" pitchFamily="34" charset="0"/>
              </a:rPr>
              <a:t>THIS PAGE IS INTENTIONALLY BLANK.</a:t>
            </a:r>
          </a:p>
        </p:txBody>
      </p:sp>
      <p:sp>
        <p:nvSpPr>
          <p:cNvPr id="5" name="TextBox 4"/>
          <p:cNvSpPr txBox="1"/>
          <p:nvPr/>
        </p:nvSpPr>
        <p:spPr>
          <a:xfrm>
            <a:off x="2961527" y="44305"/>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4047934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[NOTE:  Hide this slide if videos are available and working.]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376173746"/>
              </p:ext>
            </p:extLst>
          </p:nvPr>
        </p:nvGraphicFramePr>
        <p:xfrm>
          <a:off x="212949" y="3320205"/>
          <a:ext cx="4043177" cy="538444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3108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video clip content #1.</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4652">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Introduce DS Stick and slide animation.</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21705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Inform trainees that due to loss of video capability, you will cover the video content that the animated DS Stick would have. Video screenshots provided.]</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Welcome to the U.S. Army, I am filling in for Drill Sergeant Stick,</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1] </a:t>
                      </a:r>
                      <a:r>
                        <a:rPr lang="en-US" sz="1100" b="0" i="1" kern="1200" dirty="0">
                          <a:solidFill>
                            <a:schemeClr val="tx1"/>
                          </a:solidFill>
                          <a:effectLst/>
                          <a:latin typeface="Arial" panose="020B0604020202020204" pitchFamily="34" charset="0"/>
                          <a:ea typeface="+mn-ea"/>
                          <a:cs typeface="Arial" panose="020B0604020202020204" pitchFamily="34" charset="0"/>
                        </a:rPr>
                        <a:t>Get ready to be challenged! Basic Combat Training is full of new tasks to learn such as marching in step, making a tight rack, and how to fall in dress right dress. </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Learning to overcome these challenges helps build personal resilience and move each of you on to the next phase of your Army career.  </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2] </a:t>
                      </a:r>
                      <a:r>
                        <a:rPr lang="en-US" sz="1100" b="0" i="1" kern="1200" dirty="0">
                          <a:solidFill>
                            <a:schemeClr val="tx1"/>
                          </a:solidFill>
                          <a:effectLst/>
                          <a:latin typeface="Arial" panose="020B0604020202020204" pitchFamily="34" charset="0"/>
                          <a:ea typeface="+mn-ea"/>
                          <a:cs typeface="Arial" panose="020B0604020202020204" pitchFamily="34" charset="0"/>
                        </a:rPr>
                        <a:t>Sometimes life can be challenging, such as relationships or financial concerns. For some these issues can seem to blow up, appearing too big and overwhelming. Sadly, life’s challenges can also lead some to thinking about suicide. </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3] </a:t>
                      </a:r>
                      <a:r>
                        <a:rPr lang="en-US" sz="1100" b="0" i="1" kern="1200" dirty="0">
                          <a:solidFill>
                            <a:schemeClr val="tx1"/>
                          </a:solidFill>
                          <a:effectLst/>
                          <a:latin typeface="Arial" panose="020B0604020202020204" pitchFamily="34" charset="0"/>
                          <a:ea typeface="+mn-ea"/>
                          <a:cs typeface="Arial" panose="020B0604020202020204" pitchFamily="34" charset="0"/>
                        </a:rPr>
                        <a:t>The Army takes suicide and its prevention very seriously. During this training we are going to go over some steps that can help prevent suicides from occurring.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18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a:rPr>
              <a:t>6</a:t>
            </a:r>
            <a:r>
              <a:rPr kumimoji="0" lang="en-US" sz="1100" b="0" i="1" u="none" strike="noStrike" kern="1200" cap="none" spc="0" normalizeH="0" baseline="0" noProof="0" dirty="0">
                <a:ln>
                  <a:noFill/>
                </a:ln>
                <a:effectLst/>
                <a:uLnTx/>
                <a:uFillTx/>
                <a:latin typeface="Calibri" panose="020F0502020204030204"/>
                <a:ea typeface="+mn-ea"/>
                <a:cs typeface="+mn-cs"/>
              </a:rPr>
              <a:t>-A</a:t>
            </a:r>
          </a:p>
        </p:txBody>
      </p:sp>
      <p:sp>
        <p:nvSpPr>
          <p:cNvPr id="10" name="TextBox 9"/>
          <p:cNvSpPr txBox="1"/>
          <p:nvPr/>
        </p:nvSpPr>
        <p:spPr>
          <a:xfrm>
            <a:off x="7313" y="34425"/>
            <a:ext cx="3862788" cy="236749"/>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BCT/OSUT</a:t>
            </a:r>
          </a:p>
        </p:txBody>
      </p:sp>
      <p:pic>
        <p:nvPicPr>
          <p:cNvPr id="3" name="Picture 2"/>
          <p:cNvPicPr>
            <a:picLocks noChangeAspect="1"/>
          </p:cNvPicPr>
          <p:nvPr/>
        </p:nvPicPr>
        <p:blipFill>
          <a:blip r:embed="rId3"/>
          <a:stretch>
            <a:fillRect/>
          </a:stretch>
        </p:blipFill>
        <p:spPr>
          <a:xfrm>
            <a:off x="3843625" y="8592413"/>
            <a:ext cx="412501" cy="433387"/>
          </a:xfrm>
          <a:prstGeom prst="rect">
            <a:avLst/>
          </a:prstGeom>
        </p:spPr>
      </p:pic>
      <p:cxnSp>
        <p:nvCxnSpPr>
          <p:cNvPr id="4" name="Straight Connector 3">
            <a:extLst>
              <a:ext uri="{FF2B5EF4-FFF2-40B4-BE49-F238E27FC236}">
                <a16:creationId xmlns:a16="http://schemas.microsoft.com/office/drawing/2014/main" id="{D0A64C9E-037F-46EB-9596-072F78FE24E2}"/>
              </a:ext>
            </a:extLst>
          </p:cNvPr>
          <p:cNvCxnSpPr/>
          <p:nvPr/>
        </p:nvCxnSpPr>
        <p:spPr>
          <a:xfrm flipH="1">
            <a:off x="3870101" y="8604250"/>
            <a:ext cx="386025" cy="4254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09E7A836-DBD8-4F0B-956E-8946C9A92176}"/>
              </a:ext>
            </a:extLst>
          </p:cNvPr>
          <p:cNvSpPr/>
          <p:nvPr/>
        </p:nvSpPr>
        <p:spPr>
          <a:xfrm rot="5400000">
            <a:off x="3408895" y="8651391"/>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3454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592" y="364215"/>
            <a:ext cx="2272160" cy="8584713"/>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590319393"/>
              </p:ext>
            </p:extLst>
          </p:nvPr>
        </p:nvGraphicFramePr>
        <p:xfrm>
          <a:off x="198437" y="384639"/>
          <a:ext cx="4114800" cy="6845808"/>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37256">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indent="0">
                        <a:spcAft>
                          <a:spcPts val="600"/>
                        </a:spcAft>
                        <a:buFont typeface="Arial" panose="020B0604020202020204" pitchFamily="34" charset="0"/>
                        <a:buNone/>
                      </a:pPr>
                      <a:r>
                        <a:rPr lang="en-US" sz="1100" b="0" i="0" kern="1200" dirty="0">
                          <a:solidFill>
                            <a:schemeClr val="tx1"/>
                          </a:solidFill>
                          <a:effectLst/>
                          <a:latin typeface="Arial" panose="020B0604020202020204" pitchFamily="34" charset="0"/>
                          <a:ea typeface="+mn-ea"/>
                          <a:cs typeface="Arial" panose="020B0604020202020204" pitchFamily="34" charset="0"/>
                        </a:rPr>
                        <a:t>Discuss transitioning from Civilian to Soldier.</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93991000"/>
                  </a:ext>
                </a:extLst>
              </a:tr>
              <a:tr h="655985">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Being new to the Army, understand your Drill Sergeants are here to teach each of you what it takes to become a Soldier.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[Image 4]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a very short time all of you are going to be introduced to many new challenges, such as learning to assemble your weapon, getting over the high wall, and the proper way to read a map.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[Image 5]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Part of becoming a Soldier means learning to help each other face those obstacles…it also means overcoming ourselves by learning to ask for help when facing those obstacles…like the high wall.</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2252093"/>
                  </a:ext>
                </a:extLst>
              </a:tr>
              <a:tr h="0">
                <a:tc>
                  <a:txBody>
                    <a:bodyPr/>
                    <a:lstStyle/>
                    <a:p>
                      <a:pP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Recognize everyone faces challenges.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67931422"/>
                  </a:ext>
                </a:extLst>
              </a:tr>
              <a:tr h="487303">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faced with new challenges, feelings of stress are normal. We all have learned ways to face challenges, learning new and positive skills, such as pausing to think about solutions before attacking a problem, helps us to grow and build personal resilience.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spcBef>
                          <a:spcPts val="0"/>
                        </a:spcBef>
                        <a:spcAft>
                          <a:spcPts val="600"/>
                        </a:spcAft>
                      </a:pPr>
                      <a:r>
                        <a:rPr lang="en-US" sz="1100" dirty="0">
                          <a:solidFill>
                            <a:schemeClr val="tx1"/>
                          </a:solidFill>
                          <a:latin typeface="Arial" panose="020B0604020202020204" pitchFamily="34" charset="0"/>
                          <a:cs typeface="Arial" panose="020B0604020202020204" pitchFamily="34" charset="0"/>
                        </a:rPr>
                        <a:t>4.</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Discuss managing challenges and coping strategies.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44821723"/>
                  </a:ext>
                </a:extLst>
              </a:tr>
              <a:tr h="38109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noProof="0" dirty="0">
                          <a:solidFill>
                            <a:schemeClr val="tx1"/>
                          </a:solidFill>
                          <a:latin typeface="Arial" panose="020B0604020202020204" pitchFamily="34" charset="0"/>
                          <a:cs typeface="Arial" panose="020B0604020202020204" pitchFamily="34" charset="0"/>
                        </a:rPr>
                        <a:t>Soldiers are part of a team, to be effective teammates Soldiers learn to rely on each other. </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noProof="0" dirty="0">
                          <a:solidFill>
                            <a:schemeClr val="tx1"/>
                          </a:solidFill>
                          <a:latin typeface="Arial" panose="020B0604020202020204" pitchFamily="34" charset="0"/>
                          <a:cs typeface="Arial" panose="020B0604020202020204" pitchFamily="34" charset="0"/>
                        </a:rPr>
                        <a:t>As new trainees each of you will need to learn to work as a team, ask for help when faced with a new or difficult task leads to individual and team success. </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noProof="0" dirty="0">
                          <a:solidFill>
                            <a:schemeClr val="tx1"/>
                          </a:solidFill>
                          <a:latin typeface="Arial" panose="020B0604020202020204" pitchFamily="34" charset="0"/>
                          <a:cs typeface="Arial" panose="020B0604020202020204" pitchFamily="34" charset="0"/>
                        </a:rPr>
                        <a:t> When confronted with an obstacle - whether it is the actual high wall or an obstacle life has thrown in your way, face it. Don’t avoid it. Facing challenges early increases the chances of overcoming it successfully.  </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i="1" noProof="0" dirty="0">
                          <a:solidFill>
                            <a:schemeClr val="tx1"/>
                          </a:solidFill>
                          <a:latin typeface="Arial" panose="020B0604020202020204" pitchFamily="34" charset="0"/>
                          <a:cs typeface="Arial" panose="020B0604020202020204" pitchFamily="34" charset="0"/>
                        </a:rPr>
                        <a:t>Whatever issue you face, one or few, choosing to ask a team member for help can be one of the best choices to make.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7761422"/>
                  </a:ext>
                </a:extLst>
              </a:tr>
            </a:tbl>
          </a:graphicData>
        </a:graphic>
      </p:graphicFrame>
      <p:sp>
        <p:nvSpPr>
          <p:cNvPr id="5" name="Rectangle 4"/>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a:rPr>
              <a:t>6</a:t>
            </a:r>
            <a:r>
              <a:rPr kumimoji="0" lang="en-US" sz="1100" b="0" i="1" u="none" strike="noStrike" kern="1200" cap="none" spc="0" normalizeH="0" baseline="0" noProof="0" dirty="0">
                <a:ln>
                  <a:noFill/>
                </a:ln>
                <a:effectLst/>
                <a:uLnTx/>
                <a:uFillTx/>
                <a:latin typeface="Calibri" panose="020F0502020204030204"/>
                <a:ea typeface="+mn-ea"/>
                <a:cs typeface="+mn-cs"/>
              </a:rPr>
              <a:t>-B</a:t>
            </a:r>
          </a:p>
        </p:txBody>
      </p:sp>
      <p:sp>
        <p:nvSpPr>
          <p:cNvPr id="7" name="TextBox 6"/>
          <p:cNvSpPr txBox="1"/>
          <p:nvPr/>
        </p:nvSpPr>
        <p:spPr>
          <a:xfrm>
            <a:off x="2960043" y="34468"/>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BCT/OSUT</a:t>
            </a:r>
          </a:p>
        </p:txBody>
      </p:sp>
    </p:spTree>
    <p:extLst>
      <p:ext uri="{BB962C8B-B14F-4D97-AF65-F5344CB8AC3E}">
        <p14:creationId xmlns:p14="http://schemas.microsoft.com/office/powerpoint/2010/main" val="97546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331816104"/>
              </p:ext>
            </p:extLst>
          </p:nvPr>
        </p:nvGraphicFramePr>
        <p:xfrm>
          <a:off x="254000" y="3314786"/>
          <a:ext cx="4043177" cy="5606503"/>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25323">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 the signs that</a:t>
                      </a:r>
                      <a:r>
                        <a:rPr lang="en-US" sz="1100" b="1" baseline="0" dirty="0">
                          <a:solidFill>
                            <a:schemeClr val="tx1"/>
                          </a:solidFill>
                          <a:latin typeface="Arial" panose="020B0604020202020204" pitchFamily="34" charset="0"/>
                          <a:cs typeface="Arial" panose="020B0604020202020204" pitchFamily="34" charset="0"/>
                        </a:rPr>
                        <a:t> indicate a potential issue.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21523">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 how each person handles challenges differently.</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03612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all encounter challenging situations and respond in different ways based on our experiences, our personalities, and our coping skills.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Sometimes people just have a bad day or cope with a challenge by expressing their feelings to others.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During BCT</a:t>
                      </a:r>
                      <a:r>
                        <a:rPr lang="en-US" sz="1100" b="0" baseline="0" dirty="0">
                          <a:solidFill>
                            <a:schemeClr val="tx1"/>
                          </a:solidFill>
                          <a:latin typeface="Arial" panose="020B0604020202020204" pitchFamily="34" charset="0"/>
                          <a:cs typeface="Arial" panose="020B0604020202020204" pitchFamily="34" charset="0"/>
                        </a:rPr>
                        <a:t>/OSUT</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each of you will be physically and mentally tired.</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challenged, sometimes people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lash out or become frustrated or irritated. This usually does not last long.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signs may indicate someone is struggling, especially when they don’t go away or get worse over time.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1523">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 the signs of struggle.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048009"/>
                  </a:ext>
                </a:extLst>
              </a:tr>
              <a:tr h="7543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is a list of some signs to watch for that may indicate someone is struggling. </a:t>
                      </a:r>
                    </a:p>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are some other signs you’ve seen that indicate someone may be struggling with a problem?]</a:t>
                      </a:r>
                    </a:p>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Get several responses. Ensure that trainees describe what the signs look like to the observer.] </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233141"/>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7-A</a:t>
            </a:r>
          </a:p>
        </p:txBody>
      </p:sp>
      <p:sp>
        <p:nvSpPr>
          <p:cNvPr id="10" name="Isosceles Triangle 9"/>
          <p:cNvSpPr/>
          <p:nvPr/>
        </p:nvSpPr>
        <p:spPr>
          <a:xfrm rot="5400000">
            <a:off x="4030227" y="8639125"/>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0" y="39433"/>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1949399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592" y="364215"/>
            <a:ext cx="2272160" cy="8584713"/>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030289441"/>
              </p:ext>
            </p:extLst>
          </p:nvPr>
        </p:nvGraphicFramePr>
        <p:xfrm>
          <a:off x="198437" y="384639"/>
          <a:ext cx="4114800" cy="3508644"/>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23699">
                <a:tc>
                  <a:txBody>
                    <a:bodyPr/>
                    <a:lstStyle/>
                    <a:p>
                      <a:pP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Recognize the signs of struggle when you see them.</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67931422"/>
                  </a:ext>
                </a:extLst>
              </a:tr>
              <a:tr h="63453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It’s important to remember that some events that are challenging for one person may be less challenging for another.  </a:t>
                      </a:r>
                    </a:p>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all share similar signs when overwhelmed, the levels of stress that indicate difficulty can vary from person to person. In general, these signs are short lived and should continue to diminish as each new challenge is successfully managed and confidence builds.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0644">
                <a:tc>
                  <a:txBody>
                    <a:bodyPr/>
                    <a:lstStyle/>
                    <a:p>
                      <a:pPr>
                        <a:spcBef>
                          <a:spcPts val="0"/>
                        </a:spcBef>
                        <a:spcAft>
                          <a:spcPts val="600"/>
                        </a:spcAft>
                      </a:pPr>
                      <a:r>
                        <a:rPr lang="en-US" sz="1100" dirty="0">
                          <a:solidFill>
                            <a:schemeClr val="tx1"/>
                          </a:solidFill>
                          <a:latin typeface="Arial" panose="020B0604020202020204" pitchFamily="34" charset="0"/>
                          <a:cs typeface="Arial" panose="020B0604020202020204" pitchFamily="34" charset="0"/>
                        </a:rPr>
                        <a:t>4.</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Examine what to do when you see signs of struggle.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44821723"/>
                  </a:ext>
                </a:extLst>
              </a:tr>
              <a:tr h="63453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noProof="0" dirty="0">
                          <a:latin typeface="Arial" panose="020B0604020202020204" pitchFamily="34" charset="0"/>
                          <a:cs typeface="Arial" panose="020B0604020202020204" pitchFamily="34" charset="0"/>
                        </a:rPr>
                        <a:t>Recognizing these signs in yourself may indicate you should reach</a:t>
                      </a:r>
                      <a:r>
                        <a:rPr lang="en-US" sz="1100" baseline="0" noProof="0" dirty="0">
                          <a:latin typeface="Arial" panose="020B0604020202020204" pitchFamily="34" charset="0"/>
                          <a:cs typeface="Arial" panose="020B0604020202020204" pitchFamily="34" charset="0"/>
                        </a:rPr>
                        <a:t> out and ask </a:t>
                      </a:r>
                      <a:r>
                        <a:rPr lang="en-US" sz="1100" noProof="0" dirty="0">
                          <a:latin typeface="Arial" panose="020B0604020202020204" pitchFamily="34" charset="0"/>
                          <a:cs typeface="Arial" panose="020B0604020202020204" pitchFamily="34" charset="0"/>
                        </a:rPr>
                        <a:t>for help.</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noProof="0" dirty="0">
                          <a:latin typeface="Arial" panose="020B0604020202020204" pitchFamily="34" charset="0"/>
                          <a:cs typeface="Arial" panose="020B0604020202020204" pitchFamily="34" charset="0"/>
                        </a:rPr>
                        <a:t>Recognizing these signs in others indicates you should ask them if they need help.</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7761422"/>
                  </a:ext>
                </a:extLst>
              </a:tr>
            </a:tbl>
          </a:graphicData>
        </a:graphic>
      </p:graphicFrame>
      <p:sp>
        <p:nvSpPr>
          <p:cNvPr id="5" name="Rectangle 4"/>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dirty="0">
                <a:ln>
                  <a:noFill/>
                </a:ln>
                <a:solidFill>
                  <a:prstClr val="black"/>
                </a:solidFill>
                <a:effectLst/>
                <a:uLnTx/>
                <a:uFillTx/>
                <a:latin typeface="Calibri" panose="020F0502020204030204"/>
                <a:ea typeface="+mn-ea"/>
                <a:cs typeface="+mn-cs"/>
              </a:rPr>
              <a:t>7</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TextBox 6"/>
          <p:cNvSpPr txBox="1"/>
          <p:nvPr/>
        </p:nvSpPr>
        <p:spPr>
          <a:xfrm>
            <a:off x="2960043" y="34468"/>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1672437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i-A</a:t>
            </a:r>
          </a:p>
        </p:txBody>
      </p:sp>
      <p:graphicFrame>
        <p:nvGraphicFramePr>
          <p:cNvPr id="7" name="Table 6"/>
          <p:cNvGraphicFramePr>
            <a:graphicFrameLocks noGrp="1"/>
          </p:cNvGraphicFramePr>
          <p:nvPr>
            <p:extLst>
              <p:ext uri="{D42A27DB-BD31-4B8C-83A1-F6EECF244321}">
                <p14:modId xmlns:p14="http://schemas.microsoft.com/office/powerpoint/2010/main" val="3642313716"/>
              </p:ext>
            </p:extLst>
          </p:nvPr>
        </p:nvGraphicFramePr>
        <p:xfrm>
          <a:off x="373109" y="469901"/>
          <a:ext cx="6026441" cy="8456352"/>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8363203">
                <a:tc>
                  <a:txBody>
                    <a:bodyPr/>
                    <a:lstStyle/>
                    <a:p>
                      <a:pPr algn="l">
                        <a:spcAft>
                          <a:spcPts val="600"/>
                        </a:spcAft>
                      </a:pPr>
                      <a:r>
                        <a:rPr lang="en-US" sz="1100" b="1" u="sng" dirty="0">
                          <a:solidFill>
                            <a:schemeClr val="tx1"/>
                          </a:solidFill>
                          <a:latin typeface="Arial" panose="020B0604020202020204" pitchFamily="34" charset="0"/>
                          <a:cs typeface="Arial" panose="020B0604020202020204" pitchFamily="34" charset="0"/>
                        </a:rPr>
                        <a:t>INFORMATION FOR THE INSTRUCTOR</a:t>
                      </a:r>
                    </a:p>
                    <a:p>
                      <a:pPr algn="l">
                        <a:spcAft>
                          <a:spcPts val="600"/>
                        </a:spcAft>
                      </a:pPr>
                      <a:r>
                        <a:rPr lang="en-US" sz="1100" b="1" u="none" dirty="0">
                          <a:solidFill>
                            <a:schemeClr val="tx1"/>
                          </a:solidFill>
                          <a:latin typeface="Arial" panose="020B0604020202020204" pitchFamily="34" charset="0"/>
                          <a:cs typeface="Arial" panose="020B0604020202020204" pitchFamily="34" charset="0"/>
                        </a:rPr>
                        <a:t>Administrative Information</a:t>
                      </a:r>
                    </a:p>
                    <a:p>
                      <a:pPr algn="l">
                        <a:spcAft>
                          <a:spcPts val="600"/>
                        </a:spcAft>
                      </a:pPr>
                      <a:r>
                        <a:rPr lang="en-US" sz="1100" b="0" u="none" dirty="0">
                          <a:solidFill>
                            <a:schemeClr val="tx1"/>
                          </a:solidFill>
                          <a:latin typeface="Arial" panose="020B0604020202020204" pitchFamily="34" charset="0"/>
                          <a:cs typeface="Arial" panose="020B0604020202020204" pitchFamily="34" charset="0"/>
                        </a:rPr>
                        <a:t>Timing: 50-minute lesson.</a:t>
                      </a:r>
                    </a:p>
                    <a:p>
                      <a:pPr algn="l">
                        <a:spcAft>
                          <a:spcPts val="600"/>
                        </a:spcAft>
                      </a:pPr>
                      <a:r>
                        <a:rPr lang="en-US" sz="1100" b="1" u="none" dirty="0">
                          <a:solidFill>
                            <a:schemeClr val="tx1"/>
                          </a:solidFill>
                          <a:latin typeface="Arial" panose="020B0604020202020204" pitchFamily="34" charset="0"/>
                          <a:cs typeface="Arial" panose="020B0604020202020204" pitchFamily="34" charset="0"/>
                        </a:rPr>
                        <a:t>Instructor Requirements: </a:t>
                      </a:r>
                      <a:r>
                        <a:rPr lang="en-US" sz="1100" b="0" u="none" dirty="0">
                          <a:solidFill>
                            <a:schemeClr val="tx1"/>
                          </a:solidFill>
                          <a:latin typeface="Arial" panose="020B0604020202020204" pitchFamily="34" charset="0"/>
                          <a:cs typeface="Arial" panose="020B0604020202020204" pitchFamily="34" charset="0"/>
                        </a:rPr>
                        <a:t>Drill Sergeant (DS); Platoon Leader; or Company XO; Suicide Prevention Program Manager; Civilian Instructor (1712) with suicide prevention training experience (i.e., Applied Suicide Intervention Skills Training (ASIST); Ask, Care, Escort (ACE) -Suicide Intervention (SI); Question, Persuade, Refer (QPR)].</a:t>
                      </a:r>
                    </a:p>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DS Training Considerations: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the DS is presenting this lesson, consider approaching this training as a coach and mentor. Though it is early in the cycle, consider “taking your hat off” for this and other Red Phase Resilience related lessons to promote participation and effectiveness of the training content. Re-emphasize the importance of the </a:t>
                      </a:r>
                      <a:r>
                        <a:rPr kumimoji="0" lang="en-US" sz="1100" b="0" i="0"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Soldierization</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process but also explain the roles DSs fill as teacher/trainer, coach, and mentor</a:t>
                      </a:r>
                      <a:r>
                        <a:rPr kumimoji="0" lang="en-US" sz="11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p>
                    <a:p>
                      <a:pPr algn="l">
                        <a:spcAft>
                          <a:spcPts val="600"/>
                        </a:spcAft>
                      </a:pPr>
                      <a:r>
                        <a:rPr lang="en-US" sz="1100" b="1" u="none" dirty="0">
                          <a:solidFill>
                            <a:schemeClr val="tx1"/>
                          </a:solidFill>
                          <a:latin typeface="Arial" panose="020B0604020202020204" pitchFamily="34" charset="0"/>
                          <a:cs typeface="Arial" panose="020B0604020202020204" pitchFamily="34" charset="0"/>
                        </a:rPr>
                        <a:t>Support Personnel Requirements: </a:t>
                      </a:r>
                      <a:r>
                        <a:rPr lang="en-US" sz="1100" b="0" u="none" dirty="0">
                          <a:solidFill>
                            <a:schemeClr val="tx1"/>
                          </a:solidFill>
                          <a:latin typeface="Arial" panose="020B0604020202020204" pitchFamily="34" charset="0"/>
                          <a:cs typeface="Arial" panose="020B0604020202020204" pitchFamily="34" charset="0"/>
                        </a:rPr>
                        <a:t>One Assistant Instructor (AI). AI should be made available to assist trainees who may become emotionally triggered by topics in this training.</a:t>
                      </a:r>
                    </a:p>
                    <a:p>
                      <a:pPr algn="l">
                        <a:spcAft>
                          <a:spcPts val="600"/>
                        </a:spcAft>
                      </a:pPr>
                      <a:r>
                        <a:rPr lang="en-US" sz="1100" b="1" u="none" dirty="0">
                          <a:solidFill>
                            <a:schemeClr val="tx1"/>
                          </a:solidFill>
                          <a:latin typeface="Arial" panose="020B0604020202020204" pitchFamily="34" charset="0"/>
                          <a:cs typeface="Arial" panose="020B0604020202020204" pitchFamily="34" charset="0"/>
                        </a:rPr>
                        <a:t>Equipment Required for Instruction: </a:t>
                      </a:r>
                      <a:r>
                        <a:rPr lang="en-US" sz="1100" b="0" u="none" dirty="0">
                          <a:solidFill>
                            <a:schemeClr val="tx1"/>
                          </a:solidFill>
                          <a:latin typeface="Arial" panose="020B0604020202020204" pitchFamily="34" charset="0"/>
                          <a:cs typeface="Arial" panose="020B0604020202020204" pitchFamily="34" charset="0"/>
                        </a:rPr>
                        <a:t>Computer with video playback capability, projector, projection screen, speakers. </a:t>
                      </a:r>
                    </a:p>
                    <a:p>
                      <a:pPr algn="l">
                        <a:spcAft>
                          <a:spcPts val="600"/>
                        </a:spcAft>
                      </a:pPr>
                      <a:r>
                        <a:rPr lang="en-US" sz="1100" b="1" u="none" dirty="0">
                          <a:solidFill>
                            <a:schemeClr val="tx1"/>
                          </a:solidFill>
                          <a:latin typeface="Arial" panose="020B0604020202020204" pitchFamily="34" charset="0"/>
                          <a:cs typeface="Arial" panose="020B0604020202020204" pitchFamily="34" charset="0"/>
                        </a:rPr>
                        <a:t>Materials Required</a:t>
                      </a:r>
                      <a:r>
                        <a:rPr lang="en-US" sz="1100" b="0" u="none" dirty="0">
                          <a:solidFill>
                            <a:schemeClr val="tx1"/>
                          </a:solidFill>
                          <a:latin typeface="Arial" panose="020B0604020202020204" pitchFamily="34" charset="0"/>
                          <a:cs typeface="Arial" panose="020B0604020202020204" pitchFamily="34" charset="0"/>
                        </a:rPr>
                        <a:t>: Copy of Instructor Guide with reference list (print in “notes page” view in advance), PowerPoint® slides, video files. Suicide and Crisis Lifeline:  988.  </a:t>
                      </a:r>
                    </a:p>
                    <a:p>
                      <a:pPr algn="l">
                        <a:spcAft>
                          <a:spcPts val="600"/>
                        </a:spcAft>
                      </a:pPr>
                      <a:r>
                        <a:rPr lang="en-US" sz="1100" b="1" u="none" dirty="0">
                          <a:solidFill>
                            <a:schemeClr val="tx1"/>
                          </a:solidFill>
                          <a:latin typeface="Arial" panose="020B0604020202020204" pitchFamily="34" charset="0"/>
                          <a:cs typeface="Arial" panose="020B0604020202020204" pitchFamily="34" charset="0"/>
                        </a:rPr>
                        <a:t>Instructional Guidance/Conduct of Lesson: </a:t>
                      </a:r>
                      <a:r>
                        <a:rPr lang="en-US" sz="1100" b="0" u="none" dirty="0">
                          <a:solidFill>
                            <a:schemeClr val="tx1"/>
                          </a:solidFill>
                          <a:latin typeface="Arial" panose="020B0604020202020204" pitchFamily="34" charset="0"/>
                          <a:cs typeface="Arial" panose="020B0604020202020204" pitchFamily="34" charset="0"/>
                        </a:rPr>
                        <a:t>Before presenting this lesson, instructors should review the material and prepare to facilitate the session. Instructors should also check to ensure they have access to the necessary technology to use the PowerPoint slides and embedded video clips.</a:t>
                      </a:r>
                    </a:p>
                    <a:p>
                      <a:pPr algn="l">
                        <a:spcAft>
                          <a:spcPts val="600"/>
                        </a:spcAft>
                      </a:pPr>
                      <a:r>
                        <a:rPr lang="en-US" sz="1100" b="1" u="none" dirty="0">
                          <a:solidFill>
                            <a:schemeClr val="tx1"/>
                          </a:solidFill>
                          <a:latin typeface="Arial" panose="020B0604020202020204" pitchFamily="34" charset="0"/>
                          <a:cs typeface="Arial" panose="020B0604020202020204" pitchFamily="34" charset="0"/>
                        </a:rPr>
                        <a:t>Safety Requirements: </a:t>
                      </a:r>
                      <a:r>
                        <a:rPr lang="en-US" sz="1100" b="0" u="none" dirty="0">
                          <a:solidFill>
                            <a:schemeClr val="tx1"/>
                          </a:solidFill>
                          <a:latin typeface="Arial" panose="020B0604020202020204" pitchFamily="34" charset="0"/>
                          <a:cs typeface="Arial" panose="020B0604020202020204" pitchFamily="34" charset="0"/>
                        </a:rPr>
                        <a:t>There are no special safety considerations for this training module; however, in a training environment, leaders must perform a risk assessment in accordance with (IAW) Field Manual (FM) 5-19, Risk Management. Leaders will complete a Department of the Army (DA) Form 7566, Risk Management Worksheet, during the planning and completion of each task and subtask by assessing mission, enemy, terrain and weather, troops and support available-time available and civil considerations (METT-TC).</a:t>
                      </a:r>
                    </a:p>
                    <a:p>
                      <a:pPr algn="l">
                        <a:spcAft>
                          <a:spcPts val="600"/>
                        </a:spcAft>
                      </a:pPr>
                      <a:r>
                        <a:rPr lang="en-US" sz="1100" b="1" u="none" dirty="0">
                          <a:solidFill>
                            <a:schemeClr val="tx1"/>
                          </a:solidFill>
                          <a:latin typeface="Arial" panose="020B0604020202020204" pitchFamily="34" charset="0"/>
                          <a:cs typeface="Arial" panose="020B0604020202020204" pitchFamily="34" charset="0"/>
                        </a:rPr>
                        <a:t>Risk Assessment Level</a:t>
                      </a:r>
                      <a:r>
                        <a:rPr lang="en-US" sz="1100" b="0" u="none" dirty="0">
                          <a:solidFill>
                            <a:schemeClr val="tx1"/>
                          </a:solidFill>
                          <a:latin typeface="Arial" panose="020B0604020202020204" pitchFamily="34" charset="0"/>
                          <a:cs typeface="Arial" panose="020B0604020202020204" pitchFamily="34" charset="0"/>
                        </a:rPr>
                        <a:t>: Low – None.</a:t>
                      </a:r>
                    </a:p>
                    <a:p>
                      <a:pPr algn="l">
                        <a:spcAft>
                          <a:spcPts val="600"/>
                        </a:spcAft>
                      </a:pPr>
                      <a:r>
                        <a:rPr lang="en-US" sz="1100" b="1" u="none" dirty="0">
                          <a:solidFill>
                            <a:schemeClr val="tx1"/>
                          </a:solidFill>
                          <a:latin typeface="Arial" panose="020B0604020202020204" pitchFamily="34" charset="0"/>
                          <a:cs typeface="Arial" panose="020B0604020202020204" pitchFamily="34" charset="0"/>
                        </a:rPr>
                        <a:t>Environmental Considerations: </a:t>
                      </a:r>
                      <a:r>
                        <a:rPr lang="en-US" sz="1100" b="0" u="none" dirty="0">
                          <a:solidFill>
                            <a:schemeClr val="tx1"/>
                          </a:solidFill>
                          <a:latin typeface="Arial" panose="020B0604020202020204" pitchFamily="34" charset="0"/>
                          <a:cs typeface="Arial" panose="020B0604020202020204" pitchFamily="34" charset="0"/>
                        </a:rPr>
                        <a:t>Instructor should conduct a risk assessment to include environmental considerations IAW the current environmental considerations publication. Ensure students are briefed on hazards and control measures.</a:t>
                      </a:r>
                    </a:p>
                    <a:p>
                      <a:pPr algn="l">
                        <a:spcAft>
                          <a:spcPts val="600"/>
                        </a:spcAft>
                      </a:pPr>
                      <a:r>
                        <a:rPr lang="en-US" sz="1100" b="1" u="none" dirty="0">
                          <a:solidFill>
                            <a:schemeClr val="tx1"/>
                          </a:solidFill>
                          <a:latin typeface="Arial" panose="020B0604020202020204" pitchFamily="34" charset="0"/>
                          <a:cs typeface="Arial" panose="020B0604020202020204" pitchFamily="34" charset="0"/>
                        </a:rPr>
                        <a:t>Introductory Information and Guidance</a:t>
                      </a:r>
                      <a:endParaRPr lang="en-US" sz="1100" b="0" u="none" dirty="0">
                        <a:solidFill>
                          <a:schemeClr val="tx1"/>
                        </a:solidFill>
                        <a:latin typeface="Arial" panose="020B0604020202020204" pitchFamily="34" charset="0"/>
                        <a:cs typeface="Arial" panose="020B0604020202020204" pitchFamily="34" charset="0"/>
                      </a:endParaRPr>
                    </a:p>
                    <a:p>
                      <a:pPr algn="l">
                        <a:spcAft>
                          <a:spcPts val="600"/>
                        </a:spcAft>
                      </a:pPr>
                      <a:r>
                        <a:rPr lang="en-US" sz="1100" b="0" u="none" dirty="0">
                          <a:solidFill>
                            <a:schemeClr val="tx1"/>
                          </a:solidFill>
                          <a:latin typeface="Arial" panose="020B0604020202020204" pitchFamily="34" charset="0"/>
                          <a:cs typeface="Arial" panose="020B0604020202020204" pitchFamily="34" charset="0"/>
                        </a:rPr>
                        <a:t>CSA General John A. Wickham instituted the Army Suicide Prevention Program in 1984. Since that time, suicide prevention and awareness has evolved. In 2009, ACE training was introduced to update existing suicide prevention training and in response to the ongoing suicide epidemic. ACE</a:t>
                      </a:r>
                      <a:r>
                        <a:rPr lang="en-US" sz="1100" b="0" u="none" baseline="0" dirty="0">
                          <a:solidFill>
                            <a:schemeClr val="tx1"/>
                          </a:solidFill>
                          <a:latin typeface="Arial" panose="020B0604020202020204" pitchFamily="34" charset="0"/>
                          <a:cs typeface="Arial" panose="020B0604020202020204" pitchFamily="34" charset="0"/>
                        </a:rPr>
                        <a:t> training development was i</a:t>
                      </a:r>
                      <a:r>
                        <a:rPr lang="en-US" sz="1100" b="0" u="none" dirty="0">
                          <a:solidFill>
                            <a:schemeClr val="tx1"/>
                          </a:solidFill>
                          <a:latin typeface="Arial" panose="020B0604020202020204" pitchFamily="34" charset="0"/>
                          <a:cs typeface="Arial" panose="020B0604020202020204" pitchFamily="34" charset="0"/>
                        </a:rPr>
                        <a:t>nformed</a:t>
                      </a:r>
                      <a:r>
                        <a:rPr lang="en-US" sz="1100" b="0" u="none" baseline="0" dirty="0">
                          <a:solidFill>
                            <a:schemeClr val="tx1"/>
                          </a:solidFill>
                          <a:latin typeface="Arial" panose="020B0604020202020204" pitchFamily="34" charset="0"/>
                          <a:cs typeface="Arial" panose="020B0604020202020204" pitchFamily="34" charset="0"/>
                        </a:rPr>
                        <a:t> by the concepts from a DOD-endorsed training, Question, Persuade, Refer (QPR), which multiple studies have shown to be effective in increasing knowledge and confidence for suicide prevention. ACE training’s</a:t>
                      </a:r>
                      <a:r>
                        <a:rPr lang="en-US" sz="1100" b="0" u="none" dirty="0">
                          <a:solidFill>
                            <a:schemeClr val="tx1"/>
                          </a:solidFill>
                          <a:latin typeface="Arial" panose="020B0604020202020204" pitchFamily="34" charset="0"/>
                          <a:cs typeface="Arial" panose="020B0604020202020204" pitchFamily="34" charset="0"/>
                        </a:rPr>
                        <a:t> primary goals were to increase suicide awareness and improve the ability of Soldiers to identify team members who may be suicidal and get them to help. ACE concepts were based on recognized suicide prevention practices applied to the college setting to encourage help-seeking. To further this idea, in 2018 ACE was revised to promote its application earlier, as a way to promote help-seeking before a crisis occurs.</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BCT/OSUT</a:t>
            </a:r>
          </a:p>
        </p:txBody>
      </p:sp>
      <p:sp>
        <p:nvSpPr>
          <p:cNvPr id="8" name="Isosceles Triangle 7"/>
          <p:cNvSpPr/>
          <p:nvPr/>
        </p:nvSpPr>
        <p:spPr>
          <a:xfrm rot="5400000">
            <a:off x="6249857" y="8716212"/>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688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372052528"/>
              </p:ext>
            </p:extLst>
          </p:nvPr>
        </p:nvGraphicFramePr>
        <p:xfrm>
          <a:off x="212949" y="3320205"/>
          <a:ext cx="4043177" cy="405856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28734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material from the </a:t>
                      </a:r>
                      <a:r>
                        <a:rPr lang="en-US" sz="1100" b="1" i="1" dirty="0">
                          <a:solidFill>
                            <a:schemeClr val="tx1"/>
                          </a:solidFill>
                          <a:latin typeface="Arial" panose="020B0604020202020204" pitchFamily="34" charset="0"/>
                          <a:cs typeface="Arial" panose="020B0604020202020204" pitchFamily="34" charset="0"/>
                        </a:rPr>
                        <a:t>Challenges and Coping </a:t>
                      </a:r>
                      <a:r>
                        <a:rPr lang="en-US" sz="1100" b="1" dirty="0">
                          <a:solidFill>
                            <a:schemeClr val="tx1"/>
                          </a:solidFill>
                          <a:latin typeface="Arial" panose="020B0604020202020204" pitchFamily="34" charset="0"/>
                          <a:cs typeface="Arial" panose="020B0604020202020204" pitchFamily="34" charset="0"/>
                        </a:rPr>
                        <a:t>section and discuss </a:t>
                      </a:r>
                      <a:r>
                        <a:rPr lang="en-US" sz="1100" b="1" i="1" dirty="0">
                          <a:solidFill>
                            <a:schemeClr val="tx1"/>
                          </a:solidFill>
                          <a:latin typeface="Arial" panose="020B0604020202020204" pitchFamily="34" charset="0"/>
                          <a:cs typeface="Arial" panose="020B0604020202020204" pitchFamily="34" charset="0"/>
                        </a:rPr>
                        <a:t>Check</a:t>
                      </a:r>
                      <a:r>
                        <a:rPr lang="en-US" sz="1100" b="1" i="1" baseline="0" dirty="0">
                          <a:solidFill>
                            <a:schemeClr val="tx1"/>
                          </a:solidFill>
                          <a:latin typeface="Arial" panose="020B0604020202020204" pitchFamily="34" charset="0"/>
                          <a:cs typeface="Arial" panose="020B0604020202020204" pitchFamily="34" charset="0"/>
                        </a:rPr>
                        <a:t> on Learning </a:t>
                      </a:r>
                      <a:r>
                        <a:rPr lang="en-US" sz="1100" b="1" i="0" baseline="0" dirty="0">
                          <a:solidFill>
                            <a:schemeClr val="tx1"/>
                          </a:solidFill>
                          <a:latin typeface="Arial" panose="020B0604020202020204" pitchFamily="34" charset="0"/>
                          <a:cs typeface="Arial" panose="020B0604020202020204" pitchFamily="34" charset="0"/>
                        </a:rPr>
                        <a:t>q</a:t>
                      </a:r>
                      <a:r>
                        <a:rPr lang="en-US" sz="1100" b="1" baseline="0" dirty="0">
                          <a:solidFill>
                            <a:schemeClr val="tx1"/>
                          </a:solidFill>
                          <a:latin typeface="Arial" panose="020B0604020202020204" pitchFamily="34" charset="0"/>
                          <a:cs typeface="Arial" panose="020B0604020202020204" pitchFamily="34" charset="0"/>
                        </a:rPr>
                        <a:t>uestions.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Review </a:t>
                      </a:r>
                      <a:r>
                        <a:rPr lang="en-US" sz="1100" b="0" i="1" baseline="0" dirty="0">
                          <a:solidFill>
                            <a:schemeClr val="tx1"/>
                          </a:solidFill>
                          <a:latin typeface="Arial" panose="020B0604020202020204" pitchFamily="34" charset="0"/>
                          <a:cs typeface="Arial" panose="020B0604020202020204" pitchFamily="34" charset="0"/>
                        </a:rPr>
                        <a:t>Check on Learning </a:t>
                      </a:r>
                      <a:r>
                        <a:rPr lang="en-US" sz="1100" b="0" baseline="0" dirty="0">
                          <a:solidFill>
                            <a:schemeClr val="tx1"/>
                          </a:solidFill>
                          <a:latin typeface="Arial" panose="020B0604020202020204" pitchFamily="34" charset="0"/>
                          <a:cs typeface="Arial" panose="020B0604020202020204" pitchFamily="34" charset="0"/>
                        </a:rPr>
                        <a:t>questions.</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5849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a good way to cope with a challenge? Answer: Face them! Use the positive coping skills discussed in the Resilience training.]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will all experience challenges during BCT/OSUT and in life. It is important to face these challenges before they grow and become bigger problems.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How do you know if someone is struggling? Answer: Look for signs of struggle such as withdrawing from others, anger, restlessness, or odd behavior.]</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signs that may indicate someone is struggling. While we all cope with challenges differently, as you get to know each other it is important to notice if someone appears to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struggling so that you can ask them if they need help.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dirty="0">
                <a:ln>
                  <a:noFill/>
                </a:ln>
                <a:solidFill>
                  <a:prstClr val="black"/>
                </a:solidFill>
                <a:effectLst/>
                <a:uLnTx/>
                <a:uFillTx/>
                <a:latin typeface="Calibri" panose="020F0502020204030204"/>
                <a:ea typeface="+mn-ea"/>
                <a:cs typeface="+mn-cs"/>
              </a:rPr>
              <a:t>8</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Rectangle 10"/>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3353653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8-B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251264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NOTE:  </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As an exception, in the event of loss of video capability, unhide the scripted video content on the next (hidden) slide.] </a:t>
            </a:r>
            <a:endPar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685756497"/>
              </p:ext>
            </p:extLst>
          </p:nvPr>
        </p:nvGraphicFramePr>
        <p:xfrm>
          <a:off x="212949" y="3320204"/>
          <a:ext cx="4043177" cy="43024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8068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video clip 2.</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649">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Introduce video clip.</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407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video clip is embedded within the PowerPoint slide. Click the image to play the clip. Prior to the training, ensure that that video plays correctly and that the speakers are at an appropriate volume.]</a:t>
                      </a:r>
                    </a:p>
                    <a:p>
                      <a:pPr marL="171450" indent="-171450">
                        <a:spcAft>
                          <a:spcPts val="600"/>
                        </a:spcAft>
                        <a:buFont typeface="Arial" panose="020B0604020202020204" pitchFamily="34" charset="0"/>
                        <a:buChar char="•"/>
                      </a:pPr>
                      <a:r>
                        <a:rPr lang="en-US" sz="1100" b="0" i="0" kern="1200" baseline="0" dirty="0">
                          <a:solidFill>
                            <a:schemeClr val="dk1"/>
                          </a:solidFill>
                          <a:effectLst/>
                          <a:latin typeface="Arial" panose="020B0604020202020204" pitchFamily="34" charset="0"/>
                          <a:ea typeface="+mn-ea"/>
                          <a:cs typeface="Arial" panose="020B0604020202020204" pitchFamily="34" charset="0"/>
                        </a:rPr>
                        <a:t>When you see signs that someone may be struggling with a challenge, you should ask them if they need help. Sometimes you will struggle with a challenge too. When you are struggling, it’s important to reach out and ask others for help. </a:t>
                      </a:r>
                    </a:p>
                    <a:p>
                      <a:pPr marL="171450" indent="-171450">
                        <a:spcAft>
                          <a:spcPts val="600"/>
                        </a:spcAft>
                        <a:buFont typeface="Arial" panose="020B0604020202020204" pitchFamily="34" charset="0"/>
                        <a:buChar char="•"/>
                      </a:pPr>
                      <a:r>
                        <a:rPr lang="en-US" sz="1100" b="0" i="0" kern="1200" baseline="0" dirty="0">
                          <a:solidFill>
                            <a:schemeClr val="dk1"/>
                          </a:solidFill>
                          <a:effectLst/>
                          <a:latin typeface="Arial" panose="020B0604020202020204" pitchFamily="34" charset="0"/>
                          <a:ea typeface="+mn-ea"/>
                          <a:cs typeface="Arial" panose="020B0604020202020204" pitchFamily="34" charset="0"/>
                        </a:rPr>
                        <a:t>While watching this clip, think about a time when you have needed help. Did you ask for help? Was it easy or difficult to ask for help? </a:t>
                      </a:r>
                    </a:p>
                    <a:p>
                      <a:pPr marL="171450" indent="-17145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Think about how asking for help </a:t>
                      </a:r>
                      <a:r>
                        <a:rPr lang="en-US" sz="1100" dirty="0">
                          <a:solidFill>
                            <a:schemeClr val="tx1"/>
                          </a:solidFill>
                          <a:latin typeface="Arial" panose="020B0604020202020204" pitchFamily="34" charset="0"/>
                          <a:cs typeface="Arial" panose="020B0604020202020204" pitchFamily="34" charset="0"/>
                        </a:rPr>
                        <a:t>during BCT/OSUT </a:t>
                      </a:r>
                      <a:r>
                        <a:rPr lang="en-US" sz="1100" dirty="0">
                          <a:latin typeface="Arial" panose="020B0604020202020204" pitchFamily="34" charset="0"/>
                          <a:cs typeface="Arial" panose="020B0604020202020204" pitchFamily="34" charset="0"/>
                        </a:rPr>
                        <a:t>would impact you and impact your team.</a:t>
                      </a:r>
                      <a:endParaRPr lang="en-US" sz="1100" baseline="0" dirty="0">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r>
                        <a:rPr lang="en-US" sz="1100" b="0" i="1" kern="1200" baseline="0" dirty="0">
                          <a:solidFill>
                            <a:schemeClr val="dk1"/>
                          </a:solidFill>
                          <a:effectLst/>
                          <a:latin typeface="Arial" panose="020B0604020202020204" pitchFamily="34" charset="0"/>
                          <a:ea typeface="+mn-ea"/>
                          <a:cs typeface="Arial" panose="020B0604020202020204" pitchFamily="34" charset="0"/>
                        </a:rPr>
                        <a:t>[</a:t>
                      </a:r>
                      <a:r>
                        <a:rPr lang="en-US" sz="1100" b="1" i="0" kern="1200" baseline="0" dirty="0">
                          <a:solidFill>
                            <a:schemeClr val="dk1"/>
                          </a:solidFill>
                          <a:effectLst/>
                          <a:latin typeface="Arial" panose="020B0604020202020204" pitchFamily="34" charset="0"/>
                          <a:ea typeface="+mn-ea"/>
                          <a:cs typeface="Arial" panose="020B0604020202020204" pitchFamily="34" charset="0"/>
                        </a:rPr>
                        <a:t>NOTE:</a:t>
                      </a:r>
                      <a:r>
                        <a:rPr lang="en-US" sz="1100" b="0" i="0" kern="1200" baseline="0" dirty="0">
                          <a:solidFill>
                            <a:schemeClr val="dk1"/>
                          </a:solidFill>
                          <a:effectLst/>
                          <a:latin typeface="Arial" panose="020B0604020202020204" pitchFamily="34" charset="0"/>
                          <a:ea typeface="+mn-ea"/>
                          <a:cs typeface="Arial" panose="020B0604020202020204" pitchFamily="34" charset="0"/>
                        </a:rPr>
                        <a:t> </a:t>
                      </a:r>
                      <a:r>
                        <a:rPr lang="en-US" sz="1100" b="0" i="1" kern="1200" baseline="0" dirty="0">
                          <a:solidFill>
                            <a:schemeClr val="dk1"/>
                          </a:solidFill>
                          <a:effectLst/>
                          <a:latin typeface="Arial" panose="020B0604020202020204" pitchFamily="34" charset="0"/>
                          <a:ea typeface="+mn-ea"/>
                          <a:cs typeface="Arial" panose="020B0604020202020204" pitchFamily="34" charset="0"/>
                        </a:rPr>
                        <a:t>Play video clip by clicking on the image within the PowerPoint slide.]</a:t>
                      </a:r>
                      <a:endParaRPr lang="en-US" sz="1100" b="0" i="1" kern="1200" dirty="0">
                        <a:solidFill>
                          <a:schemeClr val="dk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9</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Rectangle 10"/>
          <p:cNvSpPr/>
          <p:nvPr/>
        </p:nvSpPr>
        <p:spPr>
          <a:xfrm>
            <a:off x="3462843" y="86827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pic>
        <p:nvPicPr>
          <p:cNvPr id="3" name="Picture 2"/>
          <p:cNvPicPr>
            <a:picLocks noChangeAspect="1"/>
          </p:cNvPicPr>
          <p:nvPr/>
        </p:nvPicPr>
        <p:blipFill>
          <a:blip r:embed="rId3"/>
          <a:stretch>
            <a:fillRect/>
          </a:stretch>
        </p:blipFill>
        <p:spPr>
          <a:xfrm>
            <a:off x="3843625" y="8592413"/>
            <a:ext cx="412501" cy="433387"/>
          </a:xfrm>
          <a:prstGeom prst="rect">
            <a:avLst/>
          </a:prstGeom>
        </p:spPr>
      </p:pic>
    </p:spTree>
    <p:extLst>
      <p:ext uri="{BB962C8B-B14F-4D97-AF65-F5344CB8AC3E}">
        <p14:creationId xmlns:p14="http://schemas.microsoft.com/office/powerpoint/2010/main" val="2984547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9-B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3745752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NOTE:  </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Hide this slide if videos are available and working.] </a:t>
            </a:r>
            <a:endPar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4221220365"/>
              </p:ext>
            </p:extLst>
          </p:nvPr>
        </p:nvGraphicFramePr>
        <p:xfrm>
          <a:off x="212949" y="3320205"/>
          <a:ext cx="4043177" cy="551246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3108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video clip content #2.</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4652">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Discuss seeking help.</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21705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Inform trainees that due to loss of video capability, you will cover the video content that the animated DS Stick would have. Video screenshots are provided.]</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1] </a:t>
                      </a:r>
                      <a:r>
                        <a:rPr lang="en-US" sz="1100" b="0" i="1" kern="1200" dirty="0">
                          <a:solidFill>
                            <a:schemeClr val="tx1"/>
                          </a:solidFill>
                          <a:effectLst/>
                          <a:latin typeface="Arial" panose="020B0604020202020204" pitchFamily="34" charset="0"/>
                          <a:ea typeface="+mn-ea"/>
                          <a:cs typeface="Arial" panose="020B0604020202020204" pitchFamily="34" charset="0"/>
                        </a:rPr>
                        <a:t>Some of you may find you’re struggling with a task, such as keeping in step, or making a tight rack…</a:t>
                      </a:r>
                      <a:r>
                        <a:rPr lang="en-US" sz="1100" b="1" i="1" kern="1200" dirty="0">
                          <a:solidFill>
                            <a:schemeClr val="tx1"/>
                          </a:solidFill>
                          <a:effectLst/>
                          <a:latin typeface="Arial" panose="020B0604020202020204" pitchFamily="34" charset="0"/>
                          <a:ea typeface="+mn-ea"/>
                          <a:cs typeface="Arial" panose="020B0604020202020204" pitchFamily="34" charset="0"/>
                        </a:rPr>
                        <a:t>[Image 2] </a:t>
                      </a:r>
                      <a:r>
                        <a:rPr lang="en-US" sz="1100" b="0" i="1" kern="1200" dirty="0">
                          <a:solidFill>
                            <a:schemeClr val="tx1"/>
                          </a:solidFill>
                          <a:effectLst/>
                          <a:latin typeface="Arial" panose="020B0604020202020204" pitchFamily="34" charset="0"/>
                          <a:ea typeface="+mn-ea"/>
                          <a:cs typeface="Arial" panose="020B0604020202020204" pitchFamily="34" charset="0"/>
                        </a:rPr>
                        <a:t>seeking help from those around you strengthens both you and the team. </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For some, asking for help can be difficult, it’s a challenge that must be faced. There will be problems that cannot be resolved alone, struggling in silence often makes them far worse.</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3] </a:t>
                      </a:r>
                      <a:r>
                        <a:rPr lang="en-US" sz="1100" b="0" i="1" kern="1200" dirty="0">
                          <a:solidFill>
                            <a:schemeClr val="tx1"/>
                          </a:solidFill>
                          <a:effectLst/>
                          <a:latin typeface="Arial" panose="020B0604020202020204" pitchFamily="34" charset="0"/>
                          <a:ea typeface="+mn-ea"/>
                          <a:cs typeface="Arial" panose="020B0604020202020204" pitchFamily="34" charset="0"/>
                        </a:rPr>
                        <a:t>Learning to ask before a problem gets too big, reduces the odds the task or problem becomes unmanageable.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34652">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indent="0">
                        <a:spcAft>
                          <a:spcPts val="600"/>
                        </a:spcAft>
                        <a:buFont typeface="Arial" panose="020B0604020202020204" pitchFamily="34" charset="0"/>
                        <a:buNone/>
                      </a:pPr>
                      <a:r>
                        <a:rPr lang="en-US" sz="1100" b="0" i="0" kern="1200" dirty="0">
                          <a:solidFill>
                            <a:schemeClr val="tx1"/>
                          </a:solidFill>
                          <a:effectLst/>
                          <a:latin typeface="Arial" panose="020B0604020202020204" pitchFamily="34" charset="0"/>
                          <a:ea typeface="+mn-ea"/>
                          <a:cs typeface="Arial" panose="020B0604020202020204" pitchFamily="34" charset="0"/>
                        </a:rPr>
                        <a:t>Discuss the DS as a resource.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675062244"/>
                  </a:ext>
                </a:extLst>
              </a:tr>
              <a:tr h="45716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Your Drill Sergeant can also help. </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4] </a:t>
                      </a:r>
                      <a:r>
                        <a:rPr lang="en-US" sz="1100" b="0" i="1" kern="1200" dirty="0">
                          <a:solidFill>
                            <a:schemeClr val="tx1"/>
                          </a:solidFill>
                          <a:effectLst/>
                          <a:latin typeface="Arial" panose="020B0604020202020204" pitchFamily="34" charset="0"/>
                          <a:ea typeface="+mn-ea"/>
                          <a:cs typeface="Arial" panose="020B0604020202020204" pitchFamily="34" charset="0"/>
                        </a:rPr>
                        <a:t>Their job is to teach each of you how to become Soldiers, they are here to challenge you, but they also want you to succeed. Ask them for guidance.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68309"/>
                  </a:ext>
                </a:extLst>
              </a:tr>
            </a:tbl>
          </a:graphicData>
        </a:graphic>
      </p:graphicFrame>
      <p:sp>
        <p:nvSpPr>
          <p:cNvPr id="8" name="TextBox 7"/>
          <p:cNvSpPr txBox="1"/>
          <p:nvPr/>
        </p:nvSpPr>
        <p:spPr>
          <a:xfrm>
            <a:off x="0" y="89518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a:rPr>
              <a:t>10</a:t>
            </a:r>
            <a:r>
              <a:rPr kumimoji="0" lang="en-US" sz="1100" b="0" i="1" u="none" strike="noStrike" kern="1200" cap="none" spc="0" normalizeH="0" baseline="0" noProof="0" dirty="0">
                <a:ln>
                  <a:noFill/>
                </a:ln>
                <a:effectLst/>
                <a:uLnTx/>
                <a:uFillTx/>
                <a:latin typeface="Calibri" panose="020F0502020204030204"/>
                <a:ea typeface="+mn-ea"/>
                <a:cs typeface="+mn-cs"/>
              </a:rPr>
              <a:t>-A</a:t>
            </a:r>
          </a:p>
        </p:txBody>
      </p:sp>
      <p:sp>
        <p:nvSpPr>
          <p:cNvPr id="10" name="TextBox 9"/>
          <p:cNvSpPr txBox="1"/>
          <p:nvPr/>
        </p:nvSpPr>
        <p:spPr>
          <a:xfrm>
            <a:off x="7313" y="34425"/>
            <a:ext cx="3862788" cy="236749"/>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BCT/OSUT</a:t>
            </a:r>
          </a:p>
        </p:txBody>
      </p:sp>
      <p:pic>
        <p:nvPicPr>
          <p:cNvPr id="3" name="Picture 2"/>
          <p:cNvPicPr>
            <a:picLocks noChangeAspect="1"/>
          </p:cNvPicPr>
          <p:nvPr/>
        </p:nvPicPr>
        <p:blipFill>
          <a:blip r:embed="rId3"/>
          <a:stretch>
            <a:fillRect/>
          </a:stretch>
        </p:blipFill>
        <p:spPr>
          <a:xfrm>
            <a:off x="3843625" y="8592413"/>
            <a:ext cx="412501" cy="433387"/>
          </a:xfrm>
          <a:prstGeom prst="rect">
            <a:avLst/>
          </a:prstGeom>
        </p:spPr>
      </p:pic>
      <p:cxnSp>
        <p:nvCxnSpPr>
          <p:cNvPr id="4" name="Straight Connector 3">
            <a:extLst>
              <a:ext uri="{FF2B5EF4-FFF2-40B4-BE49-F238E27FC236}">
                <a16:creationId xmlns:a16="http://schemas.microsoft.com/office/drawing/2014/main" id="{D0A64C9E-037F-46EB-9596-072F78FE24E2}"/>
              </a:ext>
            </a:extLst>
          </p:cNvPr>
          <p:cNvCxnSpPr/>
          <p:nvPr/>
        </p:nvCxnSpPr>
        <p:spPr>
          <a:xfrm flipH="1">
            <a:off x="3870101" y="8604250"/>
            <a:ext cx="386025" cy="4254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09E7A836-DBD8-4F0B-956E-8946C9A92176}"/>
              </a:ext>
            </a:extLst>
          </p:cNvPr>
          <p:cNvSpPr/>
          <p:nvPr/>
        </p:nvSpPr>
        <p:spPr>
          <a:xfrm rot="5400000">
            <a:off x="3408895" y="8651391"/>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256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592" y="364215"/>
            <a:ext cx="2272160" cy="8584713"/>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4258391806"/>
              </p:ext>
            </p:extLst>
          </p:nvPr>
        </p:nvGraphicFramePr>
        <p:xfrm>
          <a:off x="198437" y="384639"/>
          <a:ext cx="4114800" cy="304800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55985">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This applies to personal problems too. Letting them know before a problem becomes too big will help reduce the chance that problem effects your ability to successfully make it through basic training.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2252093"/>
                  </a:ext>
                </a:extLst>
              </a:tr>
              <a:tr h="0">
                <a:tc>
                  <a:txBody>
                    <a:bodyPr/>
                    <a:lstStyle/>
                    <a:p>
                      <a:pP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Discuss what keeps people from asking for help.</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67931422"/>
                  </a:ext>
                </a:extLst>
              </a:tr>
              <a:tr h="487303">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 find it difficult to ask for help, typically it’s because during their lifetime they have had to learn how to do things for themselves.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[Image 5]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All Soldiers learn teamwork leads to mission success, that working together helps each us be all we can be.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By learning to ask for and accept help, it not only leads to personal success and it results in team success.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a:rPr>
              <a:t>10</a:t>
            </a:r>
            <a:r>
              <a:rPr kumimoji="0" lang="en-US" sz="1100" b="0" i="1" u="none" strike="noStrike" kern="1200" cap="none" spc="0" normalizeH="0" baseline="0" noProof="0" dirty="0">
                <a:ln>
                  <a:noFill/>
                </a:ln>
                <a:effectLst/>
                <a:uLnTx/>
                <a:uFillTx/>
                <a:latin typeface="Calibri" panose="020F0502020204030204"/>
                <a:ea typeface="+mn-ea"/>
                <a:cs typeface="+mn-cs"/>
              </a:rPr>
              <a:t>-B</a:t>
            </a:r>
          </a:p>
        </p:txBody>
      </p:sp>
      <p:sp>
        <p:nvSpPr>
          <p:cNvPr id="7" name="TextBox 6"/>
          <p:cNvSpPr txBox="1"/>
          <p:nvPr/>
        </p:nvSpPr>
        <p:spPr>
          <a:xfrm>
            <a:off x="2960043" y="34468"/>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BCT/OSUT</a:t>
            </a:r>
          </a:p>
        </p:txBody>
      </p:sp>
    </p:spTree>
    <p:extLst>
      <p:ext uri="{BB962C8B-B14F-4D97-AF65-F5344CB8AC3E}">
        <p14:creationId xmlns:p14="http://schemas.microsoft.com/office/powerpoint/2010/main" val="4260798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206277749"/>
              </p:ext>
            </p:extLst>
          </p:nvPr>
        </p:nvGraphicFramePr>
        <p:xfrm>
          <a:off x="254000" y="3246116"/>
          <a:ext cx="4043177" cy="5723523"/>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14684">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 the importance of seeking help</a:t>
                      </a:r>
                      <a:r>
                        <a:rPr lang="en-US" sz="1100" b="1" baseline="0" dirty="0">
                          <a:solidFill>
                            <a:schemeClr val="tx1"/>
                          </a:solidFill>
                          <a:latin typeface="Arial" panose="020B0604020202020204" pitchFamily="34" charset="0"/>
                          <a:cs typeface="Arial" panose="020B0604020202020204" pitchFamily="34" charset="0"/>
                        </a:rPr>
                        <a:t> and accepting help </a:t>
                      </a:r>
                      <a:r>
                        <a:rPr lang="en-US" sz="1100" b="1" baseline="0">
                          <a:solidFill>
                            <a:schemeClr val="tx1"/>
                          </a:solidFill>
                          <a:latin typeface="Arial" panose="020B0604020202020204" pitchFamily="34" charset="0"/>
                          <a:cs typeface="Arial" panose="020B0604020202020204" pitchFamily="34" charset="0"/>
                        </a:rPr>
                        <a:t>when needed</a:t>
                      </a:r>
                      <a:r>
                        <a:rPr lang="en-US" sz="1100" b="1">
                          <a:solidFill>
                            <a:schemeClr val="tx1"/>
                          </a:solidFill>
                          <a:latin typeface="Arial" panose="020B0604020202020204" pitchFamily="34" charset="0"/>
                          <a:cs typeface="Arial" panose="020B0604020202020204" pitchFamily="34" charset="0"/>
                        </a:rPr>
                        <a:t>.</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5872">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Reinforce help-seeking as a positive action.</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5020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we already discussed, everyone faces challenges; at some point, everyone needs help. </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for help shows that you are willing to improve yourself. </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Accepting help improves personal readiness and resilience, and helps to prevent the challenges we face from becoming bigger problems. Getting help for yourself also helps to strengthen your team.</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1523">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Discuss why it can be difficult to ask for help.</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048009"/>
                  </a:ext>
                </a:extLst>
              </a:tr>
              <a:tr h="7543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Sometimes people who are struggling may not want to ask for help. </a:t>
                      </a:r>
                    </a:p>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are some reasons people may be reluctant to ask for help, even if they need it?]</a:t>
                      </a:r>
                    </a:p>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some, early in life they had to learn how to take care of themselves. They may not be sure of others or not sure of others’ willingness to help. </a:t>
                      </a:r>
                    </a:p>
                    <a:p>
                      <a:pPr marL="228600" marR="0" lvl="0" indent="-228600" algn="l" defTabSz="914400" rtl="0" eaLnBrk="1" fontAlgn="auto" latinLnBrk="0" hangingPunct="1">
                        <a:lnSpc>
                          <a:spcPct val="100000"/>
                        </a:lnSpc>
                        <a:spcBef>
                          <a:spcPts val="0"/>
                        </a:spcBef>
                        <a:spcAft>
                          <a:spcPts val="600"/>
                        </a:spcAft>
                        <a:buClrTx/>
                        <a:buSzTx/>
                        <a:buFont typeface="Arial"/>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reality, it takes strength to ask for help or accept help from others. Even if you feel awkward asking for help, it is important to ask anyway. Do it for yourself, do it for your team.</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233141"/>
                  </a:ext>
                </a:extLst>
              </a:tr>
            </a:tbl>
          </a:graphicData>
        </a:graphic>
      </p:graphicFrame>
      <p:sp>
        <p:nvSpPr>
          <p:cNvPr id="8" name="TextBox 7"/>
          <p:cNvSpPr txBox="1"/>
          <p:nvPr/>
        </p:nvSpPr>
        <p:spPr>
          <a:xfrm>
            <a:off x="0" y="90280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11</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46148"/>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
        <p:nvSpPr>
          <p:cNvPr id="12" name="Isosceles Triangle 11"/>
          <p:cNvSpPr/>
          <p:nvPr/>
        </p:nvSpPr>
        <p:spPr>
          <a:xfrm rot="5400000">
            <a:off x="3998042" y="8761944"/>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346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592" y="364215"/>
            <a:ext cx="2272160" cy="8584713"/>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4199150112"/>
              </p:ext>
            </p:extLst>
          </p:nvPr>
        </p:nvGraphicFramePr>
        <p:xfrm>
          <a:off x="198437" y="384639"/>
          <a:ext cx="4114800" cy="252984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323699">
                <a:tc>
                  <a:txBody>
                    <a:bodyPr/>
                    <a:lstStyle/>
                    <a:p>
                      <a:pP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3.</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Recognize Drill Sergeants as a helping resource.</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67931422"/>
                  </a:ext>
                </a:extLst>
              </a:tr>
              <a:tr h="63453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struggling with a new skill or with a life challenge, confide in those around you. If the challenge is too great, your Drill Sergeant can help navigate the issue. </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Your Drill Sergeant is here to push you and stretch your limits, but ultimately they want you to be all you can be.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As the instructor, consider sharing a time when you faced a difficulty and asked for help. This will help to demonstrate that everyone can use help sometimes and that getting help can be beneficial.</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11-</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7" name="TextBox 6"/>
          <p:cNvSpPr txBox="1"/>
          <p:nvPr/>
        </p:nvSpPr>
        <p:spPr>
          <a:xfrm>
            <a:off x="2960043" y="34468"/>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948300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972232954"/>
              </p:ext>
            </p:extLst>
          </p:nvPr>
        </p:nvGraphicFramePr>
        <p:xfrm>
          <a:off x="212949" y="3320205"/>
          <a:ext cx="4092351" cy="55216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90790">
                  <a:extLst>
                    <a:ext uri="{9D8B030D-6E8A-4147-A177-3AD203B41FA5}">
                      <a16:colId xmlns:a16="http://schemas.microsoft.com/office/drawing/2014/main" val="20001"/>
                    </a:ext>
                  </a:extLst>
                </a:gridCol>
              </a:tblGrid>
              <a:tr h="28734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material from the </a:t>
                      </a:r>
                      <a:r>
                        <a:rPr lang="en-US" sz="1100" b="1" i="1" dirty="0">
                          <a:solidFill>
                            <a:schemeClr val="tx1"/>
                          </a:solidFill>
                          <a:latin typeface="Arial" panose="020B0604020202020204" pitchFamily="34" charset="0"/>
                          <a:cs typeface="Arial" panose="020B0604020202020204" pitchFamily="34" charset="0"/>
                        </a:rPr>
                        <a:t>Challenges and Coping </a:t>
                      </a:r>
                      <a:r>
                        <a:rPr lang="en-US" sz="1100" b="1" dirty="0">
                          <a:solidFill>
                            <a:schemeClr val="tx1"/>
                          </a:solidFill>
                          <a:latin typeface="Arial" panose="020B0604020202020204" pitchFamily="34" charset="0"/>
                          <a:cs typeface="Arial" panose="020B0604020202020204" pitchFamily="34" charset="0"/>
                        </a:rPr>
                        <a:t>section and discuss </a:t>
                      </a:r>
                      <a:r>
                        <a:rPr lang="en-US" sz="1100" b="1" i="1" dirty="0">
                          <a:solidFill>
                            <a:schemeClr val="tx1"/>
                          </a:solidFill>
                          <a:latin typeface="Arial" panose="020B0604020202020204" pitchFamily="34" charset="0"/>
                          <a:cs typeface="Arial" panose="020B0604020202020204" pitchFamily="34" charset="0"/>
                        </a:rPr>
                        <a:t>Check</a:t>
                      </a:r>
                      <a:r>
                        <a:rPr lang="en-US" sz="1100" b="1" i="1" baseline="0" dirty="0">
                          <a:solidFill>
                            <a:schemeClr val="tx1"/>
                          </a:solidFill>
                          <a:latin typeface="Arial" panose="020B0604020202020204" pitchFamily="34" charset="0"/>
                          <a:cs typeface="Arial" panose="020B0604020202020204" pitchFamily="34" charset="0"/>
                        </a:rPr>
                        <a:t> on Learning </a:t>
                      </a:r>
                      <a:r>
                        <a:rPr lang="en-US" sz="1100" b="1" baseline="0" dirty="0">
                          <a:solidFill>
                            <a:schemeClr val="tx1"/>
                          </a:solidFill>
                          <a:latin typeface="Arial" panose="020B0604020202020204" pitchFamily="34" charset="0"/>
                          <a:cs typeface="Arial" panose="020B0604020202020204" pitchFamily="34" charset="0"/>
                        </a:rPr>
                        <a:t>questions.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Review </a:t>
                      </a:r>
                      <a:r>
                        <a:rPr lang="en-US" sz="1100" b="0" i="1" baseline="0" dirty="0">
                          <a:solidFill>
                            <a:schemeClr val="tx1"/>
                          </a:solidFill>
                          <a:latin typeface="Arial" panose="020B0604020202020204" pitchFamily="34" charset="0"/>
                          <a:cs typeface="Arial" panose="020B0604020202020204" pitchFamily="34" charset="0"/>
                        </a:rPr>
                        <a:t>Check on Learning </a:t>
                      </a:r>
                      <a:r>
                        <a:rPr lang="en-US" sz="1100" b="0" baseline="0" dirty="0">
                          <a:solidFill>
                            <a:schemeClr val="tx1"/>
                          </a:solidFill>
                          <a:latin typeface="Arial" panose="020B0604020202020204" pitchFamily="34" charset="0"/>
                          <a:cs typeface="Arial" panose="020B0604020202020204" pitchFamily="34" charset="0"/>
                        </a:rPr>
                        <a:t>questions.</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5849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Is asking for help always easy</a:t>
                      </a:r>
                      <a:r>
                        <a:rPr kumimoji="0" lang="en-US" sz="1100" b="0" i="1" u="none" strike="noStrike" kern="1200" cap="none" spc="0" normalizeH="0" baseline="0" noProof="0" dirty="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Answer: No, not always.]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 some asking for help is easy, for others it can be challenging:</a:t>
                      </a:r>
                    </a:p>
                    <a:p>
                      <a:pPr marL="628650" marR="0" lvl="1"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Had to take care of problems on their own.</a:t>
                      </a:r>
                    </a:p>
                    <a:p>
                      <a:pPr marL="628650" marR="0" lvl="1"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 sure of others or their willingness to help.</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for help shows that you are making an effort to improve which takes strength.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How does asking for help improve the team? Answer: Help makes the individual stronger which in turn improves the capabilities of the whole team.]</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Getting help improves your personal readiness and resilience AND strengthens your team.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Who should you talk to when you need help? Answer: The Drill Sergeant]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can ask a fellow trainee for help with a Soldier skill, but if you are still struggling, reach out to your Drill Sergeant. If you are facing a personal issue and find those around you can’t help to solve it, talk to your Drill Sergeant.</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12</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Rectangle 10"/>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577355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12-B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1580704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i-B</a:t>
            </a:r>
          </a:p>
        </p:txBody>
      </p:sp>
      <p:graphicFrame>
        <p:nvGraphicFramePr>
          <p:cNvPr id="7" name="Table 6"/>
          <p:cNvGraphicFramePr>
            <a:graphicFrameLocks noGrp="1"/>
          </p:cNvGraphicFramePr>
          <p:nvPr>
            <p:extLst>
              <p:ext uri="{D42A27DB-BD31-4B8C-83A1-F6EECF244321}">
                <p14:modId xmlns:p14="http://schemas.microsoft.com/office/powerpoint/2010/main" val="1325835245"/>
              </p:ext>
            </p:extLst>
          </p:nvPr>
        </p:nvGraphicFramePr>
        <p:xfrm>
          <a:off x="415779" y="669876"/>
          <a:ext cx="6026441" cy="8303952"/>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6570071">
                <a:tc>
                  <a:txBody>
                    <a:bodyPr/>
                    <a:lstStyle/>
                    <a:p>
                      <a:r>
                        <a:rPr lang="en-US" sz="1100" b="1" kern="1200" dirty="0">
                          <a:solidFill>
                            <a:schemeClr val="tx1"/>
                          </a:solidFill>
                          <a:effectLst/>
                          <a:latin typeface="Arial" panose="020B0604020202020204" pitchFamily="34" charset="0"/>
                          <a:ea typeface="+mn-ea"/>
                          <a:cs typeface="Arial" panose="020B0604020202020204" pitchFamily="34" charset="0"/>
                        </a:rPr>
                        <a:t>Training Precautions:</a:t>
                      </a:r>
                    </a:p>
                    <a:p>
                      <a:r>
                        <a:rPr lang="en-US" sz="1100" b="0" kern="1200" dirty="0">
                          <a:solidFill>
                            <a:schemeClr val="tx1"/>
                          </a:solidFill>
                          <a:effectLst/>
                          <a:latin typeface="Arial" panose="020B0604020202020204" pitchFamily="34" charset="0"/>
                          <a:ea typeface="+mn-ea"/>
                          <a:cs typeface="Arial" panose="020B0604020202020204" pitchFamily="34" charset="0"/>
                        </a:rPr>
                        <a:t>The ACE suicide prevention and awareness training deals with sensitive information and may trigger painful memories or other issues for training participants. It is possible that someone attending the training may have experienced thoughts of suicide.</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0" i="0" kern="1200" dirty="0">
                          <a:solidFill>
                            <a:schemeClr val="tx1"/>
                          </a:solidFill>
                          <a:effectLst/>
                          <a:latin typeface="Arial" panose="020B0604020202020204" pitchFamily="34" charset="0"/>
                          <a:ea typeface="+mn-ea"/>
                          <a:cs typeface="Arial" panose="020B0604020202020204" pitchFamily="34" charset="0"/>
                        </a:rPr>
                        <a:t>It is recommended that you </a:t>
                      </a:r>
                      <a:r>
                        <a:rPr lang="en-US" sz="1100" b="1" i="1" kern="1200" dirty="0">
                          <a:solidFill>
                            <a:schemeClr val="tx1"/>
                          </a:solidFill>
                          <a:effectLst/>
                          <a:latin typeface="Arial" panose="020B0604020202020204" pitchFamily="34" charset="0"/>
                          <a:ea typeface="+mn-ea"/>
                          <a:cs typeface="Arial" panose="020B0604020202020204" pitchFamily="34" charset="0"/>
                        </a:rPr>
                        <a:t>have someone from the Chaplain’s office or Behavioral Health Services on call during your training session</a:t>
                      </a:r>
                      <a:r>
                        <a:rPr lang="en-US" sz="1100" b="0" kern="1200" dirty="0">
                          <a:solidFill>
                            <a:schemeClr val="tx1"/>
                          </a:solidFill>
                          <a:effectLst/>
                          <a:latin typeface="Arial" panose="020B0604020202020204" pitchFamily="34" charset="0"/>
                          <a:ea typeface="+mn-ea"/>
                          <a:cs typeface="Arial" panose="020B0604020202020204" pitchFamily="34" charset="0"/>
                        </a:rPr>
                        <a:t>. Be sure to coordinate before the training and obtain their name, title, and consent to act as an immediate resource if needed. Provide them with the date, time, and location of the training. On the day of the training, be sure to </a:t>
                      </a:r>
                      <a:r>
                        <a:rPr lang="en-US" sz="1100" b="1" i="1" kern="1200" dirty="0">
                          <a:solidFill>
                            <a:schemeClr val="tx1"/>
                          </a:solidFill>
                          <a:effectLst/>
                          <a:latin typeface="Arial" panose="020B0604020202020204" pitchFamily="34" charset="0"/>
                          <a:ea typeface="+mn-ea"/>
                          <a:cs typeface="Arial" panose="020B0604020202020204" pitchFamily="34" charset="0"/>
                        </a:rPr>
                        <a:t>have the number(s) at which they can be reached </a:t>
                      </a:r>
                      <a:r>
                        <a:rPr lang="en-US" sz="1100" b="0" kern="1200" dirty="0">
                          <a:solidFill>
                            <a:schemeClr val="tx1"/>
                          </a:solidFill>
                          <a:effectLst/>
                          <a:latin typeface="Arial" panose="020B0604020202020204" pitchFamily="34" charset="0"/>
                          <a:ea typeface="+mn-ea"/>
                          <a:cs typeface="Arial" panose="020B0604020202020204" pitchFamily="34" charset="0"/>
                        </a:rPr>
                        <a:t>or another plan for reaching them.</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1" kern="1200" dirty="0">
                          <a:solidFill>
                            <a:schemeClr val="tx1"/>
                          </a:solidFill>
                          <a:effectLst/>
                          <a:latin typeface="Arial" panose="020B0604020202020204" pitchFamily="34" charset="0"/>
                          <a:ea typeface="+mn-ea"/>
                          <a:cs typeface="Arial" panose="020B0604020202020204" pitchFamily="34" charset="0"/>
                        </a:rPr>
                        <a:t>Training Goals:</a:t>
                      </a:r>
                    </a:p>
                    <a:p>
                      <a:r>
                        <a:rPr lang="en-US" sz="1100" b="0" kern="1200" dirty="0">
                          <a:solidFill>
                            <a:schemeClr val="tx1"/>
                          </a:solidFill>
                          <a:effectLst/>
                          <a:latin typeface="Arial" panose="020B0604020202020204" pitchFamily="34" charset="0"/>
                          <a:ea typeface="+mn-ea"/>
                          <a:cs typeface="Arial" panose="020B0604020202020204" pitchFamily="34" charset="0"/>
                        </a:rPr>
                        <a:t>This ACE for Basic Combat Training (BCT)/</a:t>
                      </a:r>
                      <a:r>
                        <a:rPr lang="en-US" sz="1100" b="0" kern="1200" baseline="0" dirty="0">
                          <a:solidFill>
                            <a:schemeClr val="tx1"/>
                          </a:solidFill>
                          <a:effectLst/>
                          <a:latin typeface="Arial" panose="020B0604020202020204" pitchFamily="34" charset="0"/>
                          <a:ea typeface="+mn-ea"/>
                          <a:cs typeface="Arial" panose="020B0604020202020204" pitchFamily="34" charset="0"/>
                        </a:rPr>
                        <a:t> One Station Unit Training (OSUT)</a:t>
                      </a:r>
                      <a:r>
                        <a:rPr lang="en-US" sz="1100" b="0" kern="1200" dirty="0">
                          <a:solidFill>
                            <a:schemeClr val="tx1"/>
                          </a:solidFill>
                          <a:effectLst/>
                          <a:latin typeface="Arial" panose="020B0604020202020204" pitchFamily="34" charset="0"/>
                          <a:ea typeface="+mn-ea"/>
                          <a:cs typeface="Arial" panose="020B0604020202020204" pitchFamily="34" charset="0"/>
                        </a:rPr>
                        <a:t> course intends to:</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Provide required suicide prevention IAW AR 600-63 and to introduce ACE concepts.</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Reflect updates to ACE concepts and application focused on early intervention.</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Reframe the presentation of suicide prevention concepts including help-seeking,</a:t>
                      </a:r>
                      <a:r>
                        <a:rPr lang="en-US" sz="1100" b="0" kern="1200" baseline="0" dirty="0">
                          <a:solidFill>
                            <a:schemeClr val="tx1"/>
                          </a:solidFill>
                          <a:effectLst/>
                          <a:latin typeface="Arial" panose="020B0604020202020204" pitchFamily="34" charset="0"/>
                          <a:ea typeface="+mn-ea"/>
                          <a:cs typeface="Arial" panose="020B0604020202020204" pitchFamily="34" charset="0"/>
                        </a:rPr>
                        <a:t> </a:t>
                      </a:r>
                      <a:r>
                        <a:rPr lang="en-US" sz="1100" b="0" kern="1200" dirty="0">
                          <a:solidFill>
                            <a:schemeClr val="tx1"/>
                          </a:solidFill>
                          <a:effectLst/>
                          <a:latin typeface="Arial" panose="020B0604020202020204" pitchFamily="34" charset="0"/>
                          <a:ea typeface="+mn-ea"/>
                          <a:cs typeface="Arial" panose="020B0604020202020204" pitchFamily="34" charset="0"/>
                        </a:rPr>
                        <a:t>stigma reduction, risk and protective factors, and warning signs.</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1" kern="1200" dirty="0">
                          <a:solidFill>
                            <a:schemeClr val="tx1"/>
                          </a:solidFill>
                          <a:effectLst/>
                          <a:latin typeface="Arial" panose="020B0604020202020204" pitchFamily="34" charset="0"/>
                          <a:ea typeface="+mn-ea"/>
                          <a:cs typeface="Arial" panose="020B0604020202020204" pitchFamily="34" charset="0"/>
                        </a:rPr>
                        <a:t>Training Population:</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This training is intended to be facilitated by a single instructor and AI. This training has been adapted for the BCT/OSUT Environment to introduce the principles outlined in ACE and ACE–SI training.</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ACE for BCT is intended for Trainees first entering the Army.</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1" kern="1200" dirty="0">
                          <a:solidFill>
                            <a:schemeClr val="tx1"/>
                          </a:solidFill>
                          <a:effectLst/>
                          <a:latin typeface="Arial" panose="020B0604020202020204" pitchFamily="34" charset="0"/>
                          <a:ea typeface="+mn-ea"/>
                          <a:cs typeface="Arial" panose="020B0604020202020204" pitchFamily="34" charset="0"/>
                        </a:rPr>
                        <a:t>Training Package:</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A 1-hour classroom-based training package that includes:</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A curriculum PowerPoint with embedded video clips and checks on learning for use while instructing.</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An ACE for BCT/OSUT Instructor’s Handbook that includes:</a:t>
                      </a:r>
                    </a:p>
                    <a:p>
                      <a:pPr marL="628650" lvl="1" indent="-171450">
                        <a:buFont typeface="Courier New" panose="02070309020205020404" pitchFamily="49" charset="0"/>
                        <a:buChar char="o"/>
                      </a:pPr>
                      <a:r>
                        <a:rPr lang="en-US" sz="1100" b="0" kern="1200" dirty="0">
                          <a:solidFill>
                            <a:schemeClr val="tx1"/>
                          </a:solidFill>
                          <a:effectLst/>
                          <a:latin typeface="Arial" panose="020B0604020202020204" pitchFamily="34" charset="0"/>
                          <a:ea typeface="+mn-ea"/>
                          <a:cs typeface="Arial" panose="020B0604020202020204" pitchFamily="34" charset="0"/>
                        </a:rPr>
                        <a:t>Training background information and facilitation tips.</a:t>
                      </a:r>
                    </a:p>
                    <a:p>
                      <a:pPr marL="628650" lvl="1" indent="-171450">
                        <a:buFont typeface="Courier New" panose="02070309020205020404" pitchFamily="49" charset="0"/>
                        <a:buChar char="o"/>
                      </a:pPr>
                      <a:r>
                        <a:rPr lang="en-US" sz="1100" b="0" kern="1200" dirty="0">
                          <a:solidFill>
                            <a:schemeClr val="tx1"/>
                          </a:solidFill>
                          <a:effectLst/>
                          <a:latin typeface="Arial" panose="020B0604020202020204" pitchFamily="34" charset="0"/>
                          <a:ea typeface="+mn-ea"/>
                          <a:cs typeface="Arial" panose="020B0604020202020204" pitchFamily="34" charset="0"/>
                        </a:rPr>
                        <a:t>A two-page spread for each slide in the training.</a:t>
                      </a:r>
                      <a:endParaRPr lang="en-US" sz="1100" b="0" strike="sngStrike" kern="1200" dirty="0">
                        <a:solidFill>
                          <a:srgbClr val="FF0000"/>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1" kern="1200" dirty="0">
                          <a:solidFill>
                            <a:schemeClr val="tx1"/>
                          </a:solidFill>
                          <a:effectLst/>
                          <a:latin typeface="Arial" panose="020B0604020202020204" pitchFamily="34" charset="0"/>
                          <a:ea typeface="+mn-ea"/>
                          <a:cs typeface="Arial" panose="020B0604020202020204" pitchFamily="34" charset="0"/>
                        </a:rPr>
                        <a:t>Before the Day of Training:</a:t>
                      </a:r>
                    </a:p>
                    <a:p>
                      <a:r>
                        <a:rPr lang="en-US" sz="1100" b="0" kern="1200" dirty="0">
                          <a:solidFill>
                            <a:schemeClr val="tx1"/>
                          </a:solidFill>
                          <a:effectLst/>
                          <a:latin typeface="Arial" panose="020B0604020202020204" pitchFamily="34" charset="0"/>
                          <a:ea typeface="+mn-ea"/>
                          <a:cs typeface="Arial" panose="020B0604020202020204" pitchFamily="34" charset="0"/>
                        </a:rPr>
                        <a:t>General</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Coordinate or confirm training date, location, and if necessary equipment is available.</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Contact the unit/organization Chaplain, Chaplain Assistant, or a Behavioral Health Officer who will be on call during the training.</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1" kern="1200" dirty="0">
                          <a:solidFill>
                            <a:schemeClr val="tx1"/>
                          </a:solidFill>
                          <a:effectLst/>
                          <a:latin typeface="Arial" panose="020B0604020202020204" pitchFamily="34" charset="0"/>
                          <a:ea typeface="+mn-ea"/>
                          <a:cs typeface="Arial" panose="020B0604020202020204" pitchFamily="34" charset="0"/>
                        </a:rPr>
                        <a:t>Visit the scheduled room and check the following:</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Check that the space can accommodate your training class size.</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Test equipment for displaying training content, including display and sound of video clips.</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Ensure you have the name and contact information of any points of contact you may need (e.g., to open up the room, address audio/visual problems).</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Be sure there is a way to keep time during the training.</a:t>
                      </a:r>
                    </a:p>
                    <a:p>
                      <a:pPr marL="171450" indent="-171450">
                        <a:buFont typeface="Arial" panose="020B0604020202020204" pitchFamily="34" charset="0"/>
                        <a:buChar char="•"/>
                      </a:pPr>
                      <a:r>
                        <a:rPr lang="en-US" sz="1100" b="0" kern="1200" dirty="0">
                          <a:solidFill>
                            <a:schemeClr val="tx1"/>
                          </a:solidFill>
                          <a:effectLst/>
                          <a:latin typeface="Arial" panose="020B0604020202020204" pitchFamily="34" charset="0"/>
                          <a:ea typeface="+mn-ea"/>
                          <a:cs typeface="Arial" panose="020B0604020202020204" pitchFamily="34" charset="0"/>
                        </a:rPr>
                        <a:t>Print a copy of this Instructor’s Guide (in “notes page” view) for your reference and in case there is a technology failure.</a:t>
                      </a:r>
                      <a:endParaRPr lang="en-US" sz="1100" b="0" kern="1200" dirty="0">
                        <a:solidFill>
                          <a:srgbClr val="FF0000"/>
                        </a:solidFill>
                        <a:effectLst/>
                        <a:latin typeface="Arial" panose="020B0604020202020204" pitchFamily="34" charset="0"/>
                        <a:ea typeface="+mn-ea"/>
                        <a:cs typeface="Arial" panose="020B0604020202020204" pitchFamily="34" charset="0"/>
                      </a:endParaRPr>
                    </a:p>
                    <a:p>
                      <a:pPr marL="628650" lvl="1" indent="-171450">
                        <a:buFont typeface="Courier New" panose="02070309020205020404" pitchFamily="49" charset="0"/>
                        <a:buChar char="o"/>
                      </a:pPr>
                      <a:r>
                        <a:rPr lang="en-US" sz="1100" b="0" kern="1200" dirty="0">
                          <a:solidFill>
                            <a:schemeClr val="tx1"/>
                          </a:solidFill>
                          <a:effectLst/>
                          <a:latin typeface="Arial" panose="020B0604020202020204" pitchFamily="34" charset="0"/>
                          <a:ea typeface="+mn-ea"/>
                          <a:cs typeface="Arial" panose="020B0604020202020204" pitchFamily="34" charset="0"/>
                        </a:rPr>
                        <a:t>In the event of video or sound failure, the video content has been scripted out and placed in hidden slides immediately following each slide with a video prompt. </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BCT/OSUT</a:t>
            </a:r>
          </a:p>
        </p:txBody>
      </p:sp>
      <p:sp>
        <p:nvSpPr>
          <p:cNvPr id="8" name="Isosceles Triangle 7"/>
          <p:cNvSpPr/>
          <p:nvPr/>
        </p:nvSpPr>
        <p:spPr>
          <a:xfrm rot="5400000">
            <a:off x="6143085" y="8749697"/>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349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NOTE:  </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As an exception, in the event of loss of video capability, unhide the scripted video content on the next (hidden) slide.] </a:t>
            </a:r>
            <a:endPar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623932965"/>
              </p:ext>
            </p:extLst>
          </p:nvPr>
        </p:nvGraphicFramePr>
        <p:xfrm>
          <a:off x="212949" y="3320204"/>
          <a:ext cx="4043177" cy="413476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8068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video clip 3.</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649">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Introduce video clip.</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407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video clip is embedded within the PowerPoint slide. Click the image to play the clip. Prior to the training, ensure that that video plays correctly and that the speakers are at an appropriate volume.]</a:t>
                      </a:r>
                    </a:p>
                    <a:p>
                      <a:pPr marL="171450" indent="-171450">
                        <a:spcAft>
                          <a:spcPts val="600"/>
                        </a:spcAft>
                        <a:buFont typeface="Arial" panose="020B0604020202020204" pitchFamily="34" charset="0"/>
                        <a:buChar char="•"/>
                      </a:pPr>
                      <a:r>
                        <a:rPr lang="en-US" sz="1100" b="0" i="0" kern="1200" baseline="0" dirty="0">
                          <a:solidFill>
                            <a:schemeClr val="dk1"/>
                          </a:solidFill>
                          <a:effectLst/>
                          <a:latin typeface="Arial" panose="020B0604020202020204" pitchFamily="34" charset="0"/>
                          <a:ea typeface="+mn-ea"/>
                          <a:cs typeface="Arial" panose="020B0604020202020204" pitchFamily="34" charset="0"/>
                        </a:rPr>
                        <a:t>We’ve discussed that it is important to ask for help when you need it, but sometimes it isn’t easy to ask for help or people don’t realize that there are resources available that could help with their problem.</a:t>
                      </a:r>
                    </a:p>
                    <a:p>
                      <a:pPr marL="171450" indent="-171450">
                        <a:spcAft>
                          <a:spcPts val="600"/>
                        </a:spcAft>
                        <a:buFont typeface="Arial" panose="020B0604020202020204" pitchFamily="34" charset="0"/>
                        <a:buChar char="•"/>
                      </a:pPr>
                      <a:r>
                        <a:rPr lang="en-US" sz="1100" b="0" i="0" kern="1200" baseline="0" dirty="0">
                          <a:solidFill>
                            <a:schemeClr val="dk1"/>
                          </a:solidFill>
                          <a:effectLst/>
                          <a:latin typeface="Arial" panose="020B0604020202020204" pitchFamily="34" charset="0"/>
                          <a:ea typeface="+mn-ea"/>
                          <a:cs typeface="Arial" panose="020B0604020202020204" pitchFamily="34" charset="0"/>
                        </a:rPr>
                        <a:t>In these cases, it is important to take the initiative and ask them if they need help. </a:t>
                      </a:r>
                    </a:p>
                    <a:p>
                      <a:pPr marL="171450" indent="-171450">
                        <a:spcAft>
                          <a:spcPts val="600"/>
                        </a:spcAft>
                        <a:buFont typeface="Arial" panose="020B0604020202020204" pitchFamily="34" charset="0"/>
                        <a:buChar char="•"/>
                      </a:pPr>
                      <a:r>
                        <a:rPr lang="en-US" sz="1100" dirty="0">
                          <a:latin typeface="Arial" panose="020B0604020202020204" pitchFamily="34" charset="0"/>
                          <a:cs typeface="Arial" panose="020B0604020202020204" pitchFamily="34" charset="0"/>
                        </a:rPr>
                        <a:t>ACE is an acronym developed by the Army to help us remember the steps for helping someone in need. </a:t>
                      </a:r>
                    </a:p>
                    <a:p>
                      <a:pPr marL="0" indent="0">
                        <a:spcAft>
                          <a:spcPts val="600"/>
                        </a:spcAft>
                        <a:buFont typeface="Arial" panose="020B0604020202020204" pitchFamily="34" charset="0"/>
                        <a:buNone/>
                      </a:pPr>
                      <a:r>
                        <a:rPr lang="en-US" sz="1100" b="0" i="1" kern="1200" baseline="0" dirty="0">
                          <a:solidFill>
                            <a:schemeClr val="dk1"/>
                          </a:solidFill>
                          <a:effectLst/>
                          <a:latin typeface="Arial" panose="020B0604020202020204" pitchFamily="34" charset="0"/>
                          <a:ea typeface="+mn-ea"/>
                          <a:cs typeface="Arial" panose="020B0604020202020204" pitchFamily="34" charset="0"/>
                        </a:rPr>
                        <a:t>[</a:t>
                      </a:r>
                      <a:r>
                        <a:rPr lang="en-US" sz="1100" b="1" i="0" kern="1200" baseline="0" dirty="0">
                          <a:solidFill>
                            <a:schemeClr val="dk1"/>
                          </a:solidFill>
                          <a:effectLst/>
                          <a:latin typeface="Arial" panose="020B0604020202020204" pitchFamily="34" charset="0"/>
                          <a:ea typeface="+mn-ea"/>
                          <a:cs typeface="Arial" panose="020B0604020202020204" pitchFamily="34" charset="0"/>
                        </a:rPr>
                        <a:t>NOTE:</a:t>
                      </a:r>
                      <a:r>
                        <a:rPr lang="en-US" sz="1100" b="0" i="0" kern="1200" baseline="0" dirty="0">
                          <a:solidFill>
                            <a:schemeClr val="dk1"/>
                          </a:solidFill>
                          <a:effectLst/>
                          <a:latin typeface="Arial" panose="020B0604020202020204" pitchFamily="34" charset="0"/>
                          <a:ea typeface="+mn-ea"/>
                          <a:cs typeface="Arial" panose="020B0604020202020204" pitchFamily="34" charset="0"/>
                        </a:rPr>
                        <a:t> </a:t>
                      </a:r>
                      <a:r>
                        <a:rPr lang="en-US" sz="1100" b="0" i="1" kern="1200" baseline="0" dirty="0">
                          <a:solidFill>
                            <a:schemeClr val="dk1"/>
                          </a:solidFill>
                          <a:effectLst/>
                          <a:latin typeface="Arial" panose="020B0604020202020204" pitchFamily="34" charset="0"/>
                          <a:ea typeface="+mn-ea"/>
                          <a:cs typeface="Arial" panose="020B0604020202020204" pitchFamily="34" charset="0"/>
                        </a:rPr>
                        <a:t>Play video clip by clicking on the image within the PowerPoint slide.]</a:t>
                      </a:r>
                      <a:endParaRPr lang="en-US" sz="1100" b="0" i="1" kern="1200" dirty="0">
                        <a:solidFill>
                          <a:schemeClr val="dk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13</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Rectangle 10"/>
          <p:cNvSpPr/>
          <p:nvPr/>
        </p:nvSpPr>
        <p:spPr>
          <a:xfrm>
            <a:off x="3462843" y="86827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pic>
        <p:nvPicPr>
          <p:cNvPr id="3" name="Picture 2"/>
          <p:cNvPicPr>
            <a:picLocks noChangeAspect="1"/>
          </p:cNvPicPr>
          <p:nvPr/>
        </p:nvPicPr>
        <p:blipFill>
          <a:blip r:embed="rId3"/>
          <a:stretch>
            <a:fillRect/>
          </a:stretch>
        </p:blipFill>
        <p:spPr>
          <a:xfrm>
            <a:off x="3843625" y="8592413"/>
            <a:ext cx="412501" cy="433387"/>
          </a:xfrm>
          <a:prstGeom prst="rect">
            <a:avLst/>
          </a:prstGeom>
        </p:spPr>
      </p:pic>
    </p:spTree>
    <p:extLst>
      <p:ext uri="{BB962C8B-B14F-4D97-AF65-F5344CB8AC3E}">
        <p14:creationId xmlns:p14="http://schemas.microsoft.com/office/powerpoint/2010/main" val="4098578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13-B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3169691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NOTE:  </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Hide this slide if videos are available and working.] </a:t>
            </a:r>
            <a:endPar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498720079"/>
              </p:ext>
            </p:extLst>
          </p:nvPr>
        </p:nvGraphicFramePr>
        <p:xfrm>
          <a:off x="212949" y="3320205"/>
          <a:ext cx="4043177" cy="52930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2115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video clip content #3.</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83674">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Introduce ACE.</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40164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Inform trainees that due to loss of video capability, you will cover the video content that the animated DS Stick would have. Video screenshots are provided.]</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Each of us have faced personal difficulties in life that resulted in some degree of emotional struggle. </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1] </a:t>
                      </a:r>
                      <a:r>
                        <a:rPr lang="en-US" sz="1100" b="0" i="1" kern="1200" dirty="0">
                          <a:solidFill>
                            <a:schemeClr val="tx1"/>
                          </a:solidFill>
                          <a:effectLst/>
                          <a:latin typeface="Arial" panose="020B0604020202020204" pitchFamily="34" charset="0"/>
                          <a:ea typeface="+mn-ea"/>
                          <a:cs typeface="Arial" panose="020B0604020202020204" pitchFamily="34" charset="0"/>
                        </a:rPr>
                        <a:t>Some of you here today have been affected by suicide, recent studies suggest as many as 6 people are affected by a single suicide, other studies project number to be far greater.  </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Soldiers who recognize when a teammate is struggling have an obligation to help them.   </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2] </a:t>
                      </a:r>
                      <a:r>
                        <a:rPr lang="en-US" sz="1100" b="0" i="1" kern="1200" dirty="0">
                          <a:solidFill>
                            <a:schemeClr val="tx1"/>
                          </a:solidFill>
                          <a:effectLst/>
                          <a:latin typeface="Arial" panose="020B0604020202020204" pitchFamily="34" charset="0"/>
                          <a:ea typeface="+mn-ea"/>
                          <a:cs typeface="Arial" panose="020B0604020202020204" pitchFamily="34" charset="0"/>
                        </a:rPr>
                        <a:t>Those who resist looking for or accepting help tend to believe they can resolved it alone, others might be embarrassed, or feel overwhelmed, while others may believe their situation is hopeless.</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3] </a:t>
                      </a:r>
                      <a:r>
                        <a:rPr lang="en-US" sz="1100" b="0" i="1" kern="1200" dirty="0">
                          <a:solidFill>
                            <a:schemeClr val="tx1"/>
                          </a:solidFill>
                          <a:effectLst/>
                          <a:latin typeface="Arial" panose="020B0604020202020204" pitchFamily="34" charset="0"/>
                          <a:ea typeface="+mn-ea"/>
                          <a:cs typeface="Arial" panose="020B0604020202020204" pitchFamily="34" charset="0"/>
                        </a:rPr>
                        <a:t>For those situations, the Army has a simple way to reach out to your team member, it’s known as ACE.  </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 ACE is an acronym that stands for Ask, Care, Escort: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19050" y="8888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a:rPr>
              <a:t>14</a:t>
            </a:r>
            <a:r>
              <a:rPr kumimoji="0" lang="en-US" sz="1100" b="0" i="1" u="none" strike="noStrike" kern="1200" cap="none" spc="0" normalizeH="0" baseline="0" noProof="0" dirty="0">
                <a:ln>
                  <a:noFill/>
                </a:ln>
                <a:effectLst/>
                <a:uLnTx/>
                <a:uFillTx/>
                <a:latin typeface="Calibri" panose="020F0502020204030204"/>
                <a:ea typeface="+mn-ea"/>
                <a:cs typeface="+mn-cs"/>
              </a:rPr>
              <a:t>-A</a:t>
            </a:r>
          </a:p>
        </p:txBody>
      </p:sp>
      <p:sp>
        <p:nvSpPr>
          <p:cNvPr id="10" name="TextBox 9"/>
          <p:cNvSpPr txBox="1"/>
          <p:nvPr/>
        </p:nvSpPr>
        <p:spPr>
          <a:xfrm>
            <a:off x="7313" y="34425"/>
            <a:ext cx="3862788" cy="236749"/>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BCT/OSUT</a:t>
            </a:r>
          </a:p>
        </p:txBody>
      </p:sp>
      <p:grpSp>
        <p:nvGrpSpPr>
          <p:cNvPr id="2" name="Group 1">
            <a:extLst>
              <a:ext uri="{FF2B5EF4-FFF2-40B4-BE49-F238E27FC236}">
                <a16:creationId xmlns:a16="http://schemas.microsoft.com/office/drawing/2014/main" id="{666D8D1F-0702-4406-AB79-B0E76C23FB1A}"/>
              </a:ext>
            </a:extLst>
          </p:cNvPr>
          <p:cNvGrpSpPr/>
          <p:nvPr/>
        </p:nvGrpSpPr>
        <p:grpSpPr>
          <a:xfrm>
            <a:off x="3932525" y="8592413"/>
            <a:ext cx="412501" cy="437287"/>
            <a:chOff x="3843625" y="8592413"/>
            <a:chExt cx="412501" cy="437287"/>
          </a:xfrm>
        </p:grpSpPr>
        <p:pic>
          <p:nvPicPr>
            <p:cNvPr id="3" name="Picture 2"/>
            <p:cNvPicPr>
              <a:picLocks noChangeAspect="1"/>
            </p:cNvPicPr>
            <p:nvPr/>
          </p:nvPicPr>
          <p:blipFill>
            <a:blip r:embed="rId3"/>
            <a:stretch>
              <a:fillRect/>
            </a:stretch>
          </p:blipFill>
          <p:spPr>
            <a:xfrm>
              <a:off x="3843625" y="8592413"/>
              <a:ext cx="412501" cy="433387"/>
            </a:xfrm>
            <a:prstGeom prst="rect">
              <a:avLst/>
            </a:prstGeom>
          </p:spPr>
        </p:pic>
        <p:cxnSp>
          <p:nvCxnSpPr>
            <p:cNvPr id="4" name="Straight Connector 3">
              <a:extLst>
                <a:ext uri="{FF2B5EF4-FFF2-40B4-BE49-F238E27FC236}">
                  <a16:creationId xmlns:a16="http://schemas.microsoft.com/office/drawing/2014/main" id="{D0A64C9E-037F-46EB-9596-072F78FE24E2}"/>
                </a:ext>
              </a:extLst>
            </p:cNvPr>
            <p:cNvCxnSpPr/>
            <p:nvPr/>
          </p:nvCxnSpPr>
          <p:spPr>
            <a:xfrm flipH="1">
              <a:off x="3870101" y="8604250"/>
              <a:ext cx="386025" cy="4254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Isosceles Triangle 11">
            <a:extLst>
              <a:ext uri="{FF2B5EF4-FFF2-40B4-BE49-F238E27FC236}">
                <a16:creationId xmlns:a16="http://schemas.microsoft.com/office/drawing/2014/main" id="{09E7A836-DBD8-4F0B-956E-8946C9A92176}"/>
              </a:ext>
            </a:extLst>
          </p:cNvPr>
          <p:cNvSpPr/>
          <p:nvPr/>
        </p:nvSpPr>
        <p:spPr>
          <a:xfrm rot="5400000">
            <a:off x="3567645" y="8651391"/>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03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592" y="364215"/>
            <a:ext cx="2272160" cy="8584713"/>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036472837"/>
              </p:ext>
            </p:extLst>
          </p:nvPr>
        </p:nvGraphicFramePr>
        <p:xfrm>
          <a:off x="198437" y="384639"/>
          <a:ext cx="4114800" cy="652272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55985">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28650" marR="0" lvl="1"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Ask your buddy if they are ok. </a:t>
                      </a:r>
                    </a:p>
                    <a:p>
                      <a:pPr marL="628650" marR="0" lvl="1"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 Show you care by offering to talk and listen.</a:t>
                      </a:r>
                    </a:p>
                    <a:p>
                      <a:pPr marL="628650" marR="0" lvl="1" indent="-171450"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ESCORT: Go with them to find help.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While in Basic Combat Training, when someone is struggling with personal issues, going to find help MEANS a Drill Sergeant.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Know that Drill Sergeants are trained to manage all types of situations, to include personal ones, and know the best resources to use.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2252093"/>
                  </a:ext>
                </a:extLst>
              </a:tr>
              <a:tr h="0">
                <a:tc>
                  <a:txBody>
                    <a:bodyPr/>
                    <a:lstStyle/>
                    <a:p>
                      <a:pP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Discuss ACE for early intervention.</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67931422"/>
                  </a:ext>
                </a:extLst>
              </a:tr>
              <a:tr h="487303">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It’s important to remember ACE is best applied sooner than later.</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any of you notice someone is struggling, see a change in behavior or mood, don’t stand by or walk away, take action!</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Simply ASK if they are Ok. Show CARE by being willing to listen without judging.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It’s likely you or members of your team can help them sort their problem.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you find the problem is one you or team members can’t help resolve, that is alright. Remember your Drill Sergeants are there to help.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Encourage them to speak with a Drill Sergeant. If they are reluctant, offer to go with them, </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[Image 4]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they refuse, seek a Drill Sergeant out and let them know your concerns. The Drill Sergeant will determine what to do next.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[Image 5]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Remember, Soldiers show loyalty to their teammates by never leaving them behind. That may mean having to choose the hard right over the easy wrong.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effectLst/>
                <a:uLnTx/>
                <a:uFillTx/>
                <a:latin typeface="Calibri" panose="020F0502020204030204"/>
                <a:ea typeface="+mn-ea"/>
                <a:cs typeface="+mn-cs"/>
              </a:rPr>
              <a:t>14-B</a:t>
            </a:r>
          </a:p>
        </p:txBody>
      </p:sp>
      <p:sp>
        <p:nvSpPr>
          <p:cNvPr id="7" name="TextBox 6"/>
          <p:cNvSpPr txBox="1"/>
          <p:nvPr/>
        </p:nvSpPr>
        <p:spPr>
          <a:xfrm>
            <a:off x="2960043" y="34468"/>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BCT/OSUT</a:t>
            </a:r>
          </a:p>
        </p:txBody>
      </p:sp>
    </p:spTree>
    <p:extLst>
      <p:ext uri="{BB962C8B-B14F-4D97-AF65-F5344CB8AC3E}">
        <p14:creationId xmlns:p14="http://schemas.microsoft.com/office/powerpoint/2010/main" val="112586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81289472"/>
              </p:ext>
            </p:extLst>
          </p:nvPr>
        </p:nvGraphicFramePr>
        <p:xfrm>
          <a:off x="254000" y="3246116"/>
          <a:ext cx="4043177" cy="5464443"/>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14684">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 the steps of ACE and when</a:t>
                      </a:r>
                      <a:r>
                        <a:rPr lang="en-US" sz="1100" b="1" baseline="0" dirty="0">
                          <a:solidFill>
                            <a:schemeClr val="tx1"/>
                          </a:solidFill>
                          <a:latin typeface="Arial" panose="020B0604020202020204" pitchFamily="34" charset="0"/>
                          <a:cs typeface="Arial" panose="020B0604020202020204" pitchFamily="34" charset="0"/>
                        </a:rPr>
                        <a:t> to use ACE.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5872">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the steps of ACE.</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5020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is an acronym that was first developed to help Soldiers remember the steps for how to help someone struggling with personal issues and indicate if they are suicidal.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Today we will review what these steps are and how ACE is now used to help others.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Ask your buddy if they are ok.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 Be there and show you care about them by having a conversation.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 Escort to a helping resource.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1523">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Discuss when to use ACE.</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80048009"/>
                  </a:ext>
                </a:extLst>
              </a:tr>
              <a:tr h="75430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can be used for taking action any time someone is struggling with a life challenge or a BCT/OSUT challenge.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earlier you take action and follow ACE, the sooner your battle buddy can get help.</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Intervening earlier can prevent the problem from getting bigger, so don’t wait to act.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233141"/>
                  </a:ext>
                </a:extLst>
              </a:tr>
            </a:tbl>
          </a:graphicData>
        </a:graphic>
      </p:graphicFrame>
      <p:sp>
        <p:nvSpPr>
          <p:cNvPr id="8" name="TextBox 7"/>
          <p:cNvSpPr txBox="1"/>
          <p:nvPr/>
        </p:nvSpPr>
        <p:spPr>
          <a:xfrm>
            <a:off x="0" y="90280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15-A</a:t>
            </a:r>
          </a:p>
        </p:txBody>
      </p:sp>
      <p:sp>
        <p:nvSpPr>
          <p:cNvPr id="11" name="TextBox 10"/>
          <p:cNvSpPr txBox="1"/>
          <p:nvPr/>
        </p:nvSpPr>
        <p:spPr>
          <a:xfrm>
            <a:off x="7313" y="46148"/>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
        <p:nvSpPr>
          <p:cNvPr id="9" name="Rectangle 8"/>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2987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15-B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25541746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454404632"/>
              </p:ext>
            </p:extLst>
          </p:nvPr>
        </p:nvGraphicFramePr>
        <p:xfrm>
          <a:off x="212949" y="3320206"/>
          <a:ext cx="4043177" cy="4295296"/>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53294">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 the process of asking others if they need help.</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rgbClr val="FF0000"/>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9317">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Explain duty of a Soldier to offer help to others.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88257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support the team it’s important to recognize when a battle buddy is being physically, mentally or emotionally challenged. </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your duty to ASK your battle buddies if they need help and to make sure they are ok.</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Identifying problems early can help prevent bad outcomes.</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all share a responsibility to look out for each other; by asking you may end up finding out they are ok, but now your battle buddy knows for sure that you have their back. </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It’s far better to take action than to have your buddy continue to suffer or end up in a bad way.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931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984817"/>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16-A</a:t>
            </a:r>
          </a:p>
        </p:txBody>
      </p:sp>
      <p:sp>
        <p:nvSpPr>
          <p:cNvPr id="11" name="TextBox 10"/>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graphicFrame>
        <p:nvGraphicFramePr>
          <p:cNvPr id="9" name="Table 8"/>
          <p:cNvGraphicFramePr>
            <a:graphicFrameLocks noGrp="1"/>
          </p:cNvGraphicFramePr>
          <p:nvPr>
            <p:extLst>
              <p:ext uri="{D42A27DB-BD31-4B8C-83A1-F6EECF244321}">
                <p14:modId xmlns:p14="http://schemas.microsoft.com/office/powerpoint/2010/main" val="1083015859"/>
              </p:ext>
            </p:extLst>
          </p:nvPr>
        </p:nvGraphicFramePr>
        <p:xfrm>
          <a:off x="299082" y="6949231"/>
          <a:ext cx="3957044" cy="2118360"/>
        </p:xfrm>
        <a:graphic>
          <a:graphicData uri="http://schemas.openxmlformats.org/drawingml/2006/table">
            <a:tbl>
              <a:tblPr firstRow="1" bandRow="1">
                <a:tableStyleId>{5C22544A-7EE6-4342-B048-85BDC9FD1C3A}</a:tableStyleId>
              </a:tblPr>
              <a:tblGrid>
                <a:gridCol w="393007">
                  <a:extLst>
                    <a:ext uri="{9D8B030D-6E8A-4147-A177-3AD203B41FA5}">
                      <a16:colId xmlns:a16="http://schemas.microsoft.com/office/drawing/2014/main" val="20000"/>
                    </a:ext>
                  </a:extLst>
                </a:gridCol>
                <a:gridCol w="3564037">
                  <a:extLst>
                    <a:ext uri="{9D8B030D-6E8A-4147-A177-3AD203B41FA5}">
                      <a16:colId xmlns:a16="http://schemas.microsoft.com/office/drawing/2014/main" val="20001"/>
                    </a:ext>
                  </a:extLst>
                </a:gridCol>
              </a:tblGrid>
              <a:tr h="291636">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905437"/>
                  </a:ext>
                </a:extLst>
              </a:tr>
              <a:tr h="230327">
                <a:tc>
                  <a:txBody>
                    <a:bodyPr/>
                    <a:lstStyle/>
                    <a:p>
                      <a:pP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Discuss how to ASK if someone needs help.</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538831484"/>
                  </a:ext>
                </a:extLst>
              </a:tr>
              <a:tr h="63453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you notice something may be wrong, pull your battle buddy aside to talk privately.</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Let them know you are concerned about them and have noticed some changes. </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them to tell you what has been going on.</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Offer to help them with their problem.</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12" name="Rectangle 11"/>
          <p:cNvSpPr/>
          <p:nvPr/>
        </p:nvSpPr>
        <p:spPr>
          <a:xfrm>
            <a:off x="4011333" y="871293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009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16-B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39340802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637851969"/>
              </p:ext>
            </p:extLst>
          </p:nvPr>
        </p:nvGraphicFramePr>
        <p:xfrm>
          <a:off x="212949" y="3320205"/>
          <a:ext cx="4043177" cy="4496362"/>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8039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Explore</a:t>
                      </a:r>
                      <a:r>
                        <a:rPr lang="en-US" sz="1100" b="1" baseline="0" dirty="0">
                          <a:solidFill>
                            <a:schemeClr val="tx1"/>
                          </a:solidFill>
                          <a:latin typeface="Arial" panose="020B0604020202020204" pitchFamily="34" charset="0"/>
                          <a:cs typeface="Arial" panose="020B0604020202020204" pitchFamily="34" charset="0"/>
                        </a:rPr>
                        <a:t> how to show others that you CARE.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5122">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Discuss how to express CARE in ACE.</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1120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 for your battle buddy by actively listening to their problem. At times, it can be helpful just to talk to someone.</a:t>
                      </a:r>
                    </a:p>
                    <a:p>
                      <a:pPr marL="173736" marR="0" lvl="0" indent="-173736"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genuine and have an open conversation.</a:t>
                      </a:r>
                    </a:p>
                    <a:p>
                      <a:pPr marL="173736" marR="0" lvl="0" indent="-173736"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 them know you are there for them.</a:t>
                      </a:r>
                    </a:p>
                    <a:p>
                      <a:pPr marL="173736" marR="0" lvl="0" indent="-173736"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Remember every situation is different. If needed, encourage them to accept help. Identify others who may be able to help them with their problem. This may be you or another trainee, or the Drill Sergeant.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What does it look like to be a good listener? How can you show someone that you are paying attention to what they are saying?</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Answers may include: Make eye contact, don’t multitask, face the person, summarize what they said to make sure you heard them correctly, etc.]</a:t>
                      </a:r>
                      <a:endPar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31775" marR="0" lvl="0" indent="-2317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17-A</a:t>
            </a:r>
          </a:p>
        </p:txBody>
      </p:sp>
      <p:sp>
        <p:nvSpPr>
          <p:cNvPr id="11" name="Rectangle 10"/>
          <p:cNvSpPr/>
          <p:nvPr/>
        </p:nvSpPr>
        <p:spPr>
          <a:xfrm>
            <a:off x="3837469" y="8674394"/>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697765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17-B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685169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ii-A</a:t>
            </a:r>
          </a:p>
        </p:txBody>
      </p:sp>
      <p:graphicFrame>
        <p:nvGraphicFramePr>
          <p:cNvPr id="7" name="Table 6"/>
          <p:cNvGraphicFramePr>
            <a:graphicFrameLocks noGrp="1"/>
          </p:cNvGraphicFramePr>
          <p:nvPr/>
        </p:nvGraphicFramePr>
        <p:xfrm>
          <a:off x="415779" y="925808"/>
          <a:ext cx="6026441" cy="1613592"/>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r>
                        <a:rPr lang="en-US" sz="1100" b="1" kern="1200" dirty="0">
                          <a:solidFill>
                            <a:schemeClr val="tx1"/>
                          </a:solidFill>
                          <a:effectLst/>
                          <a:latin typeface="Arial" panose="020B0604020202020204" pitchFamily="34" charset="0"/>
                          <a:ea typeface="+mn-ea"/>
                          <a:cs typeface="Arial" panose="020B0604020202020204" pitchFamily="34" charset="0"/>
                        </a:rPr>
                        <a:t>How to use the Instructor Guide</a:t>
                      </a:r>
                    </a:p>
                    <a:p>
                      <a:r>
                        <a:rPr lang="en-US" sz="1100" b="0" kern="1200" dirty="0">
                          <a:solidFill>
                            <a:schemeClr val="tx1"/>
                          </a:solidFill>
                          <a:effectLst/>
                          <a:latin typeface="Arial" panose="020B0604020202020204" pitchFamily="34" charset="0"/>
                          <a:ea typeface="+mn-ea"/>
                          <a:cs typeface="Arial" panose="020B0604020202020204" pitchFamily="34" charset="0"/>
                        </a:rPr>
                        <a:t>The Instructor Guide is a pdf document which contains the following information to aid the instructor in the delivery of the training. There are symbols included throughout the guide. Details on the meaning of these symbols are included below (see Table 1). </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r>
                        <a:rPr lang="en-US" sz="1100" b="0" kern="1200" dirty="0">
                          <a:solidFill>
                            <a:schemeClr val="tx1"/>
                          </a:solidFill>
                          <a:effectLst/>
                          <a:latin typeface="Arial" panose="020B0604020202020204" pitchFamily="34" charset="0"/>
                          <a:ea typeface="+mn-ea"/>
                          <a:cs typeface="Arial" panose="020B0604020202020204" pitchFamily="34" charset="0"/>
                        </a:rPr>
                        <a:t>Table 1.</a:t>
                      </a: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endParaRPr lang="en-US" sz="1100" b="0" kern="1200" dirty="0">
                        <a:solidFill>
                          <a:schemeClr val="tx1"/>
                        </a:solidFill>
                        <a:effectLst/>
                        <a:latin typeface="Arial" panose="020B0604020202020204" pitchFamily="34" charset="0"/>
                        <a:ea typeface="+mn-ea"/>
                        <a:cs typeface="Arial" panose="020B0604020202020204" pitchFamily="34" charset="0"/>
                      </a:endParaRPr>
                    </a:p>
                    <a:p>
                      <a:pPr algn="ctr"/>
                      <a:endParaRPr lang="en-US" sz="1200" dirty="0">
                        <a:solidFill>
                          <a:schemeClr val="tx1"/>
                        </a:solidFill>
                        <a:latin typeface="Arial" panose="020B0604020202020204" pitchFamily="34" charset="0"/>
                        <a:cs typeface="Arial" panose="020B0604020202020204" pitchFamily="34" charset="0"/>
                      </a:endParaRP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BCT/OSUT</a:t>
            </a:r>
          </a:p>
        </p:txBody>
      </p:sp>
      <p:sp>
        <p:nvSpPr>
          <p:cNvPr id="10" name="Isosceles Triangle 9"/>
          <p:cNvSpPr/>
          <p:nvPr/>
        </p:nvSpPr>
        <p:spPr>
          <a:xfrm rot="5400000">
            <a:off x="6143085" y="8716212"/>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7608C194-1B05-4412-821E-6E4FFC9DD35C}"/>
              </a:ext>
            </a:extLst>
          </p:cNvPr>
          <p:cNvPicPr>
            <a:picLocks noChangeAspect="1"/>
          </p:cNvPicPr>
          <p:nvPr/>
        </p:nvPicPr>
        <p:blipFill>
          <a:blip r:embed="rId3"/>
          <a:stretch>
            <a:fillRect/>
          </a:stretch>
        </p:blipFill>
        <p:spPr>
          <a:xfrm>
            <a:off x="542534" y="2213610"/>
            <a:ext cx="5628552" cy="5844396"/>
          </a:xfrm>
          <a:prstGeom prst="rect">
            <a:avLst/>
          </a:prstGeom>
        </p:spPr>
      </p:pic>
    </p:spTree>
    <p:extLst>
      <p:ext uri="{BB962C8B-B14F-4D97-AF65-F5344CB8AC3E}">
        <p14:creationId xmlns:p14="http://schemas.microsoft.com/office/powerpoint/2010/main" val="9436071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476069910"/>
              </p:ext>
            </p:extLst>
          </p:nvPr>
        </p:nvGraphicFramePr>
        <p:xfrm>
          <a:off x="212949" y="3320205"/>
          <a:ext cx="4043177" cy="43024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8039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“ESCORT” in ACE.</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5122">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Discuss how to ESCORT someone to an appropriate helping resource.</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11209">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Once you have a conversation about the person’s issue you will be able to determine how to best help them.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may be able to help them with their problem, such as helping them practicing a Soldier skill where you excel.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may find their problem is one where you or your team members can’t help.</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these cases, you need to encourage them to speak with the Drill Sergeant. If your battle buddy refuses, tell them you or the team will go with them to the Drill Sergeant. If they still refuse, seek out the Drill Sergeant, tell them you are concerned for your battle buddy and request that they provide help.</a:t>
                      </a:r>
                      <a:endPar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31775" marR="0" lvl="0" indent="-2317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18</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Rectangle 10"/>
          <p:cNvSpPr/>
          <p:nvPr/>
        </p:nvSpPr>
        <p:spPr>
          <a:xfrm>
            <a:off x="3837469" y="8674394"/>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36791713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18-B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1226615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508892033"/>
              </p:ext>
            </p:extLst>
          </p:nvPr>
        </p:nvGraphicFramePr>
        <p:xfrm>
          <a:off x="212949" y="3320205"/>
          <a:ext cx="4092351" cy="485104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90790">
                  <a:extLst>
                    <a:ext uri="{9D8B030D-6E8A-4147-A177-3AD203B41FA5}">
                      <a16:colId xmlns:a16="http://schemas.microsoft.com/office/drawing/2014/main" val="20001"/>
                    </a:ext>
                  </a:extLst>
                </a:gridCol>
              </a:tblGrid>
              <a:tr h="28734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material from the </a:t>
                      </a:r>
                      <a:r>
                        <a:rPr lang="en-US" sz="1100" b="1" i="1" dirty="0">
                          <a:solidFill>
                            <a:schemeClr val="tx1"/>
                          </a:solidFill>
                          <a:latin typeface="Arial" panose="020B0604020202020204" pitchFamily="34" charset="0"/>
                          <a:cs typeface="Arial" panose="020B0604020202020204" pitchFamily="34" charset="0"/>
                        </a:rPr>
                        <a:t>ACE</a:t>
                      </a:r>
                      <a:r>
                        <a:rPr lang="en-US" sz="1100" b="1" dirty="0">
                          <a:solidFill>
                            <a:schemeClr val="tx1"/>
                          </a:solidFill>
                          <a:latin typeface="Arial" panose="020B0604020202020204" pitchFamily="34" charset="0"/>
                          <a:cs typeface="Arial" panose="020B0604020202020204" pitchFamily="34" charset="0"/>
                        </a:rPr>
                        <a:t> section and discuss </a:t>
                      </a:r>
                      <a:r>
                        <a:rPr lang="en-US" sz="1100" b="1" i="1" dirty="0">
                          <a:solidFill>
                            <a:schemeClr val="tx1"/>
                          </a:solidFill>
                          <a:latin typeface="Arial" panose="020B0604020202020204" pitchFamily="34" charset="0"/>
                          <a:cs typeface="Arial" panose="020B0604020202020204" pitchFamily="34" charset="0"/>
                        </a:rPr>
                        <a:t>Check</a:t>
                      </a:r>
                      <a:r>
                        <a:rPr lang="en-US" sz="1100" b="1" i="1" baseline="0" dirty="0">
                          <a:solidFill>
                            <a:schemeClr val="tx1"/>
                          </a:solidFill>
                          <a:latin typeface="Arial" panose="020B0604020202020204" pitchFamily="34" charset="0"/>
                          <a:cs typeface="Arial" panose="020B0604020202020204" pitchFamily="34" charset="0"/>
                        </a:rPr>
                        <a:t> on Learning </a:t>
                      </a:r>
                      <a:r>
                        <a:rPr lang="en-US" sz="1100" b="1" i="0" baseline="0" dirty="0">
                          <a:solidFill>
                            <a:schemeClr val="tx1"/>
                          </a:solidFill>
                          <a:latin typeface="Arial" panose="020B0604020202020204" pitchFamily="34" charset="0"/>
                          <a:cs typeface="Arial" panose="020B0604020202020204" pitchFamily="34" charset="0"/>
                        </a:rPr>
                        <a:t>q</a:t>
                      </a:r>
                      <a:r>
                        <a:rPr lang="en-US" sz="1100" b="1" baseline="0" dirty="0">
                          <a:solidFill>
                            <a:schemeClr val="tx1"/>
                          </a:solidFill>
                          <a:latin typeface="Arial" panose="020B0604020202020204" pitchFamily="34" charset="0"/>
                          <a:cs typeface="Arial" panose="020B0604020202020204" pitchFamily="34" charset="0"/>
                        </a:rPr>
                        <a:t>uestions.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Review </a:t>
                      </a:r>
                      <a:r>
                        <a:rPr lang="en-US" sz="1100" b="0" i="1" baseline="0" dirty="0">
                          <a:solidFill>
                            <a:schemeClr val="tx1"/>
                          </a:solidFill>
                          <a:latin typeface="Arial" panose="020B0604020202020204" pitchFamily="34" charset="0"/>
                          <a:cs typeface="Arial" panose="020B0604020202020204" pitchFamily="34" charset="0"/>
                        </a:rPr>
                        <a:t>Check on Learning </a:t>
                      </a:r>
                      <a:r>
                        <a:rPr lang="en-US" sz="1100" b="0" baseline="0" dirty="0">
                          <a:solidFill>
                            <a:schemeClr val="tx1"/>
                          </a:solidFill>
                          <a:latin typeface="Arial" panose="020B0604020202020204" pitchFamily="34" charset="0"/>
                          <a:cs typeface="Arial" panose="020B0604020202020204" pitchFamily="34" charset="0"/>
                        </a:rPr>
                        <a:t>questions.</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5849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How can you help others when you think they may be struggling? Answer: Use ACE!]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is a helpful acronym describing the steps you can take to help someone who you think may be struggling.</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 Everyone needs to know the steps of ACE. All together let’s fill in the blanks.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(Using call and response)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stands for --- ASK</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stands for --- CARE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stands for --- ESCORT]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Remember you can use the steps of ACE anytime you see someone may be struggling. That includes struggles with the challenges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 BCT/OSUT or other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life challenges.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19-A</a:t>
            </a:r>
          </a:p>
        </p:txBody>
      </p:sp>
      <p:sp>
        <p:nvSpPr>
          <p:cNvPr id="11" name="Rectangle 10"/>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559717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19-B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12611989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NOTE:  </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As an exception, in the event of loss of video capability, unhide the scripted video content on the next (hidden) slide.] </a:t>
            </a:r>
            <a:endPar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124823191"/>
              </p:ext>
            </p:extLst>
          </p:nvPr>
        </p:nvGraphicFramePr>
        <p:xfrm>
          <a:off x="212949" y="3320204"/>
          <a:ext cx="4043177" cy="413476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8068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video clip 4.</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649">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Introduce video clip.</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407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video clip is embedded within the PowerPoint slide. Click the image to play the clip. Prior to the training, ensure that that video plays correctly and that the speakers are at an appropriate volume.]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all face challenges regularly. Sometimes those challenges can be serious and can lead a person to consider harming themselves or thinking of suicide.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may encounter a battle buddy in a state of crisis  who may be thinking about harming or killing themselves. In these cases, it is important to remember and apply ACE.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Watch this clip to learn more about how to use ACE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to help someone who may be considering suicide.</a:t>
                      </a:r>
                      <a:endParaRPr lang="en-US" sz="1100" dirty="0">
                        <a:solidFill>
                          <a:schemeClr val="tx1"/>
                        </a:solidFill>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0" kern="1200" baseline="0" dirty="0">
                          <a:solidFill>
                            <a:schemeClr val="tx1"/>
                          </a:solidFill>
                          <a:effectLst/>
                          <a:latin typeface="Arial" panose="020B0604020202020204" pitchFamily="34" charset="0"/>
                          <a:ea typeface="+mn-ea"/>
                          <a:cs typeface="Arial" panose="020B0604020202020204" pitchFamily="34" charset="0"/>
                        </a:rPr>
                        <a:t>NOTE:</a:t>
                      </a:r>
                      <a:r>
                        <a:rPr lang="en-US" sz="1100" b="0" i="0" kern="1200" baseline="0" dirty="0">
                          <a:solidFill>
                            <a:schemeClr val="tx1"/>
                          </a:solidFill>
                          <a:effectLst/>
                          <a:latin typeface="Arial" panose="020B0604020202020204" pitchFamily="34" charset="0"/>
                          <a:ea typeface="+mn-ea"/>
                          <a:cs typeface="Arial" panose="020B0604020202020204" pitchFamily="34" charset="0"/>
                        </a:rPr>
                        <a:t> </a:t>
                      </a:r>
                      <a:r>
                        <a:rPr lang="en-US" sz="1100" b="0" i="1" kern="1200" baseline="0" dirty="0">
                          <a:solidFill>
                            <a:schemeClr val="tx1"/>
                          </a:solidFill>
                          <a:effectLst/>
                          <a:latin typeface="Arial" panose="020B0604020202020204" pitchFamily="34" charset="0"/>
                          <a:ea typeface="+mn-ea"/>
                          <a:cs typeface="Arial" panose="020B0604020202020204" pitchFamily="34" charset="0"/>
                        </a:rPr>
                        <a:t>Play video clip by clicking on the image within the PowerPoint slide.]</a:t>
                      </a:r>
                      <a:endParaRPr lang="en-US" sz="1100" b="0" i="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20-A</a:t>
            </a:r>
          </a:p>
        </p:txBody>
      </p:sp>
      <p:sp>
        <p:nvSpPr>
          <p:cNvPr id="11" name="Rectangle 10"/>
          <p:cNvSpPr/>
          <p:nvPr/>
        </p:nvSpPr>
        <p:spPr>
          <a:xfrm>
            <a:off x="3462843" y="86827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pic>
        <p:nvPicPr>
          <p:cNvPr id="3" name="Picture 2"/>
          <p:cNvPicPr>
            <a:picLocks noChangeAspect="1"/>
          </p:cNvPicPr>
          <p:nvPr/>
        </p:nvPicPr>
        <p:blipFill>
          <a:blip r:embed="rId3"/>
          <a:stretch>
            <a:fillRect/>
          </a:stretch>
        </p:blipFill>
        <p:spPr>
          <a:xfrm>
            <a:off x="3843625" y="8592413"/>
            <a:ext cx="412501" cy="433387"/>
          </a:xfrm>
          <a:prstGeom prst="rect">
            <a:avLst/>
          </a:prstGeom>
        </p:spPr>
      </p:pic>
    </p:spTree>
    <p:extLst>
      <p:ext uri="{BB962C8B-B14F-4D97-AF65-F5344CB8AC3E}">
        <p14:creationId xmlns:p14="http://schemas.microsoft.com/office/powerpoint/2010/main" val="1490373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20-B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25489595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NOTE:  </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Hide this slide if videos are available and working.] </a:t>
            </a:r>
            <a:endPar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180213089"/>
              </p:ext>
            </p:extLst>
          </p:nvPr>
        </p:nvGraphicFramePr>
        <p:xfrm>
          <a:off x="212949" y="3320205"/>
          <a:ext cx="4043177" cy="55216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3108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video clip content #4.</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4652">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Discuss ACE in crisis situations.</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21705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Inform trainees that due to loss of video capability, you will cover the video content that the animated DS Stick would have. Video screenshots are provided.]</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For some, problems that seem too big or hopeless, can result in thoughts of self-harm or even suicide. </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1] </a:t>
                      </a:r>
                      <a:r>
                        <a:rPr lang="en-US" sz="1100" b="0" i="1" kern="1200" dirty="0">
                          <a:solidFill>
                            <a:schemeClr val="tx1"/>
                          </a:solidFill>
                          <a:effectLst/>
                          <a:latin typeface="Arial" panose="020B0604020202020204" pitchFamily="34" charset="0"/>
                          <a:ea typeface="+mn-ea"/>
                          <a:cs typeface="Arial" panose="020B0604020202020204" pitchFamily="34" charset="0"/>
                        </a:rPr>
                        <a:t>If you suspect or discover someone is having thoughts of killing or harming themselves, you MUST take immediate action! </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Use ACE. </a:t>
                      </a:r>
                    </a:p>
                    <a:p>
                      <a:pPr marL="0" indent="0">
                        <a:spcAft>
                          <a:spcPts val="600"/>
                        </a:spcAft>
                        <a:buFont typeface="Arial" panose="020B0604020202020204" pitchFamily="34" charset="0"/>
                        <a:buNone/>
                      </a:pPr>
                      <a:r>
                        <a:rPr lang="en-US" sz="1100" b="0" i="1" kern="1200" dirty="0">
                          <a:solidFill>
                            <a:schemeClr val="tx1"/>
                          </a:solidFill>
                          <a:effectLst/>
                          <a:latin typeface="Arial" panose="020B0604020202020204" pitchFamily="34" charset="0"/>
                          <a:ea typeface="+mn-ea"/>
                          <a:cs typeface="Arial" panose="020B0604020202020204" pitchFamily="34" charset="0"/>
                        </a:rPr>
                        <a:t>Ask – Care – Escort.</a:t>
                      </a:r>
                    </a:p>
                    <a:p>
                      <a:pPr marL="628650" lvl="1" indent="-171450">
                        <a:spcAft>
                          <a:spcPts val="600"/>
                        </a:spcAft>
                        <a:buFont typeface="Wingdings" panose="05000000000000000000" pitchFamily="2" charset="2"/>
                        <a:buChar char="q"/>
                      </a:pPr>
                      <a:r>
                        <a:rPr lang="en-US" sz="1100" b="1" i="1" kern="1200" dirty="0">
                          <a:solidFill>
                            <a:schemeClr val="tx1"/>
                          </a:solidFill>
                          <a:effectLst/>
                          <a:latin typeface="Arial" panose="020B0604020202020204" pitchFamily="34" charset="0"/>
                          <a:ea typeface="+mn-ea"/>
                          <a:cs typeface="Arial" panose="020B0604020202020204" pitchFamily="34" charset="0"/>
                        </a:rPr>
                        <a:t>[Image 2] </a:t>
                      </a:r>
                      <a:r>
                        <a:rPr lang="en-US" sz="1100" b="0" i="1" kern="1200" dirty="0">
                          <a:solidFill>
                            <a:schemeClr val="tx1"/>
                          </a:solidFill>
                          <a:effectLst/>
                          <a:latin typeface="Arial" panose="020B0604020202020204" pitchFamily="34" charset="0"/>
                          <a:ea typeface="+mn-ea"/>
                          <a:cs typeface="Arial" panose="020B0604020202020204" pitchFamily="34" charset="0"/>
                        </a:rPr>
                        <a:t>ASK: “Are you thinking of harming or killing yourself?” </a:t>
                      </a:r>
                    </a:p>
                    <a:p>
                      <a:pPr marL="628650" lvl="1" indent="-171450">
                        <a:spcAft>
                          <a:spcPts val="600"/>
                        </a:spcAft>
                        <a:buFont typeface="Wingdings" panose="05000000000000000000" pitchFamily="2" charset="2"/>
                        <a:buChar char="q"/>
                      </a:pPr>
                      <a:r>
                        <a:rPr lang="en-US" sz="1100" b="1" i="1" kern="1200" dirty="0">
                          <a:solidFill>
                            <a:schemeClr val="tx1"/>
                          </a:solidFill>
                          <a:effectLst/>
                          <a:latin typeface="Arial" panose="020B0604020202020204" pitchFamily="34" charset="0"/>
                          <a:ea typeface="+mn-ea"/>
                          <a:cs typeface="Arial" panose="020B0604020202020204" pitchFamily="34" charset="0"/>
                        </a:rPr>
                        <a:t>[Image 3] </a:t>
                      </a:r>
                      <a:r>
                        <a:rPr lang="en-US" sz="1100" b="0" i="1" kern="1200" dirty="0">
                          <a:solidFill>
                            <a:schemeClr val="tx1"/>
                          </a:solidFill>
                          <a:effectLst/>
                          <a:latin typeface="Arial" panose="020B0604020202020204" pitchFamily="34" charset="0"/>
                          <a:ea typeface="+mn-ea"/>
                          <a:cs typeface="Arial" panose="020B0604020202020204" pitchFamily="34" charset="0"/>
                        </a:rPr>
                        <a:t>CARE: By listening, letting them know you’ve got their back. </a:t>
                      </a:r>
                    </a:p>
                    <a:p>
                      <a:pPr marL="628650" lvl="1" indent="-171450">
                        <a:spcAft>
                          <a:spcPts val="600"/>
                        </a:spcAft>
                        <a:buFont typeface="Wingdings" panose="05000000000000000000" pitchFamily="2" charset="2"/>
                        <a:buChar char="q"/>
                      </a:pPr>
                      <a:r>
                        <a:rPr lang="en-US" sz="1100" b="0" i="1" kern="1200" dirty="0">
                          <a:solidFill>
                            <a:schemeClr val="tx1"/>
                          </a:solidFill>
                          <a:effectLst/>
                          <a:latin typeface="Arial" panose="020B0604020202020204" pitchFamily="34" charset="0"/>
                          <a:ea typeface="+mn-ea"/>
                          <a:cs typeface="Arial" panose="020B0604020202020204" pitchFamily="34" charset="0"/>
                        </a:rPr>
                        <a:t>ESCORT: Immediately to a Drill Sergeant.   </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4] </a:t>
                      </a:r>
                      <a:r>
                        <a:rPr lang="en-US" sz="1100" b="0" i="1" kern="1200" dirty="0">
                          <a:solidFill>
                            <a:schemeClr val="tx1"/>
                          </a:solidFill>
                          <a:effectLst/>
                          <a:latin typeface="Arial" panose="020B0604020202020204" pitchFamily="34" charset="0"/>
                          <a:ea typeface="+mn-ea"/>
                          <a:cs typeface="Arial" panose="020B0604020202020204" pitchFamily="34" charset="0"/>
                        </a:rPr>
                        <a:t>DO NOT leave them alone. If they refuse to go with you, call for someone else to go and get a Drill Sergeant. </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NEVER leave a leave a comrade behind in crises, NEVER leave them alone.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18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a:rPr>
              <a:t>21</a:t>
            </a:r>
            <a:r>
              <a:rPr kumimoji="0" lang="en-US" sz="1100" b="0" i="1" u="none" strike="noStrike" kern="1200" cap="none" spc="0" normalizeH="0" baseline="0" noProof="0" dirty="0">
                <a:ln>
                  <a:noFill/>
                </a:ln>
                <a:effectLst/>
                <a:uLnTx/>
                <a:uFillTx/>
                <a:latin typeface="Calibri" panose="020F0502020204030204"/>
                <a:ea typeface="+mn-ea"/>
                <a:cs typeface="+mn-cs"/>
              </a:rPr>
              <a:t>-A</a:t>
            </a:r>
          </a:p>
        </p:txBody>
      </p:sp>
      <p:sp>
        <p:nvSpPr>
          <p:cNvPr id="10" name="TextBox 9"/>
          <p:cNvSpPr txBox="1"/>
          <p:nvPr/>
        </p:nvSpPr>
        <p:spPr>
          <a:xfrm>
            <a:off x="7313" y="34425"/>
            <a:ext cx="3862788" cy="236749"/>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BCT/OSUT</a:t>
            </a:r>
          </a:p>
        </p:txBody>
      </p:sp>
      <p:pic>
        <p:nvPicPr>
          <p:cNvPr id="3" name="Picture 2"/>
          <p:cNvPicPr>
            <a:picLocks noChangeAspect="1"/>
          </p:cNvPicPr>
          <p:nvPr/>
        </p:nvPicPr>
        <p:blipFill>
          <a:blip r:embed="rId3"/>
          <a:stretch>
            <a:fillRect/>
          </a:stretch>
        </p:blipFill>
        <p:spPr>
          <a:xfrm>
            <a:off x="3843625" y="8592413"/>
            <a:ext cx="412501" cy="433387"/>
          </a:xfrm>
          <a:prstGeom prst="rect">
            <a:avLst/>
          </a:prstGeom>
        </p:spPr>
      </p:pic>
      <p:cxnSp>
        <p:nvCxnSpPr>
          <p:cNvPr id="4" name="Straight Connector 3">
            <a:extLst>
              <a:ext uri="{FF2B5EF4-FFF2-40B4-BE49-F238E27FC236}">
                <a16:creationId xmlns:a16="http://schemas.microsoft.com/office/drawing/2014/main" id="{D0A64C9E-037F-46EB-9596-072F78FE24E2}"/>
              </a:ext>
            </a:extLst>
          </p:cNvPr>
          <p:cNvCxnSpPr/>
          <p:nvPr/>
        </p:nvCxnSpPr>
        <p:spPr>
          <a:xfrm flipH="1">
            <a:off x="3870101" y="8604250"/>
            <a:ext cx="386025" cy="4254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09E7A836-DBD8-4F0B-956E-8946C9A92176}"/>
              </a:ext>
            </a:extLst>
          </p:cNvPr>
          <p:cNvSpPr/>
          <p:nvPr/>
        </p:nvSpPr>
        <p:spPr>
          <a:xfrm rot="5400000">
            <a:off x="3408895" y="8651391"/>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12047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592" y="364215"/>
            <a:ext cx="2272160" cy="8584713"/>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121545277"/>
              </p:ext>
            </p:extLst>
          </p:nvPr>
        </p:nvGraphicFramePr>
        <p:xfrm>
          <a:off x="198437" y="384639"/>
          <a:ext cx="4114800" cy="632460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55985">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Use the ACE steps, they have saved lives.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Finally, it’s understood some of you may be unsure or uncomfortable about asking when you’re concerned about someone.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It is far better to ask and be wrong then to not have asked at all. By asking you may be saving a life!  More than likely they will thank you.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2252093"/>
                  </a:ext>
                </a:extLst>
              </a:tr>
              <a:tr h="0">
                <a:tc>
                  <a:txBody>
                    <a:bodyPr/>
                    <a:lstStyle/>
                    <a:p>
                      <a:pP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2.</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warning signs.</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867931422"/>
                  </a:ext>
                </a:extLst>
              </a:tr>
              <a:tr h="487303">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[Image 5]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are probably wondering “how I will know?”…in general people who are thinking about or planning to harm or kill themselves show warring signs. There are several, but some of the most common include:  </a:t>
                      </a:r>
                    </a:p>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Frequently talking about or dwelling on death </a:t>
                      </a:r>
                    </a:p>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Giving away personal items or belongings</a:t>
                      </a:r>
                    </a:p>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Often discussing the idea of suicide or self-harm </a:t>
                      </a:r>
                    </a:p>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Regularly isolating themselves from others </a:t>
                      </a:r>
                    </a:p>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Showing a noticeable change in behavior or mood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Nonetheless, If any of you sense a teammate is suffering with a personal burden, action must be taken!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Follow the steps of ACE, </a:t>
                      </a:r>
                    </a:p>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them if they have been thinking about suicide or self-harm</a:t>
                      </a:r>
                    </a:p>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Show CARE by listening </a:t>
                      </a:r>
                    </a:p>
                    <a:p>
                      <a:pPr marL="628650" marR="0" lvl="1" indent="-1714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ESCORT them immediately to a Drill Sergeant, there are No Exceptions! </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a:rPr>
              <a:t>21</a:t>
            </a:r>
            <a:r>
              <a:rPr kumimoji="0" lang="en-US" sz="1100" b="0" i="1" u="none" strike="noStrike" kern="1200" cap="none" spc="0" normalizeH="0" baseline="0" noProof="0" dirty="0">
                <a:ln>
                  <a:noFill/>
                </a:ln>
                <a:effectLst/>
                <a:uLnTx/>
                <a:uFillTx/>
                <a:latin typeface="Calibri" panose="020F0502020204030204"/>
                <a:ea typeface="+mn-ea"/>
                <a:cs typeface="+mn-cs"/>
              </a:rPr>
              <a:t>-B</a:t>
            </a:r>
          </a:p>
        </p:txBody>
      </p:sp>
      <p:sp>
        <p:nvSpPr>
          <p:cNvPr id="7" name="TextBox 6"/>
          <p:cNvSpPr txBox="1"/>
          <p:nvPr/>
        </p:nvSpPr>
        <p:spPr>
          <a:xfrm>
            <a:off x="2960043" y="34468"/>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BCT/OSUT</a:t>
            </a:r>
          </a:p>
        </p:txBody>
      </p:sp>
    </p:spTree>
    <p:extLst>
      <p:ext uri="{BB962C8B-B14F-4D97-AF65-F5344CB8AC3E}">
        <p14:creationId xmlns:p14="http://schemas.microsoft.com/office/powerpoint/2010/main" val="3802629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56781208"/>
              </p:ext>
            </p:extLst>
          </p:nvPr>
        </p:nvGraphicFramePr>
        <p:xfrm>
          <a:off x="212949" y="3320206"/>
          <a:ext cx="4043177" cy="4816504"/>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34809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Explain warning signs and when to take action.</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4392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9317">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warning signs to watch for.</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8341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someone is contemplating suicide, there are certain signs that you might notice.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 Review list of warning signs on the slide.]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Sometimes people who are suicidal may not show these signs, but you may sense that something is unusual in their behavior. This should still be considered a red flag and a need to take action.</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Explain when to take action when observing warning signs.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659650629"/>
                  </a:ext>
                </a:extLst>
              </a:tr>
              <a:tr h="27931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Any time you notice a warning sign, you should immediately take action and apply the steps of ACE.</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Start by asking them directly if they are thinking about suicide or harming themselves.</a:t>
                      </a:r>
                    </a:p>
                    <a:p>
                      <a:pPr marL="228600" marR="0" lvl="0" indent="-2286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Do not wait to ask – when you see a warning sign or feel something is “off” you need to take action immediately.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984817"/>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22</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
        <p:nvSpPr>
          <p:cNvPr id="9" name="Rectangle 8"/>
          <p:cNvSpPr/>
          <p:nvPr/>
        </p:nvSpPr>
        <p:spPr>
          <a:xfrm>
            <a:off x="3954222" y="8635851"/>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391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22-B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4010276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ii-B</a:t>
            </a:r>
          </a:p>
        </p:txBody>
      </p:sp>
      <p:graphicFrame>
        <p:nvGraphicFramePr>
          <p:cNvPr id="7" name="Table 6"/>
          <p:cNvGraphicFramePr>
            <a:graphicFrameLocks noGrp="1"/>
          </p:cNvGraphicFramePr>
          <p:nvPr>
            <p:extLst>
              <p:ext uri="{D42A27DB-BD31-4B8C-83A1-F6EECF244321}">
                <p14:modId xmlns:p14="http://schemas.microsoft.com/office/powerpoint/2010/main" val="1224370039"/>
              </p:ext>
            </p:extLst>
          </p:nvPr>
        </p:nvGraphicFramePr>
        <p:xfrm>
          <a:off x="415779" y="989308"/>
          <a:ext cx="6026441" cy="7755312"/>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spcAft>
                          <a:spcPts val="900"/>
                        </a:spcAft>
                      </a:pPr>
                      <a:r>
                        <a:rPr lang="en-US" sz="1100" b="1" kern="1200" dirty="0">
                          <a:solidFill>
                            <a:schemeClr val="tx1"/>
                          </a:solidFill>
                          <a:effectLst/>
                          <a:latin typeface="Arial" panose="020B0604020202020204" pitchFamily="34" charset="0"/>
                          <a:ea typeface="+mn-ea"/>
                          <a:cs typeface="Arial" panose="020B0604020202020204" pitchFamily="34" charset="0"/>
                        </a:rPr>
                        <a:t>Instructor Guide Format</a:t>
                      </a:r>
                    </a:p>
                    <a:p>
                      <a:pPr>
                        <a:spcAft>
                          <a:spcPts val="900"/>
                        </a:spcAft>
                      </a:pPr>
                      <a:r>
                        <a:rPr lang="en-US" sz="1100" b="0" kern="1200" dirty="0">
                          <a:solidFill>
                            <a:schemeClr val="tx1"/>
                          </a:solidFill>
                          <a:effectLst/>
                          <a:latin typeface="Arial" panose="020B0604020202020204" pitchFamily="34" charset="0"/>
                          <a:ea typeface="+mn-ea"/>
                          <a:cs typeface="Arial" panose="020B0604020202020204" pitchFamily="34" charset="0"/>
                        </a:rPr>
                        <a:t>This Instructor Guide has been designed to be user-friendly while containing as much information as possible to help you present this suicide intervention training module. </a:t>
                      </a:r>
                    </a:p>
                    <a:p>
                      <a:pPr>
                        <a:spcAft>
                          <a:spcPts val="900"/>
                        </a:spcAft>
                      </a:pPr>
                      <a:r>
                        <a:rPr lang="en-US" sz="1100" b="0" kern="1200" dirty="0">
                          <a:solidFill>
                            <a:schemeClr val="tx1"/>
                          </a:solidFill>
                          <a:effectLst/>
                          <a:latin typeface="Arial" panose="020B0604020202020204" pitchFamily="34" charset="0"/>
                          <a:ea typeface="+mn-ea"/>
                          <a:cs typeface="Arial" panose="020B0604020202020204" pitchFamily="34" charset="0"/>
                        </a:rPr>
                        <a:t>At the beginning of the module is a very short introduction for the trainer, which explains the intent of the material.</a:t>
                      </a:r>
                    </a:p>
                    <a:p>
                      <a:pPr>
                        <a:spcAft>
                          <a:spcPts val="900"/>
                        </a:spcAft>
                      </a:pPr>
                      <a:r>
                        <a:rPr lang="en-US" sz="1100" b="0" kern="1200" dirty="0">
                          <a:solidFill>
                            <a:schemeClr val="tx1"/>
                          </a:solidFill>
                          <a:effectLst/>
                          <a:latin typeface="Arial" panose="020B0604020202020204" pitchFamily="34" charset="0"/>
                          <a:ea typeface="+mn-ea"/>
                          <a:cs typeface="Arial" panose="020B0604020202020204" pitchFamily="34" charset="0"/>
                        </a:rPr>
                        <a:t>When notes pages are printed and the booklet is opened, you will see the format below. On the slide page, Side A, is a depiction of the slide, followed by a statement of slide intent. Key points and sample talking points continue on Slide B, when necessary.</a:t>
                      </a:r>
                    </a:p>
                    <a:p>
                      <a:pPr>
                        <a:spcAft>
                          <a:spcPts val="900"/>
                        </a:spcAft>
                      </a:pPr>
                      <a:r>
                        <a:rPr lang="en-US" sz="1100" b="0" kern="1200" dirty="0">
                          <a:solidFill>
                            <a:schemeClr val="tx1"/>
                          </a:solidFill>
                          <a:effectLst/>
                          <a:latin typeface="Arial" panose="020B0604020202020204" pitchFamily="34" charset="0"/>
                          <a:ea typeface="+mn-ea"/>
                          <a:cs typeface="Arial" panose="020B0604020202020204" pitchFamily="34" charset="0"/>
                        </a:rPr>
                        <a:t>The key points are highlighted in yellow and they briefly describe what must be covered to meet the intent of the slide. These are followed by more details or instructions. </a:t>
                      </a:r>
                    </a:p>
                    <a:p>
                      <a:pPr>
                        <a:spcAft>
                          <a:spcPts val="900"/>
                        </a:spcAft>
                      </a:pPr>
                      <a:r>
                        <a:rPr lang="en-US" sz="1100" b="0" kern="1200" dirty="0">
                          <a:solidFill>
                            <a:schemeClr val="tx1"/>
                          </a:solidFill>
                          <a:effectLst/>
                          <a:latin typeface="Arial" panose="020B0604020202020204" pitchFamily="34" charset="0"/>
                          <a:ea typeface="+mn-ea"/>
                          <a:cs typeface="Arial" panose="020B0604020202020204" pitchFamily="34" charset="0"/>
                        </a:rPr>
                        <a:t>The key points tell you </a:t>
                      </a:r>
                      <a:r>
                        <a:rPr lang="en-US" sz="1100" b="0" i="1" u="sng" kern="1200" dirty="0">
                          <a:solidFill>
                            <a:schemeClr val="tx1"/>
                          </a:solidFill>
                          <a:effectLst/>
                          <a:latin typeface="Arial" panose="020B0604020202020204" pitchFamily="34" charset="0"/>
                          <a:ea typeface="+mn-ea"/>
                          <a:cs typeface="Arial" panose="020B0604020202020204" pitchFamily="34" charset="0"/>
                        </a:rPr>
                        <a:t>what you need to do</a:t>
                      </a:r>
                      <a:r>
                        <a:rPr lang="en-US" sz="1100" b="0" kern="1200" dirty="0">
                          <a:solidFill>
                            <a:schemeClr val="tx1"/>
                          </a:solidFill>
                          <a:effectLst/>
                          <a:latin typeface="Arial" panose="020B0604020202020204" pitchFamily="34" charset="0"/>
                          <a:ea typeface="+mn-ea"/>
                          <a:cs typeface="Arial" panose="020B0604020202020204" pitchFamily="34" charset="0"/>
                        </a:rPr>
                        <a:t>, while the bulleted notes explain </a:t>
                      </a:r>
                      <a:r>
                        <a:rPr lang="en-US" sz="1100" b="0" i="1" u="sng" kern="1200" dirty="0">
                          <a:solidFill>
                            <a:schemeClr val="tx1"/>
                          </a:solidFill>
                          <a:effectLst/>
                          <a:latin typeface="Arial" panose="020B0604020202020204" pitchFamily="34" charset="0"/>
                          <a:ea typeface="+mn-ea"/>
                          <a:cs typeface="Arial" panose="020B0604020202020204" pitchFamily="34" charset="0"/>
                        </a:rPr>
                        <a:t>how to do it</a:t>
                      </a:r>
                      <a:r>
                        <a:rPr lang="en-US" sz="1100" b="0" kern="1200" dirty="0">
                          <a:solidFill>
                            <a:schemeClr val="tx1"/>
                          </a:solidFill>
                          <a:effectLst/>
                          <a:latin typeface="Arial" panose="020B0604020202020204" pitchFamily="34" charset="0"/>
                          <a:ea typeface="+mn-ea"/>
                          <a:cs typeface="Arial" panose="020B0604020202020204" pitchFamily="34" charset="0"/>
                        </a:rPr>
                        <a:t>. </a:t>
                      </a: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a:spcAft>
                          <a:spcPts val="600"/>
                        </a:spcAft>
                      </a:pPr>
                      <a:endParaRPr lang="en-US" sz="11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Tx/>
                        <a:buNone/>
                        <a:tabLst/>
                        <a:defRPr/>
                      </a:pPr>
                      <a:r>
                        <a:rPr lang="en-US" sz="1100" b="0" kern="1200" dirty="0">
                          <a:solidFill>
                            <a:schemeClr val="tx1"/>
                          </a:solidFill>
                          <a:effectLst/>
                          <a:latin typeface="Arial" panose="020B0604020202020204" pitchFamily="34" charset="0"/>
                          <a:ea typeface="+mn-ea"/>
                          <a:cs typeface="Arial" panose="020B0604020202020204" pitchFamily="34" charset="0"/>
                        </a:rPr>
                        <a:t>When you start preparing to train the module, you should read all of the detailed information. When you become more familiar with the material, the highlighted key points will be enough to remind you how to train each slide effectively.</a:t>
                      </a:r>
                      <a:endParaRPr lang="en-US" sz="1100" dirty="0">
                        <a:solidFill>
                          <a:schemeClr val="tx1"/>
                        </a:solidFill>
                        <a:latin typeface="Arial" panose="020B0604020202020204" pitchFamily="34" charset="0"/>
                        <a:cs typeface="Arial" panose="020B0604020202020204" pitchFamily="34" charset="0"/>
                      </a:endParaRP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93867" y="74960"/>
            <a:ext cx="3064133" cy="235205"/>
          </a:xfrm>
          <a:prstGeom prst="rect">
            <a:avLst/>
          </a:prstGeom>
          <a:noFill/>
        </p:spPr>
        <p:txBody>
          <a:bodyPr wrap="square" rtlCol="0">
            <a:noAutofit/>
          </a:bodyPr>
          <a:lstStyle/>
          <a:p>
            <a:pPr lvl="0" algn="r">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BCT</a:t>
            </a:r>
            <a:r>
              <a:rPr lang="en-US" sz="1100" dirty="0">
                <a:latin typeface="Arial" panose="020B0604020202020204" pitchFamily="34" charset="0"/>
                <a:cs typeface="Arial" panose="020B0604020202020204" pitchFamily="34" charset="0"/>
              </a:rPr>
              <a:t>/OSUT</a:t>
            </a:r>
            <a:endParaRPr kumimoji="0" lang="en-US"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9" name="Rectangle 8"/>
          <p:cNvSpPr/>
          <p:nvPr/>
        </p:nvSpPr>
        <p:spPr>
          <a:xfrm>
            <a:off x="6140316" y="871293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CF1AD8F3-8922-49AC-8CC6-CCB3BB600DA5}"/>
              </a:ext>
            </a:extLst>
          </p:cNvPr>
          <p:cNvPicPr>
            <a:picLocks noChangeAspect="1"/>
          </p:cNvPicPr>
          <p:nvPr/>
        </p:nvPicPr>
        <p:blipFill rotWithShape="1">
          <a:blip r:embed="rId3"/>
          <a:srcRect l="69326" t="6413" r="9879" b="11105"/>
          <a:stretch/>
        </p:blipFill>
        <p:spPr>
          <a:xfrm>
            <a:off x="3457622" y="3730692"/>
            <a:ext cx="3005547" cy="402336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9BC3498-5B77-4EA7-9D74-073C3B8828DE}"/>
              </a:ext>
            </a:extLst>
          </p:cNvPr>
          <p:cNvPicPr>
            <a:picLocks noChangeAspect="1"/>
          </p:cNvPicPr>
          <p:nvPr/>
        </p:nvPicPr>
        <p:blipFill rotWithShape="1">
          <a:blip r:embed="rId4"/>
          <a:srcRect l="80130" t="12560" r="6746" b="7498"/>
          <a:stretch/>
        </p:blipFill>
        <p:spPr>
          <a:xfrm>
            <a:off x="415779" y="3730692"/>
            <a:ext cx="2984601" cy="4023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094885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553494691"/>
              </p:ext>
            </p:extLst>
          </p:nvPr>
        </p:nvGraphicFramePr>
        <p:xfrm>
          <a:off x="212949" y="3320206"/>
          <a:ext cx="4043177" cy="585858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a:t>
                      </a:r>
                      <a:r>
                        <a:rPr lang="en-US" sz="1100" b="1" baseline="0" dirty="0">
                          <a:solidFill>
                            <a:schemeClr val="tx1"/>
                          </a:solidFill>
                          <a:latin typeface="Arial" panose="020B0604020202020204" pitchFamily="34" charset="0"/>
                          <a:cs typeface="Arial" panose="020B0604020202020204" pitchFamily="34" charset="0"/>
                        </a:rPr>
                        <a:t> how to ASK if someone is contemplating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asking if someone is contemplating suicide.</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the person directly if they are thinking about suicide or harming themselves.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this question will NOT increase risk by putting the idea in the mind of the person struggling.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Practice “how to ASK” by having students read the examples out loud.]</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2.</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Discuss overcoming hesitation to asking tough questions.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659650629"/>
                  </a:ext>
                </a:extLst>
              </a:tr>
              <a:tr h="0">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736" indent="-173736">
                        <a:lnSpc>
                          <a:spcPct val="100000"/>
                        </a:lnSpc>
                        <a:spcAft>
                          <a:spcPts val="600"/>
                        </a:spcAft>
                        <a:buFont typeface="Arial" panose="020B0604020202020204" pitchFamily="34" charset="0"/>
                        <a:buChar char="•"/>
                      </a:pPr>
                      <a:r>
                        <a:rPr lang="en-US" sz="1100" baseline="0" dirty="0">
                          <a:latin typeface="Arial" panose="020B0604020202020204" pitchFamily="34" charset="0"/>
                          <a:cs typeface="Arial" panose="020B0604020202020204" pitchFamily="34" charset="0"/>
                        </a:rPr>
                        <a:t>It may be uncomfortable to ASK these questions, but it is important to ASK anyway.</a:t>
                      </a:r>
                    </a:p>
                    <a:p>
                      <a:pPr marL="173736" indent="-173736">
                        <a:lnSpc>
                          <a:spcPct val="100000"/>
                        </a:lnSpc>
                        <a:spcAft>
                          <a:spcPts val="600"/>
                        </a:spcAft>
                        <a:buFont typeface="Arial" panose="020B0604020202020204" pitchFamily="34" charset="0"/>
                        <a:buChar char="•"/>
                      </a:pPr>
                      <a:r>
                        <a:rPr lang="en-US" sz="1100" baseline="0" dirty="0">
                          <a:latin typeface="Arial" panose="020B0604020202020204" pitchFamily="34" charset="0"/>
                          <a:cs typeface="Arial" panose="020B0604020202020204" pitchFamily="34" charset="0"/>
                        </a:rPr>
                        <a:t>Remember, it is better to ASK and be wrong then to not ASK and have something terrible happen. </a:t>
                      </a:r>
                    </a:p>
                    <a:p>
                      <a:pPr marL="173736" indent="-173736">
                        <a:lnSpc>
                          <a:spcPct val="100000"/>
                        </a:lnSpc>
                        <a:spcAft>
                          <a:spcPts val="600"/>
                        </a:spcAft>
                        <a:buFont typeface="Arial" panose="020B0604020202020204" pitchFamily="34" charset="0"/>
                        <a:buChar char="•"/>
                      </a:pPr>
                      <a:r>
                        <a:rPr lang="en-US" sz="1100" baseline="0" dirty="0">
                          <a:latin typeface="Arial" panose="020B0604020202020204" pitchFamily="34" charset="0"/>
                          <a:cs typeface="Arial" panose="020B0604020202020204" pitchFamily="34" charset="0"/>
                        </a:rPr>
                        <a:t>Asking benefits the person and the team.</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Army has military and civilian professionals who are trained to help those who may be suicidal.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 leaders of the Army want those who need help to get it.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Having suicidal thoughts does not always result in leaving the Army; by taking the help offered, many have gone on to serve successfully.   </a:t>
                      </a:r>
                      <a:endPar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aseline="0" dirty="0">
                          <a:latin typeface="Arial" panose="020B0604020202020204" pitchFamily="34" charset="0"/>
                          <a:cs typeface="Arial" panose="020B0604020202020204" pitchFamily="34" charset="0"/>
                        </a:rPr>
                        <a:t>If they say they are contemplating suicide, follow the remaining steps of ACE to get them help.</a:t>
                      </a:r>
                      <a:endParaRPr lang="en-US" sz="1100"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984817"/>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23</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
        <p:nvSpPr>
          <p:cNvPr id="9" name="Rectangle 8"/>
          <p:cNvSpPr/>
          <p:nvPr/>
        </p:nvSpPr>
        <p:spPr>
          <a:xfrm>
            <a:off x="4084814" y="8903357"/>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6635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23-B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20162924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456887758"/>
              </p:ext>
            </p:extLst>
          </p:nvPr>
        </p:nvGraphicFramePr>
        <p:xfrm>
          <a:off x="212949" y="3320206"/>
          <a:ext cx="4043177" cy="5209696"/>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34809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a:t>
                      </a:r>
                      <a:r>
                        <a:rPr lang="en-US" sz="1100" b="1" baseline="0" dirty="0">
                          <a:solidFill>
                            <a:schemeClr val="tx1"/>
                          </a:solidFill>
                          <a:latin typeface="Arial" panose="020B0604020202020204" pitchFamily="34" charset="0"/>
                          <a:cs typeface="Arial" panose="020B0604020202020204" pitchFamily="34" charset="0"/>
                        </a:rPr>
                        <a:t> how to show CARE when someone is contemplating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9317">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Discuss how to show CARE for someone in crisis.</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8341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After asking, if your battle buddy confirms they are thinking about suicide, or if at first they deny suicidal thinking and you still feel something is not right, continue the steps of ACE by showing them you CARE.</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Show them CARE by talking with and listening to them.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DO NOT judge, let them know you are there to support them and get them help.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DO NOT leave them alone.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DO NOT promise to keep their suicidal thoughts a secret. It is important that even if your battle buddy is reluctant that you ensure they get the help they need.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Soldiers have an obligation to keep each other safe and to get those in need to help. Realize, it’s more than likely that deep down your battle buddy is   counting on you to do just that.</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931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984817"/>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24</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
        <p:nvSpPr>
          <p:cNvPr id="9" name="Rectangle 8"/>
          <p:cNvSpPr/>
          <p:nvPr/>
        </p:nvSpPr>
        <p:spPr>
          <a:xfrm>
            <a:off x="4057650" y="871293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2116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24-B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14007023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797178817"/>
              </p:ext>
            </p:extLst>
          </p:nvPr>
        </p:nvGraphicFramePr>
        <p:xfrm>
          <a:off x="212949" y="3320206"/>
          <a:ext cx="4043177" cy="4127656"/>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34809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a:t>
                      </a:r>
                      <a:r>
                        <a:rPr lang="en-US" sz="1100" b="1" baseline="0" dirty="0">
                          <a:solidFill>
                            <a:schemeClr val="tx1"/>
                          </a:solidFill>
                          <a:latin typeface="Arial" panose="020B0604020202020204" pitchFamily="34" charset="0"/>
                          <a:cs typeface="Arial" panose="020B0604020202020204" pitchFamily="34" charset="0"/>
                        </a:rPr>
                        <a:t> how to ESCORT when someone is contemplating suicide.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79317">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Discuss how to ESCORT someone in crisis.</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98341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it becomes clear that your battle buddy needs help, do not hesitate to continue to the last step of ACE and ESCORT them to the Drill Sergeant.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Go with your battle buddy to the Drill Sergeant to get help.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Go directly to the Drill Sergeant.</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your battle buddy is reluctant or refuses to go, send someone else to get a Drill Sergeant or have them stay with your battle buddy while you get the Drill Sergeant--no matter what— DO NOT leave them alone.</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9317">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5984817"/>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25</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TextBox 10"/>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
        <p:nvSpPr>
          <p:cNvPr id="9" name="Rectangle 8"/>
          <p:cNvSpPr/>
          <p:nvPr/>
        </p:nvSpPr>
        <p:spPr>
          <a:xfrm>
            <a:off x="4057650" y="8712938"/>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91126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25-B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37204717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822176454"/>
              </p:ext>
            </p:extLst>
          </p:nvPr>
        </p:nvGraphicFramePr>
        <p:xfrm>
          <a:off x="212949" y="3320205"/>
          <a:ext cx="4092351" cy="600420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90790">
                  <a:extLst>
                    <a:ext uri="{9D8B030D-6E8A-4147-A177-3AD203B41FA5}">
                      <a16:colId xmlns:a16="http://schemas.microsoft.com/office/drawing/2014/main" val="20001"/>
                    </a:ext>
                  </a:extLst>
                </a:gridCol>
              </a:tblGrid>
              <a:tr h="287341">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material from the </a:t>
                      </a:r>
                      <a:r>
                        <a:rPr lang="en-US" sz="1100" b="1" i="1" dirty="0">
                          <a:solidFill>
                            <a:schemeClr val="tx1"/>
                          </a:solidFill>
                          <a:latin typeface="Arial" panose="020B0604020202020204" pitchFamily="34" charset="0"/>
                          <a:cs typeface="Arial" panose="020B0604020202020204" pitchFamily="34" charset="0"/>
                        </a:rPr>
                        <a:t>ACE for Crisis</a:t>
                      </a:r>
                      <a:r>
                        <a:rPr lang="en-US" sz="1100" b="1" i="1" baseline="0" dirty="0">
                          <a:solidFill>
                            <a:schemeClr val="tx1"/>
                          </a:solidFill>
                          <a:latin typeface="Arial" panose="020B0604020202020204" pitchFamily="34" charset="0"/>
                          <a:cs typeface="Arial" panose="020B0604020202020204" pitchFamily="34" charset="0"/>
                        </a:rPr>
                        <a:t> </a:t>
                      </a:r>
                      <a:r>
                        <a:rPr lang="en-US" sz="1100" b="1" dirty="0">
                          <a:solidFill>
                            <a:schemeClr val="tx1"/>
                          </a:solidFill>
                          <a:latin typeface="Arial" panose="020B0604020202020204" pitchFamily="34" charset="0"/>
                          <a:cs typeface="Arial" panose="020B0604020202020204" pitchFamily="34" charset="0"/>
                        </a:rPr>
                        <a:t>section and discuss </a:t>
                      </a:r>
                      <a:r>
                        <a:rPr lang="en-US" sz="1100" b="1" i="1" dirty="0">
                          <a:solidFill>
                            <a:schemeClr val="tx1"/>
                          </a:solidFill>
                          <a:latin typeface="Arial" panose="020B0604020202020204" pitchFamily="34" charset="0"/>
                          <a:cs typeface="Arial" panose="020B0604020202020204" pitchFamily="34" charset="0"/>
                        </a:rPr>
                        <a:t>Check</a:t>
                      </a:r>
                      <a:r>
                        <a:rPr lang="en-US" sz="1100" b="1" i="1" baseline="0" dirty="0">
                          <a:solidFill>
                            <a:schemeClr val="tx1"/>
                          </a:solidFill>
                          <a:latin typeface="Arial" panose="020B0604020202020204" pitchFamily="34" charset="0"/>
                          <a:cs typeface="Arial" panose="020B0604020202020204" pitchFamily="34" charset="0"/>
                        </a:rPr>
                        <a:t> on Learning </a:t>
                      </a:r>
                      <a:r>
                        <a:rPr lang="en-US" sz="1100" b="1" i="0" baseline="0" dirty="0">
                          <a:solidFill>
                            <a:schemeClr val="tx1"/>
                          </a:solidFill>
                          <a:latin typeface="Arial" panose="020B0604020202020204" pitchFamily="34" charset="0"/>
                          <a:cs typeface="Arial" panose="020B0604020202020204" pitchFamily="34" charset="0"/>
                        </a:rPr>
                        <a:t>q</a:t>
                      </a:r>
                      <a:r>
                        <a:rPr lang="en-US" sz="1100" b="1" baseline="0" dirty="0">
                          <a:solidFill>
                            <a:schemeClr val="tx1"/>
                          </a:solidFill>
                          <a:latin typeface="Arial" panose="020B0604020202020204" pitchFamily="34" charset="0"/>
                          <a:cs typeface="Arial" panose="020B0604020202020204" pitchFamily="34" charset="0"/>
                        </a:rPr>
                        <a:t>uestions.</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Review </a:t>
                      </a:r>
                      <a:r>
                        <a:rPr lang="en-US" sz="1100" b="0" i="1" baseline="0" dirty="0">
                          <a:solidFill>
                            <a:schemeClr val="tx1"/>
                          </a:solidFill>
                          <a:latin typeface="Arial" panose="020B0604020202020204" pitchFamily="34" charset="0"/>
                          <a:cs typeface="Arial" panose="020B0604020202020204" pitchFamily="34" charset="0"/>
                        </a:rPr>
                        <a:t>Check on Learning </a:t>
                      </a:r>
                      <a:r>
                        <a:rPr lang="en-US" sz="1100" b="0" baseline="0" dirty="0">
                          <a:solidFill>
                            <a:schemeClr val="tx1"/>
                          </a:solidFill>
                          <a:latin typeface="Arial" panose="020B0604020202020204" pitchFamily="34" charset="0"/>
                          <a:cs typeface="Arial" panose="020B0604020202020204" pitchFamily="34" charset="0"/>
                        </a:rPr>
                        <a:t>questions.</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85849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200"/>
                        </a:spcAft>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1. </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True or False: If you notice warning signs, you need to ASK directly if they are considering suicide or self-harm.</a:t>
                      </a:r>
                      <a:r>
                        <a:rPr lang="en-US" sz="1100" i="1" dirty="0">
                          <a:latin typeface="Arial" panose="020B0604020202020204" pitchFamily="34" charset="0"/>
                          <a:cs typeface="Arial" panose="020B0604020202020204" pitchFamily="34" charset="0"/>
                        </a:rPr>
                        <a:t>]</a:t>
                      </a:r>
                    </a:p>
                    <a:p>
                      <a:pPr marL="171450" indent="-171450">
                        <a:spcAft>
                          <a:spcPts val="200"/>
                        </a:spcAft>
                        <a:buFont typeface="Arial" panose="020B0604020202020204" pitchFamily="34" charset="0"/>
                        <a:buChar char="•"/>
                      </a:pPr>
                      <a:r>
                        <a:rPr lang="en-US" sz="1100" i="0" dirty="0">
                          <a:latin typeface="Arial" panose="020B0604020202020204" pitchFamily="34" charset="0"/>
                          <a:cs typeface="Arial" panose="020B0604020202020204" pitchFamily="34" charset="0"/>
                        </a:rPr>
                        <a:t>Answer: </a:t>
                      </a:r>
                      <a:r>
                        <a:rPr lang="en-US" sz="1100" i="0" u="sng" dirty="0">
                          <a:latin typeface="Arial" panose="020B0604020202020204" pitchFamily="34" charset="0"/>
                          <a:cs typeface="Arial" panose="020B0604020202020204" pitchFamily="34" charset="0"/>
                        </a:rPr>
                        <a:t>True</a:t>
                      </a:r>
                      <a:r>
                        <a:rPr lang="en-US" sz="1100" i="0" dirty="0">
                          <a:latin typeface="Arial" panose="020B0604020202020204" pitchFamily="34" charset="0"/>
                          <a:cs typeface="Arial" panose="020B0604020202020204" pitchFamily="34" charset="0"/>
                        </a:rPr>
                        <a:t>. Warning signs indicate you need to take immediate action and ASK them directly about</a:t>
                      </a:r>
                      <a:r>
                        <a:rPr lang="en-US" sz="1100" i="0" baseline="0" dirty="0">
                          <a:latin typeface="Arial" panose="020B0604020202020204" pitchFamily="34" charset="0"/>
                          <a:cs typeface="Arial" panose="020B0604020202020204" pitchFamily="34" charset="0"/>
                        </a:rPr>
                        <a:t> suicide.</a:t>
                      </a:r>
                    </a:p>
                    <a:p>
                      <a:pPr>
                        <a:spcAft>
                          <a:spcPts val="200"/>
                        </a:spcAft>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2. </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True or False: Listening shows you CARE.</a:t>
                      </a:r>
                      <a:r>
                        <a:rPr lang="en-US" sz="1100" i="1" dirty="0">
                          <a:latin typeface="Arial" panose="020B0604020202020204" pitchFamily="34" charset="0"/>
                          <a:cs typeface="Arial" panose="020B0604020202020204" pitchFamily="34" charset="0"/>
                        </a:rPr>
                        <a:t>]</a:t>
                      </a:r>
                    </a:p>
                    <a:p>
                      <a:pPr marL="171450" indent="-171450">
                        <a:spcAft>
                          <a:spcPts val="200"/>
                        </a:spcAft>
                        <a:buFont typeface="Arial" panose="020B0604020202020204" pitchFamily="34" charset="0"/>
                        <a:buChar char="•"/>
                      </a:pPr>
                      <a:r>
                        <a:rPr lang="en-US" sz="1100" i="0" dirty="0">
                          <a:latin typeface="Arial" panose="020B0604020202020204" pitchFamily="34" charset="0"/>
                          <a:cs typeface="Arial" panose="020B0604020202020204" pitchFamily="34" charset="0"/>
                        </a:rPr>
                        <a:t>Answer: </a:t>
                      </a:r>
                      <a:r>
                        <a:rPr lang="en-US" sz="1100" i="0" u="sng" dirty="0">
                          <a:latin typeface="Arial" panose="020B0604020202020204" pitchFamily="34" charset="0"/>
                          <a:cs typeface="Arial" panose="020B0604020202020204" pitchFamily="34" charset="0"/>
                        </a:rPr>
                        <a:t>True</a:t>
                      </a:r>
                      <a:r>
                        <a:rPr lang="en-US" sz="1100" i="0" dirty="0">
                          <a:latin typeface="Arial" panose="020B0604020202020204" pitchFamily="34" charset="0"/>
                          <a:cs typeface="Arial" panose="020B0604020202020204" pitchFamily="34" charset="0"/>
                        </a:rPr>
                        <a:t>. Listen without judging to show you support them.</a:t>
                      </a:r>
                      <a:endParaRPr lang="en-US" sz="1100" i="0" baseline="0" dirty="0">
                        <a:latin typeface="Arial" panose="020B0604020202020204" pitchFamily="34" charset="0"/>
                        <a:cs typeface="Arial" panose="020B0604020202020204" pitchFamily="34" charset="0"/>
                      </a:endParaRPr>
                    </a:p>
                    <a:p>
                      <a:pPr>
                        <a:spcAft>
                          <a:spcPts val="200"/>
                        </a:spcAft>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3. </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True or False: It is ok to leave someone in crisis alone if you are going to get help.</a:t>
                      </a:r>
                      <a:r>
                        <a:rPr lang="en-US" sz="1100" i="1" dirty="0">
                          <a:latin typeface="Arial" panose="020B0604020202020204" pitchFamily="34" charset="0"/>
                          <a:cs typeface="Arial" panose="020B0604020202020204" pitchFamily="34" charset="0"/>
                        </a:rPr>
                        <a:t>]</a:t>
                      </a:r>
                    </a:p>
                    <a:p>
                      <a:pPr marL="171450" indent="-171450">
                        <a:spcAft>
                          <a:spcPts val="200"/>
                        </a:spcAft>
                        <a:buFont typeface="Arial" panose="020B0604020202020204" pitchFamily="34" charset="0"/>
                        <a:buChar char="•"/>
                      </a:pPr>
                      <a:r>
                        <a:rPr lang="en-US" sz="1100" i="0" dirty="0">
                          <a:latin typeface="Arial" panose="020B0604020202020204" pitchFamily="34" charset="0"/>
                          <a:cs typeface="Arial" panose="020B0604020202020204" pitchFamily="34" charset="0"/>
                        </a:rPr>
                        <a:t>Answer: </a:t>
                      </a:r>
                      <a:r>
                        <a:rPr lang="en-US" sz="1100" i="0" u="sng" dirty="0">
                          <a:latin typeface="Arial" panose="020B0604020202020204" pitchFamily="34" charset="0"/>
                          <a:cs typeface="Arial" panose="020B0604020202020204" pitchFamily="34" charset="0"/>
                        </a:rPr>
                        <a:t>False</a:t>
                      </a:r>
                      <a:r>
                        <a:rPr lang="en-US" sz="1100" i="0" dirty="0">
                          <a:latin typeface="Arial" panose="020B0604020202020204" pitchFamily="34" charset="0"/>
                          <a:cs typeface="Arial" panose="020B0604020202020204" pitchFamily="34" charset="0"/>
                        </a:rPr>
                        <a:t>. Never leave someone</a:t>
                      </a:r>
                      <a:r>
                        <a:rPr lang="en-US" sz="1100" i="0" baseline="0" dirty="0">
                          <a:latin typeface="Arial" panose="020B0604020202020204" pitchFamily="34" charset="0"/>
                          <a:cs typeface="Arial" panose="020B0604020202020204" pitchFamily="34" charset="0"/>
                        </a:rPr>
                        <a:t> who is suicidal alone.</a:t>
                      </a:r>
                      <a:endParaRPr lang="en-US" sz="1100" i="1" baseline="0" dirty="0">
                        <a:latin typeface="Arial" panose="020B0604020202020204" pitchFamily="34" charset="0"/>
                        <a:cs typeface="Arial" panose="020B0604020202020204" pitchFamily="34" charset="0"/>
                      </a:endParaRPr>
                    </a:p>
                    <a:p>
                      <a:pPr>
                        <a:spcAft>
                          <a:spcPts val="200"/>
                        </a:spcAft>
                      </a:pPr>
                      <a:r>
                        <a:rPr lang="en-US" sz="1100" i="1" baseline="0" dirty="0">
                          <a:latin typeface="Arial" panose="020B0604020202020204" pitchFamily="34" charset="0"/>
                          <a:cs typeface="Arial" panose="020B0604020202020204" pitchFamily="34" charset="0"/>
                        </a:rPr>
                        <a:t>[</a:t>
                      </a:r>
                      <a:r>
                        <a:rPr lang="en-US" sz="1100" b="1" i="1" baseline="0" dirty="0">
                          <a:latin typeface="Arial" panose="020B0604020202020204" pitchFamily="34" charset="0"/>
                          <a:cs typeface="Arial" panose="020B0604020202020204" pitchFamily="34" charset="0"/>
                        </a:rPr>
                        <a:t>ASK: </a:t>
                      </a:r>
                      <a:r>
                        <a:rPr lang="en-US" sz="1100" b="0" i="1" baseline="0" dirty="0">
                          <a:latin typeface="Arial" panose="020B0604020202020204" pitchFamily="34" charset="0"/>
                          <a:cs typeface="Arial" panose="020B0604020202020204" pitchFamily="34" charset="0"/>
                        </a:rPr>
                        <a:t>4. True or False: </a:t>
                      </a:r>
                      <a:r>
                        <a:rPr lang="en-US" sz="1100" b="1" i="1" baseline="0" dirty="0">
                          <a:latin typeface="Arial" panose="020B0604020202020204" pitchFamily="34" charset="0"/>
                          <a:cs typeface="Arial" panose="020B0604020202020204" pitchFamily="34" charset="0"/>
                        </a:rPr>
                        <a:t> </a:t>
                      </a:r>
                      <a:r>
                        <a:rPr lang="en-US" sz="1100" i="1" dirty="0">
                          <a:latin typeface="Arial" panose="020B0604020202020204" pitchFamily="34" charset="0"/>
                          <a:cs typeface="Arial" panose="020B0604020202020204" pitchFamily="34" charset="0"/>
                        </a:rPr>
                        <a:t>If a friend tells you that they are thinking of harming themselves but asks you not to say anything, it is ok to keep their secret.]</a:t>
                      </a:r>
                    </a:p>
                    <a:p>
                      <a:pPr marL="171450" marR="0" lvl="0" indent="-171450" algn="l" defTabSz="914400" rtl="0" eaLnBrk="0" fontAlgn="base" latinLnBrk="0" hangingPunct="0">
                        <a:lnSpc>
                          <a:spcPct val="100000"/>
                        </a:lnSpc>
                        <a:spcBef>
                          <a:spcPct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Answer: </a:t>
                      </a:r>
                      <a:r>
                        <a:rPr kumimoji="0" lang="en-US" sz="11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False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never promise to keep a secret about suicidal thoughts or self-harm. Even if they are reluctant, it is your duty to get them the help they need.</a:t>
                      </a:r>
                    </a:p>
                    <a:p>
                      <a:pPr>
                        <a:spcAft>
                          <a:spcPts val="200"/>
                        </a:spcAft>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 5. </a:t>
                      </a:r>
                      <a:r>
                        <a:rPr kumimoji="0" lang="en-US" sz="1100" b="0" i="1" u="none" strike="noStrike" kern="1200" cap="none" spc="0" normalizeH="0" baseline="0" noProof="0" dirty="0">
                          <a:ln>
                            <a:noFill/>
                          </a:ln>
                          <a:solidFill>
                            <a:schemeClr val="dk1"/>
                          </a:solidFill>
                          <a:effectLst/>
                          <a:uLnTx/>
                          <a:uFillTx/>
                          <a:latin typeface="Arial" panose="020B0604020202020204" pitchFamily="34" charset="0"/>
                          <a:ea typeface="+mn-ea"/>
                          <a:cs typeface="Arial" panose="020B0604020202020204" pitchFamily="34" charset="0"/>
                        </a:rPr>
                        <a:t>True or False: When someone is in crisis, ESCORT them directly to the Drill Sergeant.</a:t>
                      </a:r>
                      <a:r>
                        <a:rPr lang="en-US" sz="1100" i="1" dirty="0">
                          <a:latin typeface="Arial" panose="020B0604020202020204" pitchFamily="34" charset="0"/>
                          <a:cs typeface="Arial" panose="020B0604020202020204" pitchFamily="34" charset="0"/>
                        </a:rPr>
                        <a:t>]</a:t>
                      </a:r>
                    </a:p>
                    <a:p>
                      <a:pPr marL="171450" indent="-171450">
                        <a:spcAft>
                          <a:spcPts val="200"/>
                        </a:spcAft>
                        <a:buFont typeface="Arial" panose="020B0604020202020204" pitchFamily="34" charset="0"/>
                        <a:buChar char="•"/>
                      </a:pPr>
                      <a:r>
                        <a:rPr lang="en-US" sz="1100" i="0" dirty="0">
                          <a:latin typeface="Arial" panose="020B0604020202020204" pitchFamily="34" charset="0"/>
                          <a:cs typeface="Arial" panose="020B0604020202020204" pitchFamily="34" charset="0"/>
                        </a:rPr>
                        <a:t>Answer: </a:t>
                      </a:r>
                      <a:r>
                        <a:rPr lang="en-US" sz="1100" i="0" u="sng" dirty="0">
                          <a:latin typeface="Arial" panose="020B0604020202020204" pitchFamily="34" charset="0"/>
                          <a:cs typeface="Arial" panose="020B0604020202020204" pitchFamily="34" charset="0"/>
                        </a:rPr>
                        <a:t>True</a:t>
                      </a:r>
                      <a:r>
                        <a:rPr lang="en-US" sz="1100" i="0" dirty="0">
                          <a:latin typeface="Arial" panose="020B0604020202020204" pitchFamily="34" charset="0"/>
                          <a:cs typeface="Arial" panose="020B0604020202020204" pitchFamily="34" charset="0"/>
                        </a:rPr>
                        <a:t>. Do not wait. Take the person directly to the Drill Sergeant for help.</a:t>
                      </a:r>
                      <a:endParaRPr lang="en-US" sz="1100" i="0" baseline="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26</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Rectangle 10"/>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57871"/>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7311978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26-B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2286"/>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37556512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NOTE:  </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As an exception, in the event of loss of video capability, unhide the scripted video content on the next (hidden) slide.] </a:t>
            </a:r>
            <a:endPar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561292504"/>
              </p:ext>
            </p:extLst>
          </p:nvPr>
        </p:nvGraphicFramePr>
        <p:xfrm>
          <a:off x="212949" y="3320204"/>
          <a:ext cx="4043177" cy="322036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8068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video clip 5.</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649">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Introduce video clip.</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407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video clip is embedded within the PowerPoint slide. Click the image to play the clip. Prior to the training, ensure that that video plays correctly and that the speakers are at an appropriate volume.]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We’ve now discussed the steps of ACE and when and how to use ACE to help someone in need.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Watch this clip to review what we’ve covered in this training.</a:t>
                      </a:r>
                      <a:endParaRPr lang="en-US" sz="1100" dirty="0">
                        <a:solidFill>
                          <a:schemeClr val="tx1"/>
                        </a:solidFill>
                        <a:latin typeface="Arial" panose="020B0604020202020204" pitchFamily="34" charset="0"/>
                        <a:cs typeface="Arial" panose="020B0604020202020204" pitchFamily="34" charset="0"/>
                      </a:endParaRPr>
                    </a:p>
                    <a:p>
                      <a:pPr marL="0" indent="0">
                        <a:spcAft>
                          <a:spcPts val="600"/>
                        </a:spcAft>
                        <a:buFont typeface="Arial" panose="020B0604020202020204" pitchFamily="34" charset="0"/>
                        <a:buNone/>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0" kern="1200" baseline="0" dirty="0">
                          <a:solidFill>
                            <a:schemeClr val="tx1"/>
                          </a:solidFill>
                          <a:effectLst/>
                          <a:latin typeface="Arial" panose="020B0604020202020204" pitchFamily="34" charset="0"/>
                          <a:ea typeface="+mn-ea"/>
                          <a:cs typeface="Arial" panose="020B0604020202020204" pitchFamily="34" charset="0"/>
                        </a:rPr>
                        <a:t>NOTE:</a:t>
                      </a:r>
                      <a:r>
                        <a:rPr lang="en-US" sz="1100" b="0" i="0" kern="1200" baseline="0" dirty="0">
                          <a:solidFill>
                            <a:schemeClr val="tx1"/>
                          </a:solidFill>
                          <a:effectLst/>
                          <a:latin typeface="Arial" panose="020B0604020202020204" pitchFamily="34" charset="0"/>
                          <a:ea typeface="+mn-ea"/>
                          <a:cs typeface="Arial" panose="020B0604020202020204" pitchFamily="34" charset="0"/>
                        </a:rPr>
                        <a:t> </a:t>
                      </a:r>
                      <a:r>
                        <a:rPr lang="en-US" sz="1100" b="0" i="1" kern="1200" baseline="0" dirty="0">
                          <a:solidFill>
                            <a:schemeClr val="tx1"/>
                          </a:solidFill>
                          <a:effectLst/>
                          <a:latin typeface="Arial" panose="020B0604020202020204" pitchFamily="34" charset="0"/>
                          <a:ea typeface="+mn-ea"/>
                          <a:cs typeface="Arial" panose="020B0604020202020204" pitchFamily="34" charset="0"/>
                        </a:rPr>
                        <a:t>Play video clip by clicking on the image within the PowerPoint slide.]</a:t>
                      </a:r>
                      <a:endParaRPr lang="en-US" sz="1100" b="0" i="1"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27</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Rectangle 10"/>
          <p:cNvSpPr/>
          <p:nvPr/>
        </p:nvSpPr>
        <p:spPr>
          <a:xfrm>
            <a:off x="3462843" y="86827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pic>
        <p:nvPicPr>
          <p:cNvPr id="3" name="Picture 2"/>
          <p:cNvPicPr>
            <a:picLocks noChangeAspect="1"/>
          </p:cNvPicPr>
          <p:nvPr/>
        </p:nvPicPr>
        <p:blipFill>
          <a:blip r:embed="rId3"/>
          <a:stretch>
            <a:fillRect/>
          </a:stretch>
        </p:blipFill>
        <p:spPr>
          <a:xfrm>
            <a:off x="3843625" y="8592413"/>
            <a:ext cx="412501" cy="433387"/>
          </a:xfrm>
          <a:prstGeom prst="rect">
            <a:avLst/>
          </a:prstGeom>
        </p:spPr>
      </p:pic>
    </p:spTree>
    <p:extLst>
      <p:ext uri="{BB962C8B-B14F-4D97-AF65-F5344CB8AC3E}">
        <p14:creationId xmlns:p14="http://schemas.microsoft.com/office/powerpoint/2010/main" val="11511395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27-B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1746405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374650"/>
            <a:ext cx="3805238" cy="2852738"/>
          </a:xfrm>
        </p:spPr>
      </p:sp>
      <p:sp>
        <p:nvSpPr>
          <p:cNvPr id="5" name="TextBox 4"/>
          <p:cNvSpPr txBox="1"/>
          <p:nvPr/>
        </p:nvSpPr>
        <p:spPr>
          <a:xfrm>
            <a:off x="4459602" y="375645"/>
            <a:ext cx="2272160" cy="8539755"/>
          </a:xfrm>
          <a:prstGeom prst="rect">
            <a:avLst/>
          </a:prstGeom>
          <a:noFill/>
          <a:ln>
            <a:solidFill>
              <a:sysClr val="windowText" lastClr="000000"/>
            </a:solidFill>
          </a:ln>
        </p:spPr>
        <p:txBody>
          <a:bodyPr wrap="square" lIns="92541" tIns="46270" rIns="92541" bIns="46270"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defTabSz="916093">
              <a:defRPr/>
            </a:pPr>
            <a:endParaRPr lang="en-US" sz="1200" kern="0" dirty="0">
              <a:solidFill>
                <a:prstClr val="black"/>
              </a:solidFill>
              <a:latin typeface="Garamond" pitchFamily="18" charset="0"/>
            </a:endParaRPr>
          </a:p>
          <a:p>
            <a:pPr defTabSz="916093">
              <a:defRPr/>
            </a:pPr>
            <a:r>
              <a:rPr lang="en-US" sz="1100" i="1" kern="0" dirty="0">
                <a:latin typeface="Arial" panose="020B0604020202020204" pitchFamily="34" charset="0"/>
                <a:cs typeface="Arial" panose="020B0604020202020204" pitchFamily="34" charset="0"/>
              </a:rPr>
              <a:t>[</a:t>
            </a:r>
            <a:r>
              <a:rPr lang="en-US" sz="1100" b="1" i="1" kern="0" dirty="0">
                <a:latin typeface="Arial" panose="020B0604020202020204" pitchFamily="34" charset="0"/>
                <a:cs typeface="Arial" panose="020B0604020202020204" pitchFamily="34" charset="0"/>
              </a:rPr>
              <a:t>NOTE:  </a:t>
            </a:r>
            <a:r>
              <a:rPr lang="en-US" sz="1100" i="1" kern="0" dirty="0">
                <a:latin typeface="Arial" panose="020B0604020202020204" pitchFamily="34" charset="0"/>
                <a:cs typeface="Arial" panose="020B0604020202020204" pitchFamily="34" charset="0"/>
              </a:rPr>
              <a:t>This presentation contains 5 animated video clips that are critical to the delivery of this lesson content. Check and verify the availability and functionality of the sound and video player prior to conducting this training. As an exception, in the event of loss of video or sound capability, the video content has been scripted out and placed in hidden slides (6, 10, 14, 21, 28) immediately following each slide with a video prompt.] </a:t>
            </a:r>
            <a:endParaRPr lang="en-US" sz="1100" b="1" i="1" kern="0" dirty="0">
              <a:latin typeface="Arial" panose="020B0604020202020204" pitchFamily="34" charset="0"/>
              <a:cs typeface="Arial" panose="020B0604020202020204" pitchFamily="34" charset="0"/>
            </a:endParaRPr>
          </a:p>
          <a:p>
            <a:pPr defTabSz="916093">
              <a:defRPr/>
            </a:pPr>
            <a:endParaRPr lang="en-US" sz="1200" kern="0" dirty="0">
              <a:latin typeface="Garamond" pitchFamily="18" charset="0"/>
            </a:endParaRPr>
          </a:p>
          <a:p>
            <a:pPr defTabSz="916093">
              <a:defRPr/>
            </a:pP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NOTE:  </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See page i-A of this instructor guide </a:t>
            </a:r>
            <a:r>
              <a:rPr lang="en-US" sz="1100" i="1" kern="0" dirty="0">
                <a:latin typeface="Arial" panose="020B0604020202020204" pitchFamily="34" charset="0"/>
                <a:cs typeface="Arial" panose="020B0604020202020204" pitchFamily="34" charset="0"/>
              </a:rPr>
              <a:t>for</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DS training considerations on balancing Red Phase </a:t>
            </a:r>
            <a:r>
              <a:rPr kumimoji="0" lang="en-US" sz="1100" b="0" i="1" u="none" strike="noStrike" kern="0" cap="none" spc="0" normalizeH="0" baseline="0" noProof="0" dirty="0" err="1">
                <a:ln>
                  <a:noFill/>
                </a:ln>
                <a:effectLst/>
                <a:uLnTx/>
                <a:uFillTx/>
                <a:latin typeface="Arial" panose="020B0604020202020204" pitchFamily="34" charset="0"/>
                <a:ea typeface="+mn-ea"/>
                <a:cs typeface="Arial" panose="020B0604020202020204" pitchFamily="34" charset="0"/>
              </a:rPr>
              <a:t>Soldierization</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 and DS as Teacher/Trainer, Coach, Mentor during Resilience related trainings.] </a:t>
            </a:r>
            <a:endParaRPr lang="en-US" sz="1200" kern="0" dirty="0">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r>
              <a:rPr lang="en-US" sz="1000" kern="0" dirty="0">
                <a:latin typeface="Arial" panose="020B0604020202020204" pitchFamily="34" charset="0"/>
                <a:cs typeface="Arial" panose="020B0604020202020204" pitchFamily="34" charset="0"/>
              </a:rPr>
              <a:t>Photo Source: DVIDS, Army photo by Cindy McIntyre. https://www.dvidshub.net/image/3116529/leaders-vision</a:t>
            </a: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a:p>
            <a:pPr defTabSz="916093">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nvGraphicFramePr>
        <p:xfrm>
          <a:off x="212785" y="3806339"/>
          <a:ext cx="4043177" cy="2969327"/>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65199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Introduce yourself and the module.</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679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4893">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Introduce yourself.</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83565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My name is __________________ and I will be your instructor for this lesson.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 encourage you to fully participate in the discussions and activities and to ask questions in order to make the training more valuable and meaningful for the whole class.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lang="en-US" sz="1100" i="0" baseline="0" dirty="0">
                        <a:solidFill>
                          <a:schemeClr val="tx1"/>
                        </a:solidFill>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lang="en-US" sz="1100" i="0" baseline="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graphicFrame>
        <p:nvGraphicFramePr>
          <p:cNvPr id="3" name="Table 2"/>
          <p:cNvGraphicFramePr>
            <a:graphicFrameLocks noGrp="1"/>
          </p:cNvGraphicFramePr>
          <p:nvPr/>
        </p:nvGraphicFramePr>
        <p:xfrm>
          <a:off x="273538" y="3227610"/>
          <a:ext cx="3970849" cy="579120"/>
        </p:xfrm>
        <a:graphic>
          <a:graphicData uri="http://schemas.openxmlformats.org/drawingml/2006/table">
            <a:tbl>
              <a:tblPr firstRow="1" bandRow="1">
                <a:tableStyleId>{5C22544A-7EE6-4342-B048-85BDC9FD1C3A}</a:tableStyleId>
              </a:tblPr>
              <a:tblGrid>
                <a:gridCol w="436063">
                  <a:extLst>
                    <a:ext uri="{9D8B030D-6E8A-4147-A177-3AD203B41FA5}">
                      <a16:colId xmlns:a16="http://schemas.microsoft.com/office/drawing/2014/main" val="85848905"/>
                    </a:ext>
                  </a:extLst>
                </a:gridCol>
                <a:gridCol w="3534786">
                  <a:extLst>
                    <a:ext uri="{9D8B030D-6E8A-4147-A177-3AD203B41FA5}">
                      <a16:colId xmlns:a16="http://schemas.microsoft.com/office/drawing/2014/main" val="2110762571"/>
                    </a:ext>
                  </a:extLst>
                </a:gridCol>
              </a:tblGrid>
              <a:tr h="440633">
                <a:tc>
                  <a:txBody>
                    <a:bodyPr/>
                    <a:lstStyle/>
                    <a:p>
                      <a:pPr marL="0" marR="0" indent="0" algn="ctr" defTabSz="914400" rtl="0" eaLnBrk="1" fontAlgn="base" latinLnBrk="0" hangingPunct="1">
                        <a:lnSpc>
                          <a:spcPct val="100000"/>
                        </a:lnSpc>
                        <a:spcBef>
                          <a:spcPct val="0"/>
                        </a:spcBef>
                        <a:spcAft>
                          <a:spcPct val="0"/>
                        </a:spcAft>
                        <a:buClrTx/>
                        <a:buSzTx/>
                        <a:buFontTx/>
                        <a:buNone/>
                        <a:tabLst/>
                        <a:defRPr/>
                      </a:pPr>
                      <a:r>
                        <a:rPr lang="en-US" sz="3200" b="1" dirty="0">
                          <a:solidFill>
                            <a:schemeClr val="tx1"/>
                          </a:solidFill>
                          <a:effectLst/>
                          <a:latin typeface="Arial" panose="020B0604020202020204" pitchFamily="34" charset="0"/>
                          <a:cs typeface="Arial" panose="020B0604020202020204" pitchFamily="34" charset="0"/>
                          <a:sym typeface="Wingdings"/>
                        </a:rPr>
                        <a:t></a:t>
                      </a:r>
                      <a:endParaRPr lang="en-US" sz="3200" b="1" dirty="0">
                        <a:solidFill>
                          <a:schemeClr val="tx1"/>
                        </a:solidFill>
                        <a:effectLst/>
                        <a:latin typeface="Arial" panose="020B0604020202020204" pitchFamily="34" charset="0"/>
                        <a:ea typeface="Calibri"/>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Ask,</a:t>
                      </a:r>
                      <a:r>
                        <a:rPr lang="en-US" sz="1100" b="1" baseline="0" dirty="0">
                          <a:solidFill>
                            <a:schemeClr val="tx1"/>
                          </a:solidFill>
                          <a:latin typeface="Arial" panose="020B0604020202020204" pitchFamily="34" charset="0"/>
                          <a:cs typeface="Arial" panose="020B0604020202020204" pitchFamily="34" charset="0"/>
                        </a:rPr>
                        <a:t> Care, Escort</a:t>
                      </a:r>
                      <a:r>
                        <a:rPr lang="en-US" sz="1100" b="1" dirty="0">
                          <a:solidFill>
                            <a:schemeClr val="tx1"/>
                          </a:solidFill>
                          <a:latin typeface="Arial" panose="020B0604020202020204" pitchFamily="34" charset="0"/>
                          <a:cs typeface="Arial" panose="020B0604020202020204" pitchFamily="34" charset="0"/>
                        </a:rPr>
                        <a:t>: 1</a:t>
                      </a:r>
                      <a:r>
                        <a:rPr lang="en-US" sz="1100" b="1" baseline="0" dirty="0">
                          <a:solidFill>
                            <a:schemeClr val="tx1"/>
                          </a:solidFill>
                          <a:latin typeface="Arial" panose="020B0604020202020204" pitchFamily="34" charset="0"/>
                          <a:cs typeface="Arial" panose="020B0604020202020204" pitchFamily="34" charset="0"/>
                        </a:rPr>
                        <a:t> Hour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07881389"/>
                  </a:ext>
                </a:extLst>
              </a:tr>
            </a:tbl>
          </a:graphicData>
        </a:graphic>
      </p:graphicFrame>
      <p:sp>
        <p:nvSpPr>
          <p:cNvPr id="6" name="TextBox 5"/>
          <p:cNvSpPr txBox="1"/>
          <p:nvPr/>
        </p:nvSpPr>
        <p:spPr>
          <a:xfrm>
            <a:off x="0" y="0"/>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1-A</a:t>
            </a:r>
          </a:p>
        </p:txBody>
      </p:sp>
      <p:sp>
        <p:nvSpPr>
          <p:cNvPr id="10" name="Rectangle 9"/>
          <p:cNvSpPr/>
          <p:nvPr/>
        </p:nvSpPr>
        <p:spPr>
          <a:xfrm>
            <a:off x="408303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algn="ctr"/>
            <a:endParaRPr lang="en-US" dirty="0">
              <a:solidFill>
                <a:prstClr val="white"/>
              </a:solidFill>
            </a:endParaRPr>
          </a:p>
        </p:txBody>
      </p:sp>
      <p:graphicFrame>
        <p:nvGraphicFramePr>
          <p:cNvPr id="7" name="Table 6"/>
          <p:cNvGraphicFramePr>
            <a:graphicFrameLocks noGrp="1"/>
          </p:cNvGraphicFramePr>
          <p:nvPr/>
        </p:nvGraphicFramePr>
        <p:xfrm>
          <a:off x="201210" y="6258895"/>
          <a:ext cx="4043177" cy="35356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348297">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Explain the goals of the training.</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0"/>
                  </a:ext>
                </a:extLst>
              </a:tr>
            </a:tbl>
          </a:graphicData>
        </a:graphic>
      </p:graphicFrame>
      <p:sp>
        <p:nvSpPr>
          <p:cNvPr id="9" name="TextBox 8"/>
          <p:cNvSpPr txBox="1"/>
          <p:nvPr/>
        </p:nvSpPr>
        <p:spPr>
          <a:xfrm>
            <a:off x="212785" y="6651622"/>
            <a:ext cx="3971337" cy="2354491"/>
          </a:xfrm>
          <a:prstGeom prst="rect">
            <a:avLst/>
          </a:prstGeom>
          <a:noFill/>
        </p:spPr>
        <p:txBody>
          <a:bodyPr wrap="square" rtlCol="0">
            <a:spAutoFit/>
          </a:bodyPr>
          <a:lstStyle/>
          <a:p>
            <a:pPr marL="571500" lvl="0" indent="-165100" defTabSz="914400" fontAlgn="base">
              <a:spcAft>
                <a:spcPts val="6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This lesson focuses on preventing suicide.</a:t>
            </a:r>
          </a:p>
          <a:p>
            <a:pPr marL="571500" lvl="0" indent="-165100" defTabSz="914400" fontAlgn="base">
              <a:spcAft>
                <a:spcPts val="6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Sergeant Major of the Army Grinston once said, “Shared hardships build cohesiveness”. This training introduces the importance of being a good team member; that being a good team member includes offering help to those who may be struggling and the willingness to take help when faced with a challenge. </a:t>
            </a:r>
          </a:p>
          <a:p>
            <a:pPr marL="571500" lvl="0" indent="-165100" defTabSz="914400" fontAlgn="base">
              <a:spcAft>
                <a:spcPts val="6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will learn to recognize in yourself and in others the signs of someone struggling with challenges</a:t>
            </a:r>
          </a:p>
          <a:p>
            <a:pPr marL="571500" lvl="0" indent="-165100" defTabSz="914400" fontAlgn="base">
              <a:spcAft>
                <a:spcPts val="600"/>
              </a:spcAft>
              <a:buFont typeface="Arial" panose="020B0604020202020204" pitchFamily="34" charset="0"/>
              <a:buChar char="•"/>
              <a:defRPr/>
            </a:pPr>
            <a:r>
              <a:rPr lang="en-US" sz="1100" dirty="0">
                <a:latin typeface="Arial" panose="020B0604020202020204" pitchFamily="34" charset="0"/>
                <a:cs typeface="Arial" panose="020B0604020202020204" pitchFamily="34" charset="0"/>
              </a:rPr>
              <a:t>You will also learn to use a simple procedure used by Soldiers to help a buddy in need.</a:t>
            </a:r>
          </a:p>
        </p:txBody>
      </p:sp>
    </p:spTree>
    <p:extLst>
      <p:ext uri="{BB962C8B-B14F-4D97-AF65-F5344CB8AC3E}">
        <p14:creationId xmlns:p14="http://schemas.microsoft.com/office/powerpoint/2010/main" val="295918254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a:t>
            </a:r>
            <a:r>
              <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NOTE:  </a:t>
            </a:r>
            <a:r>
              <a:rPr kumimoji="0" lang="en-US" sz="1100" b="0"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rPr>
              <a:t>Hide this slide if videos are available and working.] </a:t>
            </a:r>
            <a:endParaRPr kumimoji="0" lang="en-US" sz="1100" b="1" i="1" u="none" strike="noStrike" kern="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4133800974"/>
              </p:ext>
            </p:extLst>
          </p:nvPr>
        </p:nvGraphicFramePr>
        <p:xfrm>
          <a:off x="212949" y="3320205"/>
          <a:ext cx="4043177" cy="535396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3108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Introduce video clip content #5.</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34652">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Summarize ACE.</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21705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Inform trainees that due to loss of video capability, you will cover the video content that the animated DS Stick would have. Video screenshots are provided.]</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Ok, it’s time to recap. </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1] </a:t>
                      </a:r>
                      <a:r>
                        <a:rPr lang="en-US" sz="1100" b="0" i="1" kern="1200" dirty="0">
                          <a:solidFill>
                            <a:schemeClr val="tx1"/>
                          </a:solidFill>
                          <a:effectLst/>
                          <a:latin typeface="Arial" panose="020B0604020202020204" pitchFamily="34" charset="0"/>
                          <a:ea typeface="+mn-ea"/>
                          <a:cs typeface="Arial" panose="020B0604020202020204" pitchFamily="34" charset="0"/>
                        </a:rPr>
                        <a:t>Soldiers are part of team, we look out for each other. We NEVER leave a fallen comrade. </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When you think someone is struggling with a personal challenge or problem, use ACE. </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ASK them what’s going on and listen to them. </a:t>
                      </a:r>
                    </a:p>
                    <a:p>
                      <a:pPr marL="171450" indent="-171450">
                        <a:spcAft>
                          <a:spcPts val="600"/>
                        </a:spcAft>
                        <a:buFont typeface="Arial" panose="020B0604020202020204" pitchFamily="34" charset="0"/>
                        <a:buChar cha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[Image 2] </a:t>
                      </a:r>
                      <a:r>
                        <a:rPr lang="en-US" sz="1100" b="0" i="1" kern="1200" dirty="0">
                          <a:solidFill>
                            <a:schemeClr val="tx1"/>
                          </a:solidFill>
                          <a:effectLst/>
                          <a:latin typeface="Arial" panose="020B0604020202020204" pitchFamily="34" charset="0"/>
                          <a:ea typeface="+mn-ea"/>
                          <a:cs typeface="Arial" panose="020B0604020202020204" pitchFamily="34" charset="0"/>
                        </a:rPr>
                        <a:t>Show CARE by offering your help or the team’s. </a:t>
                      </a:r>
                    </a:p>
                    <a:p>
                      <a:pPr marL="171450" indent="-171450">
                        <a:spcAft>
                          <a:spcPts val="600"/>
                        </a:spcAft>
                        <a:buFont typeface="Arial" panose="020B0604020202020204" pitchFamily="34" charset="0"/>
                        <a:buChar char="•"/>
                      </a:pPr>
                      <a:r>
                        <a:rPr lang="en-US" sz="1100" b="1" i="1" kern="1200" dirty="0">
                          <a:solidFill>
                            <a:schemeClr val="tx1"/>
                          </a:solidFill>
                          <a:effectLst/>
                          <a:latin typeface="Arial" panose="020B0604020202020204" pitchFamily="34" charset="0"/>
                          <a:ea typeface="+mn-ea"/>
                          <a:cs typeface="Arial" panose="020B0604020202020204" pitchFamily="34" charset="0"/>
                        </a:rPr>
                        <a:t>[Image 3] </a:t>
                      </a:r>
                      <a:r>
                        <a:rPr lang="en-US" sz="1100" b="0" i="1" kern="1200" dirty="0">
                          <a:solidFill>
                            <a:schemeClr val="tx1"/>
                          </a:solidFill>
                          <a:effectLst/>
                          <a:latin typeface="Arial" panose="020B0604020202020204" pitchFamily="34" charset="0"/>
                          <a:ea typeface="+mn-ea"/>
                          <a:cs typeface="Arial" panose="020B0604020202020204" pitchFamily="34" charset="0"/>
                        </a:rPr>
                        <a:t>If the problem is too great to resolve, encourage them to see a Drill Sergeant. </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If they are reluctant and you’re concerned, let a Drill Sergeant know.</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They have the experience and knowledge to determine the next steps.   </a:t>
                      </a:r>
                    </a:p>
                    <a:p>
                      <a:pPr marL="171450" indent="-171450">
                        <a:spcAft>
                          <a:spcPts val="600"/>
                        </a:spcAft>
                        <a:buFont typeface="Arial" panose="020B0604020202020204" pitchFamily="34" charset="0"/>
                        <a:buChar char="•"/>
                      </a:pPr>
                      <a:r>
                        <a:rPr lang="en-US" sz="1100" b="0" i="1" kern="1200" dirty="0">
                          <a:solidFill>
                            <a:schemeClr val="tx1"/>
                          </a:solidFill>
                          <a:effectLst/>
                          <a:latin typeface="Arial" panose="020B0604020202020204" pitchFamily="34" charset="0"/>
                          <a:ea typeface="+mn-ea"/>
                          <a:cs typeface="Arial" panose="020B0604020202020204" pitchFamily="34" charset="0"/>
                        </a:rPr>
                        <a:t>If you recognize any of the self-harm or suicide warning signs:</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18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a:rPr>
              <a:t>28</a:t>
            </a:r>
            <a:r>
              <a:rPr kumimoji="0" lang="en-US" sz="1100" b="0" i="1" u="none" strike="noStrike" kern="1200" cap="none" spc="0" normalizeH="0" baseline="0" noProof="0" dirty="0">
                <a:ln>
                  <a:noFill/>
                </a:ln>
                <a:effectLst/>
                <a:uLnTx/>
                <a:uFillTx/>
                <a:latin typeface="Calibri" panose="020F0502020204030204"/>
                <a:ea typeface="+mn-ea"/>
                <a:cs typeface="+mn-cs"/>
              </a:rPr>
              <a:t>-A</a:t>
            </a:r>
          </a:p>
        </p:txBody>
      </p:sp>
      <p:sp>
        <p:nvSpPr>
          <p:cNvPr id="10" name="TextBox 9"/>
          <p:cNvSpPr txBox="1"/>
          <p:nvPr/>
        </p:nvSpPr>
        <p:spPr>
          <a:xfrm>
            <a:off x="7313" y="34425"/>
            <a:ext cx="3862788" cy="236749"/>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BCT/OSUT</a:t>
            </a:r>
          </a:p>
        </p:txBody>
      </p:sp>
      <p:pic>
        <p:nvPicPr>
          <p:cNvPr id="3" name="Picture 2"/>
          <p:cNvPicPr>
            <a:picLocks noChangeAspect="1"/>
          </p:cNvPicPr>
          <p:nvPr/>
        </p:nvPicPr>
        <p:blipFill>
          <a:blip r:embed="rId3"/>
          <a:stretch>
            <a:fillRect/>
          </a:stretch>
        </p:blipFill>
        <p:spPr>
          <a:xfrm>
            <a:off x="3843625" y="8592413"/>
            <a:ext cx="412501" cy="433387"/>
          </a:xfrm>
          <a:prstGeom prst="rect">
            <a:avLst/>
          </a:prstGeom>
        </p:spPr>
      </p:pic>
      <p:cxnSp>
        <p:nvCxnSpPr>
          <p:cNvPr id="4" name="Straight Connector 3">
            <a:extLst>
              <a:ext uri="{FF2B5EF4-FFF2-40B4-BE49-F238E27FC236}">
                <a16:creationId xmlns:a16="http://schemas.microsoft.com/office/drawing/2014/main" id="{D0A64C9E-037F-46EB-9596-072F78FE24E2}"/>
              </a:ext>
            </a:extLst>
          </p:cNvPr>
          <p:cNvCxnSpPr/>
          <p:nvPr/>
        </p:nvCxnSpPr>
        <p:spPr>
          <a:xfrm flipH="1">
            <a:off x="3870101" y="8604250"/>
            <a:ext cx="386025" cy="42545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Isosceles Triangle 11">
            <a:extLst>
              <a:ext uri="{FF2B5EF4-FFF2-40B4-BE49-F238E27FC236}">
                <a16:creationId xmlns:a16="http://schemas.microsoft.com/office/drawing/2014/main" id="{09E7A836-DBD8-4F0B-956E-8946C9A92176}"/>
              </a:ext>
            </a:extLst>
          </p:cNvPr>
          <p:cNvSpPr/>
          <p:nvPr/>
        </p:nvSpPr>
        <p:spPr>
          <a:xfrm rot="5400000">
            <a:off x="3408895" y="8651391"/>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1750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592" y="364215"/>
            <a:ext cx="2272160" cy="8584713"/>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2435475122"/>
              </p:ext>
            </p:extLst>
          </p:nvPr>
        </p:nvGraphicFramePr>
        <p:xfrm>
          <a:off x="198437" y="384639"/>
          <a:ext cx="4114800" cy="257556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55985">
                <a:tc>
                  <a:txBody>
                    <a:bodyPr/>
                    <a:lstStyle/>
                    <a:p>
                      <a:pP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628650" marR="0" lvl="1" indent="-171450"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directly if they intend to harm or kill themselves. </a:t>
                      </a:r>
                    </a:p>
                    <a:p>
                      <a:pPr marL="628650" marR="0" lvl="1" indent="-171450"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Show CARE by listening </a:t>
                      </a:r>
                    </a:p>
                    <a:p>
                      <a:pPr marL="628650" marR="0" lvl="1" indent="-171450" algn="l" defTabSz="4572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[Image 4]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NEVER leave them alone, ESCORT them directly to a Drill Sergeant who will get them to the help they need.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To help a team member who is struggling, just remember, Ask, Care, and Escort.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[Image 5] </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are now part of a team, an Army team! We show respect to our team by looking out for each other!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Have a great Army day! </a:t>
                      </a:r>
                      <a:r>
                        <a:rPr kumimoji="0" lang="en-US" sz="11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Hooah</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2252093"/>
                  </a:ext>
                </a:extLst>
              </a:tr>
            </a:tbl>
          </a:graphicData>
        </a:graphic>
      </p:graphicFrame>
      <p:sp>
        <p:nvSpPr>
          <p:cNvPr id="5" name="Rectangle 4"/>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a:rPr>
              <a:t>28</a:t>
            </a:r>
            <a:r>
              <a:rPr kumimoji="0" lang="en-US" sz="1100" b="0" i="1" u="none" strike="noStrike" kern="1200" cap="none" spc="0" normalizeH="0" baseline="0" noProof="0" dirty="0">
                <a:ln>
                  <a:noFill/>
                </a:ln>
                <a:effectLst/>
                <a:uLnTx/>
                <a:uFillTx/>
                <a:latin typeface="Calibri" panose="020F0502020204030204"/>
                <a:ea typeface="+mn-ea"/>
                <a:cs typeface="+mn-cs"/>
              </a:rPr>
              <a:t>-B</a:t>
            </a:r>
          </a:p>
        </p:txBody>
      </p:sp>
      <p:sp>
        <p:nvSpPr>
          <p:cNvPr id="7" name="TextBox 6"/>
          <p:cNvSpPr txBox="1"/>
          <p:nvPr/>
        </p:nvSpPr>
        <p:spPr>
          <a:xfrm>
            <a:off x="2960043" y="34468"/>
            <a:ext cx="3862788" cy="236749"/>
          </a:xfrm>
          <a:prstGeom prst="rect">
            <a:avLst/>
          </a:prstGeom>
          <a:noFill/>
        </p:spPr>
        <p:txBody>
          <a:bodyPr wrap="square" rtlCol="0">
            <a:no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for BCT/OSUT</a:t>
            </a:r>
          </a:p>
        </p:txBody>
      </p:sp>
    </p:spTree>
    <p:extLst>
      <p:ext uri="{BB962C8B-B14F-4D97-AF65-F5344CB8AC3E}">
        <p14:creationId xmlns:p14="http://schemas.microsoft.com/office/powerpoint/2010/main" val="15628254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043222249"/>
              </p:ext>
            </p:extLst>
          </p:nvPr>
        </p:nvGraphicFramePr>
        <p:xfrm>
          <a:off x="212949" y="3320204"/>
          <a:ext cx="4043177" cy="504916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48068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the content of the training.</a:t>
                      </a: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61649">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Review the main messages and objectives of the training.</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40701">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this lesson we covered how to recognize in yourself and in others the signs of someone struggling with challenges.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ACE if you feel a battle buddy may be struggling to cope with challenges in their life or their experience at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BCT/OSUT.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Taking action early can prevent problems from becoming bigger and unmanageable.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Don’t be afraid to reach out to your battle buddies or Drill Sergeant if you feel that you need help.</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you believe someone may be suicidal or in crisis, ASK them if they are thinking about killing or harming themselves, listen to show you CARE, and ESCORT them directly to the Drill Sergeant.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now have the skills to use ACE effectively. Remember to use Ask, Care, Escort to help your battle buddies during BCT/OSUT and throughout your career as a Soldier. Helping one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helps all. Same team, same fight. </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dirty="0">
                <a:solidFill>
                  <a:prstClr val="black"/>
                </a:solidFill>
                <a:latin typeface="Calibri" panose="020F0502020204030204"/>
              </a:rPr>
              <a:t>29</a:t>
            </a: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11" name="Rectangle 10"/>
          <p:cNvSpPr/>
          <p:nvPr/>
        </p:nvSpPr>
        <p:spPr>
          <a:xfrm>
            <a:off x="3954222" y="8635851"/>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7313" y="34425"/>
            <a:ext cx="3862788" cy="236749"/>
          </a:xfrm>
          <a:prstGeom prst="rect">
            <a:avLst/>
          </a:prstGeom>
          <a:noFill/>
        </p:spPr>
        <p:txBody>
          <a:bodyPr wrap="square" rtlCol="0">
            <a:noAutofit/>
          </a:bodyPr>
          <a:lstStyle/>
          <a:p>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927808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29-B</a:t>
            </a:r>
          </a:p>
        </p:txBody>
      </p:sp>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
        <p:nvSpPr>
          <p:cNvPr id="8" name="Rectangle 7">
            <a:extLst>
              <a:ext uri="{FF2B5EF4-FFF2-40B4-BE49-F238E27FC236}">
                <a16:creationId xmlns:a16="http://schemas.microsoft.com/office/drawing/2014/main" id="{E2F8076F-167E-4AF9-8ABF-23F0915A2585}"/>
              </a:ext>
            </a:extLst>
          </p:cNvPr>
          <p:cNvSpPr/>
          <p:nvPr/>
        </p:nvSpPr>
        <p:spPr>
          <a:xfrm>
            <a:off x="326985" y="281054"/>
            <a:ext cx="6062240" cy="8910131"/>
          </a:xfrm>
          <a:prstGeom prst="rect">
            <a:avLst/>
          </a:prstGeom>
        </p:spPr>
        <p:txBody>
          <a:bodyPr wrap="square">
            <a:spAutoFit/>
          </a:bodyPr>
          <a:lstStyle/>
          <a:p>
            <a:pPr lvl="0" algn="ctr"/>
            <a:r>
              <a:rPr lang="en-US" sz="1200" b="1" dirty="0">
                <a:latin typeface="Arial" panose="020B0604020202020204" pitchFamily="34" charset="0"/>
                <a:cs typeface="Arial" panose="020B0604020202020204" pitchFamily="34" charset="0"/>
              </a:rPr>
              <a:t>References</a:t>
            </a:r>
          </a:p>
          <a:p>
            <a:pPr lvl="0"/>
            <a:endParaRPr lang="en-US" sz="1050" dirty="0">
              <a:latin typeface="Arial" panose="020B0604020202020204" pitchFamily="34" charset="0"/>
              <a:cs typeface="Arial" panose="020B0604020202020204" pitchFamily="34" charset="0"/>
            </a:endParaRPr>
          </a:p>
          <a:p>
            <a:pPr lvl="0">
              <a:spcAft>
                <a:spcPts val="600"/>
              </a:spcAft>
            </a:pPr>
            <a:r>
              <a:rPr lang="en-US" sz="1050" b="1" u="sng" dirty="0">
                <a:latin typeface="Arial" panose="020B0604020202020204" pitchFamily="34" charset="0"/>
                <a:cs typeface="Arial" panose="020B0604020202020204" pitchFamily="34" charset="0"/>
              </a:rPr>
              <a:t>Army Publications</a:t>
            </a:r>
          </a:p>
          <a:p>
            <a:pPr lvl="0"/>
            <a:r>
              <a:rPr lang="en-US" sz="1050" dirty="0">
                <a:latin typeface="Arial" panose="020B0604020202020204" pitchFamily="34" charset="0"/>
                <a:cs typeface="Arial" panose="020B0604020202020204" pitchFamily="34" charset="0"/>
              </a:rPr>
              <a:t>AR 600-63 Army Health Promotion</a:t>
            </a:r>
          </a:p>
          <a:p>
            <a:pPr lvl="0"/>
            <a:r>
              <a:rPr lang="en-US" sz="1050" dirty="0">
                <a:latin typeface="Arial" panose="020B0604020202020204" pitchFamily="34" charset="0"/>
                <a:cs typeface="Arial" panose="020B0604020202020204" pitchFamily="34" charset="0"/>
              </a:rPr>
              <a:t>ADP 6-22 Army Leadership and the Profession</a:t>
            </a:r>
          </a:p>
          <a:p>
            <a:pPr lvl="0"/>
            <a:r>
              <a:rPr lang="en-US" sz="1050" dirty="0">
                <a:latin typeface="Arial" panose="020B0604020202020204" pitchFamily="34" charset="0"/>
                <a:cs typeface="Arial" panose="020B0604020202020204" pitchFamily="34" charset="0"/>
              </a:rPr>
              <a:t>ATP 6-22.6 Army Team Building</a:t>
            </a:r>
          </a:p>
          <a:p>
            <a:pPr lvl="0"/>
            <a:r>
              <a:rPr lang="en-US" sz="1050" dirty="0">
                <a:latin typeface="Arial" panose="020B0604020202020204" pitchFamily="34" charset="0"/>
                <a:cs typeface="Arial" panose="020B0604020202020204" pitchFamily="34" charset="0"/>
              </a:rPr>
              <a:t>ATP 6-22.5 A Leader’s Guide to Soldier Health and Fitness</a:t>
            </a:r>
          </a:p>
          <a:p>
            <a:pPr lvl="0">
              <a:spcAft>
                <a:spcPts val="600"/>
              </a:spcAft>
            </a:pPr>
            <a:r>
              <a:rPr lang="en-US" sz="1050" dirty="0">
                <a:latin typeface="Arial" panose="020B0604020202020204" pitchFamily="34" charset="0"/>
                <a:cs typeface="Arial" panose="020B0604020202020204" pitchFamily="34" charset="0"/>
              </a:rPr>
              <a:t>DA PAM 600-24, Health Promotion, Risk Reduction, and Suicide Prevention</a:t>
            </a:r>
          </a:p>
          <a:p>
            <a:pPr lvl="0">
              <a:spcAft>
                <a:spcPts val="600"/>
              </a:spcAft>
            </a:pPr>
            <a:r>
              <a:rPr lang="en-US" sz="1050" b="1" u="sng" dirty="0">
                <a:latin typeface="Arial" panose="020B0604020202020204" pitchFamily="34" charset="0"/>
                <a:cs typeface="Arial" panose="020B0604020202020204" pitchFamily="34" charset="0"/>
              </a:rPr>
              <a:t>Other Publications</a:t>
            </a:r>
          </a:p>
          <a:p>
            <a:pPr lvl="0"/>
            <a:r>
              <a:rPr lang="en-US" sz="1050" dirty="0">
                <a:latin typeface="Arial" panose="020B0604020202020204" pitchFamily="34" charset="0"/>
                <a:cs typeface="Arial" panose="020B0604020202020204" pitchFamily="34" charset="0"/>
              </a:rPr>
              <a:t>Bowersox, N. W., </a:t>
            </a:r>
            <a:r>
              <a:rPr lang="en-US" sz="1050" dirty="0" err="1">
                <a:latin typeface="Arial" panose="020B0604020202020204" pitchFamily="34" charset="0"/>
                <a:cs typeface="Arial" panose="020B0604020202020204" pitchFamily="34" charset="0"/>
              </a:rPr>
              <a:t>Jagusch</a:t>
            </a:r>
            <a:r>
              <a:rPr lang="en-US" sz="1050" dirty="0">
                <a:latin typeface="Arial" panose="020B0604020202020204" pitchFamily="34" charset="0"/>
                <a:cs typeface="Arial" panose="020B0604020202020204" pitchFamily="34" charset="0"/>
              </a:rPr>
              <a:t>, J., </a:t>
            </a:r>
            <a:r>
              <a:rPr lang="en-US" sz="1050" dirty="0" err="1">
                <a:latin typeface="Arial" panose="020B0604020202020204" pitchFamily="34" charset="0"/>
                <a:cs typeface="Arial" panose="020B0604020202020204" pitchFamily="34" charset="0"/>
              </a:rPr>
              <a:t>Garlick</a:t>
            </a:r>
            <a:r>
              <a:rPr lang="en-US" sz="1050" dirty="0">
                <a:latin typeface="Arial" panose="020B0604020202020204" pitchFamily="34" charset="0"/>
                <a:cs typeface="Arial" panose="020B0604020202020204" pitchFamily="34" charset="0"/>
              </a:rPr>
              <a:t>, J., Chen, J. I., &amp; Pfeiffer, P. N. (2021). </a:t>
            </a:r>
            <a:r>
              <a:rPr lang="en-US" sz="1050" i="1" dirty="0">
                <a:latin typeface="Arial" panose="020B0604020202020204" pitchFamily="34" charset="0"/>
                <a:cs typeface="Arial" panose="020B0604020202020204" pitchFamily="34" charset="0"/>
              </a:rPr>
              <a:t>Peer-based		 interventions targeting suicide prevention: A scoping review</a:t>
            </a:r>
            <a:r>
              <a:rPr lang="en-US" sz="1050" dirty="0">
                <a:latin typeface="Arial" panose="020B0604020202020204" pitchFamily="34" charset="0"/>
                <a:cs typeface="Arial" panose="020B0604020202020204" pitchFamily="34" charset="0"/>
              </a:rPr>
              <a:t>. American Journal of 	Community Psychology, 0, 1-17. DOI 10.1002/ajcp.12510. </a:t>
            </a:r>
          </a:p>
          <a:p>
            <a:pPr lvl="0"/>
            <a:r>
              <a:rPr lang="en-US" sz="1050" dirty="0">
                <a:latin typeface="Arial" panose="020B0604020202020204" pitchFamily="34" charset="0"/>
                <a:cs typeface="Arial" panose="020B0604020202020204" pitchFamily="34" charset="0"/>
              </a:rPr>
              <a:t>Department of Defense. (2020). </a:t>
            </a:r>
            <a:r>
              <a:rPr lang="en-US" sz="1050" i="1" dirty="0">
                <a:latin typeface="Arial" panose="020B0604020202020204" pitchFamily="34" charset="0"/>
                <a:cs typeface="Arial" panose="020B0604020202020204" pitchFamily="34" charset="0"/>
              </a:rPr>
              <a:t>Annual Suicide Report Calendar Year 2019</a:t>
            </a:r>
            <a:r>
              <a:rPr lang="en-US" sz="1050" dirty="0">
                <a:latin typeface="Arial" panose="020B0604020202020204" pitchFamily="34" charset="0"/>
                <a:cs typeface="Arial" panose="020B0604020202020204" pitchFamily="34" charset="0"/>
              </a:rPr>
              <a:t>, 4-CFF293C, 18.</a:t>
            </a:r>
          </a:p>
          <a:p>
            <a:pPr lvl="0"/>
            <a:r>
              <a:rPr lang="en-US" sz="1050" dirty="0">
                <a:latin typeface="Arial" panose="020B0604020202020204" pitchFamily="34" charset="0"/>
                <a:cs typeface="Arial" panose="020B0604020202020204" pitchFamily="34" charset="0"/>
              </a:rPr>
              <a:t>Defense Suicide Prevention Office. (2016). </a:t>
            </a:r>
            <a:r>
              <a:rPr lang="en-US" sz="1050" i="1" dirty="0">
                <a:latin typeface="Arial" panose="020B0604020202020204" pitchFamily="34" charset="0"/>
                <a:cs typeface="Arial" panose="020B0604020202020204" pitchFamily="34" charset="0"/>
              </a:rPr>
              <a:t>Suicide Prevention Training Competency Framework:	 A competency framework for all members and targeted sub-groups across the 	Department of Defense</a:t>
            </a:r>
            <a:r>
              <a:rPr lang="en-US" sz="1050" dirty="0">
                <a:latin typeface="Arial" panose="020B0604020202020204" pitchFamily="34" charset="0"/>
                <a:cs typeface="Arial" panose="020B0604020202020204" pitchFamily="34" charset="0"/>
              </a:rPr>
              <a:t>. </a:t>
            </a:r>
          </a:p>
          <a:p>
            <a:pPr lvl="0"/>
            <a:r>
              <a:rPr lang="en-US" sz="1050" dirty="0" err="1">
                <a:latin typeface="Arial" panose="020B0604020202020204" pitchFamily="34" charset="0"/>
                <a:cs typeface="Arial" panose="020B0604020202020204" pitchFamily="34" charset="0"/>
              </a:rPr>
              <a:t>Drollinger</a:t>
            </a:r>
            <a:r>
              <a:rPr lang="en-US" sz="1050" dirty="0">
                <a:latin typeface="Arial" panose="020B0604020202020204" pitchFamily="34" charset="0"/>
                <a:cs typeface="Arial" panose="020B0604020202020204" pitchFamily="34" charset="0"/>
              </a:rPr>
              <a:t>, T., Comer, L. B., &amp; Warrington, P. T. (2006). </a:t>
            </a:r>
            <a:r>
              <a:rPr lang="en-US" sz="1050" i="1" dirty="0">
                <a:latin typeface="Arial" panose="020B0604020202020204" pitchFamily="34" charset="0"/>
                <a:cs typeface="Arial" panose="020B0604020202020204" pitchFamily="34" charset="0"/>
              </a:rPr>
              <a:t>Development and validation of the active 	empathetic listening scale.</a:t>
            </a:r>
            <a:r>
              <a:rPr lang="en-US" sz="1050" dirty="0">
                <a:latin typeface="Arial" panose="020B0604020202020204" pitchFamily="34" charset="0"/>
                <a:cs typeface="Arial" panose="020B0604020202020204" pitchFamily="34" charset="0"/>
              </a:rPr>
              <a:t> Psychology &amp; Marketing, 23(2), 161-180. 	https://doi.org/10.1002/mar.20105 </a:t>
            </a:r>
          </a:p>
          <a:p>
            <a:pPr lvl="0"/>
            <a:r>
              <a:rPr lang="en-US" sz="1050" dirty="0" err="1">
                <a:latin typeface="Arial" panose="020B0604020202020204" pitchFamily="34" charset="0"/>
                <a:cs typeface="Arial" panose="020B0604020202020204" pitchFamily="34" charset="0"/>
              </a:rPr>
              <a:t>Greden</a:t>
            </a:r>
            <a:r>
              <a:rPr lang="en-US" sz="1050" dirty="0">
                <a:latin typeface="Arial" panose="020B0604020202020204" pitchFamily="34" charset="0"/>
                <a:cs typeface="Arial" panose="020B0604020202020204" pitchFamily="34" charset="0"/>
              </a:rPr>
              <a:t>, J. F., </a:t>
            </a:r>
            <a:r>
              <a:rPr lang="en-US" sz="1050" dirty="0" err="1">
                <a:latin typeface="Arial" panose="020B0604020202020204" pitchFamily="34" charset="0"/>
                <a:cs typeface="Arial" panose="020B0604020202020204" pitchFamily="34" charset="0"/>
              </a:rPr>
              <a:t>Valenstein</a:t>
            </a:r>
            <a:r>
              <a:rPr lang="en-US" sz="1050" dirty="0">
                <a:latin typeface="Arial" panose="020B0604020202020204" pitchFamily="34" charset="0"/>
                <a:cs typeface="Arial" panose="020B0604020202020204" pitchFamily="34" charset="0"/>
              </a:rPr>
              <a:t>, M., </a:t>
            </a:r>
            <a:r>
              <a:rPr lang="en-US" sz="1050" dirty="0" err="1">
                <a:latin typeface="Arial" panose="020B0604020202020204" pitchFamily="34" charset="0"/>
                <a:cs typeface="Arial" panose="020B0604020202020204" pitchFamily="34" charset="0"/>
              </a:rPr>
              <a:t>Spiner</a:t>
            </a:r>
            <a:r>
              <a:rPr lang="en-US" sz="1050" dirty="0">
                <a:latin typeface="Arial" panose="020B0604020202020204" pitchFamily="34" charset="0"/>
                <a:cs typeface="Arial" panose="020B0604020202020204" pitchFamily="34" charset="0"/>
              </a:rPr>
              <a:t>, J., Blow, A., Gorman L.A., </a:t>
            </a:r>
            <a:r>
              <a:rPr lang="en-US" sz="1050" dirty="0" err="1">
                <a:latin typeface="Arial" panose="020B0604020202020204" pitchFamily="34" charset="0"/>
                <a:cs typeface="Arial" panose="020B0604020202020204" pitchFamily="34" charset="0"/>
              </a:rPr>
              <a:t>Dalak</a:t>
            </a:r>
            <a:r>
              <a:rPr lang="en-US" sz="1050" dirty="0">
                <a:latin typeface="Arial" panose="020B0604020202020204" pitchFamily="34" charset="0"/>
                <a:cs typeface="Arial" panose="020B0604020202020204" pitchFamily="34" charset="0"/>
              </a:rPr>
              <a:t>, G. W. et al. (2010</a:t>
            </a:r>
            <a:r>
              <a:rPr lang="en-US" sz="1050" i="1" dirty="0">
                <a:latin typeface="Arial" panose="020B0604020202020204" pitchFamily="34" charset="0"/>
                <a:cs typeface="Arial" panose="020B0604020202020204" pitchFamily="34" charset="0"/>
              </a:rPr>
              <a:t>). Buddy-	to-Buddy, a citizen soldier peer support program to counteract stigma, PTSD, depression, 	and suicide</a:t>
            </a:r>
            <a:r>
              <a:rPr lang="en-US" sz="1050" dirty="0">
                <a:latin typeface="Arial" panose="020B0604020202020204" pitchFamily="34" charset="0"/>
                <a:cs typeface="Arial" panose="020B0604020202020204" pitchFamily="34" charset="0"/>
              </a:rPr>
              <a:t>. Annals of the New York Academy of Sciences. 1208 (90-97). </a:t>
            </a:r>
            <a:r>
              <a:rPr lang="en-US" sz="1050" dirty="0" err="1">
                <a:latin typeface="Arial" panose="020B0604020202020204" pitchFamily="34" charset="0"/>
                <a:cs typeface="Arial" panose="020B0604020202020204" pitchFamily="34" charset="0"/>
              </a:rPr>
              <a:t>doi</a:t>
            </a:r>
            <a:r>
              <a:rPr lang="en-US" sz="1050" dirty="0">
                <a:latin typeface="Arial" panose="020B0604020202020204" pitchFamily="34" charset="0"/>
                <a:cs typeface="Arial" panose="020B0604020202020204" pitchFamily="34" charset="0"/>
              </a:rPr>
              <a:t>: 	10.1111/j.1749-6632.2010.05719.x</a:t>
            </a:r>
          </a:p>
          <a:p>
            <a:pPr lvl="0"/>
            <a:r>
              <a:rPr lang="en-US" sz="1050" dirty="0">
                <a:latin typeface="Arial" panose="020B0604020202020204" pitchFamily="34" charset="0"/>
                <a:cs typeface="Arial" panose="020B0604020202020204" pitchFamily="34" charset="0"/>
              </a:rPr>
              <a:t>Griffith, J. &amp; Bryan, C. J. (2018). </a:t>
            </a:r>
            <a:r>
              <a:rPr lang="en-US" sz="1050" i="1" dirty="0">
                <a:latin typeface="Arial" panose="020B0604020202020204" pitchFamily="34" charset="0"/>
                <a:cs typeface="Arial" panose="020B0604020202020204" pitchFamily="34" charset="0"/>
              </a:rPr>
              <a:t>Preventing suicides in the U.S. Military</a:t>
            </a:r>
            <a:r>
              <a:rPr lang="en-US" sz="1050" dirty="0">
                <a:latin typeface="Arial" panose="020B0604020202020204" pitchFamily="34" charset="0"/>
                <a:cs typeface="Arial" panose="020B0604020202020204" pitchFamily="34" charset="0"/>
              </a:rPr>
              <a:t>. Psychological Services,	 15 (3), 251-261. http://dx.doi.org/10.1037/ser0000225 </a:t>
            </a:r>
          </a:p>
          <a:p>
            <a:pPr lvl="0"/>
            <a:r>
              <a:rPr lang="en-US" sz="1050" dirty="0" err="1">
                <a:latin typeface="Arial" panose="020B0604020202020204" pitchFamily="34" charset="0"/>
                <a:cs typeface="Arial" panose="020B0604020202020204" pitchFamily="34" charset="0"/>
              </a:rPr>
              <a:t>Hangartner</a:t>
            </a:r>
            <a:r>
              <a:rPr lang="en-US" sz="1050" dirty="0">
                <a:latin typeface="Arial" panose="020B0604020202020204" pitchFamily="34" charset="0"/>
                <a:cs typeface="Arial" panose="020B0604020202020204" pitchFamily="34" charset="0"/>
              </a:rPr>
              <a:t>, R. B., </a:t>
            </a:r>
            <a:r>
              <a:rPr lang="en-US" sz="1050" dirty="0" err="1">
                <a:latin typeface="Arial" panose="020B0604020202020204" pitchFamily="34" charset="0"/>
                <a:cs typeface="Arial" panose="020B0604020202020204" pitchFamily="34" charset="0"/>
              </a:rPr>
              <a:t>Wienke</a:t>
            </a:r>
            <a:r>
              <a:rPr lang="en-US" sz="1050" dirty="0">
                <a:latin typeface="Arial" panose="020B0604020202020204" pitchFamily="34" charset="0"/>
                <a:cs typeface="Arial" panose="020B0604020202020204" pitchFamily="34" charset="0"/>
              </a:rPr>
              <a:t> </a:t>
            </a:r>
            <a:r>
              <a:rPr lang="en-US" sz="1050" dirty="0" err="1">
                <a:latin typeface="Arial" panose="020B0604020202020204" pitchFamily="34" charset="0"/>
                <a:cs typeface="Arial" panose="020B0604020202020204" pitchFamily="34" charset="0"/>
              </a:rPr>
              <a:t>Tortura</a:t>
            </a:r>
            <a:r>
              <a:rPr lang="en-US" sz="1050" dirty="0">
                <a:latin typeface="Arial" panose="020B0604020202020204" pitchFamily="34" charset="0"/>
                <a:cs typeface="Arial" panose="020B0604020202020204" pitchFamily="34" charset="0"/>
              </a:rPr>
              <a:t>, C. M., </a:t>
            </a:r>
            <a:r>
              <a:rPr lang="en-US" sz="1050" dirty="0" err="1">
                <a:latin typeface="Arial" panose="020B0604020202020204" pitchFamily="34" charset="0"/>
                <a:cs typeface="Arial" panose="020B0604020202020204" pitchFamily="34" charset="0"/>
              </a:rPr>
              <a:t>Labouliere</a:t>
            </a:r>
            <a:r>
              <a:rPr lang="en-US" sz="1050" dirty="0">
                <a:latin typeface="Arial" panose="020B0604020202020204" pitchFamily="34" charset="0"/>
                <a:cs typeface="Arial" panose="020B0604020202020204" pitchFamily="34" charset="0"/>
              </a:rPr>
              <a:t>, C. D., </a:t>
            </a:r>
            <a:r>
              <a:rPr lang="en-US" sz="1050" dirty="0" err="1">
                <a:latin typeface="Arial" panose="020B0604020202020204" pitchFamily="34" charset="0"/>
                <a:cs typeface="Arial" panose="020B0604020202020204" pitchFamily="34" charset="0"/>
              </a:rPr>
              <a:t>Gryglewicz</a:t>
            </a:r>
            <a:r>
              <a:rPr lang="en-US" sz="1050" dirty="0">
                <a:latin typeface="Arial" panose="020B0604020202020204" pitchFamily="34" charset="0"/>
                <a:cs typeface="Arial" panose="020B0604020202020204" pitchFamily="34" charset="0"/>
              </a:rPr>
              <a:t>, K., &amp; </a:t>
            </a:r>
            <a:r>
              <a:rPr lang="en-US" sz="1050" dirty="0" err="1">
                <a:latin typeface="Arial" panose="020B0604020202020204" pitchFamily="34" charset="0"/>
                <a:cs typeface="Arial" panose="020B0604020202020204" pitchFamily="34" charset="0"/>
              </a:rPr>
              <a:t>Karver</a:t>
            </a:r>
            <a:r>
              <a:rPr lang="en-US" sz="1050" dirty="0">
                <a:latin typeface="Arial" panose="020B0604020202020204" pitchFamily="34" charset="0"/>
                <a:cs typeface="Arial" panose="020B0604020202020204" pitchFamily="34" charset="0"/>
              </a:rPr>
              <a:t>, M. S. 	(2019). </a:t>
            </a:r>
            <a:r>
              <a:rPr lang="en-US" sz="1050" i="1" dirty="0">
                <a:latin typeface="Arial" panose="020B0604020202020204" pitchFamily="34" charset="0"/>
                <a:cs typeface="Arial" panose="020B0604020202020204" pitchFamily="34" charset="0"/>
              </a:rPr>
              <a:t>Benchmarking the “Question, Persuade, Refer” program against evaluations of 	established suicide prevention gatekeeper trainings</a:t>
            </a:r>
            <a:r>
              <a:rPr lang="en-US" sz="1050" dirty="0">
                <a:latin typeface="Arial" panose="020B0604020202020204" pitchFamily="34" charset="0"/>
                <a:cs typeface="Arial" panose="020B0604020202020204" pitchFamily="34" charset="0"/>
              </a:rPr>
              <a:t>. Suicide and Life-Threatening 	Behavior, 49 (2), 353-370. DOI: 10.1111/sltb.12430 </a:t>
            </a:r>
          </a:p>
          <a:p>
            <a:pPr lvl="0"/>
            <a:r>
              <a:rPr lang="en-US" sz="1050" dirty="0" err="1">
                <a:latin typeface="Arial" panose="020B0604020202020204" pitchFamily="34" charset="0"/>
                <a:cs typeface="Arial" panose="020B0604020202020204" pitchFamily="34" charset="0"/>
              </a:rPr>
              <a:t>Litteken</a:t>
            </a:r>
            <a:r>
              <a:rPr lang="en-US" sz="1050" dirty="0">
                <a:latin typeface="Arial" panose="020B0604020202020204" pitchFamily="34" charset="0"/>
                <a:cs typeface="Arial" panose="020B0604020202020204" pitchFamily="34" charset="0"/>
              </a:rPr>
              <a:t>, C. &amp; Sale, E. (2018). </a:t>
            </a:r>
            <a:r>
              <a:rPr lang="en-US" sz="1050" i="1" dirty="0">
                <a:latin typeface="Arial" panose="020B0604020202020204" pitchFamily="34" charset="0"/>
                <a:cs typeface="Arial" panose="020B0604020202020204" pitchFamily="34" charset="0"/>
              </a:rPr>
              <a:t>Long-term effectiveness of the Question, Persuade, Refer (QPR) 	suicide prevention gatekeeper training program: Lessons from Missouri</a:t>
            </a:r>
            <a:r>
              <a:rPr lang="en-US" sz="1050" dirty="0">
                <a:latin typeface="Arial" panose="020B0604020202020204" pitchFamily="34" charset="0"/>
                <a:cs typeface="Arial" panose="020B0604020202020204" pitchFamily="34" charset="0"/>
              </a:rPr>
              <a:t>. Community 	Mental Health 	Journal, 54, 282-292. DOI 10.1007/s10597-017-0158-z</a:t>
            </a:r>
          </a:p>
          <a:p>
            <a:pPr lvl="0"/>
            <a:r>
              <a:rPr lang="en-US" sz="1050" dirty="0">
                <a:latin typeface="Arial" panose="020B0604020202020204" pitchFamily="34" charset="0"/>
                <a:cs typeface="Arial" panose="020B0604020202020204" pitchFamily="34" charset="0"/>
              </a:rPr>
              <a:t>NATO Science and Technology Organization. </a:t>
            </a:r>
            <a:r>
              <a:rPr lang="en-US" sz="1050" i="1" dirty="0">
                <a:latin typeface="Arial" panose="020B0604020202020204" pitchFamily="34" charset="0"/>
                <a:cs typeface="Arial" panose="020B0604020202020204" pitchFamily="34" charset="0"/>
              </a:rPr>
              <a:t>Military suicide prevention: Report prepared for 	NATO 	leadership</a:t>
            </a:r>
            <a:r>
              <a:rPr lang="en-US" sz="1050" dirty="0">
                <a:latin typeface="Arial" panose="020B0604020202020204" pitchFamily="34" charset="0"/>
                <a:cs typeface="Arial" panose="020B0604020202020204" pitchFamily="34" charset="0"/>
              </a:rPr>
              <a:t>. (2018). https://apps.dtic.mil/sti/citations/AD1062460 </a:t>
            </a:r>
          </a:p>
          <a:p>
            <a:pPr lvl="0"/>
            <a:r>
              <a:rPr lang="en-US" sz="1050" dirty="0">
                <a:latin typeface="Arial" panose="020B0604020202020204" pitchFamily="34" charset="0"/>
                <a:cs typeface="Arial" panose="020B0604020202020204" pitchFamily="34" charset="0"/>
              </a:rPr>
              <a:t>Nock, M. K., Deming, C. A., Fullerton, C. S., Gilman, S. E., Goldenberg, M., Kessler, R. C., 	</a:t>
            </a:r>
            <a:r>
              <a:rPr lang="en-US" sz="1050" dirty="0" err="1">
                <a:latin typeface="Arial" panose="020B0604020202020204" pitchFamily="34" charset="0"/>
                <a:cs typeface="Arial" panose="020B0604020202020204" pitchFamily="34" charset="0"/>
              </a:rPr>
              <a:t>McCarroll</a:t>
            </a:r>
            <a:r>
              <a:rPr lang="en-US" sz="1050" dirty="0">
                <a:latin typeface="Arial" panose="020B0604020202020204" pitchFamily="34" charset="0"/>
                <a:cs typeface="Arial" panose="020B0604020202020204" pitchFamily="34" charset="0"/>
              </a:rPr>
              <a:t>, J. E., et al. (2013). </a:t>
            </a:r>
            <a:r>
              <a:rPr lang="en-US" sz="1050" i="1" dirty="0">
                <a:latin typeface="Arial" panose="020B0604020202020204" pitchFamily="34" charset="0"/>
                <a:cs typeface="Arial" panose="020B0604020202020204" pitchFamily="34" charset="0"/>
              </a:rPr>
              <a:t>Suicide among soldiers: a review of psychosocial risk and 	protective factors</a:t>
            </a:r>
            <a:r>
              <a:rPr lang="en-US" sz="1050" dirty="0">
                <a:latin typeface="Arial" panose="020B0604020202020204" pitchFamily="34" charset="0"/>
                <a:cs typeface="Arial" panose="020B0604020202020204" pitchFamily="34" charset="0"/>
              </a:rPr>
              <a:t>. Psychiatry: Interpersonal &amp; Biological Processes 76 (2), 97-125.</a:t>
            </a:r>
          </a:p>
          <a:p>
            <a:pPr lvl="0"/>
            <a:r>
              <a:rPr lang="en-US" sz="1050" dirty="0">
                <a:latin typeface="Arial" panose="020B0604020202020204" pitchFamily="34" charset="0"/>
                <a:cs typeface="Arial" panose="020B0604020202020204" pitchFamily="34" charset="0"/>
              </a:rPr>
              <a:t>Peterson, A. L., Monahan, M. F. Bender, A. M., </a:t>
            </a:r>
            <a:r>
              <a:rPr lang="en-US" sz="1050" dirty="0" err="1">
                <a:latin typeface="Arial" panose="020B0604020202020204" pitchFamily="34" charset="0"/>
                <a:cs typeface="Arial" panose="020B0604020202020204" pitchFamily="34" charset="0"/>
              </a:rPr>
              <a:t>Gryglewicz</a:t>
            </a:r>
            <a:r>
              <a:rPr lang="en-US" sz="1050" dirty="0">
                <a:latin typeface="Arial" panose="020B0604020202020204" pitchFamily="34" charset="0"/>
                <a:cs typeface="Arial" panose="020B0604020202020204" pitchFamily="34" charset="0"/>
              </a:rPr>
              <a:t>, K., &amp; </a:t>
            </a:r>
            <a:r>
              <a:rPr lang="en-US" sz="1050" dirty="0" err="1">
                <a:latin typeface="Arial" panose="020B0604020202020204" pitchFamily="34" charset="0"/>
                <a:cs typeface="Arial" panose="020B0604020202020204" pitchFamily="34" charset="0"/>
              </a:rPr>
              <a:t>Karver</a:t>
            </a:r>
            <a:r>
              <a:rPr lang="en-US" sz="1050" dirty="0">
                <a:latin typeface="Arial" panose="020B0604020202020204" pitchFamily="34" charset="0"/>
                <a:cs typeface="Arial" panose="020B0604020202020204" pitchFamily="34" charset="0"/>
              </a:rPr>
              <a:t>, M. S. (2020). </a:t>
            </a:r>
            <a:r>
              <a:rPr lang="en-US" sz="1050" i="1" dirty="0">
                <a:latin typeface="Arial" panose="020B0604020202020204" pitchFamily="34" charset="0"/>
                <a:cs typeface="Arial" panose="020B0604020202020204" pitchFamily="34" charset="0"/>
              </a:rPr>
              <a:t>Don’t 	invite 	everyone! Training variables impacting the effectiveness of QPR trainings</a:t>
            </a:r>
            <a:r>
              <a:rPr lang="en-US" sz="1050" dirty="0">
                <a:latin typeface="Arial" panose="020B0604020202020204" pitchFamily="34" charset="0"/>
                <a:cs typeface="Arial" panose="020B0604020202020204" pitchFamily="34" charset="0"/>
              </a:rPr>
              <a:t>. Administration 	and Policy in Mental Health Service Research. https://doi.org/10.1007/s10488-020-01078-3 </a:t>
            </a:r>
          </a:p>
          <a:p>
            <a:pPr lvl="0"/>
            <a:r>
              <a:rPr lang="en-US" sz="1050" dirty="0" err="1">
                <a:latin typeface="Arial" panose="020B0604020202020204" pitchFamily="34" charset="0"/>
                <a:cs typeface="Arial" panose="020B0604020202020204" pitchFamily="34" charset="0"/>
              </a:rPr>
              <a:t>Pietrzak</a:t>
            </a:r>
            <a:r>
              <a:rPr lang="en-US" sz="1050" dirty="0">
                <a:latin typeface="Arial" panose="020B0604020202020204" pitchFamily="34" charset="0"/>
                <a:cs typeface="Arial" panose="020B0604020202020204" pitchFamily="34" charset="0"/>
              </a:rPr>
              <a:t>, R. H., Johnson, D. C., Goldstein, M. B., </a:t>
            </a:r>
            <a:r>
              <a:rPr lang="en-US" sz="1050" dirty="0" err="1">
                <a:latin typeface="Arial" panose="020B0604020202020204" pitchFamily="34" charset="0"/>
                <a:cs typeface="Arial" panose="020B0604020202020204" pitchFamily="34" charset="0"/>
              </a:rPr>
              <a:t>Malley</a:t>
            </a:r>
            <a:r>
              <a:rPr lang="en-US" sz="1050" dirty="0">
                <a:latin typeface="Arial" panose="020B0604020202020204" pitchFamily="34" charset="0"/>
                <a:cs typeface="Arial" panose="020B0604020202020204" pitchFamily="34" charset="0"/>
              </a:rPr>
              <a:t>, J. C., Rivers, A. J., Morgan, C. A., &amp; 	Southwick, S. M. (2010). </a:t>
            </a:r>
            <a:r>
              <a:rPr lang="en-US" sz="1050" i="1" dirty="0">
                <a:latin typeface="Arial" panose="020B0604020202020204" pitchFamily="34" charset="0"/>
                <a:cs typeface="Arial" panose="020B0604020202020204" pitchFamily="34" charset="0"/>
              </a:rPr>
              <a:t>Psychosocial buffers of traumatic stress, depressive symptoms, 	and psychosocial difficulties in veterans of Operations Enduring Freedom and Iraqi 	Freedom: the role of resilience, unit support, and post deployment social support</a:t>
            </a:r>
            <a:r>
              <a:rPr lang="en-US" sz="1050" dirty="0">
                <a:latin typeface="Arial" panose="020B0604020202020204" pitchFamily="34" charset="0"/>
                <a:cs typeface="Arial" panose="020B0604020202020204" pitchFamily="34" charset="0"/>
              </a:rPr>
              <a:t>. Journal	 of affective disorders, 120(1-3), 188-192.</a:t>
            </a:r>
          </a:p>
          <a:p>
            <a:pPr lvl="0"/>
            <a:r>
              <a:rPr lang="en-US" sz="1050" dirty="0">
                <a:latin typeface="Arial" panose="020B0604020202020204" pitchFamily="34" charset="0"/>
                <a:cs typeface="Arial" panose="020B0604020202020204" pitchFamily="34" charset="0"/>
              </a:rPr>
              <a:t>Rosa, L. (2015). </a:t>
            </a:r>
            <a:r>
              <a:rPr lang="en-US" sz="1050" i="1" dirty="0">
                <a:latin typeface="Arial" panose="020B0604020202020204" pitchFamily="34" charset="0"/>
                <a:cs typeface="Arial" panose="020B0604020202020204" pitchFamily="34" charset="0"/>
              </a:rPr>
              <a:t>Reach Out! Suicide prevention using QPR (Question, Persuade, Refer)</a:t>
            </a:r>
            <a:r>
              <a:rPr lang="en-US" sz="1050" dirty="0">
                <a:latin typeface="Arial" panose="020B0604020202020204" pitchFamily="34" charset="0"/>
                <a:cs typeface="Arial" panose="020B0604020202020204" pitchFamily="34" charset="0"/>
              </a:rPr>
              <a:t>. 	Louisiana bar Journal, 62 (4), 267. </a:t>
            </a:r>
          </a:p>
          <a:p>
            <a:pPr lvl="0"/>
            <a:r>
              <a:rPr lang="en-US" sz="1050" dirty="0">
                <a:latin typeface="Arial" panose="020B0604020202020204" pitchFamily="34" charset="0"/>
                <a:cs typeface="Arial" panose="020B0604020202020204" pitchFamily="34" charset="0"/>
              </a:rPr>
              <a:t>Rudd, M. D., Berman, A. L., Joiner Jr, T. E., Nock, M. K., Silverman, M. M., </a:t>
            </a:r>
            <a:r>
              <a:rPr lang="en-US" sz="1050" dirty="0" err="1">
                <a:latin typeface="Arial" panose="020B0604020202020204" pitchFamily="34" charset="0"/>
                <a:cs typeface="Arial" panose="020B0604020202020204" pitchFamily="34" charset="0"/>
              </a:rPr>
              <a:t>Mandrusiak</a:t>
            </a:r>
            <a:r>
              <a:rPr lang="en-US" sz="1050" dirty="0">
                <a:latin typeface="Arial" panose="020B0604020202020204" pitchFamily="34" charset="0"/>
                <a:cs typeface="Arial" panose="020B0604020202020204" pitchFamily="34" charset="0"/>
              </a:rPr>
              <a:t>, M., ... &amp;	 Witte, T. (2006). </a:t>
            </a:r>
            <a:r>
              <a:rPr lang="en-US" sz="1050" i="1" dirty="0">
                <a:latin typeface="Arial" panose="020B0604020202020204" pitchFamily="34" charset="0"/>
                <a:cs typeface="Arial" panose="020B0604020202020204" pitchFamily="34" charset="0"/>
              </a:rPr>
              <a:t>Warning signs for suicide: Theory, research, and clinical applications</a:t>
            </a:r>
            <a:r>
              <a:rPr lang="en-US" sz="1050" dirty="0">
                <a:latin typeface="Arial" panose="020B0604020202020204" pitchFamily="34" charset="0"/>
                <a:cs typeface="Arial" panose="020B0604020202020204" pitchFamily="34" charset="0"/>
              </a:rPr>
              <a:t>. 	Suicide and Life-Threatening Behavior, 36(3), 255-262. </a:t>
            </a:r>
          </a:p>
          <a:p>
            <a:pPr lvl="0"/>
            <a:r>
              <a:rPr lang="en-US" sz="1050" dirty="0">
                <a:latin typeface="Arial" panose="020B0604020202020204" pitchFamily="34" charset="0"/>
                <a:cs typeface="Arial" panose="020B0604020202020204" pitchFamily="34" charset="0"/>
              </a:rPr>
              <a:t>Trachik, B., Tucker, R. P., </a:t>
            </a:r>
            <a:r>
              <a:rPr lang="en-US" sz="1050" dirty="0" err="1">
                <a:latin typeface="Arial" panose="020B0604020202020204" pitchFamily="34" charset="0"/>
                <a:cs typeface="Arial" panose="020B0604020202020204" pitchFamily="34" charset="0"/>
              </a:rPr>
              <a:t>Ganulin</a:t>
            </a:r>
            <a:r>
              <a:rPr lang="en-US" sz="1050" dirty="0">
                <a:latin typeface="Arial" panose="020B0604020202020204" pitchFamily="34" charset="0"/>
                <a:cs typeface="Arial" panose="020B0604020202020204" pitchFamily="34" charset="0"/>
              </a:rPr>
              <a:t>, M. L., Merrill, J.C., </a:t>
            </a:r>
            <a:r>
              <a:rPr lang="en-US" sz="1050" dirty="0" err="1">
                <a:latin typeface="Arial" panose="020B0604020202020204" pitchFamily="34" charset="0"/>
                <a:cs typeface="Arial" panose="020B0604020202020204" pitchFamily="34" charset="0"/>
              </a:rPr>
              <a:t>LoPresti</a:t>
            </a:r>
            <a:r>
              <a:rPr lang="en-US" sz="1050" dirty="0">
                <a:latin typeface="Arial" panose="020B0604020202020204" pitchFamily="34" charset="0"/>
                <a:cs typeface="Arial" panose="020B0604020202020204" pitchFamily="34" charset="0"/>
              </a:rPr>
              <a:t>, M. L.,	 Cabrera, O. A., &amp; </a:t>
            </a:r>
            <a:r>
              <a:rPr lang="en-US" sz="1050" dirty="0" err="1">
                <a:latin typeface="Arial" panose="020B0604020202020204" pitchFamily="34" charset="0"/>
                <a:cs typeface="Arial" panose="020B0604020202020204" pitchFamily="34" charset="0"/>
              </a:rPr>
              <a:t>Dretsch</a:t>
            </a:r>
            <a:r>
              <a:rPr lang="en-US" sz="1050" dirty="0">
                <a:latin typeface="Arial" panose="020B0604020202020204" pitchFamily="34" charset="0"/>
                <a:cs typeface="Arial" panose="020B0604020202020204" pitchFamily="34" charset="0"/>
              </a:rPr>
              <a:t>, 	M.N. (2020). </a:t>
            </a:r>
            <a:r>
              <a:rPr lang="en-US" sz="1050" i="1" dirty="0">
                <a:latin typeface="Arial" panose="020B0604020202020204" pitchFamily="34" charset="0"/>
                <a:cs typeface="Arial" panose="020B0604020202020204" pitchFamily="34" charset="0"/>
              </a:rPr>
              <a:t>Leader provided purpose: Military leadership behavior and its association with	suicidal ideation.</a:t>
            </a:r>
            <a:r>
              <a:rPr lang="en-US" sz="1050" dirty="0">
                <a:latin typeface="Arial" panose="020B0604020202020204" pitchFamily="34" charset="0"/>
                <a:cs typeface="Arial" panose="020B0604020202020204" pitchFamily="34" charset="0"/>
              </a:rPr>
              <a:t> Psychiatry research. 285:112722.</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2051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algn="ctr"/>
            <a:r>
              <a:rPr lang="en-US" sz="1100" i="1" dirty="0"/>
              <a:t>1-B</a:t>
            </a:r>
          </a:p>
        </p:txBody>
      </p:sp>
      <p:graphicFrame>
        <p:nvGraphicFramePr>
          <p:cNvPr id="7" name="Table 6"/>
          <p:cNvGraphicFramePr>
            <a:graphicFrameLocks noGrp="1"/>
          </p:cNvGraphicFramePr>
          <p:nvPr/>
        </p:nvGraphicFramePr>
        <p:xfrm>
          <a:off x="373109" y="4075408"/>
          <a:ext cx="6026441" cy="358368"/>
        </p:xfrm>
        <a:graphic>
          <a:graphicData uri="http://schemas.openxmlformats.org/drawingml/2006/table">
            <a:tbl>
              <a:tblPr firstRow="1" bandRow="1">
                <a:tableStyleId>{5C22544A-7EE6-4342-B048-85BDC9FD1C3A}</a:tableStyleId>
              </a:tblPr>
              <a:tblGrid>
                <a:gridCol w="6026441">
                  <a:extLst>
                    <a:ext uri="{9D8B030D-6E8A-4147-A177-3AD203B41FA5}">
                      <a16:colId xmlns:a16="http://schemas.microsoft.com/office/drawing/2014/main" val="20000"/>
                    </a:ext>
                  </a:extLst>
                </a:gridCol>
              </a:tblGrid>
              <a:tr h="358368">
                <a:tc>
                  <a:txBody>
                    <a:bodyPr/>
                    <a:lstStyle/>
                    <a:p>
                      <a:pPr algn="ctr"/>
                      <a:r>
                        <a:rPr lang="en-US" sz="1200" dirty="0">
                          <a:solidFill>
                            <a:schemeClr val="tx1"/>
                          </a:solidFill>
                          <a:latin typeface="Arial" panose="020B0604020202020204" pitchFamily="34" charset="0"/>
                          <a:cs typeface="Arial" panose="020B0604020202020204" pitchFamily="34" charset="0"/>
                        </a:rPr>
                        <a:t>THIS PAGE IS INTENTIONALLY BLANK.</a:t>
                      </a:r>
                    </a:p>
                  </a:txBody>
                  <a:tcPr marL="91054" marR="91054" marT="44796" marB="4479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p:cNvSpPr txBox="1"/>
          <p:nvPr/>
        </p:nvSpPr>
        <p:spPr>
          <a:xfrm>
            <a:off x="3782143" y="57872"/>
            <a:ext cx="3064133" cy="235205"/>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274448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54000" y="338138"/>
            <a:ext cx="3803650" cy="28527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 name="TextBox 4"/>
          <p:cNvSpPr txBox="1"/>
          <p:nvPr/>
        </p:nvSpPr>
        <p:spPr>
          <a:xfrm>
            <a:off x="4413882" y="329925"/>
            <a:ext cx="2272160" cy="8608335"/>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rPr>
              <a:t>	</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025011266"/>
              </p:ext>
            </p:extLst>
          </p:nvPr>
        </p:nvGraphicFramePr>
        <p:xfrm>
          <a:off x="212949" y="3320205"/>
          <a:ext cx="4043177" cy="4134768"/>
        </p:xfrm>
        <a:graphic>
          <a:graphicData uri="http://schemas.openxmlformats.org/drawingml/2006/table">
            <a:tbl>
              <a:tblPr firstRow="1" bandRow="1">
                <a:tableStyleId>{5C22544A-7EE6-4342-B048-85BDC9FD1C3A}</a:tableStyleId>
              </a:tblPr>
              <a:tblGrid>
                <a:gridCol w="401561">
                  <a:extLst>
                    <a:ext uri="{9D8B030D-6E8A-4147-A177-3AD203B41FA5}">
                      <a16:colId xmlns:a16="http://schemas.microsoft.com/office/drawing/2014/main" val="20000"/>
                    </a:ext>
                  </a:extLst>
                </a:gridCol>
                <a:gridCol w="3641616">
                  <a:extLst>
                    <a:ext uri="{9D8B030D-6E8A-4147-A177-3AD203B41FA5}">
                      <a16:colId xmlns:a16="http://schemas.microsoft.com/office/drawing/2014/main" val="20001"/>
                    </a:ext>
                  </a:extLst>
                </a:gridCol>
              </a:tblGrid>
              <a:tr h="512960">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3050" marR="93050" marT="50458" marB="50458">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Provide an</a:t>
                      </a:r>
                      <a:r>
                        <a:rPr lang="en-US" sz="1100" b="1" baseline="0" dirty="0">
                          <a:solidFill>
                            <a:schemeClr val="tx1"/>
                          </a:solidFill>
                          <a:latin typeface="Arial" panose="020B0604020202020204" pitchFamily="34" charset="0"/>
                          <a:cs typeface="Arial" panose="020B0604020202020204" pitchFamily="34" charset="0"/>
                        </a:rPr>
                        <a:t> overview and visual of resilience lessons in BCT/OSUT.</a:t>
                      </a:r>
                      <a:endParaRPr lang="en-US" sz="1100" b="1" dirty="0">
                        <a:solidFill>
                          <a:schemeClr val="tx1"/>
                        </a:solidFill>
                        <a:latin typeface="Arial" panose="020B0604020202020204" pitchFamily="34" charset="0"/>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3050" marR="93050" marT="50458" marB="5045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3050" marR="93050" marT="50458" marB="504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5695">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0" baseline="0" dirty="0">
                          <a:solidFill>
                            <a:schemeClr val="tx1"/>
                          </a:solidFill>
                          <a:latin typeface="Arial" panose="020B0604020202020204" pitchFamily="34" charset="0"/>
                          <a:cs typeface="Arial" panose="020B0604020202020204" pitchFamily="34" charset="0"/>
                        </a:rPr>
                        <a:t>Review related training modules in BCT/OSUT.</a:t>
                      </a: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53258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There are several training sessions in BCT</a:t>
                      </a:r>
                      <a:r>
                        <a:rPr lang="en-US" sz="1100" b="0" baseline="0" dirty="0">
                          <a:solidFill>
                            <a:schemeClr val="tx1"/>
                          </a:solidFill>
                          <a:latin typeface="Arial" panose="020B0604020202020204" pitchFamily="34" charset="0"/>
                          <a:cs typeface="Arial" panose="020B0604020202020204" pitchFamily="34" charset="0"/>
                        </a:rPr>
                        <a:t>/OSUT</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created to help you develop skills and action plans to build resilience.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Three of these training sessions are: Basic Connections, Resilience Training for BCT</a:t>
                      </a:r>
                      <a:r>
                        <a:rPr lang="en-US" sz="1100" b="0" baseline="0" dirty="0">
                          <a:solidFill>
                            <a:schemeClr val="tx1"/>
                          </a:solidFill>
                          <a:latin typeface="Arial" panose="020B0604020202020204" pitchFamily="34" charset="0"/>
                          <a:cs typeface="Arial" panose="020B0604020202020204" pitchFamily="34" charset="0"/>
                        </a:rPr>
                        <a:t>/OSUT</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and Suicide Prevention for BCT</a:t>
                      </a:r>
                      <a:r>
                        <a:rPr lang="en-US" sz="1100" b="0" baseline="0" dirty="0">
                          <a:solidFill>
                            <a:schemeClr val="tx1"/>
                          </a:solidFill>
                          <a:latin typeface="Arial" panose="020B0604020202020204" pitchFamily="34" charset="0"/>
                          <a:cs typeface="Arial" panose="020B0604020202020204" pitchFamily="34" charset="0"/>
                        </a:rPr>
                        <a:t>/OSUT</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 illustrated by the Venn diagram, these three training modules support the Army Resilience Directorate (ARD) and Army Health and Holistic Fitness (H2F) goals of strengthening Social, Spiritual, and Emotional Dimensions of personal readiness.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If you have not received the other two sessions, you will receive them soon.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lang="en-US" sz="1100" kern="1200" dirty="0">
                        <a:solidFill>
                          <a:schemeClr val="tx1"/>
                        </a:solidFill>
                        <a:effectLst/>
                        <a:latin typeface="Arial" panose="020B0604020202020204" pitchFamily="34" charset="0"/>
                        <a:ea typeface="+mn-ea"/>
                        <a:cs typeface="Arial" panose="020B0604020202020204" pitchFamily="34" charset="0"/>
                      </a:endParaRPr>
                    </a:p>
                  </a:txBody>
                  <a:tcPr marL="93050" marR="93050" marT="92964" marB="9296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rPr>
              <a:t>2-A</a:t>
            </a:r>
          </a:p>
        </p:txBody>
      </p:sp>
      <p:sp>
        <p:nvSpPr>
          <p:cNvPr id="10" name="Isosceles Triangle 9"/>
          <p:cNvSpPr/>
          <p:nvPr/>
        </p:nvSpPr>
        <p:spPr>
          <a:xfrm rot="5400000">
            <a:off x="4031195" y="8556141"/>
            <a:ext cx="299385" cy="298885"/>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54" tIns="45327" rIns="90654" bIns="45327"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313" y="34425"/>
            <a:ext cx="3862788" cy="236749"/>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ACE </a:t>
            </a:r>
            <a:r>
              <a:rPr kumimoji="0" lang="en-US" sz="11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for BCT/OSUT</a:t>
            </a:r>
          </a:p>
        </p:txBody>
      </p:sp>
    </p:spTree>
    <p:extLst>
      <p:ext uri="{BB962C8B-B14F-4D97-AF65-F5344CB8AC3E}">
        <p14:creationId xmlns:p14="http://schemas.microsoft.com/office/powerpoint/2010/main" val="3164351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9592" y="364215"/>
            <a:ext cx="2272160" cy="8584713"/>
          </a:xfrm>
          <a:prstGeom prst="rect">
            <a:avLst/>
          </a:prstGeom>
          <a:noFill/>
          <a:ln>
            <a:solidFill>
              <a:sysClr val="windowText" lastClr="000000"/>
            </a:solidFill>
          </a:ln>
        </p:spPr>
        <p:txBody>
          <a:bodyPr wrap="square" lIns="92541" tIns="46270" rIns="92541" bIns="4627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Record your own notes here:</a:t>
            </a: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a:p>
            <a:pPr marL="0" marR="0" lvl="0" indent="0" algn="l" defTabSz="916093"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Garamond" pitchFamily="18" charset="0"/>
              <a:ea typeface="+mn-ea"/>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1505118453"/>
              </p:ext>
            </p:extLst>
          </p:nvPr>
        </p:nvGraphicFramePr>
        <p:xfrm>
          <a:off x="198437" y="384639"/>
          <a:ext cx="4114800" cy="5302250"/>
        </p:xfrm>
        <a:graphic>
          <a:graphicData uri="http://schemas.openxmlformats.org/drawingml/2006/table">
            <a:tbl>
              <a:tblPr firstRow="1" bandRow="1">
                <a:tableStyleId>{5C22544A-7EE6-4342-B048-85BDC9FD1C3A}</a:tableStyleId>
              </a:tblPr>
              <a:tblGrid>
                <a:gridCol w="408675">
                  <a:extLst>
                    <a:ext uri="{9D8B030D-6E8A-4147-A177-3AD203B41FA5}">
                      <a16:colId xmlns:a16="http://schemas.microsoft.com/office/drawing/2014/main" val="20000"/>
                    </a:ext>
                  </a:extLst>
                </a:gridCol>
                <a:gridCol w="3706125">
                  <a:extLst>
                    <a:ext uri="{9D8B030D-6E8A-4147-A177-3AD203B41FA5}">
                      <a16:colId xmlns:a16="http://schemas.microsoft.com/office/drawing/2014/main" val="20001"/>
                    </a:ext>
                  </a:extLst>
                </a:gridCol>
              </a:tblGrid>
              <a:tr h="63453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3050" marR="93050" marT="91440" marB="9144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0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Check with the unit before this training session to find out when the trainees will receive the Resilience training for BCT</a:t>
                      </a:r>
                      <a:r>
                        <a:rPr lang="en-US" sz="1000" b="0" baseline="0" dirty="0">
                          <a:solidFill>
                            <a:schemeClr val="tx1"/>
                          </a:solidFill>
                          <a:latin typeface="Arial" panose="020B0604020202020204" pitchFamily="34" charset="0"/>
                          <a:cs typeface="Arial" panose="020B0604020202020204" pitchFamily="34" charset="0"/>
                        </a:rPr>
                        <a:t>/OSUT</a:t>
                      </a: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and Basic Connections sessions. The following are overviews of these trainings:</a:t>
                      </a:r>
                    </a:p>
                    <a:p>
                      <a:pPr marL="0" marR="0">
                        <a:lnSpc>
                          <a:spcPct val="100000"/>
                        </a:lnSpc>
                        <a:spcBef>
                          <a:spcPts val="0"/>
                        </a:spcBef>
                        <a:spcAft>
                          <a:spcPts val="0"/>
                        </a:spcAft>
                      </a:pPr>
                      <a:r>
                        <a:rPr lang="en-US" sz="1000" b="0" i="1" u="sng" kern="1200" dirty="0">
                          <a:solidFill>
                            <a:schemeClr val="tx1"/>
                          </a:solidFill>
                          <a:effectLst/>
                          <a:latin typeface="Arial" panose="020B0604020202020204" pitchFamily="34" charset="0"/>
                          <a:ea typeface="+mn-ea"/>
                          <a:cs typeface="Arial" panose="020B0604020202020204" pitchFamily="34" charset="0"/>
                        </a:rPr>
                        <a:t>RESILIENCE TRAINING FOR BCT/OSUT, 2 hours classroom and 1 hour opportunity training (3 x 20 minute mini modules)</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TLO:  Apply evidence-based resilience skills</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ELO A:  Identify the need for resilience and resilience training in BCT</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ELO B:  Adjust your Thoughts with Resilience Skills</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ELO C:  Manage Your Emotions and Reactions</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ELO D:  Produce a Goal Setting Plan (Achieve Your Goals)</a:t>
                      </a:r>
                    </a:p>
                    <a:p>
                      <a:pPr marL="0" marR="0">
                        <a:lnSpc>
                          <a:spcPct val="100000"/>
                        </a:lnSpc>
                        <a:spcBef>
                          <a:spcPts val="0"/>
                        </a:spcBef>
                        <a:spcAft>
                          <a:spcPts val="0"/>
                        </a:spcAft>
                      </a:pPr>
                      <a:endParaRPr lang="en-US" sz="1000" b="0" i="1" u="none" kern="1200" dirty="0">
                        <a:solidFill>
                          <a:schemeClr val="tx1"/>
                        </a:solidFill>
                        <a:effectLst/>
                        <a:latin typeface="Arial" panose="020B0604020202020204" pitchFamily="34" charset="0"/>
                        <a:ea typeface="+mn-ea"/>
                        <a:cs typeface="Arial" panose="020B0604020202020204" pitchFamily="34" charset="0"/>
                      </a:endParaRPr>
                    </a:p>
                    <a:p>
                      <a:pPr marL="0" marR="0">
                        <a:lnSpc>
                          <a:spcPct val="100000"/>
                        </a:lnSpc>
                        <a:spcBef>
                          <a:spcPts val="0"/>
                        </a:spcBef>
                        <a:spcAft>
                          <a:spcPts val="0"/>
                        </a:spcAft>
                      </a:pPr>
                      <a:r>
                        <a:rPr lang="en-US" sz="1000" b="0" i="1" u="sng" kern="1200" dirty="0">
                          <a:solidFill>
                            <a:schemeClr val="tx1"/>
                          </a:solidFill>
                          <a:effectLst/>
                          <a:latin typeface="Arial" panose="020B0604020202020204" pitchFamily="34" charset="0"/>
                          <a:ea typeface="+mn-ea"/>
                          <a:cs typeface="Arial" panose="020B0604020202020204" pitchFamily="34" charset="0"/>
                        </a:rPr>
                        <a:t>BASIC CONNECTIONS, 1 hour</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TLO:  Develop strategies to cope with difficult life challenges</a:t>
                      </a:r>
                      <a:r>
                        <a:rPr lang="en-US" sz="1000" b="0" i="1" u="none" kern="1200" baseline="0" dirty="0">
                          <a:solidFill>
                            <a:schemeClr val="tx1"/>
                          </a:solidFill>
                          <a:effectLst/>
                          <a:latin typeface="Arial" panose="020B0604020202020204" pitchFamily="34" charset="0"/>
                          <a:ea typeface="+mn-ea"/>
                          <a:cs typeface="Arial" panose="020B0604020202020204" pitchFamily="34" charset="0"/>
                        </a:rPr>
                        <a:t> </a:t>
                      </a:r>
                      <a:r>
                        <a:rPr lang="en-US" sz="1000" b="0" i="1" u="none" kern="1200" dirty="0">
                          <a:solidFill>
                            <a:schemeClr val="tx1"/>
                          </a:solidFill>
                          <a:effectLst/>
                          <a:latin typeface="Arial" panose="020B0604020202020204" pitchFamily="34" charset="0"/>
                          <a:ea typeface="+mn-ea"/>
                          <a:cs typeface="Arial" panose="020B0604020202020204" pitchFamily="34" charset="0"/>
                        </a:rPr>
                        <a:t>such as failure of a valued relationship, pressure to achieve,</a:t>
                      </a:r>
                      <a:r>
                        <a:rPr lang="en-US" sz="1000" b="0" i="1" u="none" kern="1200" baseline="0" dirty="0">
                          <a:solidFill>
                            <a:schemeClr val="tx1"/>
                          </a:solidFill>
                          <a:effectLst/>
                          <a:latin typeface="Arial" panose="020B0604020202020204" pitchFamily="34" charset="0"/>
                          <a:ea typeface="+mn-ea"/>
                          <a:cs typeface="Arial" panose="020B0604020202020204" pitchFamily="34" charset="0"/>
                        </a:rPr>
                        <a:t> </a:t>
                      </a:r>
                      <a:r>
                        <a:rPr lang="en-US" sz="1000" b="0" i="1" u="none" kern="1200" dirty="0">
                          <a:solidFill>
                            <a:schemeClr val="tx1"/>
                          </a:solidFill>
                          <a:effectLst/>
                          <a:latin typeface="Arial" panose="020B0604020202020204" pitchFamily="34" charset="0"/>
                          <a:ea typeface="+mn-ea"/>
                          <a:cs typeface="Arial" panose="020B0604020202020204" pitchFamily="34" charset="0"/>
                        </a:rPr>
                        <a:t>and the displacement of a support system.</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LSA 1. Introduce to Basic Connections training and the other</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Resilience trainings in BCT</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LSA 2. Explore the skill of Recognize It, Name It, Explain It.</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LSA 3. Recognize It, Name It, Explain It – Practice</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LSA 4. Use Your Community</a:t>
                      </a:r>
                    </a:p>
                    <a:p>
                      <a:pPr marL="0" marR="0">
                        <a:lnSpc>
                          <a:spcPct val="100000"/>
                        </a:lnSpc>
                        <a:spcBef>
                          <a:spcPts val="0"/>
                        </a:spcBef>
                        <a:spcAft>
                          <a:spcPts val="0"/>
                        </a:spcAft>
                      </a:pPr>
                      <a:r>
                        <a:rPr lang="en-US" sz="1000" b="0" i="1" u="none" kern="1200" dirty="0">
                          <a:solidFill>
                            <a:schemeClr val="tx1"/>
                          </a:solidFill>
                          <a:effectLst/>
                          <a:latin typeface="Arial" panose="020B0604020202020204" pitchFamily="34" charset="0"/>
                          <a:ea typeface="+mn-ea"/>
                          <a:cs typeface="Arial" panose="020B0604020202020204" pitchFamily="34" charset="0"/>
                        </a:rPr>
                        <a:t>LSA 5. Put It All Together - Check on Learning.</a:t>
                      </a:r>
                    </a:p>
                    <a:p>
                      <a:pPr marL="0" marR="0">
                        <a:lnSpc>
                          <a:spcPct val="100000"/>
                        </a:lnSpc>
                        <a:spcBef>
                          <a:spcPts val="0"/>
                        </a:spcBef>
                        <a:spcAft>
                          <a:spcPts val="0"/>
                        </a:spcAft>
                      </a:pPr>
                      <a:endParaRPr lang="en-US" sz="1000" b="0" i="1" u="none" kern="1200" dirty="0">
                        <a:solidFill>
                          <a:schemeClr val="tx1"/>
                        </a:solidFill>
                        <a:effectLst/>
                        <a:latin typeface="Arial" panose="020B0604020202020204" pitchFamily="34" charset="0"/>
                        <a:ea typeface="+mn-ea"/>
                        <a:cs typeface="Arial" panose="020B0604020202020204" pitchFamily="34" charset="0"/>
                      </a:endParaRPr>
                    </a:p>
                    <a:p>
                      <a:pPr marL="0" marR="0">
                        <a:lnSpc>
                          <a:spcPct val="100000"/>
                        </a:lnSpc>
                        <a:spcBef>
                          <a:spcPts val="0"/>
                        </a:spcBef>
                        <a:spcAft>
                          <a:spcPts val="0"/>
                        </a:spcAft>
                      </a:pPr>
                      <a:r>
                        <a:rPr kumimoji="0" lang="en-US" sz="1000" b="0" i="1" u="sng"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ACE SUICIDE PREVENTION FOR BCT</a:t>
                      </a:r>
                      <a:r>
                        <a:rPr lang="en-US" sz="1000" b="0" i="1" u="sng" baseline="0" dirty="0">
                          <a:solidFill>
                            <a:schemeClr val="tx1"/>
                          </a:solidFill>
                          <a:latin typeface="Arial" panose="020B0604020202020204" pitchFamily="34" charset="0"/>
                          <a:cs typeface="Arial" panose="020B0604020202020204" pitchFamily="34" charset="0"/>
                        </a:rPr>
                        <a:t>/OSUT</a:t>
                      </a:r>
                      <a:r>
                        <a:rPr kumimoji="0" lang="en-US" sz="1000" b="0" i="1" u="sng"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 1 hour</a:t>
                      </a:r>
                    </a:p>
                    <a:p>
                      <a:pPr marL="0" marR="0">
                        <a:lnSpc>
                          <a:spcPct val="100000"/>
                        </a:lnSpc>
                        <a:spcBef>
                          <a:spcPts val="0"/>
                        </a:spcBef>
                        <a:spcAft>
                          <a:spcPts val="0"/>
                        </a:spcAft>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TLO:  Apply Steps in ACE when someone is struggling to cope with life challenges.</a:t>
                      </a:r>
                    </a:p>
                    <a:p>
                      <a:pPr marL="0" marR="0">
                        <a:lnSpc>
                          <a:spcPct val="100000"/>
                        </a:lnSpc>
                        <a:spcBef>
                          <a:spcPts val="0"/>
                        </a:spcBef>
                        <a:spcAft>
                          <a:spcPts val="0"/>
                        </a:spcAft>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LSA 1: Manage life challenges</a:t>
                      </a:r>
                    </a:p>
                    <a:p>
                      <a:pPr marL="0" marR="0">
                        <a:lnSpc>
                          <a:spcPct val="100000"/>
                        </a:lnSpc>
                        <a:spcBef>
                          <a:spcPts val="0"/>
                        </a:spcBef>
                        <a:spcAft>
                          <a:spcPts val="0"/>
                        </a:spcAft>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LSA 2: Ask for and accept help</a:t>
                      </a:r>
                    </a:p>
                    <a:p>
                      <a:pPr marL="0" marR="0">
                        <a:lnSpc>
                          <a:spcPct val="100000"/>
                        </a:lnSpc>
                        <a:spcBef>
                          <a:spcPts val="0"/>
                        </a:spcBef>
                        <a:spcAft>
                          <a:spcPts val="0"/>
                        </a:spcAft>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LAS 3: Understand the steps of ACE</a:t>
                      </a:r>
                    </a:p>
                    <a:p>
                      <a:pPr marL="0" marR="0">
                        <a:lnSpc>
                          <a:spcPct val="100000"/>
                        </a:lnSpc>
                        <a:spcBef>
                          <a:spcPts val="0"/>
                        </a:spcBef>
                        <a:spcAft>
                          <a:spcPts val="0"/>
                        </a:spcAft>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LSA 4: Apply ACE to help others in need</a:t>
                      </a:r>
                    </a:p>
                    <a:p>
                      <a:pPr marL="0" marR="0">
                        <a:lnSpc>
                          <a:spcPct val="100000"/>
                        </a:lnSpc>
                        <a:spcBef>
                          <a:spcPts val="0"/>
                        </a:spcBef>
                        <a:spcAft>
                          <a:spcPts val="0"/>
                        </a:spcAft>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rPr>
                        <a:t>LSA 5: Review ACE in Summary</a:t>
                      </a:r>
                    </a:p>
                    <a:p>
                      <a:pPr marL="0" marR="0">
                        <a:lnSpc>
                          <a:spcPct val="107000"/>
                        </a:lnSpc>
                        <a:spcBef>
                          <a:spcPts val="0"/>
                        </a:spcBef>
                        <a:spcAft>
                          <a:spcPts val="800"/>
                        </a:spcAft>
                      </a:pP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ＭＳ Ｐゴシック" charset="0"/>
                        <a:cs typeface="Arial" panose="020B0604020202020204" pitchFamily="34" charset="0"/>
                      </a:endParaRPr>
                    </a:p>
                  </a:txBody>
                  <a:tcPr marL="93050" marR="93050" marT="91440" marB="914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Rectangle 4"/>
          <p:cNvSpPr/>
          <p:nvPr/>
        </p:nvSpPr>
        <p:spPr>
          <a:xfrm>
            <a:off x="3979122" y="8624076"/>
            <a:ext cx="301904" cy="3024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643" tIns="45321" rIns="90643" bIns="45321"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0" y="9015347"/>
            <a:ext cx="6858000" cy="261967"/>
          </a:xfrm>
          <a:prstGeom prst="rect">
            <a:avLst/>
          </a:prstGeom>
          <a:noFill/>
        </p:spPr>
        <p:txBody>
          <a:bodyPr wrap="square" lIns="92390" tIns="46195" rIns="92390" bIns="46195"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i="1" noProof="0" dirty="0">
                <a:solidFill>
                  <a:prstClr val="black"/>
                </a:solidFill>
                <a:latin typeface="Calibri" panose="020F0502020204030204"/>
              </a:rPr>
              <a:t>2-B</a:t>
            </a:r>
            <a:endParaRPr kumimoji="0" lang="en-US" sz="11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2996697" y="33838"/>
            <a:ext cx="3862788" cy="236749"/>
          </a:xfrm>
          <a:prstGeom prst="rect">
            <a:avLst/>
          </a:prstGeom>
          <a:noFill/>
        </p:spPr>
        <p:txBody>
          <a:bodyPr wrap="square" rtlCol="0">
            <a:noAutofit/>
          </a:bodyPr>
          <a:lstStyle/>
          <a:p>
            <a:pPr algn="r"/>
            <a:r>
              <a:rPr lang="en-US" sz="1100" dirty="0">
                <a:latin typeface="Arial" panose="020B0604020202020204" pitchFamily="34" charset="0"/>
                <a:cs typeface="Arial" panose="020B0604020202020204" pitchFamily="34" charset="0"/>
              </a:rPr>
              <a:t>ACE for BCT/OSUT</a:t>
            </a:r>
          </a:p>
        </p:txBody>
      </p:sp>
    </p:spTree>
    <p:extLst>
      <p:ext uri="{BB962C8B-B14F-4D97-AF65-F5344CB8AC3E}">
        <p14:creationId xmlns:p14="http://schemas.microsoft.com/office/powerpoint/2010/main" val="41350619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2_Title_Slide_Dark">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16" name="Picture 15"/>
          <p:cNvPicPr>
            <a:picLocks noChangeAspect="1"/>
          </p:cNvPicPr>
          <p:nvPr userDrawn="1"/>
        </p:nvPicPr>
        <p:blipFill rotWithShape="1">
          <a:blip r:embed="rId3">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7487550" y="404813"/>
            <a:ext cx="13849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980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userDrawn="1"/>
        </p:nvSpPr>
        <p:spPr>
          <a:xfrm>
            <a:off x="7554913" y="423863"/>
            <a:ext cx="1217612" cy="123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rPr>
              <a:t>Unit Insignia or Crest Here 80% Height of the Army Logo</a:t>
            </a:r>
          </a:p>
        </p:txBody>
      </p:sp>
      <p:pic>
        <p:nvPicPr>
          <p:cNvPr id="5"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484700" y="404813"/>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281459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l="2618" r="20238"/>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1829215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spTree>
    <p:extLst>
      <p:ext uri="{BB962C8B-B14F-4D97-AF65-F5344CB8AC3E}">
        <p14:creationId xmlns:p14="http://schemas.microsoft.com/office/powerpoint/2010/main" val="4246751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pic>
        <p:nvPicPr>
          <p:cNvPr id="7" name="Picture 8"/>
          <p:cNvPicPr>
            <a:picLocks noChangeAspect="1"/>
          </p:cNvPicPr>
          <p:nvPr userDrawn="1"/>
        </p:nvPicPr>
        <p:blipFill>
          <a:blip r:embed="rId2"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spTree>
    <p:extLst>
      <p:ext uri="{BB962C8B-B14F-4D97-AF65-F5344CB8AC3E}">
        <p14:creationId xmlns:p14="http://schemas.microsoft.com/office/powerpoint/2010/main" val="4134026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pic>
        <p:nvPicPr>
          <p:cNvPr id="6" name="Picture 8"/>
          <p:cNvPicPr>
            <a:picLocks noChangeAspect="1"/>
          </p:cNvPicPr>
          <p:nvPr userDrawn="1"/>
        </p:nvPicPr>
        <p:blipFill>
          <a:blip r:embed="rId2" cstate="print">
            <a:extLst>
              <a:ext uri="{28A0092B-C50C-407E-A947-70E740481C1C}">
                <a14:useLocalDpi xmlns:a14="http://schemas.microsoft.com/office/drawing/2010/main" val="0"/>
              </a:ext>
            </a:extLst>
          </a:blip>
          <a:srcRect l="4060" r="17300"/>
          <a:stretch>
            <a:fillRect/>
          </a:stretch>
        </p:blipFill>
        <p:spPr bwMode="auto">
          <a:xfrm>
            <a:off x="996950" y="631225"/>
            <a:ext cx="7189788"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spTree>
    <p:extLst>
      <p:ext uri="{BB962C8B-B14F-4D97-AF65-F5344CB8AC3E}">
        <p14:creationId xmlns:p14="http://schemas.microsoft.com/office/powerpoint/2010/main" val="19689831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Tree>
    <p:extLst>
      <p:ext uri="{BB962C8B-B14F-4D97-AF65-F5344CB8AC3E}">
        <p14:creationId xmlns:p14="http://schemas.microsoft.com/office/powerpoint/2010/main" val="747773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8506319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1E62E384-74B9-4643-86A0-2E1855DA012E}" type="datetimeFigureOut">
              <a:rPr lang="en-US" smtClean="0">
                <a:solidFill>
                  <a:prstClr val="white">
                    <a:tint val="75000"/>
                  </a:prstClr>
                </a:solidFill>
              </a:rPr>
              <a:pPr/>
              <a:t>12/7/2022</a:t>
            </a:fld>
            <a:endParaRPr lang="en-US">
              <a:solidFill>
                <a:prstClr val="white">
                  <a:tint val="75000"/>
                </a:prstClr>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3AFAC07A-88B8-4CB5-AF28-D3D9042C25B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98815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2_Title_Slide_Light">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9144000" cy="6872077"/>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0" y="0"/>
            <a:ext cx="1990994" cy="238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0" y="6475466"/>
            <a:ext cx="9144000" cy="396611"/>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pic>
        <p:nvPicPr>
          <p:cNvPr id="21" name="Picture 1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7471247" y="405875"/>
            <a:ext cx="1386742" cy="139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00258" y="3384653"/>
            <a:ext cx="7053031" cy="30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dirty="0"/>
              <a:t>Click to edit Master title style</a:t>
            </a:r>
          </a:p>
        </p:txBody>
      </p:sp>
      <p:pic>
        <p:nvPicPr>
          <p:cNvPr id="5"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R2_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idden Slide Layout">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515938" y="6388100"/>
            <a:ext cx="1487487" cy="334963"/>
            <a:chOff x="584463" y="6287678"/>
            <a:chExt cx="2204673" cy="497413"/>
          </a:xfrm>
        </p:grpSpPr>
        <p:sp>
          <p:nvSpPr>
            <p:cNvPr id="6" name="Rectangle 5"/>
            <p:cNvSpPr/>
            <p:nvPr userDrawn="1"/>
          </p:nvSpPr>
          <p:spPr>
            <a:xfrm>
              <a:off x="584463" y="6287678"/>
              <a:ext cx="2204673" cy="49741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base">
                <a:spcBef>
                  <a:spcPct val="0"/>
                </a:spcBef>
                <a:spcAft>
                  <a:spcPct val="0"/>
                </a:spcAft>
                <a:defRPr/>
              </a:pPr>
              <a:endParaRPr lang="en-US" dirty="0">
                <a:solidFill>
                  <a:prstClr val="black"/>
                </a:solidFill>
              </a:endParaRPr>
            </a:p>
          </p:txBody>
        </p:sp>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24881" y="6313277"/>
              <a:ext cx="1923837" cy="4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itle 3"/>
          <p:cNvSpPr>
            <a:spLocks noGrp="1"/>
          </p:cNvSpPr>
          <p:nvPr>
            <p:ph type="title"/>
          </p:nvPr>
        </p:nvSpPr>
        <p:spPr>
          <a:xfrm>
            <a:off x="1461406" y="391886"/>
            <a:ext cx="7053943" cy="1071789"/>
          </a:xfrm>
          <a:prstGeom prst="rect">
            <a:avLst/>
          </a:prstGeom>
        </p:spPr>
        <p:txBody>
          <a:bodyPr/>
          <a:lstStyle/>
          <a:p>
            <a:r>
              <a:rPr lang="en-US"/>
              <a:t>Click to edit Master title style</a:t>
            </a:r>
            <a:endParaRPr lang="en-US" dirty="0"/>
          </a:p>
        </p:txBody>
      </p:sp>
      <p:sp>
        <p:nvSpPr>
          <p:cNvPr id="8" name="Content Placeholder 2"/>
          <p:cNvSpPr>
            <a:spLocks noGrp="1"/>
          </p:cNvSpPr>
          <p:nvPr>
            <p:ph idx="1"/>
          </p:nvPr>
        </p:nvSpPr>
        <p:spPr>
          <a:xfrm>
            <a:off x="628650" y="1909011"/>
            <a:ext cx="7886700" cy="4203031"/>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10"/>
          </p:nvPr>
        </p:nvSpPr>
        <p:spPr/>
        <p:txBody>
          <a:bodyPr/>
          <a:lstStyle>
            <a:lvl1pPr>
              <a:defRPr/>
            </a:lvl1pPr>
          </a:lstStyle>
          <a:p>
            <a:pPr>
              <a:defRPr/>
            </a:pPr>
            <a:fld id="{DF44A2C8-B7B8-4D53-B00F-746F93B651D5}" type="slidenum">
              <a:rPr lang="en-US">
                <a:solidFill>
                  <a:srgbClr val="303030"/>
                </a:solidFill>
              </a:rPr>
              <a:pPr>
                <a:defRPr/>
              </a:pPr>
              <a:t>‹#›</a:t>
            </a:fld>
            <a:endParaRPr lang="en-US" dirty="0">
              <a:solidFill>
                <a:srgbClr val="303030"/>
              </a:solidFill>
            </a:endParaRPr>
          </a:p>
        </p:txBody>
      </p:sp>
    </p:spTree>
    <p:extLst>
      <p:ext uri="{BB962C8B-B14F-4D97-AF65-F5344CB8AC3E}">
        <p14:creationId xmlns:p14="http://schemas.microsoft.com/office/powerpoint/2010/main" val="267548270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l="10761" t="9448" r="45043" b="9448"/>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660" r="-32"/>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spect="1"/>
          </p:cNvSpPr>
          <p:nvPr userDrawn="1"/>
        </p:nvSpPr>
        <p:spPr>
          <a:xfrm>
            <a:off x="7554913" y="423863"/>
            <a:ext cx="1217612" cy="12350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1400" dirty="0">
                <a:solidFill>
                  <a:schemeClr val="tx1"/>
                </a:solidFill>
              </a:rPr>
              <a:t>Unit Insignia or Crest Here 80% Height of the Army Logo</a:t>
            </a:r>
          </a:p>
        </p:txBody>
      </p:sp>
      <p:pic>
        <p:nvPicPr>
          <p:cNvPr id="5" name="Picture 13"/>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0"/>
            <a:ext cx="1992313"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3"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2685" r="94877"/>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7484700" y="404813"/>
            <a:ext cx="139065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381678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4.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image" Target="../media/image2.png"/><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 y="-1"/>
            <a:ext cx="9144000" cy="6866021"/>
          </a:xfrm>
          <a:prstGeom prst="rect">
            <a:avLst/>
          </a:prstGeom>
        </p:spPr>
      </p:pic>
      <p:pic>
        <p:nvPicPr>
          <p:cNvPr id="9" name="Picture 8"/>
          <p:cNvPicPr>
            <a:picLocks noChangeAspect="1"/>
          </p:cNvPicPr>
          <p:nvPr userDrawn="1"/>
        </p:nvPicPr>
        <p:blipFill rotWithShape="1">
          <a:blip r:embed="rId11" cstate="print">
            <a:extLst>
              <a:ext uri="{28A0092B-C50C-407E-A947-70E740481C1C}">
                <a14:useLocalDpi xmlns:a14="http://schemas.microsoft.com/office/drawing/2010/main" val="0"/>
              </a:ext>
            </a:extLst>
          </a:blip>
          <a:srcRect l="991" t="83023" r="1032" b="1363"/>
          <a:stretch/>
        </p:blipFill>
        <p:spPr>
          <a:xfrm>
            <a:off x="0" y="5764093"/>
            <a:ext cx="9144000" cy="1101928"/>
          </a:xfrm>
          <a:prstGeom prst="rect">
            <a:avLst/>
          </a:prstGeom>
        </p:spPr>
      </p:pic>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1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1" cstate="print">
            <a:extLst>
              <a:ext uri="{28A0092B-C50C-407E-A947-70E740481C1C}">
                <a14:useLocalDpi xmlns:a14="http://schemas.microsoft.com/office/drawing/2010/main" val="0"/>
              </a:ext>
            </a:extLst>
          </a:blip>
          <a:srcRect l="991" t="83023" r="1032" b="1363"/>
          <a:stretch/>
        </p:blipFill>
        <p:spPr>
          <a:xfrm>
            <a:off x="-8021" y="5763126"/>
            <a:ext cx="9152021" cy="1102895"/>
          </a:xfrm>
          <a:prstGeom prst="rect">
            <a:avLst/>
          </a:prstGeom>
        </p:spPr>
      </p:pic>
      <p:sp>
        <p:nvSpPr>
          <p:cNvPr id="4099" name="Title Placeholder 1"/>
          <p:cNvSpPr>
            <a:spLocks noGrp="1"/>
          </p:cNvSpPr>
          <p:nvPr>
            <p:ph type="title"/>
          </p:nvPr>
        </p:nvSpPr>
        <p:spPr bwMode="auto">
          <a:xfrm>
            <a:off x="1008063"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1027"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1028" name="Picture 10"/>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9953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8231981" y="203200"/>
            <a:ext cx="695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415623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Lst>
  <p:hf hd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antonio.best\Desktop\ACE%20for%20BCT%20SEP%2021\Video%20Segment%201%20May%203.mp4" TargetMode="External"/><Relationship Id="rId1" Type="http://schemas.microsoft.com/office/2007/relationships/media" Target="file:///C:\Users\antonio.best\Desktop\ACE%20for%20BCT%20SEP%2021\Video%20Segment%201%20May%203.mp4" TargetMode="External"/><Relationship Id="rId5" Type="http://schemas.openxmlformats.org/officeDocument/2006/relationships/image" Target="../media/image2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antonio.best\Desktop\ACE%20for%20BCT%20SEP%2021\ACE%20for%20BCT%20Segment%202%203MAY2021.mp4" TargetMode="External"/><Relationship Id="rId1" Type="http://schemas.microsoft.com/office/2007/relationships/media" Target="file:///C:\Users\antonio.best\Desktop\ACE%20for%20BCT%20SEP%2021\ACE%20for%20BCT%20Segment%202%203MAY2021.mp4" TargetMode="External"/><Relationship Id="rId5" Type="http://schemas.openxmlformats.org/officeDocument/2006/relationships/image" Target="../media/image2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antonio.best\Desktop\ACE%20for%20BCT%20SEP%2021\Segment_3_5MAY2021.mp4" TargetMode="External"/><Relationship Id="rId1" Type="http://schemas.microsoft.com/office/2007/relationships/media" Target="file:///C:\Users\antonio.best\Desktop\ACE%20for%20BCT%20SEP%2021\Segment_3_5MAY2021.mp4" TargetMode="External"/><Relationship Id="rId5" Type="http://schemas.openxmlformats.org/officeDocument/2006/relationships/image" Target="../media/image2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antonio.best\Desktop\ACE%20for%20BCT%20SEP%2021\Segment_4_22APRIL2021.mp4" TargetMode="External"/><Relationship Id="rId1" Type="http://schemas.microsoft.com/office/2007/relationships/media" Target="file:///C:\Users\antonio.best\Desktop\ACE%20for%20BCT%20SEP%2021\Segment_4_22APRIL2021.mp4" TargetMode="External"/><Relationship Id="rId5" Type="http://schemas.openxmlformats.org/officeDocument/2006/relationships/image" Target="../media/image25.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antonio.best\Desktop\ACE%20for%20BCT%20SEP%2021\Segment_5_5MAY2021.mp4" TargetMode="External"/><Relationship Id="rId1" Type="http://schemas.microsoft.com/office/2007/relationships/media" Target="file:///C:\Users\antonio.best\Desktop\ACE%20for%20BCT%20SEP%2021\Segment_5_5MAY2021.mp4" TargetMode="External"/><Relationship Id="rId5" Type="http://schemas.openxmlformats.org/officeDocument/2006/relationships/image" Target="../media/image25.png"/><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1000"/>
              </a:spcBef>
              <a:buFont typeface="Arial" panose="020B0604020202020204" pitchFamily="34" charset="0"/>
              <a:buChar char="•"/>
              <a:defRPr sz="2000">
                <a:solidFill>
                  <a:schemeClr val="tx1"/>
                </a:solidFill>
                <a:latin typeface="Franklin Gothic Book" panose="020B0503020102020204" pitchFamily="34" charset="0"/>
              </a:defRPr>
            </a:lvl1pPr>
            <a:lvl2pPr marL="742950" indent="-285750">
              <a:spcBef>
                <a:spcPts val="500"/>
              </a:spcBef>
              <a:buFont typeface="Arial" panose="020B0604020202020204" pitchFamily="34" charset="0"/>
              <a:buChar char="•"/>
              <a:defRPr>
                <a:solidFill>
                  <a:schemeClr val="tx1"/>
                </a:solidFill>
                <a:latin typeface="Franklin Gothic Book" panose="020B0503020102020204" pitchFamily="34" charset="0"/>
              </a:defRPr>
            </a:lvl2pPr>
            <a:lvl3pPr marL="1143000" indent="-228600">
              <a:spcBef>
                <a:spcPts val="500"/>
              </a:spcBef>
              <a:buFont typeface="Arial" panose="020B0604020202020204" pitchFamily="34" charset="0"/>
              <a:buChar char="•"/>
              <a:defRPr sz="1600">
                <a:solidFill>
                  <a:schemeClr val="tx1"/>
                </a:solidFill>
                <a:latin typeface="Franklin Gothic Book" panose="020B0503020102020204" pitchFamily="34" charset="0"/>
              </a:defRPr>
            </a:lvl3pPr>
            <a:lvl4pPr marL="16002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4pPr>
            <a:lvl5pPr marL="2057400" indent="-228600">
              <a:spcBef>
                <a:spcPts val="500"/>
              </a:spcBef>
              <a:buFont typeface="Arial" panose="020B0604020202020204" pitchFamily="34" charset="0"/>
              <a:buChar char="•"/>
              <a:defRPr sz="1400">
                <a:solidFill>
                  <a:schemeClr val="tx1"/>
                </a:solidFill>
                <a:latin typeface="Franklin Gothic Book" panose="020B0503020102020204" pitchFamily="34" charset="0"/>
              </a:defRPr>
            </a:lvl5pPr>
            <a:lvl6pPr marL="25146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6pPr>
            <a:lvl7pPr marL="29718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7pPr>
            <a:lvl8pPr marL="34290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8pPr>
            <a:lvl9pPr marL="3886200" indent="-228600" eaLnBrk="0" fontAlgn="base" hangingPunct="0">
              <a:spcBef>
                <a:spcPts val="500"/>
              </a:spcBef>
              <a:spcAft>
                <a:spcPct val="0"/>
              </a:spcAft>
              <a:buFont typeface="Arial" panose="020B0604020202020204" pitchFamily="34" charset="0"/>
              <a:buChar char="•"/>
              <a:defRPr sz="1400">
                <a:solidFill>
                  <a:schemeClr val="tx1"/>
                </a:solidFill>
                <a:latin typeface="Franklin Gothic Book" panose="020B0503020102020204" pitchFamily="34" charset="0"/>
              </a:defRPr>
            </a:lvl9pPr>
          </a:lstStyle>
          <a:p>
            <a:pPr>
              <a:spcBef>
                <a:spcPct val="0"/>
              </a:spcBef>
              <a:buFontTx/>
              <a:buNone/>
            </a:pPr>
            <a:fld id="{C4BAF613-A937-426A-98D1-F2DFF140EF56}" type="slidenum">
              <a:rPr lang="en-US" altLang="en-US" sz="1200" smtClean="0">
                <a:solidFill>
                  <a:srgbClr val="303030"/>
                </a:solidFill>
                <a:latin typeface="Arial" panose="020B0604020202020204" pitchFamily="34" charset="0"/>
              </a:rPr>
              <a:pPr>
                <a:spcBef>
                  <a:spcPct val="0"/>
                </a:spcBef>
                <a:buFontTx/>
                <a:buNone/>
              </a:pPr>
              <a:t>1</a:t>
            </a:fld>
            <a:endParaRPr lang="en-US" altLang="en-US" sz="1200" dirty="0">
              <a:solidFill>
                <a:srgbClr val="303030"/>
              </a:solidFill>
              <a:latin typeface="Arial" panose="020B0604020202020204" pitchFamily="34" charset="0"/>
            </a:endParaRPr>
          </a:p>
        </p:txBody>
      </p:sp>
      <p:sp>
        <p:nvSpPr>
          <p:cNvPr id="2" name="Title 1"/>
          <p:cNvSpPr>
            <a:spLocks noGrp="1"/>
          </p:cNvSpPr>
          <p:nvPr>
            <p:ph type="title"/>
          </p:nvPr>
        </p:nvSpPr>
        <p:spPr>
          <a:xfrm>
            <a:off x="1462088" y="392113"/>
            <a:ext cx="7053262" cy="1071562"/>
          </a:xfrm>
        </p:spPr>
        <p:txBody>
          <a:bodyPr>
            <a:normAutofit/>
          </a:bodyPr>
          <a:lstStyle/>
          <a:p>
            <a:pPr eaLnBrk="1" fontAlgn="auto" hangingPunct="1">
              <a:spcAft>
                <a:spcPts val="0"/>
              </a:spcAft>
              <a:defRPr/>
            </a:pPr>
            <a:r>
              <a:rPr lang="en-US" dirty="0"/>
              <a:t>Facilitator Guide </a:t>
            </a:r>
            <a:br>
              <a:rPr lang="en-US" dirty="0"/>
            </a:br>
            <a:r>
              <a:rPr lang="en-US" dirty="0"/>
              <a:t>Cover Placeholder</a:t>
            </a:r>
          </a:p>
        </p:txBody>
      </p:sp>
    </p:spTree>
    <p:extLst>
      <p:ext uri="{BB962C8B-B14F-4D97-AF65-F5344CB8AC3E}">
        <p14:creationId xmlns:p14="http://schemas.microsoft.com/office/powerpoint/2010/main" val="243372877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p:cNvSpPr>
            <a:spLocks noGrp="1"/>
          </p:cNvSpPr>
          <p:nvPr>
            <p:ph type="title"/>
          </p:nvPr>
        </p:nvSpPr>
        <p:spPr>
          <a:xfrm>
            <a:off x="922423" y="298898"/>
            <a:ext cx="7175586" cy="457200"/>
          </a:xfrm>
        </p:spPr>
        <p:txBody>
          <a:bodyPr/>
          <a:lstStyle/>
          <a:p>
            <a:r>
              <a:rPr lang="en-US" sz="2000" dirty="0">
                <a:solidFill>
                  <a:schemeClr val="tx1">
                    <a:lumMod val="75000"/>
                    <a:lumOff val="25000"/>
                  </a:schemeClr>
                </a:solidFill>
              </a:rPr>
              <a:t>Your role</a:t>
            </a:r>
          </a:p>
        </p:txBody>
      </p:sp>
      <p:sp>
        <p:nvSpPr>
          <p:cNvPr id="14" name="Rectangle 13">
            <a:extLst>
              <a:ext uri="{FF2B5EF4-FFF2-40B4-BE49-F238E27FC236}">
                <a16:creationId xmlns:a16="http://schemas.microsoft.com/office/drawing/2014/main" id="{8E80440E-BC0D-4505-BBF5-4B97D2CA6E6D}"/>
              </a:ext>
            </a:extLst>
          </p:cNvPr>
          <p:cNvSpPr/>
          <p:nvPr/>
        </p:nvSpPr>
        <p:spPr>
          <a:xfrm>
            <a:off x="681487" y="1558463"/>
            <a:ext cx="7763773" cy="4162440"/>
          </a:xfrm>
          <a:prstGeom prst="rect">
            <a:avLst/>
          </a:prstGeom>
          <a:solidFill>
            <a:schemeClr val="bg1"/>
          </a:solidFill>
          <a:ln w="76200">
            <a:solidFill>
              <a:srgbClr val="FEC7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CB05"/>
              </a:solidFill>
              <a:latin typeface="Arial" panose="020B0604020202020204" pitchFamily="34" charset="0"/>
            </a:endParaRPr>
          </a:p>
        </p:txBody>
      </p:sp>
      <p:cxnSp>
        <p:nvCxnSpPr>
          <p:cNvPr id="15" name="Straight Connector 14">
            <a:extLst>
              <a:ext uri="{FF2B5EF4-FFF2-40B4-BE49-F238E27FC236}">
                <a16:creationId xmlns:a16="http://schemas.microsoft.com/office/drawing/2014/main" id="{2109BBA1-BF5A-4232-B8A0-ACAF3794CC23}"/>
              </a:ext>
            </a:extLst>
          </p:cNvPr>
          <p:cNvCxnSpPr/>
          <p:nvPr/>
        </p:nvCxnSpPr>
        <p:spPr>
          <a:xfrm>
            <a:off x="966158" y="2549422"/>
            <a:ext cx="7177178" cy="0"/>
          </a:xfrm>
          <a:prstGeom prst="line">
            <a:avLst/>
          </a:prstGeom>
          <a:noFill/>
          <a:ln w="76200">
            <a:solidFill>
              <a:srgbClr val="FFCB05"/>
            </a:solidFill>
          </a:ln>
        </p:spPr>
        <p:style>
          <a:lnRef idx="2">
            <a:schemeClr val="accent1">
              <a:shade val="50000"/>
            </a:schemeClr>
          </a:lnRef>
          <a:fillRef idx="1">
            <a:schemeClr val="accent1"/>
          </a:fillRef>
          <a:effectRef idx="0">
            <a:schemeClr val="accent1"/>
          </a:effectRef>
          <a:fontRef idx="minor">
            <a:schemeClr val="lt1"/>
          </a:fontRef>
        </p:style>
      </p:cxnSp>
      <p:sp>
        <p:nvSpPr>
          <p:cNvPr id="16" name="TextBox 15">
            <a:extLst>
              <a:ext uri="{FF2B5EF4-FFF2-40B4-BE49-F238E27FC236}">
                <a16:creationId xmlns:a16="http://schemas.microsoft.com/office/drawing/2014/main" id="{91AFE5F4-5E4D-45FE-8E89-BD69A337155E}"/>
              </a:ext>
            </a:extLst>
          </p:cNvPr>
          <p:cNvSpPr txBox="1"/>
          <p:nvPr/>
        </p:nvSpPr>
        <p:spPr>
          <a:xfrm>
            <a:off x="698740" y="2733711"/>
            <a:ext cx="7746520" cy="954107"/>
          </a:xfrm>
          <a:prstGeom prst="rect">
            <a:avLst/>
          </a:prstGeom>
          <a:noFill/>
        </p:spPr>
        <p:txBody>
          <a:bodyPr wrap="square" rtlCol="0">
            <a:spAutoFit/>
          </a:bodyPr>
          <a:lstStyle>
            <a:defPPr>
              <a:defRPr lang="en-US"/>
            </a:defPPr>
            <a:lvl1pPr>
              <a:defRPr sz="2000" b="1">
                <a:solidFill>
                  <a:schemeClr val="bg1"/>
                </a:solidFill>
                <a:latin typeface="Myriad Pro" panose="020B0503030403020204" pitchFamily="34" charset="0"/>
              </a:defRPr>
            </a:lvl1pPr>
          </a:lstStyle>
          <a:p>
            <a:pPr algn="ctr"/>
            <a:r>
              <a:rPr lang="en-US" sz="2800" dirty="0">
                <a:solidFill>
                  <a:schemeClr val="tx1"/>
                </a:solidFill>
                <a:latin typeface="Arial" panose="020B0604020202020204" pitchFamily="34" charset="0"/>
              </a:rPr>
              <a:t>Expectations for all BCT/OSUT trainees:</a:t>
            </a:r>
          </a:p>
          <a:p>
            <a:pPr algn="ctr"/>
            <a:endParaRPr lang="en-US" sz="2800" dirty="0">
              <a:latin typeface="Arial" panose="020B0604020202020204" pitchFamily="34" charset="0"/>
            </a:endParaRPr>
          </a:p>
        </p:txBody>
      </p:sp>
      <p:sp>
        <p:nvSpPr>
          <p:cNvPr id="17" name="TextBox 16">
            <a:extLst>
              <a:ext uri="{FF2B5EF4-FFF2-40B4-BE49-F238E27FC236}">
                <a16:creationId xmlns:a16="http://schemas.microsoft.com/office/drawing/2014/main" id="{58177F54-C716-41B4-9FE0-48228C780259}"/>
              </a:ext>
            </a:extLst>
          </p:cNvPr>
          <p:cNvSpPr txBox="1"/>
          <p:nvPr/>
        </p:nvSpPr>
        <p:spPr>
          <a:xfrm>
            <a:off x="1208064" y="3416367"/>
            <a:ext cx="6914118" cy="2194560"/>
          </a:xfrm>
          <a:prstGeom prst="rect">
            <a:avLst/>
          </a:prstGeom>
          <a:noFill/>
        </p:spPr>
        <p:txBody>
          <a:bodyPr wrap="square" numCol="1" rtlCol="0">
            <a:noAutofit/>
          </a:bodyPr>
          <a:lstStyle>
            <a:defPPr>
              <a:defRPr lang="en-US"/>
            </a:defPPr>
            <a:lvl1pPr marL="342900" indent="-342900" algn="ctr">
              <a:buFont typeface="Arial" panose="020B0604020202020204" pitchFamily="34" charset="0"/>
              <a:buChar char="•"/>
              <a:defRPr sz="1400" b="1">
                <a:solidFill>
                  <a:schemeClr val="bg1"/>
                </a:solidFill>
                <a:latin typeface="Myriad Pro" panose="020B0503030403020204" pitchFamily="34" charset="0"/>
              </a:defRPr>
            </a:lvl1pPr>
          </a:lstStyle>
          <a:p>
            <a:pPr marL="227013" indent="-227013" algn="l"/>
            <a:r>
              <a:rPr lang="en-US" sz="1800" dirty="0">
                <a:solidFill>
                  <a:schemeClr val="tx1"/>
                </a:solidFill>
                <a:latin typeface="Arial" panose="020B0604020202020204" pitchFamily="34" charset="0"/>
              </a:rPr>
              <a:t>Be</a:t>
            </a:r>
            <a:r>
              <a:rPr lang="en-US" sz="1800" b="0" dirty="0">
                <a:solidFill>
                  <a:schemeClr val="tx1"/>
                </a:solidFill>
                <a:latin typeface="Arial" panose="020B0604020202020204" pitchFamily="34" charset="0"/>
              </a:rPr>
              <a:t> - A leader. Exemplify the Army Values and the Warrior Ethos.</a:t>
            </a:r>
            <a:br>
              <a:rPr lang="en-US" sz="1800" b="0" dirty="0">
                <a:solidFill>
                  <a:schemeClr val="tx1"/>
                </a:solidFill>
                <a:latin typeface="Arial" panose="020B0604020202020204" pitchFamily="34" charset="0"/>
              </a:rPr>
            </a:br>
            <a:endParaRPr lang="en-US" sz="1800" b="0" dirty="0">
              <a:solidFill>
                <a:schemeClr val="tx1"/>
              </a:solidFill>
              <a:latin typeface="Arial" panose="020B0604020202020204" pitchFamily="34" charset="0"/>
            </a:endParaRPr>
          </a:p>
          <a:p>
            <a:pPr marL="227013" indent="-227013" algn="l"/>
            <a:r>
              <a:rPr lang="en-US" sz="1800" dirty="0">
                <a:solidFill>
                  <a:schemeClr val="tx1"/>
                </a:solidFill>
                <a:latin typeface="Arial" panose="020B0604020202020204" pitchFamily="34" charset="0"/>
              </a:rPr>
              <a:t>Know</a:t>
            </a:r>
            <a:r>
              <a:rPr lang="en-US" sz="1800" b="0" dirty="0">
                <a:solidFill>
                  <a:schemeClr val="tx1"/>
                </a:solidFill>
                <a:latin typeface="Arial" panose="020B0604020202020204" pitchFamily="34" charset="0"/>
              </a:rPr>
              <a:t> – Yourself and your fellow trainees.</a:t>
            </a:r>
            <a:br>
              <a:rPr lang="en-US" sz="1800" b="0" dirty="0">
                <a:solidFill>
                  <a:schemeClr val="tx1"/>
                </a:solidFill>
                <a:latin typeface="Arial" panose="020B0604020202020204" pitchFamily="34" charset="0"/>
              </a:rPr>
            </a:br>
            <a:endParaRPr lang="en-US" sz="1800" b="0" dirty="0">
              <a:solidFill>
                <a:schemeClr val="tx1"/>
              </a:solidFill>
              <a:latin typeface="Arial" panose="020B0604020202020204" pitchFamily="34" charset="0"/>
            </a:endParaRPr>
          </a:p>
          <a:p>
            <a:pPr marL="227013" indent="-227013" algn="l"/>
            <a:r>
              <a:rPr lang="en-US" sz="1800" dirty="0">
                <a:solidFill>
                  <a:schemeClr val="tx1"/>
                </a:solidFill>
                <a:latin typeface="Arial" panose="020B0604020202020204" pitchFamily="34" charset="0"/>
              </a:rPr>
              <a:t>Do</a:t>
            </a:r>
            <a:r>
              <a:rPr lang="en-US" sz="1800" b="0" dirty="0">
                <a:solidFill>
                  <a:schemeClr val="tx1"/>
                </a:solidFill>
                <a:latin typeface="Arial" panose="020B0604020202020204" pitchFamily="34" charset="0"/>
              </a:rPr>
              <a:t> – Take action when you notice someone struggling.</a:t>
            </a:r>
            <a:br>
              <a:rPr lang="en-US" sz="1800" b="0" dirty="0">
                <a:solidFill>
                  <a:schemeClr val="tx1"/>
                </a:solidFill>
                <a:latin typeface="Arial" panose="020B0604020202020204" pitchFamily="34" charset="0"/>
              </a:rPr>
            </a:br>
            <a:endParaRPr lang="en-US" sz="1800" b="0" dirty="0">
              <a:solidFill>
                <a:schemeClr val="tx1"/>
              </a:solidFill>
              <a:latin typeface="Arial" panose="020B0604020202020204" pitchFamily="34" charset="0"/>
            </a:endParaRPr>
          </a:p>
        </p:txBody>
      </p:sp>
      <p:sp>
        <p:nvSpPr>
          <p:cNvPr id="18" name="TextBox 17"/>
          <p:cNvSpPr txBox="1"/>
          <p:nvPr/>
        </p:nvSpPr>
        <p:spPr>
          <a:xfrm>
            <a:off x="739256" y="1897596"/>
            <a:ext cx="7648234" cy="346249"/>
          </a:xfrm>
          <a:prstGeom prst="rect">
            <a:avLst/>
          </a:prstGeom>
          <a:noFill/>
        </p:spPr>
        <p:txBody>
          <a:bodyPr wrap="square" rtlCol="0">
            <a:spAutoFit/>
          </a:bodyPr>
          <a:lstStyle/>
          <a:p>
            <a:pPr algn="ctr"/>
            <a:r>
              <a:rPr lang="en-US" sz="1650" b="1" dirty="0">
                <a:latin typeface="Arial" panose="020B0604020202020204" pitchFamily="34" charset="0"/>
              </a:rPr>
              <a:t>• Be an </a:t>
            </a:r>
            <a:r>
              <a:rPr lang="en-US" sz="1650" b="1" u="sng" dirty="0">
                <a:latin typeface="Arial" panose="020B0604020202020204" pitchFamily="34" charset="0"/>
              </a:rPr>
              <a:t>active participant</a:t>
            </a:r>
            <a:r>
              <a:rPr lang="en-US" sz="1650" b="1" dirty="0">
                <a:latin typeface="Arial" panose="020B0604020202020204" pitchFamily="34" charset="0"/>
              </a:rPr>
              <a:t>  • Be </a:t>
            </a:r>
            <a:r>
              <a:rPr lang="en-US" sz="1650" b="1" u="sng" dirty="0">
                <a:latin typeface="Arial" panose="020B0604020202020204" pitchFamily="34" charset="0"/>
              </a:rPr>
              <a:t>willing to learn</a:t>
            </a:r>
            <a:r>
              <a:rPr lang="en-US" sz="1650" b="1" dirty="0">
                <a:latin typeface="Arial" panose="020B0604020202020204" pitchFamily="34" charset="0"/>
              </a:rPr>
              <a:t>  • Be </a:t>
            </a:r>
            <a:r>
              <a:rPr lang="en-US" sz="1650" b="1" u="sng" dirty="0">
                <a:latin typeface="Arial" panose="020B0604020202020204" pitchFamily="34" charset="0"/>
              </a:rPr>
              <a:t>open to new concepts</a:t>
            </a:r>
          </a:p>
        </p:txBody>
      </p:sp>
      <p:sp>
        <p:nvSpPr>
          <p:cNvPr id="20"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Tree>
    <p:extLst>
      <p:ext uri="{BB962C8B-B14F-4D97-AF65-F5344CB8AC3E}">
        <p14:creationId xmlns:p14="http://schemas.microsoft.com/office/powerpoint/2010/main" val="910697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374376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83690" y="653965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08159" y="301444"/>
            <a:ext cx="7175586" cy="457200"/>
          </a:xfrm>
        </p:spPr>
        <p:txBody>
          <a:bodyPr/>
          <a:lstStyle/>
          <a:p>
            <a:r>
              <a:rPr lang="en-US" sz="2000" dirty="0">
                <a:solidFill>
                  <a:schemeClr val="tx1">
                    <a:lumMod val="75000"/>
                    <a:lumOff val="25000"/>
                  </a:schemeClr>
                </a:solidFill>
              </a:rPr>
              <a:t>INTRODUCTION</a:t>
            </a:r>
          </a:p>
        </p:txBody>
      </p:sp>
      <p:sp>
        <p:nvSpPr>
          <p:cNvPr id="6"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58289"/>
            <a:ext cx="9144441" cy="5143748"/>
          </a:xfrm>
          <a:prstGeom prst="rect">
            <a:avLst/>
          </a:prstGeom>
        </p:spPr>
      </p:pic>
    </p:spTree>
    <p:extLst>
      <p:ext uri="{BB962C8B-B14F-4D97-AF65-F5344CB8AC3E}">
        <p14:creationId xmlns:p14="http://schemas.microsoft.com/office/powerpoint/2010/main" val="1771651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5830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3038310" y="6528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03134" y="306462"/>
            <a:ext cx="7175586" cy="457200"/>
          </a:xfrm>
        </p:spPr>
        <p:txBody>
          <a:bodyPr/>
          <a:lstStyle/>
          <a:p>
            <a:r>
              <a:rPr lang="en-US" sz="2000" dirty="0">
                <a:solidFill>
                  <a:schemeClr val="tx1">
                    <a:lumMod val="75000"/>
                    <a:lumOff val="25000"/>
                  </a:schemeClr>
                </a:solidFill>
              </a:rPr>
              <a:t>Transitioning from civilian to soldier</a:t>
            </a: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cxnSp>
        <p:nvCxnSpPr>
          <p:cNvPr id="15" name="Elbow Connector 14"/>
          <p:cNvCxnSpPr/>
          <p:nvPr/>
        </p:nvCxnSpPr>
        <p:spPr>
          <a:xfrm rot="10800000">
            <a:off x="5" y="4668555"/>
            <a:ext cx="2680721" cy="1214545"/>
          </a:xfrm>
          <a:prstGeom prst="bentConnector3">
            <a:avLst>
              <a:gd name="adj1" fmla="val 57415"/>
            </a:avLst>
          </a:prstGeom>
          <a:ln w="168275">
            <a:solidFill>
              <a:srgbClr val="FFE385"/>
            </a:solidFill>
            <a:bevel/>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FB37869-8003-4A5A-8920-C9A41CAE3FD8}"/>
              </a:ext>
            </a:extLst>
          </p:cNvPr>
          <p:cNvSpPr/>
          <p:nvPr/>
        </p:nvSpPr>
        <p:spPr>
          <a:xfrm>
            <a:off x="1350817" y="5744600"/>
            <a:ext cx="6320414" cy="276999"/>
          </a:xfrm>
          <a:prstGeom prst="rect">
            <a:avLst/>
          </a:prstGeom>
        </p:spPr>
        <p:txBody>
          <a:bodyPr wrap="square">
            <a:spAutoFit/>
          </a:bodyPr>
          <a:lstStyle/>
          <a:p>
            <a:pPr algn="ctr"/>
            <a:r>
              <a:rPr lang="en-US" sz="1200" b="1" i="1" dirty="0">
                <a:solidFill>
                  <a:srgbClr val="E56F6F"/>
                </a:solidFill>
              </a:rPr>
              <a:t>Link or embed video above</a:t>
            </a:r>
          </a:p>
        </p:txBody>
      </p:sp>
      <p:sp>
        <p:nvSpPr>
          <p:cNvPr id="18" name="Rectangle 17">
            <a:extLst>
              <a:ext uri="{FF2B5EF4-FFF2-40B4-BE49-F238E27FC236}">
                <a16:creationId xmlns:a16="http://schemas.microsoft.com/office/drawing/2014/main" id="{43FB27A3-50E7-4E23-B9AD-2B735B6D2C76}"/>
              </a:ext>
            </a:extLst>
          </p:cNvPr>
          <p:cNvSpPr/>
          <p:nvPr/>
        </p:nvSpPr>
        <p:spPr>
          <a:xfrm>
            <a:off x="1421153" y="1549642"/>
            <a:ext cx="6320414" cy="40616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Video_Clip_1_Draft">
            <a:hlinkClick r:id="" action="ppaction://media"/>
            <a:extLst>
              <a:ext uri="{FF2B5EF4-FFF2-40B4-BE49-F238E27FC236}">
                <a16:creationId xmlns:a16="http://schemas.microsoft.com/office/drawing/2014/main" id="{9FD7A7BE-C52B-4F50-94ED-5996892FE78B}"/>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619544" y="1743147"/>
            <a:ext cx="5923632" cy="3332043"/>
          </a:xfrm>
          <a:prstGeom prst="rect">
            <a:avLst/>
          </a:prstGeom>
        </p:spPr>
      </p:pic>
    </p:spTree>
    <p:extLst>
      <p:ext uri="{BB962C8B-B14F-4D97-AF65-F5344CB8AC3E}">
        <p14:creationId xmlns:p14="http://schemas.microsoft.com/office/powerpoint/2010/main" val="2338885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9"/>
                                        </p:tgtEl>
                                      </p:cBhvr>
                                    </p:cmd>
                                  </p:childTnLst>
                                </p:cTn>
                              </p:par>
                            </p:childTnLst>
                          </p:cTn>
                        </p:par>
                      </p:childTnLst>
                    </p:cTn>
                  </p:par>
                </p:childTnLst>
              </p:cTn>
              <p:nextCondLst>
                <p:cond evt="onClick" delay="0">
                  <p:tgtEl>
                    <p:spTgt spid="19"/>
                  </p:tgtEl>
                </p:cond>
              </p:nextCondLst>
            </p:seq>
            <p:video fullScrn="1">
              <p:cMediaNode vol="80000">
                <p:cTn id="7" fill="hold" display="0">
                  <p:stCondLst>
                    <p:cond delay="indefinite"/>
                  </p:stCondLst>
                </p:cTn>
                <p:tgtEl>
                  <p:spTgt spid="1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68873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B88C4F8-5144-4E4C-BA95-8A8C42AE1AFE}"/>
              </a:ext>
            </a:extLst>
          </p:cNvPr>
          <p:cNvPicPr>
            <a:picLocks noChangeAspect="1"/>
          </p:cNvPicPr>
          <p:nvPr/>
        </p:nvPicPr>
        <p:blipFill>
          <a:blip r:embed="rId3"/>
          <a:stretch>
            <a:fillRect/>
          </a:stretch>
        </p:blipFill>
        <p:spPr>
          <a:xfrm>
            <a:off x="4944805" y="872051"/>
            <a:ext cx="3420152" cy="1993565"/>
          </a:xfrm>
          <a:prstGeom prst="rect">
            <a:avLst/>
          </a:prstGeom>
        </p:spPr>
      </p:pic>
      <p:pic>
        <p:nvPicPr>
          <p:cNvPr id="16" name="Picture 15">
            <a:extLst>
              <a:ext uri="{FF2B5EF4-FFF2-40B4-BE49-F238E27FC236}">
                <a16:creationId xmlns:a16="http://schemas.microsoft.com/office/drawing/2014/main" id="{68A2EB6C-7398-4EB1-806F-4CEB7FE1663F}"/>
              </a:ext>
            </a:extLst>
          </p:cNvPr>
          <p:cNvPicPr>
            <a:picLocks noChangeAspect="1"/>
          </p:cNvPicPr>
          <p:nvPr/>
        </p:nvPicPr>
        <p:blipFill>
          <a:blip r:embed="rId4"/>
          <a:stretch>
            <a:fillRect/>
          </a:stretch>
        </p:blipFill>
        <p:spPr>
          <a:xfrm>
            <a:off x="871935" y="872052"/>
            <a:ext cx="3420152" cy="1993565"/>
          </a:xfrm>
          <a:prstGeom prst="rect">
            <a:avLst/>
          </a:prstGeom>
        </p:spPr>
      </p:pic>
      <p:pic>
        <p:nvPicPr>
          <p:cNvPr id="18" name="Picture 17">
            <a:extLst>
              <a:ext uri="{FF2B5EF4-FFF2-40B4-BE49-F238E27FC236}">
                <a16:creationId xmlns:a16="http://schemas.microsoft.com/office/drawing/2014/main" id="{283EF68F-F91C-47F7-8774-D8A3379C35EF}"/>
              </a:ext>
            </a:extLst>
          </p:cNvPr>
          <p:cNvPicPr>
            <a:picLocks noChangeAspect="1"/>
          </p:cNvPicPr>
          <p:nvPr/>
        </p:nvPicPr>
        <p:blipFill>
          <a:blip r:embed="rId5"/>
          <a:stretch>
            <a:fillRect/>
          </a:stretch>
        </p:blipFill>
        <p:spPr>
          <a:xfrm>
            <a:off x="2861924" y="2702035"/>
            <a:ext cx="3420152" cy="1993565"/>
          </a:xfrm>
          <a:prstGeom prst="rect">
            <a:avLst/>
          </a:prstGeom>
        </p:spPr>
      </p:pic>
      <p:sp>
        <p:nvSpPr>
          <p:cNvPr id="12" name="Footer Placeholder 2"/>
          <p:cNvSpPr txBox="1">
            <a:spLocks/>
          </p:cNvSpPr>
          <p:nvPr/>
        </p:nvSpPr>
        <p:spPr>
          <a:xfrm>
            <a:off x="3038310" y="6528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03134" y="306462"/>
            <a:ext cx="7175586" cy="457200"/>
          </a:xfrm>
        </p:spPr>
        <p:txBody>
          <a:bodyPr/>
          <a:lstStyle/>
          <a:p>
            <a:r>
              <a:rPr lang="en-US" sz="2000" dirty="0">
                <a:solidFill>
                  <a:schemeClr val="tx1">
                    <a:lumMod val="75000"/>
                    <a:lumOff val="25000"/>
                  </a:schemeClr>
                </a:solidFill>
              </a:rPr>
              <a:t>Transitioning from civilian to soldier </a:t>
            </a:r>
            <a:r>
              <a:rPr lang="en-US" sz="900" dirty="0"/>
              <a:t>(*Alt Video Content)</a:t>
            </a: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dirty="0">
                <a:solidFill>
                  <a:srgbClr val="FFC626"/>
                </a:solidFill>
                <a:latin typeface="Arial"/>
              </a:rPr>
              <a:t>6</a:t>
            </a:r>
            <a:endParaRPr kumimoji="0" lang="en-US" altLang="en-US" sz="1200" b="0" i="0" u="none" strike="noStrike" kern="1200" cap="none" spc="0" normalizeH="0" baseline="0" noProof="0" dirty="0">
              <a:ln>
                <a:noFill/>
              </a:ln>
              <a:solidFill>
                <a:srgbClr val="FFC626"/>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F577F34C-A077-4623-9672-C811FA481712}"/>
              </a:ext>
            </a:extLst>
          </p:cNvPr>
          <p:cNvSpPr>
            <a:spLocks noChangeAspect="1"/>
          </p:cNvSpPr>
          <p:nvPr/>
        </p:nvSpPr>
        <p:spPr>
          <a:xfrm>
            <a:off x="886355" y="858645"/>
            <a:ext cx="3337560" cy="19630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E1544C4E-3A19-4375-BF53-0188F6470F51}"/>
              </a:ext>
            </a:extLst>
          </p:cNvPr>
          <p:cNvSpPr/>
          <p:nvPr/>
        </p:nvSpPr>
        <p:spPr>
          <a:xfrm>
            <a:off x="1182849" y="786685"/>
            <a:ext cx="2719496"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New tasks to learn</a:t>
            </a:r>
          </a:p>
        </p:txBody>
      </p:sp>
      <p:sp>
        <p:nvSpPr>
          <p:cNvPr id="22" name="Rectangle 21">
            <a:extLst>
              <a:ext uri="{FF2B5EF4-FFF2-40B4-BE49-F238E27FC236}">
                <a16:creationId xmlns:a16="http://schemas.microsoft.com/office/drawing/2014/main" id="{7A4C201A-CA8E-4F3B-9C65-002174CAE973}"/>
              </a:ext>
            </a:extLst>
          </p:cNvPr>
          <p:cNvSpPr>
            <a:spLocks noChangeAspect="1"/>
          </p:cNvSpPr>
          <p:nvPr/>
        </p:nvSpPr>
        <p:spPr>
          <a:xfrm>
            <a:off x="4961583" y="914741"/>
            <a:ext cx="3337560" cy="19630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ED0DE706-137A-4275-98DE-8D111F2B837F}"/>
              </a:ext>
            </a:extLst>
          </p:cNvPr>
          <p:cNvSpPr/>
          <p:nvPr/>
        </p:nvSpPr>
        <p:spPr>
          <a:xfrm>
            <a:off x="5285064" y="841867"/>
            <a:ext cx="2676087"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Life is challenging</a:t>
            </a:r>
          </a:p>
        </p:txBody>
      </p:sp>
      <p:sp>
        <p:nvSpPr>
          <p:cNvPr id="23" name="Rectangle 22">
            <a:extLst>
              <a:ext uri="{FF2B5EF4-FFF2-40B4-BE49-F238E27FC236}">
                <a16:creationId xmlns:a16="http://schemas.microsoft.com/office/drawing/2014/main" id="{63A6AED9-D680-4DC2-9398-12CD28A48E47}"/>
              </a:ext>
            </a:extLst>
          </p:cNvPr>
          <p:cNvSpPr>
            <a:spLocks noChangeAspect="1"/>
          </p:cNvSpPr>
          <p:nvPr/>
        </p:nvSpPr>
        <p:spPr>
          <a:xfrm>
            <a:off x="2875946" y="2655289"/>
            <a:ext cx="3337560" cy="19630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BA4CCB8-D99C-4B2B-9E72-479AB66E4363}"/>
              </a:ext>
            </a:extLst>
          </p:cNvPr>
          <p:cNvSpPr/>
          <p:nvPr/>
        </p:nvSpPr>
        <p:spPr>
          <a:xfrm>
            <a:off x="3303157" y="2592997"/>
            <a:ext cx="2556405" cy="307777"/>
          </a:xfrm>
          <a:prstGeom prst="rect">
            <a:avLst/>
          </a:prstGeom>
          <a:noFill/>
        </p:spPr>
        <p:txBody>
          <a:bodyPr wrap="non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We’re serious about suicide</a:t>
            </a:r>
          </a:p>
        </p:txBody>
      </p:sp>
      <p:pic>
        <p:nvPicPr>
          <p:cNvPr id="19" name="Picture 18">
            <a:extLst>
              <a:ext uri="{FF2B5EF4-FFF2-40B4-BE49-F238E27FC236}">
                <a16:creationId xmlns:a16="http://schemas.microsoft.com/office/drawing/2014/main" id="{680577C2-71E4-40BC-9432-7EAC9B23A82B}"/>
              </a:ext>
            </a:extLst>
          </p:cNvPr>
          <p:cNvPicPr>
            <a:picLocks noChangeAspect="1"/>
          </p:cNvPicPr>
          <p:nvPr/>
        </p:nvPicPr>
        <p:blipFill>
          <a:blip r:embed="rId6"/>
          <a:stretch>
            <a:fillRect/>
          </a:stretch>
        </p:blipFill>
        <p:spPr>
          <a:xfrm>
            <a:off x="719873" y="4426444"/>
            <a:ext cx="3420152" cy="1993565"/>
          </a:xfrm>
          <a:prstGeom prst="rect">
            <a:avLst/>
          </a:prstGeom>
        </p:spPr>
      </p:pic>
      <p:pic>
        <p:nvPicPr>
          <p:cNvPr id="20" name="Picture 19">
            <a:extLst>
              <a:ext uri="{FF2B5EF4-FFF2-40B4-BE49-F238E27FC236}">
                <a16:creationId xmlns:a16="http://schemas.microsoft.com/office/drawing/2014/main" id="{19C5B454-E24F-4C36-9281-5CC0297F4FB5}"/>
              </a:ext>
            </a:extLst>
          </p:cNvPr>
          <p:cNvPicPr>
            <a:picLocks noChangeAspect="1"/>
          </p:cNvPicPr>
          <p:nvPr/>
        </p:nvPicPr>
        <p:blipFill>
          <a:blip r:embed="rId7"/>
          <a:stretch>
            <a:fillRect/>
          </a:stretch>
        </p:blipFill>
        <p:spPr>
          <a:xfrm>
            <a:off x="5028695" y="4450548"/>
            <a:ext cx="3420152" cy="1993565"/>
          </a:xfrm>
          <a:prstGeom prst="rect">
            <a:avLst/>
          </a:prstGeom>
        </p:spPr>
      </p:pic>
      <p:sp>
        <p:nvSpPr>
          <p:cNvPr id="24" name="Rectangle 23">
            <a:extLst>
              <a:ext uri="{FF2B5EF4-FFF2-40B4-BE49-F238E27FC236}">
                <a16:creationId xmlns:a16="http://schemas.microsoft.com/office/drawing/2014/main" id="{080603C1-5949-4853-A242-A5F100D29E26}"/>
              </a:ext>
            </a:extLst>
          </p:cNvPr>
          <p:cNvSpPr>
            <a:spLocks noChangeAspect="1"/>
          </p:cNvSpPr>
          <p:nvPr/>
        </p:nvSpPr>
        <p:spPr>
          <a:xfrm>
            <a:off x="736751" y="4458924"/>
            <a:ext cx="3337560" cy="19630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BC3FA83F-543C-4E73-9124-042261E9928B}"/>
              </a:ext>
            </a:extLst>
          </p:cNvPr>
          <p:cNvSpPr/>
          <p:nvPr/>
        </p:nvSpPr>
        <p:spPr>
          <a:xfrm>
            <a:off x="1040417" y="4382725"/>
            <a:ext cx="2679901" cy="307777"/>
          </a:xfrm>
          <a:prstGeom prst="rect">
            <a:avLst/>
          </a:prstGeom>
          <a:noFill/>
        </p:spPr>
        <p:txBody>
          <a:bodyPr wrap="non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Experiencing new challenges</a:t>
            </a:r>
          </a:p>
        </p:txBody>
      </p:sp>
      <p:sp>
        <p:nvSpPr>
          <p:cNvPr id="25" name="Rectangle 24">
            <a:extLst>
              <a:ext uri="{FF2B5EF4-FFF2-40B4-BE49-F238E27FC236}">
                <a16:creationId xmlns:a16="http://schemas.microsoft.com/office/drawing/2014/main" id="{98C542B2-3B2F-45CB-9D02-2B384597CC10}"/>
              </a:ext>
            </a:extLst>
          </p:cNvPr>
          <p:cNvSpPr>
            <a:spLocks noChangeAspect="1"/>
          </p:cNvSpPr>
          <p:nvPr/>
        </p:nvSpPr>
        <p:spPr>
          <a:xfrm>
            <a:off x="5040308" y="4475702"/>
            <a:ext cx="3337560" cy="19630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F1EA5E28-C6A7-4E66-A542-4F50C064CD8B}"/>
              </a:ext>
            </a:extLst>
          </p:cNvPr>
          <p:cNvSpPr/>
          <p:nvPr/>
        </p:nvSpPr>
        <p:spPr>
          <a:xfrm>
            <a:off x="5423684" y="4407698"/>
            <a:ext cx="2495523"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Ask for help</a:t>
            </a:r>
          </a:p>
        </p:txBody>
      </p:sp>
    </p:spTree>
    <p:extLst>
      <p:ext uri="{BB962C8B-B14F-4D97-AF65-F5344CB8AC3E}">
        <p14:creationId xmlns:p14="http://schemas.microsoft.com/office/powerpoint/2010/main" val="1503767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40106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4294967295"/>
          </p:nvPr>
        </p:nvSpPr>
        <p:spPr>
          <a:xfrm>
            <a:off x="3024939" y="6469062"/>
            <a:ext cx="3086100"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FOUO</a:t>
            </a:r>
          </a:p>
        </p:txBody>
      </p:sp>
      <p:sp>
        <p:nvSpPr>
          <p:cNvPr id="12"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08351" y="301437"/>
            <a:ext cx="7414054" cy="457200"/>
          </a:xfrm>
        </p:spPr>
        <p:txBody>
          <a:bodyPr/>
          <a:lstStyle/>
          <a:p>
            <a:r>
              <a:rPr lang="en-US" sz="2000" dirty="0">
                <a:solidFill>
                  <a:schemeClr val="tx1">
                    <a:lumMod val="75000"/>
                    <a:lumOff val="25000"/>
                  </a:schemeClr>
                </a:solidFill>
              </a:rPr>
              <a:t>Signs of Struggle</a:t>
            </a:r>
          </a:p>
        </p:txBody>
      </p:sp>
      <p:sp>
        <p:nvSpPr>
          <p:cNvPr id="8" name="Rectangle 7"/>
          <p:cNvSpPr/>
          <p:nvPr/>
        </p:nvSpPr>
        <p:spPr>
          <a:xfrm>
            <a:off x="1003301" y="1506080"/>
            <a:ext cx="7029450" cy="2246769"/>
          </a:xfrm>
          <a:prstGeom prst="rect">
            <a:avLst/>
          </a:prstGeom>
        </p:spPr>
        <p:txBody>
          <a:bodyPr wrap="square">
            <a:spAutoFit/>
          </a:bodyPr>
          <a:lstStyle/>
          <a:p>
            <a:r>
              <a:rPr lang="en-US" sz="2000" dirty="0">
                <a:solidFill>
                  <a:schemeClr val="tx1">
                    <a:lumMod val="95000"/>
                    <a:lumOff val="5000"/>
                  </a:schemeClr>
                </a:solidFill>
              </a:rPr>
              <a:t>Struggles in life can get us down. To have your buddy’s back look for signs of: </a:t>
            </a:r>
          </a:p>
          <a:p>
            <a:pPr marL="742950" lvl="1" indent="-285750">
              <a:buFont typeface="Arial" panose="020B0604020202020204" pitchFamily="34" charset="0"/>
              <a:buChar char="•"/>
            </a:pPr>
            <a:r>
              <a:rPr lang="en-US" sz="2000" dirty="0">
                <a:solidFill>
                  <a:schemeClr val="tx1">
                    <a:lumMod val="95000"/>
                    <a:lumOff val="5000"/>
                  </a:schemeClr>
                </a:solidFill>
              </a:rPr>
              <a:t>Separation from the team </a:t>
            </a:r>
          </a:p>
          <a:p>
            <a:pPr marL="742950" lvl="1" indent="-285750">
              <a:buFont typeface="Arial" panose="020B0604020202020204" pitchFamily="34" charset="0"/>
              <a:buChar char="•"/>
            </a:pPr>
            <a:r>
              <a:rPr lang="en-US" sz="2000" dirty="0">
                <a:solidFill>
                  <a:schemeClr val="tx1">
                    <a:lumMod val="95000"/>
                    <a:lumOff val="5000"/>
                  </a:schemeClr>
                </a:solidFill>
              </a:rPr>
              <a:t>Constant irritability or frequent anger outbursts  </a:t>
            </a:r>
          </a:p>
          <a:p>
            <a:pPr marL="742950" lvl="1" indent="-285750">
              <a:buFont typeface="Arial" panose="020B0604020202020204" pitchFamily="34" charset="0"/>
              <a:buChar char="•"/>
            </a:pPr>
            <a:r>
              <a:rPr lang="en-US" sz="2000" dirty="0">
                <a:solidFill>
                  <a:schemeClr val="tx1">
                    <a:lumMod val="95000"/>
                    <a:lumOff val="5000"/>
                  </a:schemeClr>
                </a:solidFill>
              </a:rPr>
              <a:t>Not always focused on the task at hand</a:t>
            </a:r>
          </a:p>
          <a:p>
            <a:pPr marL="742950" lvl="1" indent="-285750">
              <a:buFont typeface="Arial" panose="020B0604020202020204" pitchFamily="34" charset="0"/>
              <a:buChar char="•"/>
            </a:pPr>
            <a:r>
              <a:rPr lang="en-US" sz="2000" dirty="0">
                <a:solidFill>
                  <a:schemeClr val="tx1">
                    <a:lumMod val="95000"/>
                    <a:lumOff val="5000"/>
                  </a:schemeClr>
                </a:solidFill>
              </a:rPr>
              <a:t>Acting impulsively </a:t>
            </a:r>
          </a:p>
          <a:p>
            <a:pPr marL="742950" lvl="1" indent="-285750">
              <a:buFont typeface="Arial" panose="020B0604020202020204" pitchFamily="34" charset="0"/>
              <a:buChar char="•"/>
            </a:pPr>
            <a:r>
              <a:rPr lang="en-US" sz="2000" dirty="0">
                <a:solidFill>
                  <a:schemeClr val="tx1">
                    <a:lumMod val="95000"/>
                    <a:lumOff val="5000"/>
                  </a:schemeClr>
                </a:solidFill>
              </a:rPr>
              <a:t>Sudden changes in mood or constant sadness</a:t>
            </a:r>
          </a:p>
        </p:txBody>
      </p:sp>
      <p:sp>
        <p:nvSpPr>
          <p:cNvPr id="9" name="Rectangle 8">
            <a:extLst>
              <a:ext uri="{FF2B5EF4-FFF2-40B4-BE49-F238E27FC236}">
                <a16:creationId xmlns:a16="http://schemas.microsoft.com/office/drawing/2014/main" id="{92BF20F5-E176-4F40-B4BB-D8931849A102}"/>
              </a:ext>
            </a:extLst>
          </p:cNvPr>
          <p:cNvSpPr/>
          <p:nvPr/>
        </p:nvSpPr>
        <p:spPr>
          <a:xfrm>
            <a:off x="3170367" y="4500292"/>
            <a:ext cx="4880348" cy="1083381"/>
          </a:xfrm>
          <a:prstGeom prst="rect">
            <a:avLst/>
          </a:prstGeom>
          <a:solidFill>
            <a:schemeClr val="bg1"/>
          </a:solidFill>
          <a:ln>
            <a:solidFill>
              <a:srgbClr val="FFC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0" name="Picture 9" descr="A picture containing clipart&#10;&#10;Description automatically generated">
            <a:extLst>
              <a:ext uri="{FF2B5EF4-FFF2-40B4-BE49-F238E27FC236}">
                <a16:creationId xmlns:a16="http://schemas.microsoft.com/office/drawing/2014/main" id="{499D5AAB-FBC0-4396-95E3-33320E2540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7166" y="4273940"/>
            <a:ext cx="406400" cy="409109"/>
          </a:xfrm>
          <a:prstGeom prst="rect">
            <a:avLst/>
          </a:prstGeom>
        </p:spPr>
      </p:pic>
      <p:sp>
        <p:nvSpPr>
          <p:cNvPr id="29" name="TextBox 28"/>
          <p:cNvSpPr txBox="1"/>
          <p:nvPr/>
        </p:nvSpPr>
        <p:spPr>
          <a:xfrm>
            <a:off x="3263789" y="4597483"/>
            <a:ext cx="5433639" cy="830997"/>
          </a:xfrm>
          <a:prstGeom prst="rect">
            <a:avLst/>
          </a:prstGeom>
          <a:noFill/>
          <a:ln w="38100">
            <a:noFill/>
          </a:ln>
        </p:spPr>
        <p:txBody>
          <a:bodyPr wrap="square" rtlCol="0">
            <a:spAutoFit/>
          </a:bodyPr>
          <a:lstStyle/>
          <a:p>
            <a:r>
              <a:rPr lang="en-US" sz="1600" dirty="0">
                <a:solidFill>
                  <a:schemeClr val="tx1">
                    <a:lumMod val="95000"/>
                    <a:lumOff val="5000"/>
                  </a:schemeClr>
                </a:solidFill>
              </a:rPr>
              <a:t>Being part of the Army </a:t>
            </a:r>
            <a:r>
              <a:rPr lang="en-US" sz="1600" b="1" dirty="0">
                <a:solidFill>
                  <a:schemeClr val="tx1">
                    <a:lumMod val="95000"/>
                    <a:lumOff val="5000"/>
                  </a:schemeClr>
                </a:solidFill>
              </a:rPr>
              <a:t>team</a:t>
            </a:r>
            <a:r>
              <a:rPr lang="en-US" sz="1600" dirty="0">
                <a:solidFill>
                  <a:schemeClr val="tx1">
                    <a:lumMod val="95000"/>
                    <a:lumOff val="5000"/>
                  </a:schemeClr>
                </a:solidFill>
              </a:rPr>
              <a:t> means we share a </a:t>
            </a:r>
            <a:r>
              <a:rPr lang="en-US" sz="1600" b="1" dirty="0">
                <a:solidFill>
                  <a:schemeClr val="tx1">
                    <a:lumMod val="95000"/>
                    <a:lumOff val="5000"/>
                  </a:schemeClr>
                </a:solidFill>
              </a:rPr>
              <a:t>responsibility</a:t>
            </a:r>
            <a:r>
              <a:rPr lang="en-US" sz="1600" dirty="0">
                <a:solidFill>
                  <a:schemeClr val="tx1">
                    <a:lumMod val="95000"/>
                    <a:lumOff val="5000"/>
                  </a:schemeClr>
                </a:solidFill>
              </a:rPr>
              <a:t> for getting to know each other and supporting those who may be struggling. </a:t>
            </a:r>
          </a:p>
        </p:txBody>
      </p:sp>
      <p:sp>
        <p:nvSpPr>
          <p:cNvPr id="11"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Tree>
    <p:extLst>
      <p:ext uri="{BB962C8B-B14F-4D97-AF65-F5344CB8AC3E}">
        <p14:creationId xmlns:p14="http://schemas.microsoft.com/office/powerpoint/2010/main" val="2662721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429235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1704475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93FC15-B88F-44CD-A53A-2F047133DD34}"/>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1617" y="1236797"/>
            <a:ext cx="9140765" cy="5621203"/>
          </a:xfrm>
          <a:prstGeom prst="rect">
            <a:avLst/>
          </a:prstGeom>
          <a:noFill/>
          <a:ln>
            <a:noFill/>
          </a:ln>
        </p:spPr>
      </p:pic>
      <p:sp>
        <p:nvSpPr>
          <p:cNvPr id="2" name="Title 1"/>
          <p:cNvSpPr>
            <a:spLocks noGrp="1"/>
          </p:cNvSpPr>
          <p:nvPr>
            <p:ph type="title"/>
          </p:nvPr>
        </p:nvSpPr>
        <p:spPr>
          <a:xfrm>
            <a:off x="893087" y="301434"/>
            <a:ext cx="7175586" cy="457200"/>
          </a:xfrm>
        </p:spPr>
        <p:txBody>
          <a:bodyPr/>
          <a:lstStyle/>
          <a:p>
            <a:r>
              <a:rPr lang="en-US" sz="2000" dirty="0">
                <a:solidFill>
                  <a:srgbClr val="FFCB05"/>
                </a:solidFill>
              </a:rPr>
              <a:t>Check on Learning </a:t>
            </a:r>
            <a:r>
              <a:rPr lang="en-US" sz="2000" dirty="0">
                <a:solidFill>
                  <a:schemeClr val="tx1">
                    <a:lumMod val="75000"/>
                    <a:lumOff val="25000"/>
                  </a:schemeClr>
                </a:solidFill>
              </a:rPr>
              <a:t>- Challenges and Coping</a:t>
            </a:r>
          </a:p>
        </p:txBody>
      </p:sp>
      <p:sp>
        <p:nvSpPr>
          <p:cNvPr id="8" name="Rectangle 7">
            <a:extLst>
              <a:ext uri="{FF2B5EF4-FFF2-40B4-BE49-F238E27FC236}">
                <a16:creationId xmlns:a16="http://schemas.microsoft.com/office/drawing/2014/main" id="{4B26A05A-F926-4492-89CF-5EE8FCF76AC5}"/>
              </a:ext>
            </a:extLst>
          </p:cNvPr>
          <p:cNvSpPr/>
          <p:nvPr/>
        </p:nvSpPr>
        <p:spPr>
          <a:xfrm>
            <a:off x="3463931" y="1846397"/>
            <a:ext cx="5680067" cy="172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extBox 9">
            <a:extLst>
              <a:ext uri="{FF2B5EF4-FFF2-40B4-BE49-F238E27FC236}">
                <a16:creationId xmlns:a16="http://schemas.microsoft.com/office/drawing/2014/main" id="{D14AE64E-ED93-48AC-A168-8DD3192DACA1}"/>
              </a:ext>
            </a:extLst>
          </p:cNvPr>
          <p:cNvSpPr txBox="1"/>
          <p:nvPr/>
        </p:nvSpPr>
        <p:spPr>
          <a:xfrm>
            <a:off x="1612048" y="1604144"/>
            <a:ext cx="1803699" cy="558807"/>
          </a:xfrm>
          <a:prstGeom prst="rect">
            <a:avLst/>
          </a:prstGeom>
          <a:noFill/>
        </p:spPr>
        <p:txBody>
          <a:bodyPr wrap="none" rtlCol="0">
            <a:spAutoFit/>
          </a:bodyPr>
          <a:lstStyle/>
          <a:p>
            <a:pPr>
              <a:lnSpc>
                <a:spcPts val="4000"/>
              </a:lnSpc>
            </a:pPr>
            <a:r>
              <a:rPr lang="en-US" sz="2800" dirty="0">
                <a:latin typeface="Arial" panose="020B0604020202020204" pitchFamily="34" charset="0"/>
              </a:rPr>
              <a:t>Questions</a:t>
            </a:r>
          </a:p>
        </p:txBody>
      </p:sp>
      <p:sp>
        <p:nvSpPr>
          <p:cNvPr id="14" name="Rectangle 13">
            <a:extLst>
              <a:ext uri="{FF2B5EF4-FFF2-40B4-BE49-F238E27FC236}">
                <a16:creationId xmlns:a16="http://schemas.microsoft.com/office/drawing/2014/main" id="{A7631670-8271-4471-85D0-9F8896886F80}"/>
              </a:ext>
            </a:extLst>
          </p:cNvPr>
          <p:cNvSpPr/>
          <p:nvPr/>
        </p:nvSpPr>
        <p:spPr>
          <a:xfrm>
            <a:off x="1320127" y="2405205"/>
            <a:ext cx="7823870" cy="664999"/>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p:cNvSpPr/>
          <p:nvPr/>
        </p:nvSpPr>
        <p:spPr>
          <a:xfrm>
            <a:off x="1380964" y="2519264"/>
            <a:ext cx="8442810" cy="400110"/>
          </a:xfrm>
          <a:prstGeom prst="rect">
            <a:avLst/>
          </a:prstGeom>
        </p:spPr>
        <p:txBody>
          <a:bodyPr wrap="square">
            <a:spAutoFit/>
          </a:bodyPr>
          <a:lstStyle/>
          <a:p>
            <a:r>
              <a:rPr lang="en-US" sz="2000" dirty="0"/>
              <a:t>1. What is a good way to cope with a challenge? </a:t>
            </a:r>
          </a:p>
        </p:txBody>
      </p:sp>
      <p:sp>
        <p:nvSpPr>
          <p:cNvPr id="15" name="Rectangle 14">
            <a:extLst>
              <a:ext uri="{FF2B5EF4-FFF2-40B4-BE49-F238E27FC236}">
                <a16:creationId xmlns:a16="http://schemas.microsoft.com/office/drawing/2014/main" id="{A7631670-8271-4471-85D0-9F8896886F80}"/>
              </a:ext>
            </a:extLst>
          </p:cNvPr>
          <p:cNvSpPr/>
          <p:nvPr/>
        </p:nvSpPr>
        <p:spPr>
          <a:xfrm>
            <a:off x="1320130" y="3235289"/>
            <a:ext cx="7823870" cy="731148"/>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p:cNvSpPr/>
          <p:nvPr/>
        </p:nvSpPr>
        <p:spPr>
          <a:xfrm>
            <a:off x="1380964" y="3387211"/>
            <a:ext cx="6502836" cy="400110"/>
          </a:xfrm>
          <a:prstGeom prst="rect">
            <a:avLst/>
          </a:prstGeom>
        </p:spPr>
        <p:txBody>
          <a:bodyPr wrap="square">
            <a:spAutoFit/>
          </a:bodyPr>
          <a:lstStyle/>
          <a:p>
            <a:r>
              <a:rPr lang="en-US" sz="2000" dirty="0"/>
              <a:t>2. How do you know if someone is struggling?</a:t>
            </a:r>
          </a:p>
        </p:txBody>
      </p:sp>
      <p:pic>
        <p:nvPicPr>
          <p:cNvPr id="16" name="Picture 15"/>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8021" y="5763126"/>
            <a:ext cx="9152021" cy="1102895"/>
          </a:xfrm>
          <a:prstGeom prst="rect">
            <a:avLst/>
          </a:prstGeom>
        </p:spPr>
      </p:pic>
      <p:sp>
        <p:nvSpPr>
          <p:cNvPr id="17"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Tree>
    <p:extLst>
      <p:ext uri="{BB962C8B-B14F-4D97-AF65-F5344CB8AC3E}">
        <p14:creationId xmlns:p14="http://schemas.microsoft.com/office/powerpoint/2010/main" val="1867885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785362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3038310" y="651775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18999" y="301434"/>
            <a:ext cx="7175586" cy="457200"/>
          </a:xfrm>
        </p:spPr>
        <p:txBody>
          <a:bodyPr/>
          <a:lstStyle/>
          <a:p>
            <a:r>
              <a:rPr lang="en-US" sz="2000" dirty="0">
                <a:solidFill>
                  <a:schemeClr val="tx1">
                    <a:lumMod val="75000"/>
                    <a:lumOff val="25000"/>
                  </a:schemeClr>
                </a:solidFill>
              </a:rPr>
              <a:t>ASKING FOR and taking Help</a:t>
            </a:r>
          </a:p>
        </p:txBody>
      </p:sp>
      <p:sp>
        <p:nvSpPr>
          <p:cNvPr id="6"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sp>
        <p:nvSpPr>
          <p:cNvPr id="9" name="Rectangle 8"/>
          <p:cNvSpPr/>
          <p:nvPr/>
        </p:nvSpPr>
        <p:spPr>
          <a:xfrm>
            <a:off x="1421153" y="1549642"/>
            <a:ext cx="6320414" cy="40616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50817" y="5744600"/>
            <a:ext cx="6320414" cy="276999"/>
          </a:xfrm>
          <a:prstGeom prst="rect">
            <a:avLst/>
          </a:prstGeom>
        </p:spPr>
        <p:txBody>
          <a:bodyPr wrap="square">
            <a:spAutoFit/>
          </a:bodyPr>
          <a:lstStyle/>
          <a:p>
            <a:pPr algn="ctr"/>
            <a:r>
              <a:rPr lang="en-US" sz="1200" b="1" i="1" dirty="0">
                <a:solidFill>
                  <a:srgbClr val="E56F6F"/>
                </a:solidFill>
              </a:rPr>
              <a:t>Link or embed video above</a:t>
            </a:r>
          </a:p>
        </p:txBody>
      </p:sp>
      <p:cxnSp>
        <p:nvCxnSpPr>
          <p:cNvPr id="14" name="Elbow Connector 13"/>
          <p:cNvCxnSpPr/>
          <p:nvPr/>
        </p:nvCxnSpPr>
        <p:spPr>
          <a:xfrm rot="10800000">
            <a:off x="5" y="4668555"/>
            <a:ext cx="2680721" cy="1214545"/>
          </a:xfrm>
          <a:prstGeom prst="bentConnector3">
            <a:avLst>
              <a:gd name="adj1" fmla="val 57415"/>
            </a:avLst>
          </a:prstGeom>
          <a:ln w="168275">
            <a:solidFill>
              <a:srgbClr val="FFE385"/>
            </a:solidFill>
            <a:bevel/>
            <a:headEnd type="oval" w="sm" len="sm"/>
            <a:tailEnd type="none" w="sm" len="sm"/>
          </a:ln>
        </p:spPr>
        <p:style>
          <a:lnRef idx="1">
            <a:schemeClr val="accent1"/>
          </a:lnRef>
          <a:fillRef idx="0">
            <a:schemeClr val="accent1"/>
          </a:fillRef>
          <a:effectRef idx="0">
            <a:schemeClr val="accent1"/>
          </a:effectRef>
          <a:fontRef idx="minor">
            <a:schemeClr val="tx1"/>
          </a:fontRef>
        </p:style>
      </p:cxnSp>
      <p:pic>
        <p:nvPicPr>
          <p:cNvPr id="16" name="Video_Clip_1_Draft">
            <a:hlinkClick r:id="" action="ppaction://media"/>
            <a:extLst>
              <a:ext uri="{FF2B5EF4-FFF2-40B4-BE49-F238E27FC236}">
                <a16:creationId xmlns:a16="http://schemas.microsoft.com/office/drawing/2014/main" id="{5E73AAB4-8031-494A-96F1-5C6EF7A5723A}"/>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619544" y="1802400"/>
            <a:ext cx="5923632" cy="3332043"/>
          </a:xfrm>
          <a:prstGeom prst="rect">
            <a:avLst/>
          </a:prstGeom>
        </p:spPr>
      </p:pic>
    </p:spTree>
    <p:extLst>
      <p:ext uri="{BB962C8B-B14F-4D97-AF65-F5344CB8AC3E}">
        <p14:creationId xmlns:p14="http://schemas.microsoft.com/office/powerpoint/2010/main" val="26848229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4077911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3038310" y="6528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03134" y="306462"/>
            <a:ext cx="7175586" cy="457200"/>
          </a:xfrm>
        </p:spPr>
        <p:txBody>
          <a:bodyPr/>
          <a:lstStyle/>
          <a:p>
            <a:r>
              <a:rPr lang="en-US" sz="2000" dirty="0">
                <a:solidFill>
                  <a:schemeClr val="tx1">
                    <a:lumMod val="75000"/>
                    <a:lumOff val="25000"/>
                  </a:schemeClr>
                </a:solidFill>
              </a:rPr>
              <a:t>ASKING FOR and taking </a:t>
            </a:r>
            <a:r>
              <a:rPr lang="en-US" sz="2000" dirty="0"/>
              <a:t>Help </a:t>
            </a:r>
            <a:r>
              <a:rPr lang="en-US" sz="900" dirty="0"/>
              <a:t>(*Alt Video Content)</a:t>
            </a: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C626"/>
                </a:solidFill>
                <a:effectLst/>
                <a:uLnTx/>
                <a:uFillTx/>
                <a:latin typeface="Arial"/>
                <a:ea typeface="+mn-ea"/>
                <a:cs typeface="+mn-cs"/>
              </a:rPr>
              <a:t>10</a:t>
            </a:r>
          </a:p>
        </p:txBody>
      </p:sp>
      <p:pic>
        <p:nvPicPr>
          <p:cNvPr id="11" name="Picture 10">
            <a:extLst>
              <a:ext uri="{FF2B5EF4-FFF2-40B4-BE49-F238E27FC236}">
                <a16:creationId xmlns:a16="http://schemas.microsoft.com/office/drawing/2014/main" id="{40E81C17-92F4-4403-9D8E-E828FFC8E430}"/>
              </a:ext>
            </a:extLst>
          </p:cNvPr>
          <p:cNvPicPr>
            <a:picLocks noChangeAspect="1"/>
          </p:cNvPicPr>
          <p:nvPr/>
        </p:nvPicPr>
        <p:blipFill>
          <a:blip r:embed="rId3"/>
          <a:stretch>
            <a:fillRect/>
          </a:stretch>
        </p:blipFill>
        <p:spPr>
          <a:xfrm>
            <a:off x="903134" y="888271"/>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AE256E25-A650-4B12-8966-F271E7C954AE}"/>
              </a:ext>
            </a:extLst>
          </p:cNvPr>
          <p:cNvPicPr>
            <a:picLocks noChangeAspect="1"/>
          </p:cNvPicPr>
          <p:nvPr/>
        </p:nvPicPr>
        <p:blipFill>
          <a:blip r:embed="rId4"/>
          <a:stretch>
            <a:fillRect/>
          </a:stretch>
        </p:blipFill>
        <p:spPr>
          <a:xfrm>
            <a:off x="5075150" y="896578"/>
            <a:ext cx="3251199"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2A4A1FDC-EA63-4598-B895-04F36530FDF3}"/>
              </a:ext>
            </a:extLst>
          </p:cNvPr>
          <p:cNvPicPr>
            <a:picLocks noChangeAspect="1"/>
          </p:cNvPicPr>
          <p:nvPr/>
        </p:nvPicPr>
        <p:blipFill>
          <a:blip r:embed="rId5"/>
          <a:stretch>
            <a:fillRect/>
          </a:stretch>
        </p:blipFill>
        <p:spPr>
          <a:xfrm>
            <a:off x="3038310" y="2708828"/>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6D3A520B-451A-45CF-AF86-19AA979018A9}"/>
              </a:ext>
            </a:extLst>
          </p:cNvPr>
          <p:cNvPicPr>
            <a:picLocks noChangeAspect="1"/>
          </p:cNvPicPr>
          <p:nvPr/>
        </p:nvPicPr>
        <p:blipFill>
          <a:blip r:embed="rId6"/>
          <a:stretch>
            <a:fillRect/>
          </a:stretch>
        </p:blipFill>
        <p:spPr>
          <a:xfrm>
            <a:off x="501250" y="4517807"/>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4B8D19D5-8EFB-40C7-BF51-46AB5A831359}"/>
              </a:ext>
            </a:extLst>
          </p:cNvPr>
          <p:cNvPicPr>
            <a:picLocks noChangeAspect="1"/>
          </p:cNvPicPr>
          <p:nvPr/>
        </p:nvPicPr>
        <p:blipFill>
          <a:blip r:embed="rId7"/>
          <a:stretch>
            <a:fillRect/>
          </a:stretch>
        </p:blipFill>
        <p:spPr>
          <a:xfrm>
            <a:off x="5575370" y="4517807"/>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a:extLst>
              <a:ext uri="{FF2B5EF4-FFF2-40B4-BE49-F238E27FC236}">
                <a16:creationId xmlns:a16="http://schemas.microsoft.com/office/drawing/2014/main" id="{F6AC7A21-8A31-4144-B0CD-AD45B03E9C23}"/>
              </a:ext>
            </a:extLst>
          </p:cNvPr>
          <p:cNvSpPr>
            <a:spLocks noChangeAspect="1"/>
          </p:cNvSpPr>
          <p:nvPr/>
        </p:nvSpPr>
        <p:spPr>
          <a:xfrm>
            <a:off x="903134" y="858645"/>
            <a:ext cx="3251199" cy="191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83E6C3F2-74C9-408F-B0DB-00BB94E80923}"/>
              </a:ext>
            </a:extLst>
          </p:cNvPr>
          <p:cNvSpPr>
            <a:spLocks noChangeAspect="1"/>
          </p:cNvSpPr>
          <p:nvPr/>
        </p:nvSpPr>
        <p:spPr>
          <a:xfrm>
            <a:off x="1242763" y="773812"/>
            <a:ext cx="2582617" cy="307777"/>
          </a:xfrm>
          <a:prstGeom prst="rect">
            <a:avLst/>
          </a:prstGeom>
          <a:noFill/>
        </p:spPr>
        <p:txBody>
          <a:bodyPr wrap="square" lIns="91440" tIns="45720" rIns="91440" bIns="45720">
            <a:spAutoFit/>
          </a:bodyPr>
          <a:lstStyle/>
          <a:p>
            <a:pPr marL="171450" marR="0" lvl="0" indent="-1714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Some will struggle</a:t>
            </a:r>
          </a:p>
        </p:txBody>
      </p:sp>
      <p:sp>
        <p:nvSpPr>
          <p:cNvPr id="23" name="Rectangle 22">
            <a:extLst>
              <a:ext uri="{FF2B5EF4-FFF2-40B4-BE49-F238E27FC236}">
                <a16:creationId xmlns:a16="http://schemas.microsoft.com/office/drawing/2014/main" id="{383028AC-21BE-4205-A871-736BBEE9D354}"/>
              </a:ext>
            </a:extLst>
          </p:cNvPr>
          <p:cNvSpPr>
            <a:spLocks noChangeAspect="1"/>
          </p:cNvSpPr>
          <p:nvPr/>
        </p:nvSpPr>
        <p:spPr>
          <a:xfrm>
            <a:off x="5035938" y="880290"/>
            <a:ext cx="3316529" cy="1950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BA88BD22-A970-4578-9451-4E02F7AECC4B}"/>
              </a:ext>
            </a:extLst>
          </p:cNvPr>
          <p:cNvSpPr/>
          <p:nvPr/>
        </p:nvSpPr>
        <p:spPr>
          <a:xfrm>
            <a:off x="5452844" y="791979"/>
            <a:ext cx="2448393"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Seeking help is teamwork</a:t>
            </a:r>
          </a:p>
        </p:txBody>
      </p:sp>
      <p:sp>
        <p:nvSpPr>
          <p:cNvPr id="24" name="Rectangle 23">
            <a:extLst>
              <a:ext uri="{FF2B5EF4-FFF2-40B4-BE49-F238E27FC236}">
                <a16:creationId xmlns:a16="http://schemas.microsoft.com/office/drawing/2014/main" id="{93F6F6F3-A977-40E8-88DE-94052FE46C28}"/>
              </a:ext>
            </a:extLst>
          </p:cNvPr>
          <p:cNvSpPr>
            <a:spLocks noChangeAspect="1"/>
          </p:cNvSpPr>
          <p:nvPr/>
        </p:nvSpPr>
        <p:spPr>
          <a:xfrm>
            <a:off x="2991992" y="2642921"/>
            <a:ext cx="3337560" cy="1963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FD1D152A-CB14-42F5-8ECB-7DA9156861FF}"/>
              </a:ext>
            </a:extLst>
          </p:cNvPr>
          <p:cNvSpPr/>
          <p:nvPr/>
        </p:nvSpPr>
        <p:spPr>
          <a:xfrm>
            <a:off x="3111031" y="2568955"/>
            <a:ext cx="3098926"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Unaddressed problems can grow</a:t>
            </a:r>
          </a:p>
        </p:txBody>
      </p:sp>
      <p:sp>
        <p:nvSpPr>
          <p:cNvPr id="25" name="Rectangle 24">
            <a:extLst>
              <a:ext uri="{FF2B5EF4-FFF2-40B4-BE49-F238E27FC236}">
                <a16:creationId xmlns:a16="http://schemas.microsoft.com/office/drawing/2014/main" id="{0A4A4C31-8CD2-406E-8D3A-1D697B23DF6B}"/>
              </a:ext>
            </a:extLst>
          </p:cNvPr>
          <p:cNvSpPr>
            <a:spLocks noChangeAspect="1"/>
          </p:cNvSpPr>
          <p:nvPr/>
        </p:nvSpPr>
        <p:spPr>
          <a:xfrm>
            <a:off x="451807" y="4383779"/>
            <a:ext cx="3337560" cy="1963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BFF01F0F-8302-43BE-9F89-D0B9ACF29084}"/>
              </a:ext>
            </a:extLst>
          </p:cNvPr>
          <p:cNvSpPr/>
          <p:nvPr/>
        </p:nvSpPr>
        <p:spPr>
          <a:xfrm>
            <a:off x="423869" y="4313478"/>
            <a:ext cx="3337561"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Drill Sergeants want you to succeed </a:t>
            </a:r>
          </a:p>
        </p:txBody>
      </p:sp>
      <p:sp>
        <p:nvSpPr>
          <p:cNvPr id="26" name="Rectangle 25">
            <a:extLst>
              <a:ext uri="{FF2B5EF4-FFF2-40B4-BE49-F238E27FC236}">
                <a16:creationId xmlns:a16="http://schemas.microsoft.com/office/drawing/2014/main" id="{7B84F935-DE2B-47D3-AF73-A6B78E926F7F}"/>
              </a:ext>
            </a:extLst>
          </p:cNvPr>
          <p:cNvSpPr>
            <a:spLocks noChangeAspect="1"/>
          </p:cNvSpPr>
          <p:nvPr/>
        </p:nvSpPr>
        <p:spPr>
          <a:xfrm>
            <a:off x="5534395" y="4362275"/>
            <a:ext cx="3337561" cy="222153"/>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Rectangle 16">
            <a:extLst>
              <a:ext uri="{FF2B5EF4-FFF2-40B4-BE49-F238E27FC236}">
                <a16:creationId xmlns:a16="http://schemas.microsoft.com/office/drawing/2014/main" id="{7CBB9F13-F090-4C4A-94AA-039CD443B00F}"/>
              </a:ext>
            </a:extLst>
          </p:cNvPr>
          <p:cNvSpPr/>
          <p:nvPr/>
        </p:nvSpPr>
        <p:spPr>
          <a:xfrm>
            <a:off x="5731176" y="4305089"/>
            <a:ext cx="2952628"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Soldiers learn teamwork</a:t>
            </a:r>
          </a:p>
        </p:txBody>
      </p:sp>
    </p:spTree>
    <p:extLst>
      <p:ext uri="{BB962C8B-B14F-4D97-AF65-F5344CB8AC3E}">
        <p14:creationId xmlns:p14="http://schemas.microsoft.com/office/powerpoint/2010/main" val="2578674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90712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3038310" y="6543014"/>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itle 3"/>
          <p:cNvSpPr>
            <a:spLocks noGrp="1"/>
          </p:cNvSpPr>
          <p:nvPr>
            <p:ph type="title"/>
          </p:nvPr>
        </p:nvSpPr>
        <p:spPr>
          <a:xfrm>
            <a:off x="914697" y="301437"/>
            <a:ext cx="7175586" cy="457200"/>
          </a:xfrm>
        </p:spPr>
        <p:txBody>
          <a:bodyPr/>
          <a:lstStyle/>
          <a:p>
            <a:r>
              <a:rPr lang="en-US" sz="2000" dirty="0">
                <a:solidFill>
                  <a:schemeClr val="tx1">
                    <a:lumMod val="75000"/>
                    <a:lumOff val="25000"/>
                  </a:schemeClr>
                </a:solidFill>
              </a:rPr>
              <a:t>seeking and accepting help</a:t>
            </a:r>
          </a:p>
        </p:txBody>
      </p:sp>
      <p:sp>
        <p:nvSpPr>
          <p:cNvPr id="28" name="Content Placeholder 2"/>
          <p:cNvSpPr>
            <a:spLocks noGrp="1"/>
          </p:cNvSpPr>
          <p:nvPr>
            <p:ph idx="1"/>
          </p:nvPr>
        </p:nvSpPr>
        <p:spPr>
          <a:xfrm>
            <a:off x="914696" y="1503336"/>
            <a:ext cx="7126067" cy="2941073"/>
          </a:xfrm>
        </p:spPr>
        <p:txBody>
          <a:bodyPr>
            <a:normAutofit/>
          </a:bodyPr>
          <a:lstStyle/>
          <a:p>
            <a:pPr marL="342900" indent="-342900">
              <a:buFont typeface="Arial" panose="020B0604020202020204" pitchFamily="34" charset="0"/>
              <a:buChar char="•"/>
            </a:pPr>
            <a:r>
              <a:rPr lang="en-US" sz="2000" kern="0" dirty="0">
                <a:solidFill>
                  <a:schemeClr val="tx1">
                    <a:lumMod val="95000"/>
                    <a:lumOff val="5000"/>
                  </a:schemeClr>
                </a:solidFill>
              </a:rPr>
              <a:t>We all need help at different points in our life. </a:t>
            </a:r>
          </a:p>
          <a:p>
            <a:pPr marL="342900" indent="-342900">
              <a:buFont typeface="Arial" panose="020B0604020202020204" pitchFamily="34" charset="0"/>
              <a:buChar char="•"/>
            </a:pPr>
            <a:r>
              <a:rPr lang="en-US" sz="2000" kern="0" dirty="0">
                <a:solidFill>
                  <a:schemeClr val="tx1">
                    <a:lumMod val="95000"/>
                    <a:lumOff val="5000"/>
                  </a:schemeClr>
                </a:solidFill>
              </a:rPr>
              <a:t>Asking for help can be tough - but it’s important to ask for help anyway!</a:t>
            </a:r>
          </a:p>
          <a:p>
            <a:pPr marL="342900" indent="-342900">
              <a:buFont typeface="Arial" panose="020B0604020202020204" pitchFamily="34" charset="0"/>
              <a:buChar char="•"/>
            </a:pPr>
            <a:r>
              <a:rPr lang="en-US" sz="2000" kern="0" dirty="0">
                <a:solidFill>
                  <a:schemeClr val="tx1">
                    <a:lumMod val="95000"/>
                    <a:lumOff val="5000"/>
                  </a:schemeClr>
                </a:solidFill>
              </a:rPr>
              <a:t>Your drill sergeant wants you to succeed. Go to them when faced with personal challenges you are not sure how to solve. </a:t>
            </a:r>
          </a:p>
        </p:txBody>
      </p:sp>
      <p:sp>
        <p:nvSpPr>
          <p:cNvPr id="8" name="Rectangle 7">
            <a:extLst>
              <a:ext uri="{FF2B5EF4-FFF2-40B4-BE49-F238E27FC236}">
                <a16:creationId xmlns:a16="http://schemas.microsoft.com/office/drawing/2014/main" id="{92BF20F5-E176-4F40-B4BB-D8931849A102}"/>
              </a:ext>
            </a:extLst>
          </p:cNvPr>
          <p:cNvSpPr/>
          <p:nvPr/>
        </p:nvSpPr>
        <p:spPr>
          <a:xfrm>
            <a:off x="3171660" y="4374329"/>
            <a:ext cx="4880348" cy="862807"/>
          </a:xfrm>
          <a:prstGeom prst="rect">
            <a:avLst/>
          </a:prstGeom>
          <a:solidFill>
            <a:schemeClr val="bg1"/>
          </a:solidFill>
          <a:ln>
            <a:solidFill>
              <a:srgbClr val="FFCB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9" name="Picture 8" descr="A picture containing clipart&#10;&#10;Description automatically generated">
            <a:extLst>
              <a:ext uri="{FF2B5EF4-FFF2-40B4-BE49-F238E27FC236}">
                <a16:creationId xmlns:a16="http://schemas.microsoft.com/office/drawing/2014/main" id="{499D5AAB-FBC0-4396-95E3-33320E2540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8459" y="4147977"/>
            <a:ext cx="406400" cy="409109"/>
          </a:xfrm>
          <a:prstGeom prst="rect">
            <a:avLst/>
          </a:prstGeom>
        </p:spPr>
      </p:pic>
      <p:sp>
        <p:nvSpPr>
          <p:cNvPr id="10" name="TextBox 9"/>
          <p:cNvSpPr txBox="1"/>
          <p:nvPr/>
        </p:nvSpPr>
        <p:spPr>
          <a:xfrm>
            <a:off x="3265082" y="4471520"/>
            <a:ext cx="4909031" cy="584775"/>
          </a:xfrm>
          <a:prstGeom prst="rect">
            <a:avLst/>
          </a:prstGeom>
          <a:noFill/>
          <a:ln w="38100">
            <a:noFill/>
          </a:ln>
        </p:spPr>
        <p:txBody>
          <a:bodyPr wrap="square" rtlCol="0">
            <a:spAutoFit/>
          </a:bodyPr>
          <a:lstStyle/>
          <a:p>
            <a:r>
              <a:rPr lang="en-US" sz="1600" kern="0" dirty="0">
                <a:solidFill>
                  <a:schemeClr val="tx1">
                    <a:lumMod val="95000"/>
                    <a:lumOff val="5000"/>
                  </a:schemeClr>
                </a:solidFill>
              </a:rPr>
              <a:t>By entering the Army, you became part of a team. Working together allows all of us achieve success.</a:t>
            </a:r>
          </a:p>
        </p:txBody>
      </p:sp>
      <p:sp>
        <p:nvSpPr>
          <p:cNvPr id="13"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Tree>
    <p:extLst>
      <p:ext uri="{BB962C8B-B14F-4D97-AF65-F5344CB8AC3E}">
        <p14:creationId xmlns:p14="http://schemas.microsoft.com/office/powerpoint/2010/main" val="769186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790376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93FC15-B88F-44CD-A53A-2F047133DD34}"/>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1617" y="1236797"/>
            <a:ext cx="9140765" cy="5621203"/>
          </a:xfrm>
          <a:prstGeom prst="rect">
            <a:avLst/>
          </a:prstGeom>
          <a:noFill/>
          <a:ln>
            <a:noFill/>
          </a:ln>
        </p:spPr>
      </p:pic>
      <p:sp>
        <p:nvSpPr>
          <p:cNvPr id="8" name="TextBox 7">
            <a:extLst>
              <a:ext uri="{FF2B5EF4-FFF2-40B4-BE49-F238E27FC236}">
                <a16:creationId xmlns:a16="http://schemas.microsoft.com/office/drawing/2014/main" id="{D14AE64E-ED93-48AC-A168-8DD3192DACA1}"/>
              </a:ext>
            </a:extLst>
          </p:cNvPr>
          <p:cNvSpPr txBox="1"/>
          <p:nvPr/>
        </p:nvSpPr>
        <p:spPr>
          <a:xfrm>
            <a:off x="1612048" y="1604144"/>
            <a:ext cx="1803699" cy="558807"/>
          </a:xfrm>
          <a:prstGeom prst="rect">
            <a:avLst/>
          </a:prstGeom>
          <a:noFill/>
        </p:spPr>
        <p:txBody>
          <a:bodyPr wrap="none" rtlCol="0">
            <a:spAutoFit/>
          </a:bodyPr>
          <a:lstStyle/>
          <a:p>
            <a:pPr>
              <a:lnSpc>
                <a:spcPts val="4000"/>
              </a:lnSpc>
            </a:pPr>
            <a:r>
              <a:rPr lang="en-US" sz="2800" dirty="0">
                <a:latin typeface="Arial" panose="020B0604020202020204" pitchFamily="34" charset="0"/>
              </a:rPr>
              <a:t>Questions</a:t>
            </a:r>
          </a:p>
        </p:txBody>
      </p:sp>
      <p:sp>
        <p:nvSpPr>
          <p:cNvPr id="9" name="Rectangle 8">
            <a:extLst>
              <a:ext uri="{FF2B5EF4-FFF2-40B4-BE49-F238E27FC236}">
                <a16:creationId xmlns:a16="http://schemas.microsoft.com/office/drawing/2014/main" id="{A7631670-8271-4471-85D0-9F8896886F80}"/>
              </a:ext>
            </a:extLst>
          </p:cNvPr>
          <p:cNvSpPr/>
          <p:nvPr/>
        </p:nvSpPr>
        <p:spPr>
          <a:xfrm>
            <a:off x="1320127" y="2405205"/>
            <a:ext cx="7823870" cy="664999"/>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p:cNvSpPr/>
          <p:nvPr/>
        </p:nvSpPr>
        <p:spPr>
          <a:xfrm>
            <a:off x="1380964" y="2567108"/>
            <a:ext cx="8442810" cy="369332"/>
          </a:xfrm>
          <a:prstGeom prst="rect">
            <a:avLst/>
          </a:prstGeom>
        </p:spPr>
        <p:txBody>
          <a:bodyPr wrap="square">
            <a:spAutoFit/>
          </a:bodyPr>
          <a:lstStyle/>
          <a:p>
            <a:r>
              <a:rPr lang="en-US" dirty="0"/>
              <a:t>Is asking for help always easy? </a:t>
            </a:r>
          </a:p>
        </p:txBody>
      </p:sp>
      <p:sp>
        <p:nvSpPr>
          <p:cNvPr id="11" name="Rectangle 10">
            <a:extLst>
              <a:ext uri="{FF2B5EF4-FFF2-40B4-BE49-F238E27FC236}">
                <a16:creationId xmlns:a16="http://schemas.microsoft.com/office/drawing/2014/main" id="{A7631670-8271-4471-85D0-9F8896886F80}"/>
              </a:ext>
            </a:extLst>
          </p:cNvPr>
          <p:cNvSpPr/>
          <p:nvPr/>
        </p:nvSpPr>
        <p:spPr>
          <a:xfrm>
            <a:off x="1320130" y="3274579"/>
            <a:ext cx="7823870" cy="66468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p:cNvSpPr/>
          <p:nvPr/>
        </p:nvSpPr>
        <p:spPr>
          <a:xfrm>
            <a:off x="1380964" y="3410055"/>
            <a:ext cx="6502836" cy="335756"/>
          </a:xfrm>
          <a:prstGeom prst="rect">
            <a:avLst/>
          </a:prstGeom>
        </p:spPr>
        <p:txBody>
          <a:bodyPr wrap="square">
            <a:spAutoFit/>
          </a:bodyPr>
          <a:lstStyle/>
          <a:p>
            <a:r>
              <a:rPr lang="en-US" dirty="0"/>
              <a:t>How does someone asking for help improve the team?</a:t>
            </a:r>
          </a:p>
        </p:txBody>
      </p:sp>
      <p:sp>
        <p:nvSpPr>
          <p:cNvPr id="2" name="Title 1"/>
          <p:cNvSpPr>
            <a:spLocks noGrp="1"/>
          </p:cNvSpPr>
          <p:nvPr>
            <p:ph type="title"/>
          </p:nvPr>
        </p:nvSpPr>
        <p:spPr>
          <a:xfrm>
            <a:off x="902472" y="301433"/>
            <a:ext cx="7175586" cy="457200"/>
          </a:xfrm>
        </p:spPr>
        <p:txBody>
          <a:bodyPr/>
          <a:lstStyle/>
          <a:p>
            <a:r>
              <a:rPr lang="en-US" sz="2000" dirty="0">
                <a:solidFill>
                  <a:srgbClr val="FFCB05"/>
                </a:solidFill>
              </a:rPr>
              <a:t>Check on Learning</a:t>
            </a:r>
            <a:r>
              <a:rPr lang="en-US" sz="2000" dirty="0">
                <a:solidFill>
                  <a:schemeClr val="tx1">
                    <a:lumMod val="75000"/>
                    <a:lumOff val="25000"/>
                  </a:schemeClr>
                </a:solidFill>
              </a:rPr>
              <a:t> - Help-seeking</a:t>
            </a:r>
          </a:p>
        </p:txBody>
      </p:sp>
      <p:sp>
        <p:nvSpPr>
          <p:cNvPr id="14" name="Rectangle 13">
            <a:extLst>
              <a:ext uri="{FF2B5EF4-FFF2-40B4-BE49-F238E27FC236}">
                <a16:creationId xmlns:a16="http://schemas.microsoft.com/office/drawing/2014/main" id="{4B26A05A-F926-4492-89CF-5EE8FCF76AC5}"/>
              </a:ext>
            </a:extLst>
          </p:cNvPr>
          <p:cNvSpPr/>
          <p:nvPr/>
        </p:nvSpPr>
        <p:spPr>
          <a:xfrm>
            <a:off x="3463931" y="1846397"/>
            <a:ext cx="5680067" cy="172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7" name="Rectangle 16">
            <a:extLst>
              <a:ext uri="{FF2B5EF4-FFF2-40B4-BE49-F238E27FC236}">
                <a16:creationId xmlns:a16="http://schemas.microsoft.com/office/drawing/2014/main" id="{A7631670-8271-4471-85D0-9F8896886F80}"/>
              </a:ext>
            </a:extLst>
          </p:cNvPr>
          <p:cNvSpPr/>
          <p:nvPr/>
        </p:nvSpPr>
        <p:spPr>
          <a:xfrm>
            <a:off x="1320127" y="4172112"/>
            <a:ext cx="7823870" cy="66468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8" name="Rectangle 17"/>
          <p:cNvSpPr/>
          <p:nvPr/>
        </p:nvSpPr>
        <p:spPr>
          <a:xfrm>
            <a:off x="1380961" y="4307588"/>
            <a:ext cx="6502836" cy="369332"/>
          </a:xfrm>
          <a:prstGeom prst="rect">
            <a:avLst/>
          </a:prstGeom>
        </p:spPr>
        <p:txBody>
          <a:bodyPr wrap="square">
            <a:spAutoFit/>
          </a:bodyPr>
          <a:lstStyle/>
          <a:p>
            <a:r>
              <a:rPr lang="en-US" dirty="0"/>
              <a:t>Who should you see when you need help? </a:t>
            </a:r>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8021" y="5763126"/>
            <a:ext cx="9152021" cy="1102895"/>
          </a:xfrm>
          <a:prstGeom prst="rect">
            <a:avLst/>
          </a:prstGeom>
        </p:spPr>
      </p:pic>
      <p:sp>
        <p:nvSpPr>
          <p:cNvPr id="20"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6"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spTree>
    <p:extLst>
      <p:ext uri="{BB962C8B-B14F-4D97-AF65-F5344CB8AC3E}">
        <p14:creationId xmlns:p14="http://schemas.microsoft.com/office/powerpoint/2010/main" val="2772579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4625986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934856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3038310" y="6544806"/>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20453" y="301434"/>
            <a:ext cx="7175586" cy="457200"/>
          </a:xfrm>
        </p:spPr>
        <p:txBody>
          <a:bodyPr/>
          <a:lstStyle/>
          <a:p>
            <a:r>
              <a:rPr lang="en-US" sz="2000" dirty="0">
                <a:solidFill>
                  <a:srgbClr val="FFCB05"/>
                </a:solidFill>
              </a:rPr>
              <a:t>ACE: </a:t>
            </a:r>
            <a:r>
              <a:rPr lang="en-US" sz="2000" dirty="0">
                <a:solidFill>
                  <a:schemeClr val="tx1">
                    <a:lumMod val="75000"/>
                    <a:lumOff val="25000"/>
                  </a:schemeClr>
                </a:solidFill>
              </a:rPr>
              <a:t>Ask, Care, Escort</a:t>
            </a:r>
          </a:p>
        </p:txBody>
      </p:sp>
      <p:sp>
        <p:nvSpPr>
          <p:cNvPr id="6"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13</a:t>
            </a:r>
          </a:p>
        </p:txBody>
      </p:sp>
      <p:sp>
        <p:nvSpPr>
          <p:cNvPr id="13" name="Rectangle 12"/>
          <p:cNvSpPr/>
          <p:nvPr/>
        </p:nvSpPr>
        <p:spPr>
          <a:xfrm>
            <a:off x="1421153" y="1549642"/>
            <a:ext cx="6320414" cy="40616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350817" y="5744600"/>
            <a:ext cx="6320414" cy="276999"/>
          </a:xfrm>
          <a:prstGeom prst="rect">
            <a:avLst/>
          </a:prstGeom>
        </p:spPr>
        <p:txBody>
          <a:bodyPr wrap="square">
            <a:spAutoFit/>
          </a:bodyPr>
          <a:lstStyle/>
          <a:p>
            <a:pPr algn="ctr"/>
            <a:r>
              <a:rPr lang="en-US" sz="1200" b="1" i="1" dirty="0">
                <a:solidFill>
                  <a:srgbClr val="E56F6F"/>
                </a:solidFill>
              </a:rPr>
              <a:t>Link or embed video above</a:t>
            </a:r>
          </a:p>
        </p:txBody>
      </p:sp>
      <p:cxnSp>
        <p:nvCxnSpPr>
          <p:cNvPr id="15" name="Elbow Connector 14"/>
          <p:cNvCxnSpPr/>
          <p:nvPr/>
        </p:nvCxnSpPr>
        <p:spPr>
          <a:xfrm rot="10800000">
            <a:off x="5" y="4668555"/>
            <a:ext cx="2680721" cy="1214545"/>
          </a:xfrm>
          <a:prstGeom prst="bentConnector3">
            <a:avLst>
              <a:gd name="adj1" fmla="val 57415"/>
            </a:avLst>
          </a:prstGeom>
          <a:ln w="168275">
            <a:solidFill>
              <a:srgbClr val="FFE385"/>
            </a:solidFill>
            <a:bevel/>
            <a:headEnd type="oval" w="sm" len="sm"/>
            <a:tailEnd type="none" w="sm" len="sm"/>
          </a:ln>
        </p:spPr>
        <p:style>
          <a:lnRef idx="1">
            <a:schemeClr val="accent1"/>
          </a:lnRef>
          <a:fillRef idx="0">
            <a:schemeClr val="accent1"/>
          </a:fillRef>
          <a:effectRef idx="0">
            <a:schemeClr val="accent1"/>
          </a:effectRef>
          <a:fontRef idx="minor">
            <a:schemeClr val="tx1"/>
          </a:fontRef>
        </p:style>
      </p:cxnSp>
      <p:pic>
        <p:nvPicPr>
          <p:cNvPr id="17" name="Video_Clip_1_Draft">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619544" y="1739919"/>
            <a:ext cx="5923632" cy="3332043"/>
          </a:xfrm>
          <a:prstGeom prst="rect">
            <a:avLst/>
          </a:prstGeom>
        </p:spPr>
      </p:pic>
    </p:spTree>
    <p:extLst>
      <p:ext uri="{BB962C8B-B14F-4D97-AF65-F5344CB8AC3E}">
        <p14:creationId xmlns:p14="http://schemas.microsoft.com/office/powerpoint/2010/main" val="3565121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fullScrn="1">
              <p:cMediaNode vol="80000">
                <p:cTn id="7" fill="hold" display="0">
                  <p:stCondLst>
                    <p:cond delay="indefinite"/>
                  </p:stCondLst>
                </p:cTn>
                <p:tgtEl>
                  <p:spTgt spid="17"/>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70616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3038310" y="6528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03134" y="306462"/>
            <a:ext cx="7175586" cy="457200"/>
          </a:xfrm>
        </p:spPr>
        <p:txBody>
          <a:bodyPr/>
          <a:lstStyle/>
          <a:p>
            <a:r>
              <a:rPr kumimoji="0" lang="en-US" sz="2000" b="1" i="0" u="none" strike="noStrike" kern="1200" cap="all" spc="0" normalizeH="0" baseline="0" noProof="0" dirty="0">
                <a:ln>
                  <a:noFill/>
                </a:ln>
                <a:solidFill>
                  <a:srgbClr val="FFCB05"/>
                </a:solidFill>
                <a:effectLst/>
                <a:uLnTx/>
                <a:uFillTx/>
                <a:latin typeface="Arial" pitchFamily="34" charset="0"/>
                <a:ea typeface="ＭＳ Ｐゴシック" charset="0"/>
                <a:cs typeface="Arial" pitchFamily="34" charset="0"/>
              </a:rPr>
              <a:t>ACE: </a:t>
            </a:r>
            <a:r>
              <a:rPr kumimoji="0" lang="en-US" sz="2000"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Ask, Care, Escort</a:t>
            </a:r>
            <a:r>
              <a:rPr lang="en-US" sz="2000" dirty="0">
                <a:solidFill>
                  <a:schemeClr val="tx1">
                    <a:lumMod val="75000"/>
                    <a:lumOff val="25000"/>
                  </a:schemeClr>
                </a:solidFill>
              </a:rPr>
              <a:t> </a:t>
            </a:r>
            <a:r>
              <a:rPr lang="en-US" sz="900" dirty="0"/>
              <a:t>(*Alt Video Content)</a:t>
            </a: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C626"/>
                </a:solidFill>
                <a:effectLst/>
                <a:uLnTx/>
                <a:uFillTx/>
                <a:latin typeface="Arial"/>
                <a:ea typeface="+mn-ea"/>
                <a:cs typeface="+mn-cs"/>
              </a:rPr>
              <a:t>14</a:t>
            </a:r>
          </a:p>
        </p:txBody>
      </p:sp>
      <p:pic>
        <p:nvPicPr>
          <p:cNvPr id="10" name="Picture 9">
            <a:extLst>
              <a:ext uri="{FF2B5EF4-FFF2-40B4-BE49-F238E27FC236}">
                <a16:creationId xmlns:a16="http://schemas.microsoft.com/office/drawing/2014/main" id="{CF33714D-67EE-4C61-BF52-BEE54B6C473C}"/>
              </a:ext>
            </a:extLst>
          </p:cNvPr>
          <p:cNvPicPr>
            <a:picLocks noChangeAspect="1"/>
          </p:cNvPicPr>
          <p:nvPr/>
        </p:nvPicPr>
        <p:blipFill>
          <a:blip r:embed="rId3"/>
          <a:stretch>
            <a:fillRect/>
          </a:stretch>
        </p:blipFill>
        <p:spPr>
          <a:xfrm>
            <a:off x="903134" y="1016951"/>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0DEA014E-A5CB-405E-8459-21469B81CD09}"/>
              </a:ext>
            </a:extLst>
          </p:cNvPr>
          <p:cNvPicPr>
            <a:picLocks noChangeAspect="1"/>
          </p:cNvPicPr>
          <p:nvPr/>
        </p:nvPicPr>
        <p:blipFill>
          <a:blip r:embed="rId4"/>
          <a:stretch>
            <a:fillRect/>
          </a:stretch>
        </p:blipFill>
        <p:spPr>
          <a:xfrm>
            <a:off x="5262353" y="967890"/>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65D46489-156F-4EC3-B27F-2F143252D3C0}"/>
              </a:ext>
            </a:extLst>
          </p:cNvPr>
          <p:cNvPicPr>
            <a:picLocks noChangeAspect="1"/>
          </p:cNvPicPr>
          <p:nvPr/>
        </p:nvPicPr>
        <p:blipFill>
          <a:blip r:embed="rId5"/>
          <a:stretch>
            <a:fillRect/>
          </a:stretch>
        </p:blipFill>
        <p:spPr>
          <a:xfrm>
            <a:off x="2946400" y="2784003"/>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3E4642A2-CE35-4BBA-85D1-3C4E6769F7DE}"/>
              </a:ext>
            </a:extLst>
          </p:cNvPr>
          <p:cNvPicPr>
            <a:picLocks noChangeAspect="1"/>
          </p:cNvPicPr>
          <p:nvPr/>
        </p:nvPicPr>
        <p:blipFill>
          <a:blip r:embed="rId6"/>
          <a:stretch>
            <a:fillRect/>
          </a:stretch>
        </p:blipFill>
        <p:spPr>
          <a:xfrm>
            <a:off x="811624" y="4544977"/>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1" name="Picture 20">
            <a:extLst>
              <a:ext uri="{FF2B5EF4-FFF2-40B4-BE49-F238E27FC236}">
                <a16:creationId xmlns:a16="http://schemas.microsoft.com/office/drawing/2014/main" id="{5C3AAB4C-3C05-4EEA-8DC8-0F3743D00420}"/>
              </a:ext>
            </a:extLst>
          </p:cNvPr>
          <p:cNvPicPr>
            <a:picLocks noChangeAspect="1"/>
          </p:cNvPicPr>
          <p:nvPr/>
        </p:nvPicPr>
        <p:blipFill>
          <a:blip r:embed="rId7"/>
          <a:stretch>
            <a:fillRect/>
          </a:stretch>
        </p:blipFill>
        <p:spPr>
          <a:xfrm>
            <a:off x="5583909" y="4555353"/>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0" name="Rectangle 19">
            <a:extLst>
              <a:ext uri="{FF2B5EF4-FFF2-40B4-BE49-F238E27FC236}">
                <a16:creationId xmlns:a16="http://schemas.microsoft.com/office/drawing/2014/main" id="{8A8739DF-6956-4A61-9136-B5E4309FBFC9}"/>
              </a:ext>
            </a:extLst>
          </p:cNvPr>
          <p:cNvSpPr>
            <a:spLocks noChangeAspect="1"/>
          </p:cNvSpPr>
          <p:nvPr/>
        </p:nvSpPr>
        <p:spPr>
          <a:xfrm>
            <a:off x="862080" y="876363"/>
            <a:ext cx="3340804" cy="19649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7AE9FBF8-6FDB-4308-8B40-965D476C6497}"/>
              </a:ext>
            </a:extLst>
          </p:cNvPr>
          <p:cNvSpPr/>
          <p:nvPr/>
        </p:nvSpPr>
        <p:spPr>
          <a:xfrm>
            <a:off x="1057013" y="804893"/>
            <a:ext cx="2824636"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One suicide affects many</a:t>
            </a:r>
          </a:p>
        </p:txBody>
      </p:sp>
      <p:sp>
        <p:nvSpPr>
          <p:cNvPr id="22" name="Rectangle 21">
            <a:extLst>
              <a:ext uri="{FF2B5EF4-FFF2-40B4-BE49-F238E27FC236}">
                <a16:creationId xmlns:a16="http://schemas.microsoft.com/office/drawing/2014/main" id="{EE00509C-C01A-4AF3-93E9-36ABB1EE4ECF}"/>
              </a:ext>
            </a:extLst>
          </p:cNvPr>
          <p:cNvSpPr>
            <a:spLocks noChangeAspect="1"/>
          </p:cNvSpPr>
          <p:nvPr/>
        </p:nvSpPr>
        <p:spPr>
          <a:xfrm>
            <a:off x="5230580" y="912324"/>
            <a:ext cx="3299751" cy="19408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0EF9247F-0F26-4B95-858B-18469086F3FC}"/>
              </a:ext>
            </a:extLst>
          </p:cNvPr>
          <p:cNvSpPr/>
          <p:nvPr/>
        </p:nvSpPr>
        <p:spPr>
          <a:xfrm>
            <a:off x="5461233" y="844934"/>
            <a:ext cx="2820687"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Some will resist help</a:t>
            </a:r>
          </a:p>
        </p:txBody>
      </p:sp>
      <p:sp>
        <p:nvSpPr>
          <p:cNvPr id="23" name="Rectangle 22">
            <a:extLst>
              <a:ext uri="{FF2B5EF4-FFF2-40B4-BE49-F238E27FC236}">
                <a16:creationId xmlns:a16="http://schemas.microsoft.com/office/drawing/2014/main" id="{43474BD3-AA0F-49B0-A7FC-DA3B1F83290A}"/>
              </a:ext>
            </a:extLst>
          </p:cNvPr>
          <p:cNvSpPr>
            <a:spLocks noChangeAspect="1"/>
          </p:cNvSpPr>
          <p:nvPr/>
        </p:nvSpPr>
        <p:spPr>
          <a:xfrm>
            <a:off x="2923095" y="2752670"/>
            <a:ext cx="3316529" cy="1950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A906F246-ADE5-4D35-A448-67FC1F5EFEB5}"/>
              </a:ext>
            </a:extLst>
          </p:cNvPr>
          <p:cNvSpPr/>
          <p:nvPr/>
        </p:nvSpPr>
        <p:spPr>
          <a:xfrm>
            <a:off x="3212983" y="2677627"/>
            <a:ext cx="2651886"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Ask, Care, Escort</a:t>
            </a:r>
          </a:p>
        </p:txBody>
      </p:sp>
      <p:sp>
        <p:nvSpPr>
          <p:cNvPr id="24" name="Rectangle 23">
            <a:extLst>
              <a:ext uri="{FF2B5EF4-FFF2-40B4-BE49-F238E27FC236}">
                <a16:creationId xmlns:a16="http://schemas.microsoft.com/office/drawing/2014/main" id="{7D98BAA6-92C7-409C-9495-4D81DCB3FABB}"/>
              </a:ext>
            </a:extLst>
          </p:cNvPr>
          <p:cNvSpPr>
            <a:spLocks noChangeAspect="1"/>
          </p:cNvSpPr>
          <p:nvPr/>
        </p:nvSpPr>
        <p:spPr>
          <a:xfrm>
            <a:off x="5545123" y="4457818"/>
            <a:ext cx="3337560" cy="217956"/>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084F89FC-20B4-42D4-B014-1F51FD2D7CA9}"/>
              </a:ext>
            </a:extLst>
          </p:cNvPr>
          <p:cNvSpPr/>
          <p:nvPr/>
        </p:nvSpPr>
        <p:spPr>
          <a:xfrm>
            <a:off x="5711728" y="4402868"/>
            <a:ext cx="3009157" cy="307777"/>
          </a:xfrm>
          <a:prstGeom prst="rect">
            <a:avLst/>
          </a:prstGeom>
          <a:noFill/>
        </p:spPr>
        <p:txBody>
          <a:bodyPr wrap="non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Never leave a teammate behind</a:t>
            </a:r>
          </a:p>
        </p:txBody>
      </p:sp>
      <p:sp>
        <p:nvSpPr>
          <p:cNvPr id="25" name="Rectangle 24">
            <a:extLst>
              <a:ext uri="{FF2B5EF4-FFF2-40B4-BE49-F238E27FC236}">
                <a16:creationId xmlns:a16="http://schemas.microsoft.com/office/drawing/2014/main" id="{A0C2D9E0-597E-47CA-9C83-67C109E33843}"/>
              </a:ext>
            </a:extLst>
          </p:cNvPr>
          <p:cNvSpPr>
            <a:spLocks noChangeAspect="1"/>
          </p:cNvSpPr>
          <p:nvPr/>
        </p:nvSpPr>
        <p:spPr>
          <a:xfrm>
            <a:off x="778959" y="4527870"/>
            <a:ext cx="3316529" cy="1950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E0CD469-F985-4B40-976B-BAA6CFD36B8E}"/>
              </a:ext>
            </a:extLst>
          </p:cNvPr>
          <p:cNvSpPr/>
          <p:nvPr/>
        </p:nvSpPr>
        <p:spPr>
          <a:xfrm>
            <a:off x="1081216" y="4451941"/>
            <a:ext cx="2651885"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Get a Drill Sergeant</a:t>
            </a:r>
          </a:p>
        </p:txBody>
      </p:sp>
    </p:spTree>
    <p:extLst>
      <p:ext uri="{BB962C8B-B14F-4D97-AF65-F5344CB8AC3E}">
        <p14:creationId xmlns:p14="http://schemas.microsoft.com/office/powerpoint/2010/main" val="1513253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4289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3038310" y="652491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 name="Title 3"/>
          <p:cNvSpPr>
            <a:spLocks noGrp="1"/>
          </p:cNvSpPr>
          <p:nvPr>
            <p:ph type="title"/>
          </p:nvPr>
        </p:nvSpPr>
        <p:spPr>
          <a:xfrm>
            <a:off x="933279" y="306460"/>
            <a:ext cx="7175586" cy="457200"/>
          </a:xfrm>
        </p:spPr>
        <p:txBody>
          <a:bodyPr/>
          <a:lstStyle/>
          <a:p>
            <a:r>
              <a:rPr lang="en-US" sz="2000" dirty="0">
                <a:solidFill>
                  <a:srgbClr val="FFCB05"/>
                </a:solidFill>
              </a:rPr>
              <a:t>ACE: </a:t>
            </a:r>
            <a:r>
              <a:rPr lang="en-US" sz="2000" dirty="0">
                <a:solidFill>
                  <a:schemeClr val="tx1">
                    <a:lumMod val="75000"/>
                    <a:lumOff val="25000"/>
                  </a:schemeClr>
                </a:solidFill>
              </a:rPr>
              <a:t>Ask, Care, Escort</a:t>
            </a:r>
          </a:p>
        </p:txBody>
      </p:sp>
      <p:sp>
        <p:nvSpPr>
          <p:cNvPr id="26" name="Title 1">
            <a:extLst>
              <a:ext uri="{FF2B5EF4-FFF2-40B4-BE49-F238E27FC236}">
                <a16:creationId xmlns:a16="http://schemas.microsoft.com/office/drawing/2014/main" id="{4BBB46CA-D363-4808-8606-2EA87D522B22}"/>
              </a:ext>
            </a:extLst>
          </p:cNvPr>
          <p:cNvSpPr txBox="1">
            <a:spLocks/>
          </p:cNvSpPr>
          <p:nvPr/>
        </p:nvSpPr>
        <p:spPr>
          <a:xfrm>
            <a:off x="0" y="1175086"/>
            <a:ext cx="9144000" cy="682586"/>
          </a:xfrm>
          <a:prstGeom prst="rect">
            <a:avLst/>
          </a:prstGeom>
        </p:spPr>
        <p:txBody>
          <a:bodyPr>
            <a:normAutofit/>
          </a:bodyPr>
          <a:lstStyle>
            <a:lvl1pPr algn="ctr" defTabSz="914400" rtl="0" eaLnBrk="1" latinLnBrk="0" hangingPunct="1">
              <a:lnSpc>
                <a:spcPct val="90000"/>
              </a:lnSpc>
              <a:spcBef>
                <a:spcPct val="0"/>
              </a:spcBef>
              <a:buNone/>
              <a:defRPr sz="3600" b="1" kern="1200">
                <a:solidFill>
                  <a:schemeClr val="bg2">
                    <a:lumMod val="25000"/>
                  </a:schemeClr>
                </a:solidFill>
                <a:latin typeface="Myriad Pro" panose="020B0503030403020204" pitchFamily="34" charset="0"/>
                <a:ea typeface="+mj-ea"/>
                <a:cs typeface="+mj-cs"/>
              </a:defRPr>
            </a:lvl1pPr>
          </a:lstStyle>
          <a:p>
            <a:r>
              <a:rPr lang="en-US" sz="3200" dirty="0">
                <a:solidFill>
                  <a:schemeClr val="tx1">
                    <a:lumMod val="75000"/>
                    <a:lumOff val="25000"/>
                  </a:schemeClr>
                </a:solidFill>
                <a:latin typeface="Arial" panose="020B0604020202020204" pitchFamily="34" charset="0"/>
              </a:rPr>
              <a:t>What is </a:t>
            </a:r>
            <a:r>
              <a:rPr lang="en-US" sz="3200" dirty="0">
                <a:solidFill>
                  <a:schemeClr val="tx1">
                    <a:lumMod val="95000"/>
                    <a:lumOff val="5000"/>
                  </a:schemeClr>
                </a:solidFill>
                <a:latin typeface="Arial Black" panose="020B0A04020102020204" pitchFamily="34" charset="0"/>
              </a:rPr>
              <a:t>ACE</a:t>
            </a:r>
            <a:r>
              <a:rPr lang="en-US" sz="3200" dirty="0">
                <a:solidFill>
                  <a:schemeClr val="tx1">
                    <a:lumMod val="75000"/>
                    <a:lumOff val="25000"/>
                  </a:schemeClr>
                </a:solidFill>
                <a:latin typeface="Arial" panose="020B0604020202020204" pitchFamily="34" charset="0"/>
              </a:rPr>
              <a:t>?</a:t>
            </a:r>
          </a:p>
        </p:txBody>
      </p:sp>
      <p:pic>
        <p:nvPicPr>
          <p:cNvPr id="27" name="Picture 26" descr="A close up of text on a black background&#10;&#10;Description automatically generated">
            <a:extLst>
              <a:ext uri="{FF2B5EF4-FFF2-40B4-BE49-F238E27FC236}">
                <a16:creationId xmlns:a16="http://schemas.microsoft.com/office/drawing/2014/main" id="{4D5EC4EC-8160-4354-8733-2DD8E43463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6802" y="1965446"/>
            <a:ext cx="3472831" cy="3818629"/>
          </a:xfrm>
          <a:prstGeom prst="rect">
            <a:avLst/>
          </a:prstGeom>
        </p:spPr>
      </p:pic>
      <p:sp>
        <p:nvSpPr>
          <p:cNvPr id="16"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sp>
        <p:nvSpPr>
          <p:cNvPr id="17" name="Rectangle 16">
            <a:extLst>
              <a:ext uri="{FF2B5EF4-FFF2-40B4-BE49-F238E27FC236}">
                <a16:creationId xmlns:a16="http://schemas.microsoft.com/office/drawing/2014/main" id="{C51C0E71-D115-44AE-8674-F0DF7A7BC9AF}"/>
              </a:ext>
            </a:extLst>
          </p:cNvPr>
          <p:cNvSpPr/>
          <p:nvPr/>
        </p:nvSpPr>
        <p:spPr>
          <a:xfrm>
            <a:off x="4898965" y="3501595"/>
            <a:ext cx="3304540" cy="645929"/>
          </a:xfrm>
          <a:prstGeom prst="rect">
            <a:avLst/>
          </a:prstGeom>
          <a:solidFill>
            <a:srgbClr val="FFE38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606E42B1-4D5C-4652-B107-6389D655EC22}"/>
              </a:ext>
            </a:extLst>
          </p:cNvPr>
          <p:cNvSpPr/>
          <p:nvPr/>
        </p:nvSpPr>
        <p:spPr>
          <a:xfrm>
            <a:off x="4898964" y="4145341"/>
            <a:ext cx="3304540" cy="687654"/>
          </a:xfrm>
          <a:prstGeom prst="rect">
            <a:avLst/>
          </a:prstGeom>
          <a:solidFill>
            <a:srgbClr val="FEC70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B6A5B8A-A3C7-4F78-875C-17A430D77A92}"/>
              </a:ext>
            </a:extLst>
          </p:cNvPr>
          <p:cNvSpPr txBox="1"/>
          <p:nvPr/>
        </p:nvSpPr>
        <p:spPr>
          <a:xfrm>
            <a:off x="5228863" y="2869581"/>
            <a:ext cx="772969" cy="605294"/>
          </a:xfrm>
          <a:prstGeom prst="rect">
            <a:avLst/>
          </a:prstGeom>
          <a:noFill/>
        </p:spPr>
        <p:txBody>
          <a:bodyPr wrap="none" rtlCol="0">
            <a:spAutoFit/>
          </a:bodyPr>
          <a:lstStyle/>
          <a:p>
            <a:pPr marL="0" marR="0" lvl="0" indent="0" defTabSz="914400" eaLnBrk="1" fontAlgn="auto" latinLnBrk="0" hangingPunct="1">
              <a:lnSpc>
                <a:spcPts val="4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Black" panose="020B0A04020102020204" pitchFamily="34" charset="0"/>
              </a:rPr>
              <a:t>A</a:t>
            </a:r>
            <a:r>
              <a:rPr kumimoji="0" lang="en-US" sz="2800" b="1"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a:ln>
                  <a:noFill/>
                </a:ln>
                <a:solidFill>
                  <a:prstClr val="black"/>
                </a:solidFill>
                <a:effectLst/>
                <a:uLnTx/>
                <a:uFillTx/>
              </a:rPr>
              <a:t>=</a:t>
            </a:r>
          </a:p>
        </p:txBody>
      </p:sp>
      <p:sp>
        <p:nvSpPr>
          <p:cNvPr id="30" name="TextBox 29">
            <a:extLst>
              <a:ext uri="{FF2B5EF4-FFF2-40B4-BE49-F238E27FC236}">
                <a16:creationId xmlns:a16="http://schemas.microsoft.com/office/drawing/2014/main" id="{3621093C-05DA-4E92-ABBB-2DC99B5F3785}"/>
              </a:ext>
            </a:extLst>
          </p:cNvPr>
          <p:cNvSpPr txBox="1"/>
          <p:nvPr/>
        </p:nvSpPr>
        <p:spPr>
          <a:xfrm>
            <a:off x="5908915" y="2917428"/>
            <a:ext cx="17211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tx1">
                    <a:lumMod val="75000"/>
                    <a:lumOff val="25000"/>
                  </a:schemeClr>
                </a:solidFill>
                <a:effectLst/>
                <a:uLnTx/>
                <a:uFillTx/>
              </a:rPr>
              <a:t>Ask</a:t>
            </a:r>
          </a:p>
        </p:txBody>
      </p:sp>
      <p:sp>
        <p:nvSpPr>
          <p:cNvPr id="31" name="TextBox 30">
            <a:extLst>
              <a:ext uri="{FF2B5EF4-FFF2-40B4-BE49-F238E27FC236}">
                <a16:creationId xmlns:a16="http://schemas.microsoft.com/office/drawing/2014/main" id="{C3CC092A-3ECD-4BB2-9831-A99898833761}"/>
              </a:ext>
            </a:extLst>
          </p:cNvPr>
          <p:cNvSpPr txBox="1"/>
          <p:nvPr/>
        </p:nvSpPr>
        <p:spPr>
          <a:xfrm>
            <a:off x="5222513" y="3542230"/>
            <a:ext cx="772969" cy="605294"/>
          </a:xfrm>
          <a:prstGeom prst="rect">
            <a:avLst/>
          </a:prstGeom>
          <a:noFill/>
        </p:spPr>
        <p:txBody>
          <a:bodyPr wrap="none" rtlCol="0">
            <a:spAutoFit/>
          </a:bodyPr>
          <a:lstStyle/>
          <a:p>
            <a:pPr marL="0" marR="0" lvl="0" indent="0" defTabSz="914400" eaLnBrk="1" fontAlgn="auto" latinLnBrk="0" hangingPunct="1">
              <a:lnSpc>
                <a:spcPts val="4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Black" panose="020B0A04020102020204" pitchFamily="34" charset="0"/>
              </a:rPr>
              <a:t>C</a:t>
            </a:r>
            <a:r>
              <a:rPr kumimoji="0" lang="en-US" sz="2800" b="1" i="0" u="none" strike="noStrike" kern="0" cap="none" spc="0" normalizeH="0" baseline="0" noProof="0" dirty="0">
                <a:ln>
                  <a:noFill/>
                </a:ln>
                <a:solidFill>
                  <a:prstClr val="black"/>
                </a:solidFill>
                <a:effectLst/>
                <a:uLnTx/>
                <a:uFillTx/>
              </a:rPr>
              <a:t> </a:t>
            </a:r>
            <a:r>
              <a:rPr kumimoji="0" lang="en-US" sz="2800" b="0" i="0" u="none" strike="noStrike" kern="0" cap="none" spc="0" normalizeH="0" baseline="0" noProof="0" dirty="0">
                <a:ln>
                  <a:noFill/>
                </a:ln>
                <a:solidFill>
                  <a:prstClr val="black"/>
                </a:solidFill>
                <a:effectLst/>
                <a:uLnTx/>
                <a:uFillTx/>
              </a:rPr>
              <a:t>=</a:t>
            </a:r>
          </a:p>
        </p:txBody>
      </p:sp>
      <p:sp>
        <p:nvSpPr>
          <p:cNvPr id="32" name="TextBox 31">
            <a:extLst>
              <a:ext uri="{FF2B5EF4-FFF2-40B4-BE49-F238E27FC236}">
                <a16:creationId xmlns:a16="http://schemas.microsoft.com/office/drawing/2014/main" id="{B2D5A7FB-B749-430D-95CD-912FB7A1AF3A}"/>
              </a:ext>
            </a:extLst>
          </p:cNvPr>
          <p:cNvSpPr txBox="1"/>
          <p:nvPr/>
        </p:nvSpPr>
        <p:spPr>
          <a:xfrm>
            <a:off x="5241750" y="4186521"/>
            <a:ext cx="753732" cy="605294"/>
          </a:xfrm>
          <a:prstGeom prst="rect">
            <a:avLst/>
          </a:prstGeom>
          <a:noFill/>
        </p:spPr>
        <p:txBody>
          <a:bodyPr wrap="none" rtlCol="0">
            <a:spAutoFit/>
          </a:bodyPr>
          <a:lstStyle/>
          <a:p>
            <a:pPr marL="0" marR="0" lvl="0" indent="0" defTabSz="914400" eaLnBrk="1" fontAlgn="auto" latinLnBrk="0" hangingPunct="1">
              <a:lnSpc>
                <a:spcPts val="4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Arial Black" panose="020B0A04020102020204" pitchFamily="34" charset="0"/>
              </a:rPr>
              <a:t>E</a:t>
            </a:r>
            <a:r>
              <a:rPr lang="en-US" sz="2800" b="1" kern="0" dirty="0">
                <a:solidFill>
                  <a:prstClr val="black"/>
                </a:solidFill>
              </a:rPr>
              <a:t> </a:t>
            </a:r>
            <a:r>
              <a:rPr kumimoji="0" lang="en-US" sz="2800" b="0" i="0" u="none" strike="noStrike" kern="0" cap="none" spc="0" normalizeH="0" baseline="0" noProof="0" dirty="0">
                <a:ln>
                  <a:noFill/>
                </a:ln>
                <a:solidFill>
                  <a:prstClr val="black"/>
                </a:solidFill>
                <a:effectLst/>
                <a:uLnTx/>
                <a:uFillTx/>
              </a:rPr>
              <a:t>=</a:t>
            </a:r>
          </a:p>
        </p:txBody>
      </p:sp>
      <p:sp>
        <p:nvSpPr>
          <p:cNvPr id="33" name="TextBox 32">
            <a:extLst>
              <a:ext uri="{FF2B5EF4-FFF2-40B4-BE49-F238E27FC236}">
                <a16:creationId xmlns:a16="http://schemas.microsoft.com/office/drawing/2014/main" id="{5120AB01-5BAD-4A32-A7D7-B41A6309ED3D}"/>
              </a:ext>
            </a:extLst>
          </p:cNvPr>
          <p:cNvSpPr txBox="1"/>
          <p:nvPr/>
        </p:nvSpPr>
        <p:spPr>
          <a:xfrm>
            <a:off x="5896215" y="3566077"/>
            <a:ext cx="202642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tx1">
                    <a:lumMod val="75000"/>
                    <a:lumOff val="25000"/>
                  </a:schemeClr>
                </a:solidFill>
                <a:effectLst/>
                <a:uLnTx/>
                <a:uFillTx/>
              </a:rPr>
              <a:t>Care</a:t>
            </a:r>
          </a:p>
        </p:txBody>
      </p:sp>
      <p:sp>
        <p:nvSpPr>
          <p:cNvPr id="34" name="TextBox 33">
            <a:extLst>
              <a:ext uri="{FF2B5EF4-FFF2-40B4-BE49-F238E27FC236}">
                <a16:creationId xmlns:a16="http://schemas.microsoft.com/office/drawing/2014/main" id="{04DC86B5-5D53-4EB7-82FE-C402017F98BB}"/>
              </a:ext>
            </a:extLst>
          </p:cNvPr>
          <p:cNvSpPr txBox="1"/>
          <p:nvPr/>
        </p:nvSpPr>
        <p:spPr>
          <a:xfrm>
            <a:off x="5896215" y="4191248"/>
            <a:ext cx="228225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chemeClr val="tx1">
                    <a:lumMod val="75000"/>
                    <a:lumOff val="25000"/>
                  </a:schemeClr>
                </a:solidFill>
                <a:effectLst/>
                <a:uLnTx/>
                <a:uFillTx/>
              </a:rPr>
              <a:t>Escort</a:t>
            </a:r>
          </a:p>
        </p:txBody>
      </p:sp>
    </p:spTree>
    <p:extLst>
      <p:ext uri="{BB962C8B-B14F-4D97-AF65-F5344CB8AC3E}">
        <p14:creationId xmlns:p14="http://schemas.microsoft.com/office/powerpoint/2010/main" val="163047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997094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19680" cy="6857999"/>
          </a:xfrm>
          <a:prstGeom prst="rect">
            <a:avLst/>
          </a:prstGeom>
        </p:spPr>
      </p:pic>
      <p:sp>
        <p:nvSpPr>
          <p:cNvPr id="12" name="Footer Placeholder 2"/>
          <p:cNvSpPr txBox="1">
            <a:spLocks/>
          </p:cNvSpPr>
          <p:nvPr/>
        </p:nvSpPr>
        <p:spPr>
          <a:xfrm>
            <a:off x="3032719" y="6540904"/>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06450" y="301440"/>
            <a:ext cx="7369792" cy="457200"/>
          </a:xfrm>
        </p:spPr>
        <p:txBody>
          <a:bodyPr/>
          <a:lstStyle/>
          <a:p>
            <a:r>
              <a:rPr lang="en-US" sz="2000" dirty="0">
                <a:solidFill>
                  <a:schemeClr val="tx1">
                    <a:lumMod val="75000"/>
                    <a:lumOff val="25000"/>
                  </a:schemeClr>
                </a:solidFill>
              </a:rPr>
              <a:t>How to </a:t>
            </a:r>
            <a:r>
              <a:rPr lang="en-US" sz="2000" dirty="0">
                <a:solidFill>
                  <a:srgbClr val="FFCB05"/>
                </a:solidFill>
              </a:rPr>
              <a:t>Ask</a:t>
            </a:r>
            <a:r>
              <a:rPr lang="en-US" sz="2000" dirty="0">
                <a:solidFill>
                  <a:schemeClr val="tx1">
                    <a:lumMod val="75000"/>
                    <a:lumOff val="25000"/>
                  </a:schemeClr>
                </a:solidFill>
              </a:rPr>
              <a:t> Others if they need Help</a:t>
            </a:r>
          </a:p>
        </p:txBody>
      </p:sp>
      <p:sp>
        <p:nvSpPr>
          <p:cNvPr id="31" name="TextBox 30">
            <a:extLst>
              <a:ext uri="{FF2B5EF4-FFF2-40B4-BE49-F238E27FC236}">
                <a16:creationId xmlns:a16="http://schemas.microsoft.com/office/drawing/2014/main" id="{96EF5F32-7E91-4AB3-9E65-C4A0956E3B11}"/>
              </a:ext>
            </a:extLst>
          </p:cNvPr>
          <p:cNvSpPr txBox="1"/>
          <p:nvPr/>
        </p:nvSpPr>
        <p:spPr>
          <a:xfrm>
            <a:off x="4755995" y="1815016"/>
            <a:ext cx="3460906" cy="1785104"/>
          </a:xfrm>
          <a:prstGeom prst="rect">
            <a:avLst/>
          </a:prstGeom>
          <a:noFill/>
        </p:spPr>
        <p:txBody>
          <a:bodyPr wrap="square" rtlCol="0">
            <a:spAutoFit/>
          </a:bodyPr>
          <a:lstStyle/>
          <a:p>
            <a:r>
              <a:rPr lang="en-US" sz="2000" dirty="0">
                <a:solidFill>
                  <a:schemeClr val="tx1">
                    <a:lumMod val="95000"/>
                    <a:lumOff val="5000"/>
                  </a:schemeClr>
                </a:solidFill>
                <a:latin typeface="Arial" panose="020B0604020202020204" pitchFamily="34" charset="0"/>
              </a:rPr>
              <a:t>How Do I </a:t>
            </a:r>
            <a:r>
              <a:rPr lang="en-US" sz="2000" dirty="0">
                <a:solidFill>
                  <a:schemeClr val="tx1">
                    <a:lumMod val="95000"/>
                    <a:lumOff val="5000"/>
                  </a:schemeClr>
                </a:solidFill>
                <a:latin typeface="Arial Black" panose="020B0A04020102020204" pitchFamily="34" charset="0"/>
              </a:rPr>
              <a:t>ASK</a:t>
            </a:r>
            <a:r>
              <a:rPr lang="en-US" sz="2000" dirty="0">
                <a:solidFill>
                  <a:schemeClr val="tx1">
                    <a:lumMod val="95000"/>
                    <a:lumOff val="5000"/>
                  </a:schemeClr>
                </a:solidFill>
                <a:latin typeface="Arial" panose="020B0604020202020204" pitchFamily="34" charset="0"/>
              </a:rPr>
              <a:t>?</a:t>
            </a:r>
          </a:p>
          <a:p>
            <a:pPr lvl="0"/>
            <a:endParaRPr lang="en-US" dirty="0">
              <a:solidFill>
                <a:schemeClr val="tx1">
                  <a:lumMod val="95000"/>
                  <a:lumOff val="5000"/>
                </a:schemeClr>
              </a:solidFill>
            </a:endParaRPr>
          </a:p>
          <a:p>
            <a:pPr lvl="0"/>
            <a:r>
              <a:rPr lang="en-US" dirty="0">
                <a:solidFill>
                  <a:schemeClr val="tx1">
                    <a:lumMod val="95000"/>
                    <a:lumOff val="5000"/>
                  </a:schemeClr>
                </a:solidFill>
              </a:rPr>
              <a:t>Find a place to talk privately. Let them know you are concerned about them. Ask what is going on and if you can help.</a:t>
            </a:r>
          </a:p>
        </p:txBody>
      </p:sp>
      <p:sp>
        <p:nvSpPr>
          <p:cNvPr id="44" name="Rectangle 43">
            <a:extLst>
              <a:ext uri="{FF2B5EF4-FFF2-40B4-BE49-F238E27FC236}">
                <a16:creationId xmlns:a16="http://schemas.microsoft.com/office/drawing/2014/main" id="{92BF20F5-E176-4F40-B4BB-D8931849A102}"/>
              </a:ext>
            </a:extLst>
          </p:cNvPr>
          <p:cNvSpPr/>
          <p:nvPr/>
        </p:nvSpPr>
        <p:spPr>
          <a:xfrm>
            <a:off x="5308856" y="4284743"/>
            <a:ext cx="2704844" cy="1252458"/>
          </a:xfrm>
          <a:prstGeom prst="rect">
            <a:avLst/>
          </a:prstGeom>
          <a:solidFill>
            <a:sysClr val="window" lastClr="FFFFFF"/>
          </a:solidFill>
          <a:ln w="12700" cap="flat" cmpd="sng" algn="ctr">
            <a:solidFill>
              <a:srgbClr val="FFCB0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B05"/>
              </a:solidFill>
              <a:effectLst/>
              <a:uLnTx/>
              <a:uFillTx/>
              <a:latin typeface="Calibri" panose="020F0502020204030204"/>
              <a:ea typeface="+mn-ea"/>
              <a:cs typeface="+mn-cs"/>
            </a:endParaRPr>
          </a:p>
        </p:txBody>
      </p:sp>
      <p:pic>
        <p:nvPicPr>
          <p:cNvPr id="45" name="Picture 44" descr="A picture containing clipart&#10;&#10;Description automatically generated">
            <a:extLst>
              <a:ext uri="{FF2B5EF4-FFF2-40B4-BE49-F238E27FC236}">
                <a16:creationId xmlns:a16="http://schemas.microsoft.com/office/drawing/2014/main" id="{499D5AAB-FBC0-4396-95E3-33320E2540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656" y="4058390"/>
            <a:ext cx="406400" cy="409109"/>
          </a:xfrm>
          <a:prstGeom prst="rect">
            <a:avLst/>
          </a:prstGeom>
        </p:spPr>
      </p:pic>
      <p:sp>
        <p:nvSpPr>
          <p:cNvPr id="46" name="TextBox 45">
            <a:extLst>
              <a:ext uri="{FF2B5EF4-FFF2-40B4-BE49-F238E27FC236}">
                <a16:creationId xmlns:a16="http://schemas.microsoft.com/office/drawing/2014/main" id="{B962ACB3-88F0-469E-8A50-79802545522C}"/>
              </a:ext>
            </a:extLst>
          </p:cNvPr>
          <p:cNvSpPr txBox="1"/>
          <p:nvPr/>
        </p:nvSpPr>
        <p:spPr>
          <a:xfrm>
            <a:off x="5390501" y="4334895"/>
            <a:ext cx="2826400" cy="1077218"/>
          </a:xfrm>
          <a:prstGeom prst="rect">
            <a:avLst/>
          </a:prstGeom>
          <a:noFill/>
        </p:spPr>
        <p:txBody>
          <a:bodyPr wrap="square" rtlCol="0">
            <a:spAutoFit/>
          </a:bodyPr>
          <a:lstStyle/>
          <a:p>
            <a:r>
              <a:rPr lang="en-US" sz="1600" dirty="0">
                <a:solidFill>
                  <a:schemeClr val="tx1">
                    <a:lumMod val="95000"/>
                    <a:lumOff val="5000"/>
                  </a:schemeClr>
                </a:solidFill>
              </a:rPr>
              <a:t>It’s your duty to recognize when a fellow Soldier is in need and to get them the help they require. </a:t>
            </a:r>
            <a:r>
              <a:rPr lang="en-US" sz="1600" b="1" dirty="0">
                <a:solidFill>
                  <a:schemeClr val="tx1">
                    <a:lumMod val="95000"/>
                    <a:lumOff val="5000"/>
                  </a:schemeClr>
                </a:solidFill>
              </a:rPr>
              <a:t> </a:t>
            </a:r>
          </a:p>
        </p:txBody>
      </p:sp>
      <p:sp>
        <p:nvSpPr>
          <p:cNvPr id="48" name="Title 1">
            <a:extLst>
              <a:ext uri="{FF2B5EF4-FFF2-40B4-BE49-F238E27FC236}">
                <a16:creationId xmlns:a16="http://schemas.microsoft.com/office/drawing/2014/main" id="{54EF01B2-16DC-4135-B5EE-223FC92D96C2}"/>
              </a:ext>
            </a:extLst>
          </p:cNvPr>
          <p:cNvSpPr txBox="1">
            <a:spLocks/>
          </p:cNvSpPr>
          <p:nvPr/>
        </p:nvSpPr>
        <p:spPr>
          <a:xfrm>
            <a:off x="2067710" y="4595039"/>
            <a:ext cx="3526190" cy="682586"/>
          </a:xfrm>
          <a:prstGeom prst="rect">
            <a:avLst/>
          </a:prstGeom>
        </p:spPr>
        <p:txBody>
          <a:bodyPr>
            <a:normAutofit/>
          </a:bodyPr>
          <a:lstStyle>
            <a:lvl1pPr algn="ctr" defTabSz="914400" rtl="0" eaLnBrk="1" latinLnBrk="0" hangingPunct="1">
              <a:lnSpc>
                <a:spcPct val="90000"/>
              </a:lnSpc>
              <a:spcBef>
                <a:spcPct val="0"/>
              </a:spcBef>
              <a:buNone/>
              <a:defRPr sz="3600" b="1" kern="1200">
                <a:solidFill>
                  <a:schemeClr val="bg2">
                    <a:lumMod val="25000"/>
                  </a:schemeClr>
                </a:solidFill>
                <a:latin typeface="Myriad Pro" panose="020B0503030403020204" pitchFamily="34" charset="0"/>
                <a:ea typeface="+mj-ea"/>
                <a:cs typeface="+mj-cs"/>
              </a:defRPr>
            </a:lvl1pPr>
          </a:lstStyle>
          <a:p>
            <a:endParaRPr lang="en-US" sz="2800" dirty="0">
              <a:solidFill>
                <a:schemeClr val="bg1"/>
              </a:solidFill>
              <a:latin typeface="Arial" panose="020B0604020202020204" pitchFamily="34" charset="0"/>
            </a:endParaRPr>
          </a:p>
        </p:txBody>
      </p:sp>
      <p:sp>
        <p:nvSpPr>
          <p:cNvPr id="16"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16</a:t>
            </a:r>
          </a:p>
        </p:txBody>
      </p:sp>
    </p:spTree>
    <p:extLst>
      <p:ext uri="{BB962C8B-B14F-4D97-AF65-F5344CB8AC3E}">
        <p14:creationId xmlns:p14="http://schemas.microsoft.com/office/powerpoint/2010/main" val="36154542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9330320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 y="0"/>
            <a:ext cx="9119680" cy="6858000"/>
          </a:xfrm>
          <a:prstGeom prst="rect">
            <a:avLst/>
          </a:prstGeom>
        </p:spPr>
      </p:pic>
      <p:sp>
        <p:nvSpPr>
          <p:cNvPr id="2" name="Title 1"/>
          <p:cNvSpPr>
            <a:spLocks noGrp="1"/>
          </p:cNvSpPr>
          <p:nvPr>
            <p:ph type="title"/>
          </p:nvPr>
        </p:nvSpPr>
        <p:spPr>
          <a:xfrm>
            <a:off x="916291" y="295143"/>
            <a:ext cx="7175586" cy="457200"/>
          </a:xfrm>
        </p:spPr>
        <p:txBody>
          <a:bodyPr/>
          <a:lstStyle/>
          <a:p>
            <a:r>
              <a:rPr lang="en-US" sz="2000" dirty="0">
                <a:solidFill>
                  <a:schemeClr val="tx1">
                    <a:lumMod val="75000"/>
                    <a:lumOff val="25000"/>
                  </a:schemeClr>
                </a:solidFill>
              </a:rPr>
              <a:t>Show you </a:t>
            </a:r>
            <a:r>
              <a:rPr lang="en-US" sz="2000" dirty="0">
                <a:solidFill>
                  <a:srgbClr val="FFCB05"/>
                </a:solidFill>
              </a:rPr>
              <a:t>CARE</a:t>
            </a:r>
          </a:p>
        </p:txBody>
      </p:sp>
      <p:sp>
        <p:nvSpPr>
          <p:cNvPr id="10" name="Footer Placeholder 2"/>
          <p:cNvSpPr txBox="1">
            <a:spLocks/>
          </p:cNvSpPr>
          <p:nvPr/>
        </p:nvSpPr>
        <p:spPr>
          <a:xfrm>
            <a:off x="2925866" y="6519386"/>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7" name="TextBox 36">
            <a:extLst>
              <a:ext uri="{FF2B5EF4-FFF2-40B4-BE49-F238E27FC236}">
                <a16:creationId xmlns:a16="http://schemas.microsoft.com/office/drawing/2014/main" id="{1A8854E4-91D9-4383-AB65-1826EC9A5C25}"/>
              </a:ext>
            </a:extLst>
          </p:cNvPr>
          <p:cNvSpPr txBox="1"/>
          <p:nvPr/>
        </p:nvSpPr>
        <p:spPr>
          <a:xfrm>
            <a:off x="4652155" y="2368894"/>
            <a:ext cx="3602845" cy="1200329"/>
          </a:xfrm>
          <a:prstGeom prst="rect">
            <a:avLst/>
          </a:prstGeom>
          <a:noFill/>
        </p:spPr>
        <p:txBody>
          <a:bodyPr wrap="square" rtlCol="0">
            <a:spAutoFit/>
          </a:bodyPr>
          <a:lstStyle/>
          <a:p>
            <a:r>
              <a:rPr lang="en-US" dirty="0">
                <a:solidFill>
                  <a:schemeClr val="tx1">
                    <a:lumMod val="95000"/>
                    <a:lumOff val="5000"/>
                  </a:schemeClr>
                </a:solidFill>
              </a:rPr>
              <a:t>Show you CARE by actively listening. Give your full attention. Let them know that you are there for them.</a:t>
            </a:r>
          </a:p>
        </p:txBody>
      </p:sp>
      <p:sp>
        <p:nvSpPr>
          <p:cNvPr id="50" name="Rectangle 49">
            <a:extLst>
              <a:ext uri="{FF2B5EF4-FFF2-40B4-BE49-F238E27FC236}">
                <a16:creationId xmlns:a16="http://schemas.microsoft.com/office/drawing/2014/main" id="{92BF20F5-E176-4F40-B4BB-D8931849A102}"/>
              </a:ext>
            </a:extLst>
          </p:cNvPr>
          <p:cNvSpPr/>
          <p:nvPr/>
        </p:nvSpPr>
        <p:spPr>
          <a:xfrm>
            <a:off x="5603368" y="3919269"/>
            <a:ext cx="2488509" cy="747982"/>
          </a:xfrm>
          <a:prstGeom prst="rect">
            <a:avLst/>
          </a:prstGeom>
          <a:solidFill>
            <a:sysClr val="window" lastClr="FFFFFF"/>
          </a:solidFill>
          <a:ln w="12700" cap="flat" cmpd="sng" algn="ctr">
            <a:solidFill>
              <a:srgbClr val="FFCB0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51" name="Picture 50" descr="A picture containing clipart&#10;&#10;Description automatically generated">
            <a:extLst>
              <a:ext uri="{FF2B5EF4-FFF2-40B4-BE49-F238E27FC236}">
                <a16:creationId xmlns:a16="http://schemas.microsoft.com/office/drawing/2014/main" id="{499D5AAB-FBC0-4396-95E3-33320E2540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168" y="3692916"/>
            <a:ext cx="406400" cy="409109"/>
          </a:xfrm>
          <a:prstGeom prst="rect">
            <a:avLst/>
          </a:prstGeom>
        </p:spPr>
      </p:pic>
      <p:sp>
        <p:nvSpPr>
          <p:cNvPr id="52" name="TextBox 51">
            <a:extLst>
              <a:ext uri="{FF2B5EF4-FFF2-40B4-BE49-F238E27FC236}">
                <a16:creationId xmlns:a16="http://schemas.microsoft.com/office/drawing/2014/main" id="{B962ACB3-88F0-469E-8A50-79802545522C}"/>
              </a:ext>
            </a:extLst>
          </p:cNvPr>
          <p:cNvSpPr txBox="1"/>
          <p:nvPr/>
        </p:nvSpPr>
        <p:spPr>
          <a:xfrm>
            <a:off x="5685012" y="3969421"/>
            <a:ext cx="2966198" cy="584775"/>
          </a:xfrm>
          <a:prstGeom prst="rect">
            <a:avLst/>
          </a:prstGeom>
          <a:noFill/>
        </p:spPr>
        <p:txBody>
          <a:bodyPr wrap="square" rtlCol="0">
            <a:spAutoFit/>
          </a:bodyPr>
          <a:lstStyle/>
          <a:p>
            <a:r>
              <a:rPr lang="en-US" sz="1600" dirty="0">
                <a:solidFill>
                  <a:schemeClr val="tx1">
                    <a:lumMod val="95000"/>
                    <a:lumOff val="5000"/>
                  </a:schemeClr>
                </a:solidFill>
              </a:rPr>
              <a:t>What does it look like to actively listen?</a:t>
            </a:r>
          </a:p>
        </p:txBody>
      </p:sp>
      <p:sp>
        <p:nvSpPr>
          <p:cNvPr id="57" name="Title 1">
            <a:extLst>
              <a:ext uri="{FF2B5EF4-FFF2-40B4-BE49-F238E27FC236}">
                <a16:creationId xmlns:a16="http://schemas.microsoft.com/office/drawing/2014/main" id="{54EF01B2-16DC-4135-B5EE-223FC92D96C2}"/>
              </a:ext>
            </a:extLst>
          </p:cNvPr>
          <p:cNvSpPr txBox="1">
            <a:spLocks/>
          </p:cNvSpPr>
          <p:nvPr/>
        </p:nvSpPr>
        <p:spPr>
          <a:xfrm>
            <a:off x="3901644" y="1960932"/>
            <a:ext cx="3526190" cy="406923"/>
          </a:xfrm>
          <a:prstGeom prst="rect">
            <a:avLst/>
          </a:prstGeom>
        </p:spPr>
        <p:txBody>
          <a:bodyPr>
            <a:normAutofit/>
          </a:bodyPr>
          <a:lstStyle>
            <a:lvl1pPr algn="ctr" defTabSz="914400" rtl="0" eaLnBrk="1" latinLnBrk="0" hangingPunct="1">
              <a:lnSpc>
                <a:spcPct val="90000"/>
              </a:lnSpc>
              <a:spcBef>
                <a:spcPct val="0"/>
              </a:spcBef>
              <a:buNone/>
              <a:defRPr sz="3600" b="1" kern="1200">
                <a:solidFill>
                  <a:schemeClr val="bg2">
                    <a:lumMod val="25000"/>
                  </a:schemeClr>
                </a:solidFill>
                <a:latin typeface="Myriad Pro" panose="020B0503030403020204" pitchFamily="34" charset="0"/>
                <a:ea typeface="+mj-ea"/>
                <a:cs typeface="+mj-cs"/>
              </a:defRPr>
            </a:lvl1pPr>
          </a:lstStyle>
          <a:p>
            <a:r>
              <a:rPr lang="en-US" sz="2000" b="0" dirty="0">
                <a:solidFill>
                  <a:schemeClr val="tx1">
                    <a:lumMod val="95000"/>
                    <a:lumOff val="5000"/>
                  </a:schemeClr>
                </a:solidFill>
                <a:latin typeface="Arial" panose="020B0604020202020204" pitchFamily="34" charset="0"/>
              </a:rPr>
              <a:t>How Do I </a:t>
            </a:r>
            <a:r>
              <a:rPr lang="en-US" sz="2000" dirty="0">
                <a:solidFill>
                  <a:schemeClr val="tx1">
                    <a:lumMod val="95000"/>
                    <a:lumOff val="5000"/>
                  </a:schemeClr>
                </a:solidFill>
                <a:latin typeface="Arial Black" panose="020B0A04020102020204" pitchFamily="34" charset="0"/>
              </a:rPr>
              <a:t>CARE</a:t>
            </a:r>
            <a:r>
              <a:rPr lang="en-US" sz="2000" b="0" dirty="0">
                <a:solidFill>
                  <a:schemeClr val="tx1">
                    <a:lumMod val="95000"/>
                    <a:lumOff val="5000"/>
                  </a:schemeClr>
                </a:solidFill>
                <a:latin typeface="+mj-lt"/>
              </a:rPr>
              <a:t>?</a:t>
            </a:r>
          </a:p>
        </p:txBody>
      </p:sp>
      <p:sp>
        <p:nvSpPr>
          <p:cNvPr id="20"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17</a:t>
            </a:r>
          </a:p>
        </p:txBody>
      </p:sp>
    </p:spTree>
    <p:extLst>
      <p:ext uri="{BB962C8B-B14F-4D97-AF65-F5344CB8AC3E}">
        <p14:creationId xmlns:p14="http://schemas.microsoft.com/office/powerpoint/2010/main" val="132392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559095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12456566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 y="0"/>
            <a:ext cx="9119680" cy="6858000"/>
          </a:xfrm>
          <a:prstGeom prst="rect">
            <a:avLst/>
          </a:prstGeom>
        </p:spPr>
      </p:pic>
      <p:sp>
        <p:nvSpPr>
          <p:cNvPr id="2" name="Title 1"/>
          <p:cNvSpPr>
            <a:spLocks noGrp="1"/>
          </p:cNvSpPr>
          <p:nvPr>
            <p:ph type="title"/>
          </p:nvPr>
        </p:nvSpPr>
        <p:spPr>
          <a:xfrm>
            <a:off x="898111" y="301439"/>
            <a:ext cx="7175586" cy="457200"/>
          </a:xfrm>
        </p:spPr>
        <p:txBody>
          <a:bodyPr/>
          <a:lstStyle/>
          <a:p>
            <a:r>
              <a:rPr lang="en-US" sz="2000" dirty="0">
                <a:solidFill>
                  <a:srgbClr val="FFCB05"/>
                </a:solidFill>
              </a:rPr>
              <a:t>Escort</a:t>
            </a:r>
            <a:r>
              <a:rPr lang="en-US" sz="2000" dirty="0">
                <a:solidFill>
                  <a:schemeClr val="tx1">
                    <a:lumMod val="75000"/>
                    <a:lumOff val="25000"/>
                  </a:schemeClr>
                </a:solidFill>
              </a:rPr>
              <a:t> to Appropriate help</a:t>
            </a:r>
          </a:p>
        </p:txBody>
      </p:sp>
      <p:sp>
        <p:nvSpPr>
          <p:cNvPr id="11" name="Footer Placeholder 2"/>
          <p:cNvSpPr txBox="1">
            <a:spLocks/>
          </p:cNvSpPr>
          <p:nvPr/>
        </p:nvSpPr>
        <p:spPr>
          <a:xfrm>
            <a:off x="2893655" y="651625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extBox 25">
            <a:extLst>
              <a:ext uri="{FF2B5EF4-FFF2-40B4-BE49-F238E27FC236}">
                <a16:creationId xmlns:a16="http://schemas.microsoft.com/office/drawing/2014/main" id="{788415FB-5403-42D4-8477-41E2805EFBDE}"/>
              </a:ext>
            </a:extLst>
          </p:cNvPr>
          <p:cNvSpPr txBox="1"/>
          <p:nvPr/>
        </p:nvSpPr>
        <p:spPr>
          <a:xfrm>
            <a:off x="4404365" y="2339155"/>
            <a:ext cx="3837935" cy="2585323"/>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tx1">
                    <a:lumMod val="95000"/>
                    <a:lumOff val="5000"/>
                  </a:schemeClr>
                </a:solidFill>
              </a:rPr>
              <a:t>For serious issues, always ESCORT directly to the Drill Sergeant.</a:t>
            </a:r>
          </a:p>
          <a:p>
            <a:pPr marL="742950" lvl="1" indent="-285750">
              <a:buFont typeface="Arial" panose="020B0604020202020204" pitchFamily="34" charset="0"/>
              <a:buChar char="•"/>
            </a:pPr>
            <a:endParaRPr lang="en-US" dirty="0">
              <a:solidFill>
                <a:schemeClr val="tx1">
                  <a:lumMod val="95000"/>
                  <a:lumOff val="5000"/>
                </a:schemeClr>
              </a:solidFill>
            </a:endParaRPr>
          </a:p>
          <a:p>
            <a:pPr marL="742950" lvl="1" indent="-285750">
              <a:buFont typeface="Arial" panose="020B0604020202020204" pitchFamily="34" charset="0"/>
              <a:buChar char="•"/>
            </a:pPr>
            <a:r>
              <a:rPr lang="en-US" dirty="0">
                <a:solidFill>
                  <a:schemeClr val="tx1">
                    <a:lumMod val="95000"/>
                    <a:lumOff val="5000"/>
                  </a:schemeClr>
                </a:solidFill>
              </a:rPr>
              <a:t>If your battle buddy is struggling with a BCT/OSUT skill, help them find someone who is proficient who could give them advice.</a:t>
            </a:r>
          </a:p>
        </p:txBody>
      </p:sp>
      <p:sp>
        <p:nvSpPr>
          <p:cNvPr id="36" name="Rectangle 35">
            <a:extLst>
              <a:ext uri="{FF2B5EF4-FFF2-40B4-BE49-F238E27FC236}">
                <a16:creationId xmlns:a16="http://schemas.microsoft.com/office/drawing/2014/main" id="{92BF20F5-E176-4F40-B4BB-D8931849A102}"/>
              </a:ext>
            </a:extLst>
          </p:cNvPr>
          <p:cNvSpPr/>
          <p:nvPr/>
        </p:nvSpPr>
        <p:spPr>
          <a:xfrm>
            <a:off x="5898514" y="5317791"/>
            <a:ext cx="2248536" cy="723992"/>
          </a:xfrm>
          <a:prstGeom prst="rect">
            <a:avLst/>
          </a:prstGeom>
          <a:solidFill>
            <a:sysClr val="window" lastClr="FFFFFF"/>
          </a:solidFill>
          <a:ln w="12700" cap="flat" cmpd="sng" algn="ctr">
            <a:solidFill>
              <a:srgbClr val="FFCB0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CB05"/>
              </a:solidFill>
              <a:effectLst/>
              <a:uLnTx/>
              <a:uFillTx/>
              <a:latin typeface="Calibri" panose="020F0502020204030204"/>
              <a:ea typeface="+mn-ea"/>
              <a:cs typeface="+mn-cs"/>
            </a:endParaRPr>
          </a:p>
        </p:txBody>
      </p:sp>
      <p:pic>
        <p:nvPicPr>
          <p:cNvPr id="37" name="Picture 36" descr="A picture containing clipart&#10;&#10;Description automatically generated">
            <a:extLst>
              <a:ext uri="{FF2B5EF4-FFF2-40B4-BE49-F238E27FC236}">
                <a16:creationId xmlns:a16="http://schemas.microsoft.com/office/drawing/2014/main" id="{499D5AAB-FBC0-4396-95E3-33320E2540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5314" y="5091438"/>
            <a:ext cx="406400" cy="409109"/>
          </a:xfrm>
          <a:prstGeom prst="rect">
            <a:avLst/>
          </a:prstGeom>
        </p:spPr>
      </p:pic>
      <p:sp>
        <p:nvSpPr>
          <p:cNvPr id="38" name="TextBox 37">
            <a:extLst>
              <a:ext uri="{FF2B5EF4-FFF2-40B4-BE49-F238E27FC236}">
                <a16:creationId xmlns:a16="http://schemas.microsoft.com/office/drawing/2014/main" id="{B962ACB3-88F0-469E-8A50-79802545522C}"/>
              </a:ext>
            </a:extLst>
          </p:cNvPr>
          <p:cNvSpPr txBox="1"/>
          <p:nvPr/>
        </p:nvSpPr>
        <p:spPr>
          <a:xfrm>
            <a:off x="5980158" y="5367943"/>
            <a:ext cx="2331992" cy="584775"/>
          </a:xfrm>
          <a:prstGeom prst="rect">
            <a:avLst/>
          </a:prstGeom>
          <a:noFill/>
        </p:spPr>
        <p:txBody>
          <a:bodyPr wrap="square" rtlCol="0">
            <a:spAutoFit/>
          </a:bodyPr>
          <a:lstStyle/>
          <a:p>
            <a:r>
              <a:rPr lang="en-US" sz="1600" dirty="0"/>
              <a:t>ESCORT to an appropriate resource.</a:t>
            </a:r>
          </a:p>
        </p:txBody>
      </p:sp>
      <p:sp>
        <p:nvSpPr>
          <p:cNvPr id="39" name="Title 1">
            <a:extLst>
              <a:ext uri="{FF2B5EF4-FFF2-40B4-BE49-F238E27FC236}">
                <a16:creationId xmlns:a16="http://schemas.microsoft.com/office/drawing/2014/main" id="{54EF01B2-16DC-4135-B5EE-223FC92D96C2}"/>
              </a:ext>
            </a:extLst>
          </p:cNvPr>
          <p:cNvSpPr txBox="1">
            <a:spLocks/>
          </p:cNvSpPr>
          <p:nvPr/>
        </p:nvSpPr>
        <p:spPr>
          <a:xfrm>
            <a:off x="4067643" y="1928634"/>
            <a:ext cx="3526190" cy="306418"/>
          </a:xfrm>
          <a:prstGeom prst="rect">
            <a:avLst/>
          </a:prstGeom>
        </p:spPr>
        <p:txBody>
          <a:bodyPr>
            <a:noAutofit/>
          </a:bodyPr>
          <a:lstStyle>
            <a:lvl1pPr algn="ctr" defTabSz="914400" rtl="0" eaLnBrk="1" latinLnBrk="0" hangingPunct="1">
              <a:lnSpc>
                <a:spcPct val="90000"/>
              </a:lnSpc>
              <a:spcBef>
                <a:spcPct val="0"/>
              </a:spcBef>
              <a:buNone/>
              <a:defRPr sz="3600" b="1" kern="1200">
                <a:solidFill>
                  <a:schemeClr val="bg2">
                    <a:lumMod val="25000"/>
                  </a:schemeClr>
                </a:solidFill>
                <a:latin typeface="Myriad Pro" panose="020B0503030403020204" pitchFamily="34" charset="0"/>
                <a:ea typeface="+mj-ea"/>
                <a:cs typeface="+mj-cs"/>
              </a:defRPr>
            </a:lvl1pPr>
          </a:lstStyle>
          <a:p>
            <a:r>
              <a:rPr lang="en-US" sz="2000" b="0" dirty="0">
                <a:solidFill>
                  <a:schemeClr val="tx1">
                    <a:lumMod val="95000"/>
                    <a:lumOff val="5000"/>
                  </a:schemeClr>
                </a:solidFill>
                <a:latin typeface="Arial" panose="020B0604020202020204" pitchFamily="34" charset="0"/>
              </a:rPr>
              <a:t>How Do I </a:t>
            </a:r>
            <a:r>
              <a:rPr lang="en-US" sz="2000" dirty="0">
                <a:solidFill>
                  <a:schemeClr val="tx1">
                    <a:lumMod val="95000"/>
                    <a:lumOff val="5000"/>
                  </a:schemeClr>
                </a:solidFill>
                <a:latin typeface="Arial Black" panose="020B0A04020102020204" pitchFamily="34" charset="0"/>
              </a:rPr>
              <a:t>ESCORT</a:t>
            </a:r>
            <a:r>
              <a:rPr lang="en-US" sz="2000" b="0" dirty="0">
                <a:solidFill>
                  <a:schemeClr val="tx1">
                    <a:lumMod val="95000"/>
                    <a:lumOff val="5000"/>
                  </a:schemeClr>
                </a:solidFill>
                <a:latin typeface="+mj-lt"/>
              </a:rPr>
              <a:t>?</a:t>
            </a:r>
          </a:p>
        </p:txBody>
      </p:sp>
      <p:sp>
        <p:nvSpPr>
          <p:cNvPr id="20"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18</a:t>
            </a:r>
          </a:p>
        </p:txBody>
      </p:sp>
    </p:spTree>
    <p:extLst>
      <p:ext uri="{BB962C8B-B14F-4D97-AF65-F5344CB8AC3E}">
        <p14:creationId xmlns:p14="http://schemas.microsoft.com/office/powerpoint/2010/main" val="11537492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659116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AA93FC15-B88F-44CD-A53A-2F047133DD34}"/>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2394" y="1245254"/>
            <a:ext cx="9140765" cy="5621203"/>
          </a:xfrm>
          <a:prstGeom prst="rect">
            <a:avLst/>
          </a:prstGeom>
          <a:noFill/>
          <a:ln>
            <a:noFill/>
          </a:ln>
        </p:spPr>
      </p:pic>
      <p:sp>
        <p:nvSpPr>
          <p:cNvPr id="24" name="Rectangle 23">
            <a:extLst>
              <a:ext uri="{FF2B5EF4-FFF2-40B4-BE49-F238E27FC236}">
                <a16:creationId xmlns:a16="http://schemas.microsoft.com/office/drawing/2014/main" id="{4B26A05A-F926-4492-89CF-5EE8FCF76AC5}"/>
              </a:ext>
            </a:extLst>
          </p:cNvPr>
          <p:cNvSpPr/>
          <p:nvPr/>
        </p:nvSpPr>
        <p:spPr>
          <a:xfrm>
            <a:off x="3463931" y="1846397"/>
            <a:ext cx="5680067" cy="172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5" name="TextBox 24">
            <a:extLst>
              <a:ext uri="{FF2B5EF4-FFF2-40B4-BE49-F238E27FC236}">
                <a16:creationId xmlns:a16="http://schemas.microsoft.com/office/drawing/2014/main" id="{D14AE64E-ED93-48AC-A168-8DD3192DACA1}"/>
              </a:ext>
            </a:extLst>
          </p:cNvPr>
          <p:cNvSpPr txBox="1"/>
          <p:nvPr/>
        </p:nvSpPr>
        <p:spPr>
          <a:xfrm>
            <a:off x="1612048" y="1604144"/>
            <a:ext cx="1803699" cy="558807"/>
          </a:xfrm>
          <a:prstGeom prst="rect">
            <a:avLst/>
          </a:prstGeom>
          <a:noFill/>
        </p:spPr>
        <p:txBody>
          <a:bodyPr wrap="none" rtlCol="0">
            <a:spAutoFit/>
          </a:bodyPr>
          <a:lstStyle/>
          <a:p>
            <a:pPr>
              <a:lnSpc>
                <a:spcPts val="4000"/>
              </a:lnSpc>
            </a:pPr>
            <a:r>
              <a:rPr lang="en-US" sz="2800" dirty="0">
                <a:latin typeface="Arial" panose="020B0604020202020204" pitchFamily="34" charset="0"/>
              </a:rPr>
              <a:t>Questions</a:t>
            </a:r>
          </a:p>
        </p:txBody>
      </p:sp>
      <p:sp>
        <p:nvSpPr>
          <p:cNvPr id="26" name="Rectangle 25">
            <a:extLst>
              <a:ext uri="{FF2B5EF4-FFF2-40B4-BE49-F238E27FC236}">
                <a16:creationId xmlns:a16="http://schemas.microsoft.com/office/drawing/2014/main" id="{A7631670-8271-4471-85D0-9F8896886F80}"/>
              </a:ext>
            </a:extLst>
          </p:cNvPr>
          <p:cNvSpPr/>
          <p:nvPr/>
        </p:nvSpPr>
        <p:spPr>
          <a:xfrm>
            <a:off x="1320127" y="2405206"/>
            <a:ext cx="7823870" cy="62019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7" name="Rectangle 26"/>
          <p:cNvSpPr/>
          <p:nvPr/>
        </p:nvSpPr>
        <p:spPr>
          <a:xfrm>
            <a:off x="1380964" y="2519264"/>
            <a:ext cx="8442810" cy="369332"/>
          </a:xfrm>
          <a:prstGeom prst="rect">
            <a:avLst/>
          </a:prstGeom>
        </p:spPr>
        <p:txBody>
          <a:bodyPr wrap="square">
            <a:spAutoFit/>
          </a:bodyPr>
          <a:lstStyle/>
          <a:p>
            <a:r>
              <a:rPr lang="en-US" dirty="0">
                <a:solidFill>
                  <a:schemeClr val="tx1">
                    <a:lumMod val="95000"/>
                    <a:lumOff val="5000"/>
                  </a:schemeClr>
                </a:solidFill>
              </a:rPr>
              <a:t>1. How can you help others?</a:t>
            </a:r>
          </a:p>
        </p:txBody>
      </p:sp>
      <p:sp>
        <p:nvSpPr>
          <p:cNvPr id="28" name="Rectangle 27">
            <a:extLst>
              <a:ext uri="{FF2B5EF4-FFF2-40B4-BE49-F238E27FC236}">
                <a16:creationId xmlns:a16="http://schemas.microsoft.com/office/drawing/2014/main" id="{A7631670-8271-4471-85D0-9F8896886F80}"/>
              </a:ext>
            </a:extLst>
          </p:cNvPr>
          <p:cNvSpPr/>
          <p:nvPr/>
        </p:nvSpPr>
        <p:spPr>
          <a:xfrm>
            <a:off x="1320130" y="3235289"/>
            <a:ext cx="7823870" cy="62830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9" name="Rectangle 28"/>
          <p:cNvSpPr/>
          <p:nvPr/>
        </p:nvSpPr>
        <p:spPr>
          <a:xfrm>
            <a:off x="1380964" y="3347150"/>
            <a:ext cx="6502836" cy="369332"/>
          </a:xfrm>
          <a:prstGeom prst="rect">
            <a:avLst/>
          </a:prstGeom>
        </p:spPr>
        <p:txBody>
          <a:bodyPr wrap="square">
            <a:spAutoFit/>
          </a:bodyPr>
          <a:lstStyle/>
          <a:p>
            <a:r>
              <a:rPr lang="en-US" dirty="0">
                <a:solidFill>
                  <a:schemeClr val="tx1">
                    <a:lumMod val="95000"/>
                    <a:lumOff val="5000"/>
                  </a:schemeClr>
                </a:solidFill>
              </a:rPr>
              <a:t>2. In “ACE”: “A” stands for… “C” stands for… “E” stands for…</a:t>
            </a:r>
          </a:p>
        </p:txBody>
      </p:sp>
      <p:sp>
        <p:nvSpPr>
          <p:cNvPr id="2" name="Title 1"/>
          <p:cNvSpPr>
            <a:spLocks noGrp="1"/>
          </p:cNvSpPr>
          <p:nvPr>
            <p:ph type="title"/>
          </p:nvPr>
        </p:nvSpPr>
        <p:spPr>
          <a:xfrm>
            <a:off x="903133" y="306457"/>
            <a:ext cx="7175586" cy="457200"/>
          </a:xfrm>
        </p:spPr>
        <p:txBody>
          <a:bodyPr/>
          <a:lstStyle/>
          <a:p>
            <a:r>
              <a:rPr lang="en-US" sz="2000" dirty="0">
                <a:solidFill>
                  <a:srgbClr val="FFCB05"/>
                </a:solidFill>
              </a:rPr>
              <a:t>Check on Learning</a:t>
            </a:r>
            <a:r>
              <a:rPr lang="en-US" sz="2000" dirty="0">
                <a:solidFill>
                  <a:schemeClr val="tx1">
                    <a:lumMod val="75000"/>
                    <a:lumOff val="25000"/>
                  </a:schemeClr>
                </a:solidFill>
              </a:rPr>
              <a:t> - ACE</a:t>
            </a:r>
          </a:p>
        </p:txBody>
      </p:sp>
      <p:pic>
        <p:nvPicPr>
          <p:cNvPr id="30" name="Picture 29"/>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8021" y="5763126"/>
            <a:ext cx="9152021" cy="1102895"/>
          </a:xfrm>
          <a:prstGeom prst="rect">
            <a:avLst/>
          </a:prstGeom>
        </p:spPr>
      </p:pic>
      <p:sp>
        <p:nvSpPr>
          <p:cNvPr id="31"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19</a:t>
            </a:r>
          </a:p>
        </p:txBody>
      </p:sp>
    </p:spTree>
    <p:extLst>
      <p:ext uri="{BB962C8B-B14F-4D97-AF65-F5344CB8AC3E}">
        <p14:creationId xmlns:p14="http://schemas.microsoft.com/office/powerpoint/2010/main" val="17950386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723171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3038310" y="655028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23231" y="301438"/>
            <a:ext cx="7175586" cy="457200"/>
          </a:xfrm>
        </p:spPr>
        <p:txBody>
          <a:bodyPr/>
          <a:lstStyle/>
          <a:p>
            <a:r>
              <a:rPr lang="en-US" sz="2000" dirty="0">
                <a:solidFill>
                  <a:srgbClr val="FFCB05"/>
                </a:solidFill>
              </a:rPr>
              <a:t>ACE: </a:t>
            </a:r>
            <a:r>
              <a:rPr lang="en-US" sz="2000" dirty="0">
                <a:solidFill>
                  <a:schemeClr val="tx1">
                    <a:lumMod val="75000"/>
                    <a:lumOff val="25000"/>
                  </a:schemeClr>
                </a:solidFill>
              </a:rPr>
              <a:t>Ask, Care, Escort</a:t>
            </a:r>
          </a:p>
        </p:txBody>
      </p:sp>
      <p:sp>
        <p:nvSpPr>
          <p:cNvPr id="6"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20</a:t>
            </a:r>
          </a:p>
        </p:txBody>
      </p:sp>
      <p:sp>
        <p:nvSpPr>
          <p:cNvPr id="35" name="Rectangle 34"/>
          <p:cNvSpPr/>
          <p:nvPr/>
        </p:nvSpPr>
        <p:spPr>
          <a:xfrm>
            <a:off x="1421153" y="1549642"/>
            <a:ext cx="6320414" cy="40616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1350817" y="5744600"/>
            <a:ext cx="6320414" cy="276999"/>
          </a:xfrm>
          <a:prstGeom prst="rect">
            <a:avLst/>
          </a:prstGeom>
        </p:spPr>
        <p:txBody>
          <a:bodyPr wrap="square">
            <a:spAutoFit/>
          </a:bodyPr>
          <a:lstStyle/>
          <a:p>
            <a:pPr algn="ctr"/>
            <a:r>
              <a:rPr lang="en-US" sz="1200" b="1" i="1" dirty="0">
                <a:solidFill>
                  <a:srgbClr val="E56F6F"/>
                </a:solidFill>
              </a:rPr>
              <a:t>Link or embed video above</a:t>
            </a:r>
          </a:p>
        </p:txBody>
      </p:sp>
      <p:cxnSp>
        <p:nvCxnSpPr>
          <p:cNvPr id="37" name="Elbow Connector 36"/>
          <p:cNvCxnSpPr/>
          <p:nvPr/>
        </p:nvCxnSpPr>
        <p:spPr>
          <a:xfrm rot="10800000">
            <a:off x="5" y="4668555"/>
            <a:ext cx="2680721" cy="1214545"/>
          </a:xfrm>
          <a:prstGeom prst="bentConnector3">
            <a:avLst>
              <a:gd name="adj1" fmla="val 57415"/>
            </a:avLst>
          </a:prstGeom>
          <a:ln w="168275">
            <a:solidFill>
              <a:srgbClr val="FFE385"/>
            </a:solidFill>
            <a:bevel/>
            <a:headEnd type="oval" w="sm" len="sm"/>
            <a:tailEnd type="none" w="sm" len="sm"/>
          </a:ln>
        </p:spPr>
        <p:style>
          <a:lnRef idx="1">
            <a:schemeClr val="accent1"/>
          </a:lnRef>
          <a:fillRef idx="0">
            <a:schemeClr val="accent1"/>
          </a:fillRef>
          <a:effectRef idx="0">
            <a:schemeClr val="accent1"/>
          </a:effectRef>
          <a:fontRef idx="minor">
            <a:schemeClr val="tx1"/>
          </a:fontRef>
        </p:style>
      </p:cxnSp>
      <p:pic>
        <p:nvPicPr>
          <p:cNvPr id="10" name="Video_Clip_1_Draft">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613864" y="1739291"/>
            <a:ext cx="5923632" cy="3332043"/>
          </a:xfrm>
          <a:prstGeom prst="rect">
            <a:avLst/>
          </a:prstGeom>
        </p:spPr>
      </p:pic>
    </p:spTree>
    <p:extLst>
      <p:ext uri="{BB962C8B-B14F-4D97-AF65-F5344CB8AC3E}">
        <p14:creationId xmlns:p14="http://schemas.microsoft.com/office/powerpoint/2010/main" val="35391021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vol="80000">
                <p:cTn id="7" fill="hold" display="0">
                  <p:stCondLst>
                    <p:cond delay="indefinite"/>
                  </p:stCondLst>
                </p:cTn>
                <p:tgtEl>
                  <p:spTgt spid="10"/>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742419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3038310" y="6528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03134" y="306462"/>
            <a:ext cx="7175586" cy="457200"/>
          </a:xfrm>
        </p:spPr>
        <p:txBody>
          <a:bodyPr/>
          <a:lstStyle/>
          <a:p>
            <a:r>
              <a:rPr kumimoji="0" lang="en-US" sz="2000" b="1" i="0" u="none" strike="noStrike" kern="1200" cap="all" spc="0" normalizeH="0" baseline="0" noProof="0" dirty="0">
                <a:ln>
                  <a:noFill/>
                </a:ln>
                <a:solidFill>
                  <a:srgbClr val="FFCB05"/>
                </a:solidFill>
                <a:effectLst/>
                <a:uLnTx/>
                <a:uFillTx/>
                <a:latin typeface="Arial" pitchFamily="34" charset="0"/>
                <a:ea typeface="ＭＳ Ｐゴシック" charset="0"/>
                <a:cs typeface="Arial" pitchFamily="34" charset="0"/>
              </a:rPr>
              <a:t>ACE: </a:t>
            </a:r>
            <a:r>
              <a:rPr kumimoji="0" lang="en-US" sz="2000"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Ask, Care, Escort</a:t>
            </a:r>
            <a:r>
              <a:rPr lang="en-US" sz="2000" dirty="0">
                <a:solidFill>
                  <a:schemeClr val="tx1">
                    <a:lumMod val="75000"/>
                    <a:lumOff val="25000"/>
                  </a:schemeClr>
                </a:solidFill>
              </a:rPr>
              <a:t> </a:t>
            </a:r>
            <a:r>
              <a:rPr lang="en-US" sz="900" dirty="0"/>
              <a:t>(*Alt Video Content)</a:t>
            </a: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dirty="0">
                <a:solidFill>
                  <a:srgbClr val="FFC626"/>
                </a:solidFill>
                <a:latin typeface="Arial"/>
              </a:rPr>
              <a:t>21</a:t>
            </a:r>
            <a:endParaRPr kumimoji="0" lang="en-US" altLang="en-US" sz="1200" b="0" i="0" u="none" strike="noStrike" kern="1200" cap="none" spc="0" normalizeH="0" baseline="0" noProof="0" dirty="0">
              <a:ln>
                <a:noFill/>
              </a:ln>
              <a:solidFill>
                <a:srgbClr val="FFC626"/>
              </a:solidFill>
              <a:effectLst/>
              <a:uLnTx/>
              <a:uFillTx/>
              <a:latin typeface="Arial"/>
              <a:ea typeface="+mn-ea"/>
              <a:cs typeface="+mn-cs"/>
            </a:endParaRPr>
          </a:p>
        </p:txBody>
      </p:sp>
      <p:pic>
        <p:nvPicPr>
          <p:cNvPr id="10" name="Picture 9">
            <a:extLst>
              <a:ext uri="{FF2B5EF4-FFF2-40B4-BE49-F238E27FC236}">
                <a16:creationId xmlns:a16="http://schemas.microsoft.com/office/drawing/2014/main" id="{0030B0D6-66BA-4D27-8DC0-861C472561DE}"/>
              </a:ext>
            </a:extLst>
          </p:cNvPr>
          <p:cNvPicPr>
            <a:picLocks noChangeAspect="1"/>
          </p:cNvPicPr>
          <p:nvPr/>
        </p:nvPicPr>
        <p:blipFill>
          <a:blip r:embed="rId3"/>
          <a:stretch>
            <a:fillRect/>
          </a:stretch>
        </p:blipFill>
        <p:spPr>
          <a:xfrm>
            <a:off x="903134" y="986713"/>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25084406-4B56-4D8F-93CF-36612C15E7C7}"/>
              </a:ext>
            </a:extLst>
          </p:cNvPr>
          <p:cNvPicPr>
            <a:picLocks noChangeAspect="1"/>
          </p:cNvPicPr>
          <p:nvPr/>
        </p:nvPicPr>
        <p:blipFill>
          <a:blip r:embed="rId4"/>
          <a:stretch>
            <a:fillRect/>
          </a:stretch>
        </p:blipFill>
        <p:spPr>
          <a:xfrm>
            <a:off x="4978400" y="986713"/>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F113AE9F-A4F5-4464-8516-B73E223C2AF1}"/>
              </a:ext>
            </a:extLst>
          </p:cNvPr>
          <p:cNvPicPr>
            <a:picLocks noChangeAspect="1"/>
          </p:cNvPicPr>
          <p:nvPr/>
        </p:nvPicPr>
        <p:blipFill>
          <a:blip r:embed="rId5"/>
          <a:stretch>
            <a:fillRect/>
          </a:stretch>
        </p:blipFill>
        <p:spPr>
          <a:xfrm>
            <a:off x="2760133" y="2832291"/>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C5157B2D-A7A6-468F-91A1-B595E7E3B12D}"/>
              </a:ext>
            </a:extLst>
          </p:cNvPr>
          <p:cNvPicPr>
            <a:picLocks noChangeAspect="1"/>
          </p:cNvPicPr>
          <p:nvPr/>
        </p:nvPicPr>
        <p:blipFill>
          <a:blip r:embed="rId6"/>
          <a:stretch>
            <a:fillRect/>
          </a:stretch>
        </p:blipFill>
        <p:spPr>
          <a:xfrm>
            <a:off x="579400" y="4539718"/>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A0580CE6-F72F-4381-89A6-6C290A785FCA}"/>
              </a:ext>
            </a:extLst>
          </p:cNvPr>
          <p:cNvPicPr>
            <a:picLocks noChangeAspect="1"/>
          </p:cNvPicPr>
          <p:nvPr/>
        </p:nvPicPr>
        <p:blipFill>
          <a:blip r:embed="rId7"/>
          <a:stretch>
            <a:fillRect/>
          </a:stretch>
        </p:blipFill>
        <p:spPr>
          <a:xfrm>
            <a:off x="5659323" y="4442977"/>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1" name="Rectangle 20">
            <a:extLst>
              <a:ext uri="{FF2B5EF4-FFF2-40B4-BE49-F238E27FC236}">
                <a16:creationId xmlns:a16="http://schemas.microsoft.com/office/drawing/2014/main" id="{BE9F373A-3889-4474-A6FB-1D48CC487F6A}"/>
              </a:ext>
            </a:extLst>
          </p:cNvPr>
          <p:cNvSpPr>
            <a:spLocks noChangeAspect="1"/>
          </p:cNvSpPr>
          <p:nvPr/>
        </p:nvSpPr>
        <p:spPr>
          <a:xfrm>
            <a:off x="865849" y="873451"/>
            <a:ext cx="3337560" cy="1963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642222D6-95FF-4036-940E-C8FF6BA70E27}"/>
              </a:ext>
            </a:extLst>
          </p:cNvPr>
          <p:cNvSpPr/>
          <p:nvPr/>
        </p:nvSpPr>
        <p:spPr>
          <a:xfrm>
            <a:off x="986103" y="809281"/>
            <a:ext cx="3057391"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Is someone thinking of self-harm?</a:t>
            </a:r>
          </a:p>
        </p:txBody>
      </p:sp>
      <p:sp>
        <p:nvSpPr>
          <p:cNvPr id="22" name="Rectangle 21">
            <a:extLst>
              <a:ext uri="{FF2B5EF4-FFF2-40B4-BE49-F238E27FC236}">
                <a16:creationId xmlns:a16="http://schemas.microsoft.com/office/drawing/2014/main" id="{3ED136DB-E93C-46DB-BC87-773A92E1CDAE}"/>
              </a:ext>
            </a:extLst>
          </p:cNvPr>
          <p:cNvSpPr>
            <a:spLocks noChangeAspect="1"/>
          </p:cNvSpPr>
          <p:nvPr/>
        </p:nvSpPr>
        <p:spPr>
          <a:xfrm>
            <a:off x="4935220" y="873451"/>
            <a:ext cx="3337560" cy="1963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14258998-8767-4AB0-8336-A4944F062779}"/>
              </a:ext>
            </a:extLst>
          </p:cNvPr>
          <p:cNvSpPr/>
          <p:nvPr/>
        </p:nvSpPr>
        <p:spPr>
          <a:xfrm>
            <a:off x="5352177" y="809281"/>
            <a:ext cx="2499918"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Ask is the first step</a:t>
            </a:r>
          </a:p>
        </p:txBody>
      </p:sp>
      <p:sp>
        <p:nvSpPr>
          <p:cNvPr id="23" name="Rectangle 22">
            <a:extLst>
              <a:ext uri="{FF2B5EF4-FFF2-40B4-BE49-F238E27FC236}">
                <a16:creationId xmlns:a16="http://schemas.microsoft.com/office/drawing/2014/main" id="{FCF86506-DC20-496E-A3EA-D5DD84933B73}"/>
              </a:ext>
            </a:extLst>
          </p:cNvPr>
          <p:cNvSpPr>
            <a:spLocks noChangeAspect="1"/>
          </p:cNvSpPr>
          <p:nvPr/>
        </p:nvSpPr>
        <p:spPr>
          <a:xfrm>
            <a:off x="2716953" y="2726788"/>
            <a:ext cx="3337560" cy="1963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CAC95643-01DC-46D3-8E59-B984055570D3}"/>
              </a:ext>
            </a:extLst>
          </p:cNvPr>
          <p:cNvSpPr/>
          <p:nvPr/>
        </p:nvSpPr>
        <p:spPr>
          <a:xfrm>
            <a:off x="3038311" y="2655353"/>
            <a:ext cx="2621012"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Care by listening</a:t>
            </a:r>
          </a:p>
        </p:txBody>
      </p:sp>
      <p:sp>
        <p:nvSpPr>
          <p:cNvPr id="24" name="Rectangle 23">
            <a:extLst>
              <a:ext uri="{FF2B5EF4-FFF2-40B4-BE49-F238E27FC236}">
                <a16:creationId xmlns:a16="http://schemas.microsoft.com/office/drawing/2014/main" id="{34E1DC31-B883-46DA-B978-E8A9AA91E8C0}"/>
              </a:ext>
            </a:extLst>
          </p:cNvPr>
          <p:cNvSpPr>
            <a:spLocks noChangeAspect="1"/>
          </p:cNvSpPr>
          <p:nvPr/>
        </p:nvSpPr>
        <p:spPr>
          <a:xfrm>
            <a:off x="581813" y="6215859"/>
            <a:ext cx="3251200" cy="1912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D0500704-197A-4DD4-8CF9-27CC31109633}"/>
              </a:ext>
            </a:extLst>
          </p:cNvPr>
          <p:cNvSpPr/>
          <p:nvPr/>
        </p:nvSpPr>
        <p:spPr>
          <a:xfrm>
            <a:off x="1003563" y="6163485"/>
            <a:ext cx="2299989" cy="307777"/>
          </a:xfrm>
          <a:prstGeom prst="rect">
            <a:avLst/>
          </a:prstGeom>
          <a:noFill/>
        </p:spPr>
        <p:txBody>
          <a:bodyPr wrap="non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Do not leave them alone</a:t>
            </a:r>
          </a:p>
        </p:txBody>
      </p:sp>
      <p:sp>
        <p:nvSpPr>
          <p:cNvPr id="25" name="Rectangle 24">
            <a:extLst>
              <a:ext uri="{FF2B5EF4-FFF2-40B4-BE49-F238E27FC236}">
                <a16:creationId xmlns:a16="http://schemas.microsoft.com/office/drawing/2014/main" id="{9F104B92-BB72-40FD-96BA-2A1A384A6EB2}"/>
              </a:ext>
            </a:extLst>
          </p:cNvPr>
          <p:cNvSpPr>
            <a:spLocks noChangeAspect="1"/>
          </p:cNvSpPr>
          <p:nvPr/>
        </p:nvSpPr>
        <p:spPr>
          <a:xfrm>
            <a:off x="5616143" y="6236168"/>
            <a:ext cx="3337560" cy="1963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403D22B9-D202-4BDB-9019-DE9B6897F97A}"/>
              </a:ext>
            </a:extLst>
          </p:cNvPr>
          <p:cNvSpPr/>
          <p:nvPr/>
        </p:nvSpPr>
        <p:spPr>
          <a:xfrm>
            <a:off x="5977685" y="6163485"/>
            <a:ext cx="2701255"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Notice the warning signs</a:t>
            </a:r>
          </a:p>
        </p:txBody>
      </p:sp>
    </p:spTree>
    <p:extLst>
      <p:ext uri="{BB962C8B-B14F-4D97-AF65-F5344CB8AC3E}">
        <p14:creationId xmlns:p14="http://schemas.microsoft.com/office/powerpoint/2010/main" val="4330868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7646335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2988007" y="656123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16498" y="301435"/>
            <a:ext cx="7369792" cy="457200"/>
          </a:xfrm>
        </p:spPr>
        <p:txBody>
          <a:bodyPr/>
          <a:lstStyle/>
          <a:p>
            <a:r>
              <a:rPr lang="en-US" sz="2000" dirty="0">
                <a:solidFill>
                  <a:schemeClr val="tx1">
                    <a:lumMod val="75000"/>
                    <a:lumOff val="25000"/>
                  </a:schemeClr>
                </a:solidFill>
              </a:rPr>
              <a:t>Suicide Warning Signs</a:t>
            </a:r>
            <a:r>
              <a:rPr lang="en-US" sz="2000" dirty="0"/>
              <a:t> </a:t>
            </a:r>
            <a:endParaRPr lang="en-US" sz="2000" dirty="0">
              <a:solidFill>
                <a:srgbClr val="7A993D"/>
              </a:solidFill>
            </a:endParaRPr>
          </a:p>
        </p:txBody>
      </p:sp>
      <p:sp>
        <p:nvSpPr>
          <p:cNvPr id="7" name="Content Placeholder 1"/>
          <p:cNvSpPr>
            <a:spLocks noGrp="1"/>
          </p:cNvSpPr>
          <p:nvPr>
            <p:ph idx="1"/>
          </p:nvPr>
        </p:nvSpPr>
        <p:spPr>
          <a:xfrm>
            <a:off x="1016000" y="1228724"/>
            <a:ext cx="6991350" cy="4899026"/>
          </a:xfrm>
        </p:spPr>
        <p:txBody>
          <a:bodyPr/>
          <a:lstStyle/>
          <a:p>
            <a:r>
              <a:rPr lang="en-US" sz="2000" dirty="0">
                <a:solidFill>
                  <a:schemeClr val="tx1">
                    <a:lumMod val="95000"/>
                    <a:lumOff val="5000"/>
                  </a:schemeClr>
                </a:solidFill>
              </a:rPr>
              <a:t>There are signs that may indicate someone is contemplating suicide.</a:t>
            </a:r>
          </a:p>
          <a:p>
            <a:endParaRPr lang="en-US" sz="2000" dirty="0">
              <a:solidFill>
                <a:schemeClr val="tx1">
                  <a:lumMod val="95000"/>
                  <a:lumOff val="5000"/>
                </a:schemeClr>
              </a:solidFill>
            </a:endParaRPr>
          </a:p>
          <a:p>
            <a:r>
              <a:rPr lang="en-US" sz="2000" dirty="0">
                <a:solidFill>
                  <a:schemeClr val="tx1">
                    <a:lumMod val="95000"/>
                    <a:lumOff val="5000"/>
                  </a:schemeClr>
                </a:solidFill>
              </a:rPr>
              <a:t>Warning signs:</a:t>
            </a:r>
          </a:p>
          <a:p>
            <a:pPr lvl="1"/>
            <a:r>
              <a:rPr lang="en-US" sz="2000" dirty="0">
                <a:solidFill>
                  <a:schemeClr val="tx1">
                    <a:lumMod val="95000"/>
                    <a:lumOff val="5000"/>
                  </a:schemeClr>
                </a:solidFill>
              </a:rPr>
              <a:t>Talking about death</a:t>
            </a:r>
          </a:p>
          <a:p>
            <a:pPr lvl="1"/>
            <a:r>
              <a:rPr lang="en-US" sz="2000" dirty="0">
                <a:solidFill>
                  <a:schemeClr val="tx1">
                    <a:lumMod val="95000"/>
                    <a:lumOff val="5000"/>
                  </a:schemeClr>
                </a:solidFill>
              </a:rPr>
              <a:t>Giving belongings away</a:t>
            </a:r>
          </a:p>
          <a:p>
            <a:pPr lvl="1"/>
            <a:r>
              <a:rPr lang="en-US" sz="2000" dirty="0">
                <a:solidFill>
                  <a:schemeClr val="tx1">
                    <a:lumMod val="95000"/>
                    <a:lumOff val="5000"/>
                  </a:schemeClr>
                </a:solidFill>
              </a:rPr>
              <a:t>Talking about harming oneself</a:t>
            </a:r>
          </a:p>
          <a:p>
            <a:pPr lvl="1"/>
            <a:r>
              <a:rPr lang="en-US" sz="2000" dirty="0">
                <a:solidFill>
                  <a:schemeClr val="tx1">
                    <a:lumMod val="95000"/>
                    <a:lumOff val="5000"/>
                  </a:schemeClr>
                </a:solidFill>
              </a:rPr>
              <a:t>Regularly isolating</a:t>
            </a:r>
          </a:p>
          <a:p>
            <a:pPr lvl="1"/>
            <a:r>
              <a:rPr lang="en-US" sz="2000" dirty="0">
                <a:solidFill>
                  <a:schemeClr val="tx1">
                    <a:lumMod val="95000"/>
                    <a:lumOff val="5000"/>
                  </a:schemeClr>
                </a:solidFill>
              </a:rPr>
              <a:t>Change in behavior</a:t>
            </a:r>
          </a:p>
          <a:p>
            <a:pPr lvl="1"/>
            <a:endParaRPr lang="en-US" sz="2000" dirty="0">
              <a:solidFill>
                <a:schemeClr val="tx1">
                  <a:lumMod val="95000"/>
                  <a:lumOff val="5000"/>
                </a:schemeClr>
              </a:solidFill>
            </a:endParaRPr>
          </a:p>
          <a:p>
            <a:r>
              <a:rPr lang="en-US" sz="2000" dirty="0">
                <a:solidFill>
                  <a:schemeClr val="tx1">
                    <a:lumMod val="95000"/>
                    <a:lumOff val="5000"/>
                  </a:schemeClr>
                </a:solidFill>
              </a:rPr>
              <a:t>If you sense something is “off” or notice a change in your battle buddy, ASK them if they are thinking about suicide or harming themselves.</a:t>
            </a:r>
            <a:endParaRPr lang="en-US" sz="1800" dirty="0">
              <a:solidFill>
                <a:schemeClr val="tx1">
                  <a:lumMod val="95000"/>
                  <a:lumOff val="5000"/>
                </a:schemeClr>
              </a:solidFill>
              <a:latin typeface="+mj-lt"/>
              <a:ea typeface="Calibri" panose="020F0502020204030204" pitchFamily="34" charset="0"/>
              <a:cs typeface="Calibri" panose="020F0502020204030204" pitchFamily="34" charset="0"/>
            </a:endParaRPr>
          </a:p>
        </p:txBody>
      </p:sp>
      <p:sp>
        <p:nvSpPr>
          <p:cNvPr id="6"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22</a:t>
            </a:r>
          </a:p>
        </p:txBody>
      </p:sp>
    </p:spTree>
    <p:extLst>
      <p:ext uri="{BB962C8B-B14F-4D97-AF65-F5344CB8AC3E}">
        <p14:creationId xmlns:p14="http://schemas.microsoft.com/office/powerpoint/2010/main" val="27694833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706091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3425689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 y="0"/>
            <a:ext cx="9119680" cy="6857999"/>
          </a:xfrm>
          <a:prstGeom prst="rect">
            <a:avLst/>
          </a:prstGeom>
        </p:spPr>
      </p:pic>
      <p:sp>
        <p:nvSpPr>
          <p:cNvPr id="2" name="Title 1"/>
          <p:cNvSpPr>
            <a:spLocks noGrp="1"/>
          </p:cNvSpPr>
          <p:nvPr>
            <p:ph type="title"/>
          </p:nvPr>
        </p:nvSpPr>
        <p:spPr>
          <a:xfrm>
            <a:off x="902887" y="296411"/>
            <a:ext cx="7369792" cy="457200"/>
          </a:xfrm>
        </p:spPr>
        <p:txBody>
          <a:bodyPr/>
          <a:lstStyle/>
          <a:p>
            <a:r>
              <a:rPr lang="en-US" sz="2000" dirty="0">
                <a:solidFill>
                  <a:schemeClr val="tx1">
                    <a:lumMod val="75000"/>
                    <a:lumOff val="25000"/>
                  </a:schemeClr>
                </a:solidFill>
              </a:rPr>
              <a:t>How Do I</a:t>
            </a:r>
            <a:r>
              <a:rPr lang="en-US" sz="2000" dirty="0">
                <a:solidFill>
                  <a:srgbClr val="FFCB05"/>
                </a:solidFill>
              </a:rPr>
              <a:t> Ask</a:t>
            </a:r>
            <a:r>
              <a:rPr lang="en-US" sz="2000" dirty="0">
                <a:solidFill>
                  <a:schemeClr val="tx1">
                    <a:lumMod val="75000"/>
                    <a:lumOff val="25000"/>
                  </a:schemeClr>
                </a:solidFill>
              </a:rPr>
              <a:t>?</a:t>
            </a:r>
          </a:p>
        </p:txBody>
      </p:sp>
      <p:sp>
        <p:nvSpPr>
          <p:cNvPr id="16" name="Title 1">
            <a:extLst>
              <a:ext uri="{FF2B5EF4-FFF2-40B4-BE49-F238E27FC236}">
                <a16:creationId xmlns:a16="http://schemas.microsoft.com/office/drawing/2014/main" id="{54EF01B2-16DC-4135-B5EE-223FC92D96C2}"/>
              </a:ext>
            </a:extLst>
          </p:cNvPr>
          <p:cNvSpPr txBox="1">
            <a:spLocks/>
          </p:cNvSpPr>
          <p:nvPr/>
        </p:nvSpPr>
        <p:spPr>
          <a:xfrm>
            <a:off x="1325246" y="4279538"/>
            <a:ext cx="3526190" cy="682586"/>
          </a:xfrm>
          <a:prstGeom prst="rect">
            <a:avLst/>
          </a:prstGeom>
        </p:spPr>
        <p:txBody>
          <a:bodyPr>
            <a:normAutofit/>
          </a:bodyPr>
          <a:lstStyle>
            <a:lvl1pPr algn="ctr" defTabSz="914400" rtl="0" eaLnBrk="1" latinLnBrk="0" hangingPunct="1">
              <a:lnSpc>
                <a:spcPct val="90000"/>
              </a:lnSpc>
              <a:spcBef>
                <a:spcPct val="0"/>
              </a:spcBef>
              <a:buNone/>
              <a:defRPr sz="3600" b="1" kern="1200">
                <a:solidFill>
                  <a:schemeClr val="bg2">
                    <a:lumMod val="25000"/>
                  </a:schemeClr>
                </a:solidFill>
                <a:latin typeface="Myriad Pro" panose="020B0503030403020204" pitchFamily="34" charset="0"/>
                <a:ea typeface="+mj-ea"/>
                <a:cs typeface="+mj-cs"/>
              </a:defRPr>
            </a:lvl1pPr>
          </a:lstStyle>
          <a:p>
            <a:endParaRPr lang="en-US" sz="2800" dirty="0">
              <a:solidFill>
                <a:schemeClr val="bg1"/>
              </a:solidFill>
              <a:latin typeface="Arial" panose="020B0604020202020204" pitchFamily="34" charset="0"/>
            </a:endParaRPr>
          </a:p>
        </p:txBody>
      </p:sp>
      <p:sp>
        <p:nvSpPr>
          <p:cNvPr id="7" name="Content Placeholder 1"/>
          <p:cNvSpPr>
            <a:spLocks noGrp="1"/>
          </p:cNvSpPr>
          <p:nvPr>
            <p:ph idx="1"/>
          </p:nvPr>
        </p:nvSpPr>
        <p:spPr>
          <a:xfrm>
            <a:off x="660400" y="4749366"/>
            <a:ext cx="3710878" cy="1127327"/>
          </a:xfrm>
        </p:spPr>
        <p:txBody>
          <a:bodyPr/>
          <a:lstStyle/>
          <a:p>
            <a:r>
              <a:rPr lang="en-US" sz="2000" b="1" dirty="0">
                <a:solidFill>
                  <a:schemeClr val="tx1">
                    <a:lumMod val="95000"/>
                    <a:lumOff val="5000"/>
                  </a:schemeClr>
                </a:solidFill>
                <a:latin typeface="+mn-lt"/>
              </a:rPr>
              <a:t>ASK</a:t>
            </a:r>
            <a:r>
              <a:rPr lang="en-US" sz="2000" dirty="0">
                <a:solidFill>
                  <a:schemeClr val="tx1">
                    <a:lumMod val="95000"/>
                    <a:lumOff val="5000"/>
                  </a:schemeClr>
                </a:solidFill>
                <a:latin typeface="+mn-lt"/>
              </a:rPr>
              <a:t> directly if your battle buddy is having suicidal thoughts or plans.</a:t>
            </a:r>
          </a:p>
        </p:txBody>
      </p:sp>
      <p:sp>
        <p:nvSpPr>
          <p:cNvPr id="6" name="TextBox 5"/>
          <p:cNvSpPr txBox="1"/>
          <p:nvPr/>
        </p:nvSpPr>
        <p:spPr>
          <a:xfrm>
            <a:off x="4582759" y="4083050"/>
            <a:ext cx="3805591" cy="1200329"/>
          </a:xfrm>
          <a:prstGeom prst="rect">
            <a:avLst/>
          </a:prstGeom>
          <a:noFill/>
        </p:spPr>
        <p:txBody>
          <a:bodyPr wrap="square" rtlCol="0">
            <a:spAutoFit/>
          </a:bodyPr>
          <a:lstStyle/>
          <a:p>
            <a:r>
              <a:rPr lang="en-US" dirty="0"/>
              <a:t>Asking these questions may make some people uncomfortable – </a:t>
            </a:r>
            <a:r>
              <a:rPr lang="en-US" b="1" dirty="0"/>
              <a:t>Ask them anyway.</a:t>
            </a:r>
          </a:p>
          <a:p>
            <a:pPr lvl="1"/>
            <a:endParaRPr lang="en-US" dirty="0"/>
          </a:p>
        </p:txBody>
      </p:sp>
      <p:sp>
        <p:nvSpPr>
          <p:cNvPr id="14" name="Content Placeholder 1"/>
          <p:cNvSpPr txBox="1">
            <a:spLocks/>
          </p:cNvSpPr>
          <p:nvPr/>
        </p:nvSpPr>
        <p:spPr bwMode="auto">
          <a:xfrm>
            <a:off x="4582759" y="1921304"/>
            <a:ext cx="3557941" cy="22696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chemeClr val="tx1">
                    <a:lumMod val="95000"/>
                    <a:lumOff val="5000"/>
                  </a:schemeClr>
                </a:solidFill>
              </a:rPr>
              <a:t>For example, you can say:</a:t>
            </a:r>
          </a:p>
          <a:p>
            <a:pPr lvl="1">
              <a:buFont typeface="Arial" panose="020B0604020202020204" pitchFamily="34" charset="0"/>
              <a:buChar char="•"/>
            </a:pPr>
            <a:r>
              <a:rPr lang="en-US" sz="1800" dirty="0">
                <a:solidFill>
                  <a:schemeClr val="tx1">
                    <a:lumMod val="95000"/>
                    <a:lumOff val="5000"/>
                  </a:schemeClr>
                </a:solidFill>
              </a:rPr>
              <a:t>I noticed you seem a little off lately, are you thinking of killing yourself?</a:t>
            </a:r>
          </a:p>
          <a:p>
            <a:pPr lvl="1" defTabSz="914400">
              <a:buFont typeface="Arial" panose="020B0604020202020204" pitchFamily="34" charset="0"/>
              <a:buChar char="•"/>
            </a:pPr>
            <a:r>
              <a:rPr lang="en-US" sz="1800" dirty="0">
                <a:solidFill>
                  <a:schemeClr val="tx1">
                    <a:lumMod val="95000"/>
                    <a:lumOff val="5000"/>
                  </a:schemeClr>
                </a:solidFill>
                <a:latin typeface="+mn-lt"/>
              </a:rPr>
              <a:t>I’m worried about you, are you thinking of hurting yourself?</a:t>
            </a:r>
          </a:p>
          <a:p>
            <a:pPr defTabSz="914400"/>
            <a:endParaRPr lang="en-US" sz="1800" dirty="0">
              <a:solidFill>
                <a:schemeClr val="tx1">
                  <a:lumMod val="95000"/>
                  <a:lumOff val="5000"/>
                </a:schemeClr>
              </a:solidFill>
              <a:latin typeface="+mn-lt"/>
            </a:endParaRPr>
          </a:p>
        </p:txBody>
      </p:sp>
      <p:sp>
        <p:nvSpPr>
          <p:cNvPr id="15"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23</a:t>
            </a:r>
          </a:p>
        </p:txBody>
      </p:sp>
      <p:sp>
        <p:nvSpPr>
          <p:cNvPr id="4" name="Rectangle 3"/>
          <p:cNvSpPr/>
          <p:nvPr/>
        </p:nvSpPr>
        <p:spPr>
          <a:xfrm>
            <a:off x="4349750" y="4958257"/>
            <a:ext cx="3975100" cy="1200329"/>
          </a:xfrm>
          <a:prstGeom prst="rect">
            <a:avLst/>
          </a:prstGeom>
        </p:spPr>
        <p:txBody>
          <a:bodyPr wrap="square">
            <a:spAutoFit/>
          </a:bodyPr>
          <a:lstStyle/>
          <a:p>
            <a:pPr marL="742950" lvl="1" indent="-285750">
              <a:buFont typeface="Arial" panose="020B0604020202020204" pitchFamily="34" charset="0"/>
              <a:buChar char="•"/>
            </a:pPr>
            <a:r>
              <a:rPr lang="en-US" dirty="0"/>
              <a:t>It is better to ask and be wrong then to not ask and have something terrible happen.</a:t>
            </a:r>
          </a:p>
        </p:txBody>
      </p:sp>
      <p:sp>
        <p:nvSpPr>
          <p:cNvPr id="10" name="Footer Placeholder 2"/>
          <p:cNvSpPr txBox="1">
            <a:spLocks/>
          </p:cNvSpPr>
          <p:nvPr/>
        </p:nvSpPr>
        <p:spPr>
          <a:xfrm>
            <a:off x="2998957" y="654513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72326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8290882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9" y="0"/>
            <a:ext cx="9119680" cy="6857999"/>
          </a:xfrm>
          <a:prstGeom prst="rect">
            <a:avLst/>
          </a:prstGeom>
        </p:spPr>
      </p:pic>
      <p:sp>
        <p:nvSpPr>
          <p:cNvPr id="12" name="Footer Placeholder 2"/>
          <p:cNvSpPr txBox="1">
            <a:spLocks/>
          </p:cNvSpPr>
          <p:nvPr/>
        </p:nvSpPr>
        <p:spPr>
          <a:xfrm>
            <a:off x="2998957" y="654513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01425" y="296415"/>
            <a:ext cx="7369792" cy="457200"/>
          </a:xfrm>
        </p:spPr>
        <p:txBody>
          <a:bodyPr/>
          <a:lstStyle/>
          <a:p>
            <a:r>
              <a:rPr lang="en-US" sz="2000" dirty="0">
                <a:solidFill>
                  <a:schemeClr val="tx1">
                    <a:lumMod val="75000"/>
                    <a:lumOff val="25000"/>
                  </a:schemeClr>
                </a:solidFill>
              </a:rPr>
              <a:t>How Do I Show </a:t>
            </a:r>
            <a:r>
              <a:rPr lang="en-US" sz="2000" dirty="0">
                <a:solidFill>
                  <a:srgbClr val="FFCB05"/>
                </a:solidFill>
              </a:rPr>
              <a:t>CARE</a:t>
            </a:r>
            <a:r>
              <a:rPr lang="en-US" sz="2000" dirty="0">
                <a:solidFill>
                  <a:schemeClr val="tx1">
                    <a:lumMod val="75000"/>
                    <a:lumOff val="25000"/>
                  </a:schemeClr>
                </a:solidFill>
              </a:rPr>
              <a:t>?</a:t>
            </a:r>
          </a:p>
        </p:txBody>
      </p:sp>
      <p:sp>
        <p:nvSpPr>
          <p:cNvPr id="7" name="Content Placeholder 1"/>
          <p:cNvSpPr>
            <a:spLocks noGrp="1"/>
          </p:cNvSpPr>
          <p:nvPr>
            <p:ph idx="1"/>
          </p:nvPr>
        </p:nvSpPr>
        <p:spPr>
          <a:xfrm>
            <a:off x="4672361" y="1892333"/>
            <a:ext cx="3430239" cy="2975175"/>
          </a:xfrm>
        </p:spPr>
        <p:txBody>
          <a:bodyPr/>
          <a:lstStyle/>
          <a:p>
            <a:pPr indent="-57150"/>
            <a:r>
              <a:rPr lang="en-US" sz="2000" dirty="0">
                <a:solidFill>
                  <a:schemeClr val="tx1">
                    <a:lumMod val="95000"/>
                    <a:lumOff val="5000"/>
                  </a:schemeClr>
                </a:solidFill>
              </a:rPr>
              <a:t>Show them </a:t>
            </a:r>
            <a:r>
              <a:rPr lang="en-US" sz="2000" b="1" dirty="0">
                <a:solidFill>
                  <a:schemeClr val="tx1">
                    <a:lumMod val="95000"/>
                    <a:lumOff val="5000"/>
                  </a:schemeClr>
                </a:solidFill>
              </a:rPr>
              <a:t>CARE</a:t>
            </a:r>
            <a:r>
              <a:rPr lang="en-US" sz="2000" dirty="0">
                <a:solidFill>
                  <a:schemeClr val="tx1">
                    <a:lumMod val="95000"/>
                    <a:lumOff val="5000"/>
                  </a:schemeClr>
                </a:solidFill>
              </a:rPr>
              <a:t>:</a:t>
            </a:r>
          </a:p>
          <a:p>
            <a:pPr lvl="1"/>
            <a:r>
              <a:rPr lang="en-US" sz="1800" b="1" dirty="0">
                <a:solidFill>
                  <a:schemeClr val="tx1">
                    <a:lumMod val="95000"/>
                    <a:lumOff val="5000"/>
                  </a:schemeClr>
                </a:solidFill>
              </a:rPr>
              <a:t>Listen</a:t>
            </a:r>
            <a:r>
              <a:rPr lang="en-US" sz="1800" dirty="0">
                <a:solidFill>
                  <a:schemeClr val="tx1">
                    <a:lumMod val="95000"/>
                    <a:lumOff val="5000"/>
                  </a:schemeClr>
                </a:solidFill>
              </a:rPr>
              <a:t> to what they have to say.</a:t>
            </a:r>
          </a:p>
          <a:p>
            <a:pPr lvl="1"/>
            <a:r>
              <a:rPr lang="en-US" sz="1800" dirty="0">
                <a:solidFill>
                  <a:schemeClr val="tx1">
                    <a:lumMod val="95000"/>
                    <a:lumOff val="5000"/>
                  </a:schemeClr>
                </a:solidFill>
              </a:rPr>
              <a:t>Let them know you are there to </a:t>
            </a:r>
            <a:r>
              <a:rPr lang="en-US" sz="1800" b="1" dirty="0">
                <a:solidFill>
                  <a:schemeClr val="tx1">
                    <a:lumMod val="95000"/>
                    <a:lumOff val="5000"/>
                  </a:schemeClr>
                </a:solidFill>
              </a:rPr>
              <a:t>support</a:t>
            </a:r>
            <a:r>
              <a:rPr lang="en-US" sz="1800" dirty="0">
                <a:solidFill>
                  <a:schemeClr val="tx1">
                    <a:lumMod val="95000"/>
                    <a:lumOff val="5000"/>
                  </a:schemeClr>
                </a:solidFill>
              </a:rPr>
              <a:t> them.</a:t>
            </a:r>
          </a:p>
          <a:p>
            <a:pPr lvl="1"/>
            <a:r>
              <a:rPr lang="en-US" sz="1800" b="1" dirty="0">
                <a:solidFill>
                  <a:schemeClr val="tx1">
                    <a:lumMod val="95000"/>
                    <a:lumOff val="5000"/>
                  </a:schemeClr>
                </a:solidFill>
              </a:rPr>
              <a:t>Do not </a:t>
            </a:r>
            <a:r>
              <a:rPr lang="en-US" sz="1800" dirty="0">
                <a:solidFill>
                  <a:schemeClr val="tx1">
                    <a:lumMod val="95000"/>
                    <a:lumOff val="5000"/>
                  </a:schemeClr>
                </a:solidFill>
              </a:rPr>
              <a:t>leave them alone.</a:t>
            </a:r>
          </a:p>
          <a:p>
            <a:pPr lvl="1"/>
            <a:r>
              <a:rPr lang="en-US" sz="1800" b="1" dirty="0">
                <a:solidFill>
                  <a:schemeClr val="tx1">
                    <a:lumMod val="95000"/>
                    <a:lumOff val="5000"/>
                  </a:schemeClr>
                </a:solidFill>
              </a:rPr>
              <a:t>Do not </a:t>
            </a:r>
            <a:r>
              <a:rPr lang="en-US" sz="1800" dirty="0">
                <a:solidFill>
                  <a:schemeClr val="tx1">
                    <a:lumMod val="95000"/>
                    <a:lumOff val="5000"/>
                  </a:schemeClr>
                </a:solidFill>
              </a:rPr>
              <a:t>promise to keep their secret.</a:t>
            </a:r>
            <a:endParaRPr lang="en-US" sz="1800" b="0" i="0" dirty="0">
              <a:solidFill>
                <a:schemeClr val="tx1">
                  <a:lumMod val="95000"/>
                  <a:lumOff val="5000"/>
                </a:schemeClr>
              </a:solidFill>
              <a:effectLst/>
              <a:latin typeface="+mj-lt"/>
              <a:cs typeface="Times New Roman" panose="02020603050405020304" pitchFamily="18" charset="0"/>
            </a:endParaRPr>
          </a:p>
          <a:p>
            <a:pPr algn="ctr"/>
            <a:endParaRPr lang="en-US" sz="1800" dirty="0">
              <a:solidFill>
                <a:schemeClr val="tx1">
                  <a:lumMod val="95000"/>
                  <a:lumOff val="5000"/>
                </a:schemeClr>
              </a:solidFill>
              <a:latin typeface="+mj-lt"/>
              <a:cs typeface="Times New Roman" panose="02020603050405020304" pitchFamily="18" charset="0"/>
            </a:endParaRPr>
          </a:p>
          <a:p>
            <a:pPr algn="ctr"/>
            <a:endParaRPr lang="en-US" sz="1800" b="0" i="0" dirty="0">
              <a:solidFill>
                <a:schemeClr val="tx1">
                  <a:lumMod val="95000"/>
                  <a:lumOff val="5000"/>
                </a:schemeClr>
              </a:solidFill>
              <a:effectLst/>
              <a:latin typeface="+mj-lt"/>
              <a:cs typeface="Times New Roman" panose="02020603050405020304" pitchFamily="18" charset="0"/>
            </a:endParaRPr>
          </a:p>
          <a:p>
            <a:pPr algn="ctr"/>
            <a:endParaRPr lang="en-US" sz="1800" b="0" i="0" dirty="0">
              <a:solidFill>
                <a:schemeClr val="tx1">
                  <a:lumMod val="95000"/>
                  <a:lumOff val="5000"/>
                </a:schemeClr>
              </a:solidFill>
              <a:effectLst/>
              <a:latin typeface="+mj-lt"/>
              <a:cs typeface="Times New Roman" panose="02020603050405020304" pitchFamily="18" charset="0"/>
            </a:endParaRPr>
          </a:p>
          <a:p>
            <a:endParaRPr lang="en-US" sz="1800" dirty="0">
              <a:solidFill>
                <a:schemeClr val="tx1">
                  <a:lumMod val="95000"/>
                  <a:lumOff val="5000"/>
                </a:schemeClr>
              </a:solidFill>
              <a:latin typeface="+mj-lt"/>
              <a:ea typeface="Calibri" panose="020F0502020204030204" pitchFamily="34" charset="0"/>
              <a:cs typeface="Calibri" panose="020F0502020204030204" pitchFamily="34" charset="0"/>
            </a:endParaRPr>
          </a:p>
        </p:txBody>
      </p:sp>
      <p:sp>
        <p:nvSpPr>
          <p:cNvPr id="10"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24</a:t>
            </a:r>
          </a:p>
        </p:txBody>
      </p:sp>
    </p:spTree>
    <p:extLst>
      <p:ext uri="{BB962C8B-B14F-4D97-AF65-F5344CB8AC3E}">
        <p14:creationId xmlns:p14="http://schemas.microsoft.com/office/powerpoint/2010/main" val="33267543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41960773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19680" cy="6857999"/>
          </a:xfrm>
          <a:prstGeom prst="rect">
            <a:avLst/>
          </a:prstGeom>
        </p:spPr>
      </p:pic>
      <p:sp>
        <p:nvSpPr>
          <p:cNvPr id="12" name="Footer Placeholder 2"/>
          <p:cNvSpPr txBox="1">
            <a:spLocks/>
          </p:cNvSpPr>
          <p:nvPr/>
        </p:nvSpPr>
        <p:spPr>
          <a:xfrm>
            <a:off x="3077429" y="653045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01425" y="301433"/>
            <a:ext cx="7369792" cy="457200"/>
          </a:xfrm>
        </p:spPr>
        <p:txBody>
          <a:bodyPr/>
          <a:lstStyle/>
          <a:p>
            <a:r>
              <a:rPr lang="en-US" sz="2000" dirty="0">
                <a:solidFill>
                  <a:schemeClr val="tx1">
                    <a:lumMod val="75000"/>
                    <a:lumOff val="25000"/>
                  </a:schemeClr>
                </a:solidFill>
              </a:rPr>
              <a:t>How Do I </a:t>
            </a:r>
            <a:r>
              <a:rPr lang="en-US" sz="2000" dirty="0">
                <a:solidFill>
                  <a:srgbClr val="FFCB05"/>
                </a:solidFill>
              </a:rPr>
              <a:t>Escort</a:t>
            </a:r>
            <a:r>
              <a:rPr lang="en-US" sz="2000" dirty="0">
                <a:solidFill>
                  <a:schemeClr val="tx1">
                    <a:lumMod val="75000"/>
                    <a:lumOff val="25000"/>
                  </a:schemeClr>
                </a:solidFill>
              </a:rPr>
              <a:t> during a crisis?</a:t>
            </a:r>
          </a:p>
        </p:txBody>
      </p:sp>
      <p:sp>
        <p:nvSpPr>
          <p:cNvPr id="7" name="Content Placeholder 1"/>
          <p:cNvSpPr>
            <a:spLocks noGrp="1"/>
          </p:cNvSpPr>
          <p:nvPr>
            <p:ph idx="1"/>
          </p:nvPr>
        </p:nvSpPr>
        <p:spPr>
          <a:xfrm>
            <a:off x="4718546" y="1924786"/>
            <a:ext cx="3384054" cy="3918966"/>
          </a:xfrm>
        </p:spPr>
        <p:txBody>
          <a:bodyPr/>
          <a:lstStyle/>
          <a:p>
            <a:r>
              <a:rPr lang="en-US" sz="2000" b="1" dirty="0">
                <a:solidFill>
                  <a:schemeClr val="tx1">
                    <a:lumMod val="95000"/>
                    <a:lumOff val="5000"/>
                  </a:schemeClr>
                </a:solidFill>
              </a:rPr>
              <a:t>ESCORT: </a:t>
            </a:r>
          </a:p>
          <a:p>
            <a:pPr marL="285750" indent="-285750">
              <a:buFont typeface="Arial" panose="020B0604020202020204" pitchFamily="34" charset="0"/>
              <a:buChar char="–"/>
            </a:pPr>
            <a:r>
              <a:rPr lang="en-US" sz="1800" b="1" dirty="0">
                <a:solidFill>
                  <a:schemeClr val="tx1">
                    <a:lumMod val="95000"/>
                    <a:lumOff val="5000"/>
                  </a:schemeClr>
                </a:solidFill>
              </a:rPr>
              <a:t>Listen</a:t>
            </a:r>
            <a:r>
              <a:rPr lang="en-US" sz="1800" dirty="0">
                <a:solidFill>
                  <a:schemeClr val="tx1">
                    <a:lumMod val="95000"/>
                    <a:lumOff val="5000"/>
                  </a:schemeClr>
                </a:solidFill>
              </a:rPr>
              <a:t> while walking your battle buddy to the drill sergeant. </a:t>
            </a:r>
          </a:p>
          <a:p>
            <a:pPr marL="285750" indent="-285750">
              <a:buFont typeface="Arial" panose="020B0604020202020204" pitchFamily="34" charset="0"/>
              <a:buChar char="–"/>
            </a:pPr>
            <a:r>
              <a:rPr lang="en-US" sz="1800" b="1" dirty="0">
                <a:solidFill>
                  <a:schemeClr val="tx1">
                    <a:lumMod val="95000"/>
                    <a:lumOff val="5000"/>
                  </a:schemeClr>
                </a:solidFill>
              </a:rPr>
              <a:t>Go directly </a:t>
            </a:r>
            <a:r>
              <a:rPr lang="en-US" sz="1800" dirty="0">
                <a:solidFill>
                  <a:schemeClr val="tx1">
                    <a:lumMod val="95000"/>
                    <a:lumOff val="5000"/>
                  </a:schemeClr>
                </a:solidFill>
              </a:rPr>
              <a:t>to the drill sergeant and get help.</a:t>
            </a:r>
          </a:p>
          <a:p>
            <a:pPr marL="285750" indent="-285750">
              <a:buFont typeface="Arial" panose="020B0604020202020204" pitchFamily="34" charset="0"/>
              <a:buChar char="–"/>
            </a:pPr>
            <a:r>
              <a:rPr lang="en-US" sz="1800" dirty="0">
                <a:solidFill>
                  <a:schemeClr val="tx1">
                    <a:lumMod val="95000"/>
                    <a:lumOff val="5000"/>
                  </a:schemeClr>
                </a:solidFill>
              </a:rPr>
              <a:t>If battle buddy refuses help, </a:t>
            </a:r>
            <a:r>
              <a:rPr lang="en-US" sz="1800" b="1" dirty="0">
                <a:solidFill>
                  <a:schemeClr val="tx1">
                    <a:lumMod val="95000"/>
                    <a:lumOff val="5000"/>
                  </a:schemeClr>
                </a:solidFill>
              </a:rPr>
              <a:t>send someone </a:t>
            </a:r>
            <a:r>
              <a:rPr lang="en-US" sz="1800" dirty="0">
                <a:solidFill>
                  <a:schemeClr val="tx1">
                    <a:lumMod val="95000"/>
                    <a:lumOff val="5000"/>
                  </a:schemeClr>
                </a:solidFill>
              </a:rPr>
              <a:t>to get the drill sergeant.</a:t>
            </a:r>
          </a:p>
          <a:p>
            <a:pPr marL="285750" indent="-285750" defTabSz="914400">
              <a:buFont typeface="Arial" panose="020B0604020202020204" pitchFamily="34" charset="0"/>
              <a:buChar char="–"/>
            </a:pPr>
            <a:r>
              <a:rPr lang="en-US" sz="1800" dirty="0">
                <a:solidFill>
                  <a:schemeClr val="tx1">
                    <a:lumMod val="95000"/>
                    <a:lumOff val="5000"/>
                  </a:schemeClr>
                </a:solidFill>
              </a:rPr>
              <a:t>It is important to get your battle buddy to </a:t>
            </a:r>
            <a:r>
              <a:rPr lang="en-US" sz="1800" b="1" dirty="0">
                <a:solidFill>
                  <a:schemeClr val="tx1">
                    <a:lumMod val="95000"/>
                    <a:lumOff val="5000"/>
                  </a:schemeClr>
                </a:solidFill>
              </a:rPr>
              <a:t>the help they need. </a:t>
            </a:r>
          </a:p>
          <a:p>
            <a:endParaRPr lang="en-US" sz="1800" dirty="0">
              <a:solidFill>
                <a:schemeClr val="tx1">
                  <a:lumMod val="95000"/>
                  <a:lumOff val="5000"/>
                </a:schemeClr>
              </a:solidFill>
            </a:endParaRPr>
          </a:p>
        </p:txBody>
      </p:sp>
      <p:sp>
        <p:nvSpPr>
          <p:cNvPr id="13"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25</a:t>
            </a:r>
          </a:p>
        </p:txBody>
      </p:sp>
    </p:spTree>
    <p:extLst>
      <p:ext uri="{BB962C8B-B14F-4D97-AF65-F5344CB8AC3E}">
        <p14:creationId xmlns:p14="http://schemas.microsoft.com/office/powerpoint/2010/main" val="3387124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28400802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A93FC15-B88F-44CD-A53A-2F047133DD34}"/>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713" y="1238334"/>
            <a:ext cx="9140765" cy="5621203"/>
          </a:xfrm>
          <a:prstGeom prst="rect">
            <a:avLst/>
          </a:prstGeom>
          <a:noFill/>
          <a:ln>
            <a:noFill/>
          </a:ln>
        </p:spPr>
      </p:pic>
      <p:sp>
        <p:nvSpPr>
          <p:cNvPr id="11" name="Rectangle 10">
            <a:extLst>
              <a:ext uri="{FF2B5EF4-FFF2-40B4-BE49-F238E27FC236}">
                <a16:creationId xmlns:a16="http://schemas.microsoft.com/office/drawing/2014/main" id="{4B26A05A-F926-4492-89CF-5EE8FCF76AC5}"/>
              </a:ext>
            </a:extLst>
          </p:cNvPr>
          <p:cNvSpPr/>
          <p:nvPr/>
        </p:nvSpPr>
        <p:spPr>
          <a:xfrm>
            <a:off x="3463029" y="1861920"/>
            <a:ext cx="5680067" cy="1721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TextBox 12">
            <a:extLst>
              <a:ext uri="{FF2B5EF4-FFF2-40B4-BE49-F238E27FC236}">
                <a16:creationId xmlns:a16="http://schemas.microsoft.com/office/drawing/2014/main" id="{D14AE64E-ED93-48AC-A168-8DD3192DACA1}"/>
              </a:ext>
            </a:extLst>
          </p:cNvPr>
          <p:cNvSpPr txBox="1"/>
          <p:nvPr/>
        </p:nvSpPr>
        <p:spPr>
          <a:xfrm>
            <a:off x="1611146" y="1619667"/>
            <a:ext cx="1803699" cy="558807"/>
          </a:xfrm>
          <a:prstGeom prst="rect">
            <a:avLst/>
          </a:prstGeom>
          <a:noFill/>
        </p:spPr>
        <p:txBody>
          <a:bodyPr wrap="none" rtlCol="0">
            <a:spAutoFit/>
          </a:bodyPr>
          <a:lstStyle/>
          <a:p>
            <a:pPr>
              <a:lnSpc>
                <a:spcPts val="4000"/>
              </a:lnSpc>
            </a:pPr>
            <a:r>
              <a:rPr lang="en-US" sz="2800" dirty="0">
                <a:solidFill>
                  <a:schemeClr val="tx1">
                    <a:lumMod val="95000"/>
                    <a:lumOff val="5000"/>
                  </a:schemeClr>
                </a:solidFill>
                <a:latin typeface="Arial" panose="020B0604020202020204" pitchFamily="34" charset="0"/>
              </a:rPr>
              <a:t>Questions</a:t>
            </a:r>
          </a:p>
        </p:txBody>
      </p:sp>
      <p:sp>
        <p:nvSpPr>
          <p:cNvPr id="14" name="Rectangle 13">
            <a:extLst>
              <a:ext uri="{FF2B5EF4-FFF2-40B4-BE49-F238E27FC236}">
                <a16:creationId xmlns:a16="http://schemas.microsoft.com/office/drawing/2014/main" id="{A7631670-8271-4471-85D0-9F8896886F80}"/>
              </a:ext>
            </a:extLst>
          </p:cNvPr>
          <p:cNvSpPr/>
          <p:nvPr/>
        </p:nvSpPr>
        <p:spPr>
          <a:xfrm>
            <a:off x="1319225" y="2420728"/>
            <a:ext cx="7823870" cy="656484"/>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Rectangle 15">
            <a:extLst>
              <a:ext uri="{FF2B5EF4-FFF2-40B4-BE49-F238E27FC236}">
                <a16:creationId xmlns:a16="http://schemas.microsoft.com/office/drawing/2014/main" id="{A7631670-8271-4471-85D0-9F8896886F80}"/>
              </a:ext>
            </a:extLst>
          </p:cNvPr>
          <p:cNvSpPr/>
          <p:nvPr/>
        </p:nvSpPr>
        <p:spPr>
          <a:xfrm>
            <a:off x="1319225" y="5277197"/>
            <a:ext cx="7823870" cy="487305"/>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 typeface="+mj-lt"/>
              <a:buAutoNum type="arabicPeriod"/>
            </a:pPr>
            <a:endParaRPr lang="en-US" sz="16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898110" y="301434"/>
            <a:ext cx="7175586" cy="457200"/>
          </a:xfrm>
        </p:spPr>
        <p:txBody>
          <a:bodyPr/>
          <a:lstStyle/>
          <a:p>
            <a:r>
              <a:rPr lang="en-US" sz="2000" dirty="0">
                <a:solidFill>
                  <a:srgbClr val="FFCB05"/>
                </a:solidFill>
              </a:rPr>
              <a:t>Check on Learning </a:t>
            </a:r>
            <a:r>
              <a:rPr lang="en-US" sz="2000" dirty="0">
                <a:solidFill>
                  <a:schemeClr val="tx1">
                    <a:lumMod val="75000"/>
                    <a:lumOff val="25000"/>
                  </a:schemeClr>
                </a:solidFill>
              </a:rPr>
              <a:t>- ACE during crisis</a:t>
            </a:r>
          </a:p>
        </p:txBody>
      </p:sp>
      <p:sp>
        <p:nvSpPr>
          <p:cNvPr id="4" name="Rectangle 3"/>
          <p:cNvSpPr/>
          <p:nvPr/>
        </p:nvSpPr>
        <p:spPr>
          <a:xfrm>
            <a:off x="1568999" y="2457907"/>
            <a:ext cx="6293756" cy="523220"/>
          </a:xfrm>
          <a:prstGeom prst="rect">
            <a:avLst/>
          </a:prstGeom>
        </p:spPr>
        <p:txBody>
          <a:bodyPr wrap="square">
            <a:spAutoFit/>
          </a:bodyPr>
          <a:lstStyle/>
          <a:p>
            <a:r>
              <a:rPr lang="en-US" sz="1400" b="1" dirty="0">
                <a:solidFill>
                  <a:schemeClr val="tx1">
                    <a:lumMod val="95000"/>
                    <a:lumOff val="5000"/>
                  </a:schemeClr>
                </a:solidFill>
                <a:latin typeface="Arial" panose="020B0604020202020204" pitchFamily="34" charset="0"/>
                <a:cs typeface="Arial" panose="020B0604020202020204" pitchFamily="34" charset="0"/>
              </a:rPr>
              <a:t>True or False: </a:t>
            </a:r>
            <a:r>
              <a:rPr lang="en-US" sz="1400" dirty="0">
                <a:solidFill>
                  <a:schemeClr val="tx1">
                    <a:lumMod val="95000"/>
                    <a:lumOff val="5000"/>
                  </a:schemeClr>
                </a:solidFill>
                <a:latin typeface="Arial" panose="020B0604020202020204" pitchFamily="34" charset="0"/>
                <a:cs typeface="Arial" panose="020B0604020202020204" pitchFamily="34" charset="0"/>
              </a:rPr>
              <a:t>If you notice warning signs, you need to ASK directly if they are considering suicide or self-harm.</a:t>
            </a:r>
          </a:p>
        </p:txBody>
      </p:sp>
      <p:sp>
        <p:nvSpPr>
          <p:cNvPr id="24" name="Rectangle 23">
            <a:extLst>
              <a:ext uri="{FF2B5EF4-FFF2-40B4-BE49-F238E27FC236}">
                <a16:creationId xmlns:a16="http://schemas.microsoft.com/office/drawing/2014/main" id="{A7631670-8271-4471-85D0-9F8896886F80}"/>
              </a:ext>
            </a:extLst>
          </p:cNvPr>
          <p:cNvSpPr/>
          <p:nvPr/>
        </p:nvSpPr>
        <p:spPr>
          <a:xfrm>
            <a:off x="1319225" y="3228877"/>
            <a:ext cx="7823870" cy="46271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p:cNvSpPr/>
          <p:nvPr/>
        </p:nvSpPr>
        <p:spPr>
          <a:xfrm>
            <a:off x="1557654" y="3294233"/>
            <a:ext cx="6487086" cy="307777"/>
          </a:xfrm>
          <a:prstGeom prst="rect">
            <a:avLst/>
          </a:prstGeom>
        </p:spPr>
        <p:txBody>
          <a:bodyPr wrap="square">
            <a:spAutoFit/>
          </a:bodyPr>
          <a:lstStyle/>
          <a:p>
            <a:r>
              <a:rPr lang="en-US" sz="1400" b="1" dirty="0">
                <a:solidFill>
                  <a:schemeClr val="tx1">
                    <a:lumMod val="95000"/>
                    <a:lumOff val="5000"/>
                  </a:schemeClr>
                </a:solidFill>
                <a:latin typeface="Arial" panose="020B0604020202020204" pitchFamily="34" charset="0"/>
                <a:cs typeface="Arial" panose="020B0604020202020204" pitchFamily="34" charset="0"/>
              </a:rPr>
              <a:t>True or False: </a:t>
            </a:r>
            <a:r>
              <a:rPr lang="en-US" sz="1400" dirty="0">
                <a:solidFill>
                  <a:schemeClr val="tx1">
                    <a:lumMod val="95000"/>
                    <a:lumOff val="5000"/>
                  </a:schemeClr>
                </a:solidFill>
                <a:latin typeface="Arial" panose="020B0604020202020204" pitchFamily="34" charset="0"/>
                <a:cs typeface="Arial" panose="020B0604020202020204" pitchFamily="34" charset="0"/>
              </a:rPr>
              <a:t>Listening shows you CARE.</a:t>
            </a:r>
          </a:p>
        </p:txBody>
      </p:sp>
      <p:sp>
        <p:nvSpPr>
          <p:cNvPr id="26" name="Rectangle 25">
            <a:extLst>
              <a:ext uri="{FF2B5EF4-FFF2-40B4-BE49-F238E27FC236}">
                <a16:creationId xmlns:a16="http://schemas.microsoft.com/office/drawing/2014/main" id="{A7631670-8271-4471-85D0-9F8896886F80}"/>
              </a:ext>
            </a:extLst>
          </p:cNvPr>
          <p:cNvSpPr/>
          <p:nvPr/>
        </p:nvSpPr>
        <p:spPr>
          <a:xfrm>
            <a:off x="1319225" y="3833251"/>
            <a:ext cx="7823870" cy="459511"/>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1" name="Rectangle 20"/>
          <p:cNvSpPr/>
          <p:nvPr/>
        </p:nvSpPr>
        <p:spPr>
          <a:xfrm>
            <a:off x="1585879" y="3901344"/>
            <a:ext cx="7290561" cy="307777"/>
          </a:xfrm>
          <a:prstGeom prst="rect">
            <a:avLst/>
          </a:prstGeom>
        </p:spPr>
        <p:txBody>
          <a:bodyPr wrap="square">
            <a:spAutoFit/>
          </a:bodyPr>
          <a:lstStyle/>
          <a:p>
            <a:r>
              <a:rPr lang="en-US" sz="1400" b="1" dirty="0">
                <a:solidFill>
                  <a:schemeClr val="dk1"/>
                </a:solidFill>
                <a:latin typeface="Arial" panose="020B0604020202020204" pitchFamily="34" charset="0"/>
                <a:cs typeface="Arial" panose="020B0604020202020204" pitchFamily="34" charset="0"/>
              </a:rPr>
              <a:t>True or False: </a:t>
            </a:r>
            <a:r>
              <a:rPr lang="en-US" sz="1400" dirty="0">
                <a:solidFill>
                  <a:schemeClr val="dk1"/>
                </a:solidFill>
                <a:latin typeface="Arial" panose="020B0604020202020204" pitchFamily="34" charset="0"/>
                <a:cs typeface="Arial" panose="020B0604020202020204" pitchFamily="34" charset="0"/>
              </a:rPr>
              <a:t>It is ok to leave someone in crisis alone if you are going to get help.</a:t>
            </a:r>
            <a:endParaRPr lang="en-US" sz="1400" dirty="0">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id="{A7631670-8271-4471-85D0-9F8896886F80}"/>
              </a:ext>
            </a:extLst>
          </p:cNvPr>
          <p:cNvSpPr/>
          <p:nvPr/>
        </p:nvSpPr>
        <p:spPr>
          <a:xfrm>
            <a:off x="1319225" y="4427029"/>
            <a:ext cx="7823870" cy="698002"/>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2" name="Rectangle 21"/>
          <p:cNvSpPr/>
          <p:nvPr/>
        </p:nvSpPr>
        <p:spPr>
          <a:xfrm>
            <a:off x="1585879" y="4470886"/>
            <a:ext cx="6090711" cy="523220"/>
          </a:xfrm>
          <a:prstGeom prst="rect">
            <a:avLst/>
          </a:prstGeom>
        </p:spPr>
        <p:txBody>
          <a:bodyPr wrap="square">
            <a:spAutoFit/>
          </a:bodyPr>
          <a:lstStyle/>
          <a:p>
            <a:r>
              <a:rPr lang="en-US" sz="1400" b="1" dirty="0">
                <a:solidFill>
                  <a:schemeClr val="tx1">
                    <a:lumMod val="95000"/>
                    <a:lumOff val="5000"/>
                  </a:schemeClr>
                </a:solidFill>
                <a:latin typeface="Arial" panose="020B0604020202020204" pitchFamily="34" charset="0"/>
                <a:cs typeface="Arial" panose="020B0604020202020204" pitchFamily="34" charset="0"/>
              </a:rPr>
              <a:t>True or False: </a:t>
            </a:r>
            <a:r>
              <a:rPr lang="en-US" sz="1400" dirty="0">
                <a:solidFill>
                  <a:schemeClr val="tx1">
                    <a:lumMod val="95000"/>
                    <a:lumOff val="5000"/>
                  </a:schemeClr>
                </a:solidFill>
                <a:latin typeface="Arial" panose="020B0604020202020204" pitchFamily="34" charset="0"/>
                <a:cs typeface="Arial" panose="020B0604020202020204" pitchFamily="34" charset="0"/>
              </a:rPr>
              <a:t>If a friend tells you that they are thinking of harming themselves but asks you not to say anything, it is okay to keep their secret.</a:t>
            </a:r>
          </a:p>
        </p:txBody>
      </p:sp>
      <p:sp>
        <p:nvSpPr>
          <p:cNvPr id="29" name="Rectangle 28"/>
          <p:cNvSpPr/>
          <p:nvPr/>
        </p:nvSpPr>
        <p:spPr>
          <a:xfrm>
            <a:off x="1550977" y="5343369"/>
            <a:ext cx="7430554" cy="307777"/>
          </a:xfrm>
          <a:prstGeom prst="rect">
            <a:avLst/>
          </a:prstGeom>
        </p:spPr>
        <p:txBody>
          <a:bodyPr wrap="square">
            <a:spAutoFit/>
          </a:bodyPr>
          <a:lstStyle/>
          <a:p>
            <a:r>
              <a:rPr lang="en-US" sz="1400" b="1" dirty="0">
                <a:solidFill>
                  <a:schemeClr val="tx1">
                    <a:lumMod val="95000"/>
                    <a:lumOff val="5000"/>
                  </a:schemeClr>
                </a:solidFill>
                <a:latin typeface="Arial" panose="020B0604020202020204" pitchFamily="34" charset="0"/>
                <a:cs typeface="Arial" panose="020B0604020202020204" pitchFamily="34" charset="0"/>
              </a:rPr>
              <a:t>True or False: </a:t>
            </a:r>
            <a:r>
              <a:rPr lang="en-US" sz="1400" dirty="0">
                <a:solidFill>
                  <a:schemeClr val="tx1">
                    <a:lumMod val="95000"/>
                    <a:lumOff val="5000"/>
                  </a:schemeClr>
                </a:solidFill>
                <a:latin typeface="Arial" panose="020B0604020202020204" pitchFamily="34" charset="0"/>
                <a:cs typeface="Arial" panose="020B0604020202020204" pitchFamily="34" charset="0"/>
              </a:rPr>
              <a:t>When someone is in crisis, ESCORT them directly to the drill sergeant.</a:t>
            </a:r>
          </a:p>
        </p:txBody>
      </p:sp>
      <p:sp>
        <p:nvSpPr>
          <p:cNvPr id="30" name="Rectangle 29"/>
          <p:cNvSpPr/>
          <p:nvPr/>
        </p:nvSpPr>
        <p:spPr>
          <a:xfrm>
            <a:off x="1373984" y="2457365"/>
            <a:ext cx="480486" cy="307777"/>
          </a:xfrm>
          <a:prstGeom prst="rect">
            <a:avLst/>
          </a:prstGeom>
        </p:spPr>
        <p:txBody>
          <a:bodyPr wrap="square">
            <a:spAutoFit/>
          </a:bodyPr>
          <a:lstStyle/>
          <a:p>
            <a:r>
              <a:rPr lang="en-US" sz="1400" b="1" dirty="0">
                <a:solidFill>
                  <a:schemeClr val="dk1"/>
                </a:solidFill>
                <a:latin typeface="Arial" panose="020B0604020202020204" pitchFamily="34" charset="0"/>
                <a:cs typeface="Arial" panose="020B0604020202020204" pitchFamily="34" charset="0"/>
              </a:rPr>
              <a:t>1.</a:t>
            </a:r>
            <a:endParaRPr lang="en-US" sz="1400" dirty="0">
              <a:latin typeface="Arial" panose="020B0604020202020204" pitchFamily="34" charset="0"/>
              <a:cs typeface="Arial" panose="020B0604020202020204" pitchFamily="34" charset="0"/>
            </a:endParaRPr>
          </a:p>
        </p:txBody>
      </p:sp>
      <p:sp>
        <p:nvSpPr>
          <p:cNvPr id="31" name="Rectangle 30"/>
          <p:cNvSpPr/>
          <p:nvPr/>
        </p:nvSpPr>
        <p:spPr>
          <a:xfrm>
            <a:off x="1372589" y="3294209"/>
            <a:ext cx="360995" cy="307777"/>
          </a:xfrm>
          <a:prstGeom prst="rect">
            <a:avLst/>
          </a:prstGeom>
        </p:spPr>
        <p:txBody>
          <a:bodyPr wrap="square">
            <a:spAutoFit/>
          </a:bodyPr>
          <a:lstStyle/>
          <a:p>
            <a:r>
              <a:rPr lang="en-US" sz="1400" b="1" dirty="0">
                <a:solidFill>
                  <a:schemeClr val="dk1"/>
                </a:solidFill>
                <a:latin typeface="Arial" panose="020B0604020202020204" pitchFamily="34" charset="0"/>
                <a:cs typeface="Arial" panose="020B0604020202020204" pitchFamily="34" charset="0"/>
              </a:rPr>
              <a:t>2.</a:t>
            </a:r>
            <a:endParaRPr lang="en-US" sz="1400" dirty="0">
              <a:latin typeface="Arial" panose="020B0604020202020204" pitchFamily="34" charset="0"/>
              <a:cs typeface="Arial" panose="020B0604020202020204" pitchFamily="34" charset="0"/>
            </a:endParaRPr>
          </a:p>
        </p:txBody>
      </p:sp>
      <p:sp>
        <p:nvSpPr>
          <p:cNvPr id="32" name="Rectangle 31"/>
          <p:cNvSpPr/>
          <p:nvPr/>
        </p:nvSpPr>
        <p:spPr>
          <a:xfrm>
            <a:off x="1377157" y="3901068"/>
            <a:ext cx="360995" cy="307777"/>
          </a:xfrm>
          <a:prstGeom prst="rect">
            <a:avLst/>
          </a:prstGeom>
        </p:spPr>
        <p:txBody>
          <a:bodyPr wrap="square">
            <a:spAutoFit/>
          </a:bodyPr>
          <a:lstStyle/>
          <a:p>
            <a:r>
              <a:rPr lang="en-US" sz="1400" b="1" dirty="0">
                <a:solidFill>
                  <a:schemeClr val="dk1"/>
                </a:solidFill>
                <a:latin typeface="Arial" panose="020B0604020202020204" pitchFamily="34" charset="0"/>
                <a:cs typeface="Arial" panose="020B0604020202020204" pitchFamily="34" charset="0"/>
              </a:rPr>
              <a:t>3.</a:t>
            </a:r>
            <a:endParaRPr lang="en-US" sz="1400" dirty="0">
              <a:latin typeface="Arial" panose="020B0604020202020204" pitchFamily="34" charset="0"/>
              <a:cs typeface="Arial" panose="020B0604020202020204" pitchFamily="34" charset="0"/>
            </a:endParaRPr>
          </a:p>
        </p:txBody>
      </p:sp>
      <p:sp>
        <p:nvSpPr>
          <p:cNvPr id="33" name="Rectangle 32"/>
          <p:cNvSpPr/>
          <p:nvPr/>
        </p:nvSpPr>
        <p:spPr>
          <a:xfrm>
            <a:off x="1370480" y="4470886"/>
            <a:ext cx="360995" cy="307777"/>
          </a:xfrm>
          <a:prstGeom prst="rect">
            <a:avLst/>
          </a:prstGeom>
        </p:spPr>
        <p:txBody>
          <a:bodyPr wrap="square">
            <a:spAutoFit/>
          </a:bodyPr>
          <a:lstStyle/>
          <a:p>
            <a:r>
              <a:rPr lang="en-US" sz="1400" b="1" dirty="0">
                <a:solidFill>
                  <a:schemeClr val="dk1"/>
                </a:solidFill>
                <a:latin typeface="Arial" panose="020B0604020202020204" pitchFamily="34" charset="0"/>
                <a:cs typeface="Arial" panose="020B0604020202020204" pitchFamily="34" charset="0"/>
              </a:rPr>
              <a:t>4.</a:t>
            </a:r>
            <a:endParaRPr lang="en-US" sz="1400" dirty="0">
              <a:latin typeface="Arial" panose="020B0604020202020204" pitchFamily="34" charset="0"/>
              <a:cs typeface="Arial" panose="020B0604020202020204" pitchFamily="34" charset="0"/>
            </a:endParaRPr>
          </a:p>
        </p:txBody>
      </p:sp>
      <p:sp>
        <p:nvSpPr>
          <p:cNvPr id="35" name="Rectangle 34"/>
          <p:cNvSpPr/>
          <p:nvPr/>
        </p:nvSpPr>
        <p:spPr>
          <a:xfrm>
            <a:off x="1373678" y="5343598"/>
            <a:ext cx="360995" cy="307777"/>
          </a:xfrm>
          <a:prstGeom prst="rect">
            <a:avLst/>
          </a:prstGeom>
        </p:spPr>
        <p:txBody>
          <a:bodyPr wrap="square">
            <a:spAutoFit/>
          </a:bodyPr>
          <a:lstStyle/>
          <a:p>
            <a:r>
              <a:rPr lang="en-US" sz="1400" b="1" dirty="0">
                <a:solidFill>
                  <a:schemeClr val="dk1"/>
                </a:solidFill>
                <a:latin typeface="Arial" panose="020B0604020202020204" pitchFamily="34" charset="0"/>
                <a:cs typeface="Arial" panose="020B0604020202020204" pitchFamily="34" charset="0"/>
              </a:rPr>
              <a:t>5.</a:t>
            </a:r>
            <a:endParaRPr lang="en-US" sz="1400"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991" t="83023" r="1032" b="1363"/>
          <a:stretch/>
        </p:blipFill>
        <p:spPr>
          <a:xfrm>
            <a:off x="-8021" y="5763126"/>
            <a:ext cx="9152021" cy="1102895"/>
          </a:xfrm>
          <a:prstGeom prst="rect">
            <a:avLst/>
          </a:prstGeom>
        </p:spPr>
      </p:pic>
      <p:sp>
        <p:nvSpPr>
          <p:cNvPr id="37" name="Footer Placeholder 2"/>
          <p:cNvSpPr txBox="1">
            <a:spLocks/>
          </p:cNvSpPr>
          <p:nvPr/>
        </p:nvSpPr>
        <p:spPr>
          <a:xfrm>
            <a:off x="2967166" y="6532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5"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26</a:t>
            </a:r>
          </a:p>
        </p:txBody>
      </p:sp>
    </p:spTree>
    <p:extLst>
      <p:ext uri="{BB962C8B-B14F-4D97-AF65-F5344CB8AC3E}">
        <p14:creationId xmlns:p14="http://schemas.microsoft.com/office/powerpoint/2010/main" val="39206940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283009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3038310" y="653965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23230" y="306460"/>
            <a:ext cx="7175586" cy="457200"/>
          </a:xfrm>
        </p:spPr>
        <p:txBody>
          <a:bodyPr/>
          <a:lstStyle/>
          <a:p>
            <a:r>
              <a:rPr lang="en-US" sz="2000" dirty="0">
                <a:solidFill>
                  <a:srgbClr val="FFCB05"/>
                </a:solidFill>
              </a:rPr>
              <a:t>ACE </a:t>
            </a:r>
            <a:r>
              <a:rPr lang="en-US" sz="2000" dirty="0">
                <a:solidFill>
                  <a:schemeClr val="tx1">
                    <a:lumMod val="75000"/>
                    <a:lumOff val="25000"/>
                  </a:schemeClr>
                </a:solidFill>
              </a:rPr>
              <a:t>in Summary</a:t>
            </a:r>
          </a:p>
        </p:txBody>
      </p:sp>
      <p:sp>
        <p:nvSpPr>
          <p:cNvPr id="6"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27</a:t>
            </a:r>
          </a:p>
        </p:txBody>
      </p:sp>
      <p:sp>
        <p:nvSpPr>
          <p:cNvPr id="8" name="Rectangle 7"/>
          <p:cNvSpPr/>
          <p:nvPr/>
        </p:nvSpPr>
        <p:spPr>
          <a:xfrm>
            <a:off x="1421153" y="1549642"/>
            <a:ext cx="6320414" cy="40616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50817" y="5744600"/>
            <a:ext cx="6320414" cy="276999"/>
          </a:xfrm>
          <a:prstGeom prst="rect">
            <a:avLst/>
          </a:prstGeom>
        </p:spPr>
        <p:txBody>
          <a:bodyPr wrap="square">
            <a:spAutoFit/>
          </a:bodyPr>
          <a:lstStyle/>
          <a:p>
            <a:pPr algn="ctr"/>
            <a:r>
              <a:rPr lang="en-US" sz="1200" b="1" i="1" dirty="0">
                <a:solidFill>
                  <a:srgbClr val="E56F6F"/>
                </a:solidFill>
              </a:rPr>
              <a:t>Link or embed video above</a:t>
            </a:r>
          </a:p>
        </p:txBody>
      </p:sp>
      <p:cxnSp>
        <p:nvCxnSpPr>
          <p:cNvPr id="14" name="Elbow Connector 13"/>
          <p:cNvCxnSpPr/>
          <p:nvPr/>
        </p:nvCxnSpPr>
        <p:spPr>
          <a:xfrm rot="10800000">
            <a:off x="5" y="4668555"/>
            <a:ext cx="2680721" cy="1214545"/>
          </a:xfrm>
          <a:prstGeom prst="bentConnector3">
            <a:avLst>
              <a:gd name="adj1" fmla="val 57415"/>
            </a:avLst>
          </a:prstGeom>
          <a:ln w="168275">
            <a:solidFill>
              <a:srgbClr val="FFE385"/>
            </a:solidFill>
            <a:bevel/>
            <a:headEnd type="oval" w="sm" len="sm"/>
            <a:tailEnd type="none" w="sm" len="sm"/>
          </a:ln>
        </p:spPr>
        <p:style>
          <a:lnRef idx="1">
            <a:schemeClr val="accent1"/>
          </a:lnRef>
          <a:fillRef idx="0">
            <a:schemeClr val="accent1"/>
          </a:fillRef>
          <a:effectRef idx="0">
            <a:schemeClr val="accent1"/>
          </a:effectRef>
          <a:fontRef idx="minor">
            <a:schemeClr val="tx1"/>
          </a:fontRef>
        </p:style>
      </p:cxnSp>
      <p:pic>
        <p:nvPicPr>
          <p:cNvPr id="10" name="Video_Clip_1_Draft">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619544" y="1747138"/>
            <a:ext cx="5923632" cy="3332043"/>
          </a:xfrm>
          <a:prstGeom prst="rect">
            <a:avLst/>
          </a:prstGeom>
        </p:spPr>
      </p:pic>
    </p:spTree>
    <p:extLst>
      <p:ext uri="{BB962C8B-B14F-4D97-AF65-F5344CB8AC3E}">
        <p14:creationId xmlns:p14="http://schemas.microsoft.com/office/powerpoint/2010/main" val="36864396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fullScrn="1">
              <p:cMediaNode vol="80000">
                <p:cTn id="7" fill="hold" display="0">
                  <p:stCondLst>
                    <p:cond delay="indefinite"/>
                  </p:stCondLst>
                </p:cTn>
                <p:tgtEl>
                  <p:spTgt spid="10"/>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3797901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69"/>
            <a:ext cx="9144000" cy="6636774"/>
          </a:xfrm>
          <a:prstGeom prst="rect">
            <a:avLst/>
          </a:prstGeom>
        </p:spPr>
      </p:pic>
    </p:spTree>
    <p:extLst>
      <p:ext uri="{BB962C8B-B14F-4D97-AF65-F5344CB8AC3E}">
        <p14:creationId xmlns:p14="http://schemas.microsoft.com/office/powerpoint/2010/main" val="2145127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354D7A6-84D6-4B3C-9FAC-F6A916466308}"/>
              </a:ext>
            </a:extLst>
          </p:cNvPr>
          <p:cNvPicPr>
            <a:picLocks noChangeAspect="1"/>
          </p:cNvPicPr>
          <p:nvPr/>
        </p:nvPicPr>
        <p:blipFill>
          <a:blip r:embed="rId3"/>
          <a:stretch>
            <a:fillRect/>
          </a:stretch>
        </p:blipFill>
        <p:spPr>
          <a:xfrm>
            <a:off x="5025453" y="940129"/>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26851BAB-86DC-414C-9F8D-9E8C22B9DAAF}"/>
              </a:ext>
            </a:extLst>
          </p:cNvPr>
          <p:cNvPicPr>
            <a:picLocks noChangeAspect="1"/>
          </p:cNvPicPr>
          <p:nvPr/>
        </p:nvPicPr>
        <p:blipFill>
          <a:blip r:embed="rId4"/>
          <a:stretch>
            <a:fillRect/>
          </a:stretch>
        </p:blipFill>
        <p:spPr>
          <a:xfrm>
            <a:off x="886201" y="931740"/>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BAA85B65-42A4-4787-8DB5-69D085A7A6D1}"/>
              </a:ext>
            </a:extLst>
          </p:cNvPr>
          <p:cNvPicPr>
            <a:picLocks noChangeAspect="1"/>
          </p:cNvPicPr>
          <p:nvPr/>
        </p:nvPicPr>
        <p:blipFill>
          <a:blip r:embed="rId5"/>
          <a:stretch>
            <a:fillRect/>
          </a:stretch>
        </p:blipFill>
        <p:spPr>
          <a:xfrm>
            <a:off x="2955827" y="2627510"/>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Footer Placeholder 2"/>
          <p:cNvSpPr txBox="1">
            <a:spLocks/>
          </p:cNvSpPr>
          <p:nvPr/>
        </p:nvSpPr>
        <p:spPr>
          <a:xfrm>
            <a:off x="3038310" y="6528385"/>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03134" y="306462"/>
            <a:ext cx="7175586" cy="457200"/>
          </a:xfrm>
        </p:spPr>
        <p:txBody>
          <a:bodyPr/>
          <a:lstStyle/>
          <a:p>
            <a:r>
              <a:rPr kumimoji="0" lang="en-US" sz="2000" b="1" i="0" u="none" strike="noStrike" kern="1200" cap="all" spc="0" normalizeH="0" baseline="0" noProof="0" dirty="0">
                <a:ln>
                  <a:noFill/>
                </a:ln>
                <a:solidFill>
                  <a:srgbClr val="FFCB05"/>
                </a:solidFill>
                <a:effectLst/>
                <a:uLnTx/>
                <a:uFillTx/>
                <a:latin typeface="Arial" pitchFamily="34" charset="0"/>
                <a:ea typeface="ＭＳ Ｐゴシック" charset="0"/>
                <a:cs typeface="Arial" pitchFamily="34" charset="0"/>
              </a:rPr>
              <a:t>ACE </a:t>
            </a:r>
            <a:r>
              <a:rPr kumimoji="0" lang="en-US" sz="2000" b="1" i="0" u="none" strike="noStrike" kern="1200" cap="all" spc="0" normalizeH="0" baseline="0" noProof="0" dirty="0">
                <a:ln>
                  <a:noFill/>
                </a:ln>
                <a:solidFill>
                  <a:srgbClr val="000000">
                    <a:lumMod val="75000"/>
                    <a:lumOff val="25000"/>
                  </a:srgbClr>
                </a:solidFill>
                <a:effectLst/>
                <a:uLnTx/>
                <a:uFillTx/>
                <a:latin typeface="Arial" pitchFamily="34" charset="0"/>
                <a:ea typeface="ＭＳ Ｐゴシック" charset="0"/>
                <a:cs typeface="Arial" pitchFamily="34" charset="0"/>
              </a:rPr>
              <a:t>in Summary</a:t>
            </a:r>
            <a:r>
              <a:rPr lang="en-US" sz="2000" dirty="0">
                <a:solidFill>
                  <a:schemeClr val="tx1">
                    <a:lumMod val="75000"/>
                    <a:lumOff val="25000"/>
                  </a:schemeClr>
                </a:solidFill>
              </a:rPr>
              <a:t> </a:t>
            </a:r>
            <a:r>
              <a:rPr lang="en-US" sz="900" dirty="0"/>
              <a:t>(*Alt Video Content)</a:t>
            </a: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FFC626"/>
                </a:solidFill>
                <a:effectLst/>
                <a:uLnTx/>
                <a:uFillTx/>
                <a:latin typeface="Arial"/>
                <a:ea typeface="+mn-ea"/>
                <a:cs typeface="+mn-cs"/>
              </a:rPr>
              <a:t>28</a:t>
            </a:r>
          </a:p>
        </p:txBody>
      </p:sp>
      <p:pic>
        <p:nvPicPr>
          <p:cNvPr id="17" name="Picture 16">
            <a:extLst>
              <a:ext uri="{FF2B5EF4-FFF2-40B4-BE49-F238E27FC236}">
                <a16:creationId xmlns:a16="http://schemas.microsoft.com/office/drawing/2014/main" id="{3A24B370-0AAF-42FA-A287-1AAAE04975C1}"/>
              </a:ext>
            </a:extLst>
          </p:cNvPr>
          <p:cNvPicPr>
            <a:picLocks noChangeAspect="1"/>
          </p:cNvPicPr>
          <p:nvPr/>
        </p:nvPicPr>
        <p:blipFill>
          <a:blip r:embed="rId6"/>
          <a:stretch>
            <a:fillRect/>
          </a:stretch>
        </p:blipFill>
        <p:spPr>
          <a:xfrm>
            <a:off x="449304" y="4422450"/>
            <a:ext cx="3251200"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25F5D117-AFED-4411-BDAF-2D40707B046D}"/>
              </a:ext>
            </a:extLst>
          </p:cNvPr>
          <p:cNvPicPr>
            <a:picLocks noChangeAspect="1"/>
          </p:cNvPicPr>
          <p:nvPr/>
        </p:nvPicPr>
        <p:blipFill rotWithShape="1">
          <a:blip r:embed="rId7"/>
          <a:srcRect l="39394" t="4172" r="26061" b="9630"/>
          <a:stretch/>
        </p:blipFill>
        <p:spPr>
          <a:xfrm>
            <a:off x="5382997" y="4422450"/>
            <a:ext cx="3311699" cy="182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Rectangle 18">
            <a:extLst>
              <a:ext uri="{FF2B5EF4-FFF2-40B4-BE49-F238E27FC236}">
                <a16:creationId xmlns:a16="http://schemas.microsoft.com/office/drawing/2014/main" id="{44AC1F21-4D29-4821-97F4-743DF2EF7B27}"/>
              </a:ext>
            </a:extLst>
          </p:cNvPr>
          <p:cNvSpPr>
            <a:spLocks noChangeAspect="1"/>
          </p:cNvSpPr>
          <p:nvPr/>
        </p:nvSpPr>
        <p:spPr>
          <a:xfrm>
            <a:off x="865849" y="877333"/>
            <a:ext cx="3271552" cy="19242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6810AC84-37D9-4174-9B17-80BD44CD511B}"/>
              </a:ext>
            </a:extLst>
          </p:cNvPr>
          <p:cNvSpPr/>
          <p:nvPr/>
        </p:nvSpPr>
        <p:spPr>
          <a:xfrm>
            <a:off x="1241571" y="803421"/>
            <a:ext cx="2531671"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Soldiers are part of a team</a:t>
            </a:r>
          </a:p>
        </p:txBody>
      </p:sp>
      <p:sp>
        <p:nvSpPr>
          <p:cNvPr id="22" name="Rectangle 21">
            <a:extLst>
              <a:ext uri="{FF2B5EF4-FFF2-40B4-BE49-F238E27FC236}">
                <a16:creationId xmlns:a16="http://schemas.microsoft.com/office/drawing/2014/main" id="{EF7FA4F2-2BBC-4192-B38D-DB6A5F238835}"/>
              </a:ext>
            </a:extLst>
          </p:cNvPr>
          <p:cNvSpPr>
            <a:spLocks noChangeAspect="1"/>
          </p:cNvSpPr>
          <p:nvPr/>
        </p:nvSpPr>
        <p:spPr>
          <a:xfrm>
            <a:off x="4984848" y="873451"/>
            <a:ext cx="3337560" cy="1963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7CA0DA80-D1CD-47C6-9682-5AA7DE464788}"/>
              </a:ext>
            </a:extLst>
          </p:cNvPr>
          <p:cNvSpPr/>
          <p:nvPr/>
        </p:nvSpPr>
        <p:spPr>
          <a:xfrm>
            <a:off x="5382997" y="803420"/>
            <a:ext cx="2519432"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Care by offering help</a:t>
            </a:r>
          </a:p>
        </p:txBody>
      </p:sp>
      <p:sp>
        <p:nvSpPr>
          <p:cNvPr id="23" name="Rectangle 22">
            <a:extLst>
              <a:ext uri="{FF2B5EF4-FFF2-40B4-BE49-F238E27FC236}">
                <a16:creationId xmlns:a16="http://schemas.microsoft.com/office/drawing/2014/main" id="{9FD3C978-89F2-4EC5-971D-012CBCFC7F64}"/>
              </a:ext>
            </a:extLst>
          </p:cNvPr>
          <p:cNvSpPr>
            <a:spLocks noChangeAspect="1"/>
          </p:cNvSpPr>
          <p:nvPr/>
        </p:nvSpPr>
        <p:spPr>
          <a:xfrm>
            <a:off x="2912765" y="4380053"/>
            <a:ext cx="3337560" cy="1963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94BFBC1F-A5BA-455B-A55B-F8467CE80E67}"/>
              </a:ext>
            </a:extLst>
          </p:cNvPr>
          <p:cNvSpPr/>
          <p:nvPr/>
        </p:nvSpPr>
        <p:spPr>
          <a:xfrm>
            <a:off x="2833053" y="4306264"/>
            <a:ext cx="3487539"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Encourage them to see a Drill Sergeant</a:t>
            </a:r>
          </a:p>
        </p:txBody>
      </p:sp>
      <p:sp>
        <p:nvSpPr>
          <p:cNvPr id="24" name="Rectangle 23">
            <a:extLst>
              <a:ext uri="{FF2B5EF4-FFF2-40B4-BE49-F238E27FC236}">
                <a16:creationId xmlns:a16="http://schemas.microsoft.com/office/drawing/2014/main" id="{690F5ADE-CFF0-49B6-8EB8-232C30D3F294}"/>
              </a:ext>
            </a:extLst>
          </p:cNvPr>
          <p:cNvSpPr>
            <a:spLocks noChangeAspect="1"/>
          </p:cNvSpPr>
          <p:nvPr/>
        </p:nvSpPr>
        <p:spPr>
          <a:xfrm>
            <a:off x="404454" y="6200466"/>
            <a:ext cx="3337560" cy="196304"/>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Rectangle 19">
            <a:extLst>
              <a:ext uri="{FF2B5EF4-FFF2-40B4-BE49-F238E27FC236}">
                <a16:creationId xmlns:a16="http://schemas.microsoft.com/office/drawing/2014/main" id="{B1171F81-F59F-4D53-8322-58BF85E1D0EA}"/>
              </a:ext>
            </a:extLst>
          </p:cNvPr>
          <p:cNvSpPr/>
          <p:nvPr/>
        </p:nvSpPr>
        <p:spPr>
          <a:xfrm>
            <a:off x="515483" y="6134998"/>
            <a:ext cx="3086100" cy="307777"/>
          </a:xfrm>
          <a:prstGeom prst="rect">
            <a:avLst/>
          </a:prstGeom>
          <a:noFill/>
        </p:spPr>
        <p:txBody>
          <a:bodyPr wrap="squar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Escort them to the Drill Sergeant</a:t>
            </a:r>
          </a:p>
        </p:txBody>
      </p:sp>
      <p:sp>
        <p:nvSpPr>
          <p:cNvPr id="25" name="Rectangle 24">
            <a:extLst>
              <a:ext uri="{FF2B5EF4-FFF2-40B4-BE49-F238E27FC236}">
                <a16:creationId xmlns:a16="http://schemas.microsoft.com/office/drawing/2014/main" id="{37A9C2F0-CB73-4CBC-A9B7-72DF28D2AE37}"/>
              </a:ext>
            </a:extLst>
          </p:cNvPr>
          <p:cNvSpPr>
            <a:spLocks noChangeAspect="1"/>
          </p:cNvSpPr>
          <p:nvPr/>
        </p:nvSpPr>
        <p:spPr>
          <a:xfrm>
            <a:off x="5345574" y="6192077"/>
            <a:ext cx="3383699" cy="1990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E432E2CB-2E9B-461A-991D-7FB4F471729F}"/>
              </a:ext>
            </a:extLst>
          </p:cNvPr>
          <p:cNvSpPr/>
          <p:nvPr/>
        </p:nvSpPr>
        <p:spPr>
          <a:xfrm>
            <a:off x="5623061" y="6121610"/>
            <a:ext cx="2828723" cy="307777"/>
          </a:xfrm>
          <a:prstGeom prst="rect">
            <a:avLst/>
          </a:prstGeom>
          <a:noFill/>
        </p:spPr>
        <p:txBody>
          <a:bodyPr wrap="none" lIns="91440" tIns="45720" rIns="91440" bIns="45720">
            <a:spAutoFit/>
          </a:bodyPr>
          <a:lstStyle/>
          <a:p>
            <a:pPr marL="173736" marR="0" lvl="0" indent="-173736"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w="0"/>
                <a:solidFill>
                  <a:srgbClr val="FFCC04"/>
                </a:solidFill>
                <a:effectLst>
                  <a:outerShdw blurRad="38100" dist="25400" dir="5400000" algn="ctr" rotWithShape="0">
                    <a:srgbClr val="6E747A">
                      <a:alpha val="43000"/>
                    </a:srgbClr>
                  </a:outerShdw>
                </a:effectLst>
                <a:uLnTx/>
                <a:uFillTx/>
                <a:latin typeface="Arial"/>
                <a:ea typeface="+mn-ea"/>
                <a:cs typeface="+mn-cs"/>
              </a:rPr>
              <a:t>Look after each other with ACE</a:t>
            </a:r>
          </a:p>
        </p:txBody>
      </p:sp>
    </p:spTree>
    <p:extLst>
      <p:ext uri="{BB962C8B-B14F-4D97-AF65-F5344CB8AC3E}">
        <p14:creationId xmlns:p14="http://schemas.microsoft.com/office/powerpoint/2010/main" val="37840108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039004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2"/>
          <p:cNvSpPr txBox="1">
            <a:spLocks/>
          </p:cNvSpPr>
          <p:nvPr/>
        </p:nvSpPr>
        <p:spPr>
          <a:xfrm>
            <a:off x="3038310" y="6528381"/>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23231" y="306458"/>
            <a:ext cx="7175586" cy="457200"/>
          </a:xfrm>
        </p:spPr>
        <p:txBody>
          <a:bodyPr/>
          <a:lstStyle/>
          <a:p>
            <a:r>
              <a:rPr lang="en-US" sz="2000" dirty="0">
                <a:solidFill>
                  <a:srgbClr val="FFCB05"/>
                </a:solidFill>
              </a:rPr>
              <a:t>ACE</a:t>
            </a:r>
            <a:r>
              <a:rPr lang="en-US" sz="2000" dirty="0">
                <a:solidFill>
                  <a:schemeClr val="tx1">
                    <a:lumMod val="75000"/>
                    <a:lumOff val="25000"/>
                  </a:schemeClr>
                </a:solidFill>
              </a:rPr>
              <a:t> in Summary</a:t>
            </a:r>
          </a:p>
        </p:txBody>
      </p:sp>
      <p:sp>
        <p:nvSpPr>
          <p:cNvPr id="4" name="TextBox 3"/>
          <p:cNvSpPr txBox="1"/>
          <p:nvPr/>
        </p:nvSpPr>
        <p:spPr>
          <a:xfrm>
            <a:off x="971549" y="1616149"/>
            <a:ext cx="7197603" cy="2939266"/>
          </a:xfrm>
          <a:prstGeom prst="rect">
            <a:avLst/>
          </a:prstGeom>
          <a:noFill/>
        </p:spPr>
        <p:txBody>
          <a:bodyPr wrap="square" rtlCol="0">
            <a:spAutoFit/>
          </a:bodyPr>
          <a:lstStyle/>
          <a:p>
            <a:pPr marL="285750" indent="-285750">
              <a:spcAft>
                <a:spcPts val="1800"/>
              </a:spcAft>
              <a:buFont typeface="Arial" panose="020B0604020202020204" pitchFamily="34" charset="0"/>
              <a:buChar char="•"/>
            </a:pPr>
            <a:r>
              <a:rPr lang="en-US" sz="2000" dirty="0">
                <a:solidFill>
                  <a:schemeClr val="tx1">
                    <a:lumMod val="95000"/>
                    <a:lumOff val="5000"/>
                  </a:schemeClr>
                </a:solidFill>
              </a:rPr>
              <a:t>Use ACE to help a battle buddy in need.</a:t>
            </a:r>
          </a:p>
          <a:p>
            <a:pPr marL="285750" indent="-285750">
              <a:spcAft>
                <a:spcPts val="1800"/>
              </a:spcAft>
              <a:buFont typeface="Arial" panose="020B0604020202020204" pitchFamily="34" charset="0"/>
              <a:buChar char="•"/>
            </a:pPr>
            <a:r>
              <a:rPr lang="en-US" sz="2000" b="1" dirty="0">
                <a:solidFill>
                  <a:schemeClr val="tx1">
                    <a:lumMod val="95000"/>
                    <a:lumOff val="5000"/>
                  </a:schemeClr>
                </a:solidFill>
              </a:rPr>
              <a:t>Apply ACE early </a:t>
            </a:r>
            <a:r>
              <a:rPr lang="en-US" sz="2000" dirty="0">
                <a:solidFill>
                  <a:schemeClr val="tx1">
                    <a:lumMod val="95000"/>
                    <a:lumOff val="5000"/>
                  </a:schemeClr>
                </a:solidFill>
              </a:rPr>
              <a:t>to prevent problems from growing.</a:t>
            </a:r>
          </a:p>
          <a:p>
            <a:pPr marL="285750" indent="-285750">
              <a:spcAft>
                <a:spcPts val="1800"/>
              </a:spcAft>
              <a:buFont typeface="Arial" panose="020B0604020202020204" pitchFamily="34" charset="0"/>
              <a:buChar char="•"/>
            </a:pPr>
            <a:r>
              <a:rPr lang="en-US" sz="2000" b="1" dirty="0">
                <a:solidFill>
                  <a:schemeClr val="tx1">
                    <a:lumMod val="95000"/>
                    <a:lumOff val="5000"/>
                  </a:schemeClr>
                </a:solidFill>
              </a:rPr>
              <a:t>Don’t be afraid to reach out </a:t>
            </a:r>
            <a:r>
              <a:rPr lang="en-US" sz="2000" dirty="0">
                <a:solidFill>
                  <a:schemeClr val="tx1">
                    <a:lumMod val="95000"/>
                    <a:lumOff val="5000"/>
                  </a:schemeClr>
                </a:solidFill>
              </a:rPr>
              <a:t>to your battle buddies or drill sergeant if you feel that you need help.</a:t>
            </a:r>
          </a:p>
          <a:p>
            <a:pPr marL="285750" indent="-285750">
              <a:spcAft>
                <a:spcPts val="1800"/>
              </a:spcAft>
              <a:buFont typeface="Arial" panose="020B0604020202020204" pitchFamily="34" charset="0"/>
              <a:buChar char="•"/>
            </a:pPr>
            <a:r>
              <a:rPr lang="en-US" sz="2000" dirty="0">
                <a:solidFill>
                  <a:schemeClr val="tx1">
                    <a:lumMod val="95000"/>
                    <a:lumOff val="5000"/>
                  </a:schemeClr>
                </a:solidFill>
              </a:rPr>
              <a:t>If you believe someone may be suicidal, </a:t>
            </a:r>
            <a:r>
              <a:rPr lang="en-US" sz="2000" b="1" dirty="0">
                <a:solidFill>
                  <a:schemeClr val="tx1">
                    <a:lumMod val="95000"/>
                    <a:lumOff val="5000"/>
                  </a:schemeClr>
                </a:solidFill>
              </a:rPr>
              <a:t>ASK</a:t>
            </a:r>
            <a:r>
              <a:rPr lang="en-US" sz="2000" dirty="0">
                <a:solidFill>
                  <a:schemeClr val="tx1">
                    <a:lumMod val="95000"/>
                    <a:lumOff val="5000"/>
                  </a:schemeClr>
                </a:solidFill>
              </a:rPr>
              <a:t> them if they are considering killing or harming themselves, listen to show you </a:t>
            </a:r>
            <a:r>
              <a:rPr lang="en-US" sz="2000" b="1" dirty="0">
                <a:solidFill>
                  <a:schemeClr val="tx1">
                    <a:lumMod val="95000"/>
                    <a:lumOff val="5000"/>
                  </a:schemeClr>
                </a:solidFill>
              </a:rPr>
              <a:t>CARE</a:t>
            </a:r>
            <a:r>
              <a:rPr lang="en-US" sz="2000" dirty="0">
                <a:solidFill>
                  <a:schemeClr val="tx1">
                    <a:lumMod val="95000"/>
                    <a:lumOff val="5000"/>
                  </a:schemeClr>
                </a:solidFill>
              </a:rPr>
              <a:t>, and </a:t>
            </a:r>
            <a:r>
              <a:rPr lang="en-US" sz="2000" b="1" dirty="0">
                <a:solidFill>
                  <a:schemeClr val="tx1">
                    <a:lumMod val="95000"/>
                    <a:lumOff val="5000"/>
                  </a:schemeClr>
                </a:solidFill>
              </a:rPr>
              <a:t>ESCORT</a:t>
            </a:r>
            <a:r>
              <a:rPr lang="en-US" sz="2000" dirty="0">
                <a:solidFill>
                  <a:schemeClr val="tx1">
                    <a:lumMod val="95000"/>
                    <a:lumOff val="5000"/>
                  </a:schemeClr>
                </a:solidFill>
              </a:rPr>
              <a:t> them to the drill sergeant. </a:t>
            </a:r>
          </a:p>
        </p:txBody>
      </p:sp>
      <p:sp>
        <p:nvSpPr>
          <p:cNvPr id="6" name="Slide Number Placeholder 5"/>
          <p:cNvSpPr txBox="1">
            <a:spLocks/>
          </p:cNvSpPr>
          <p:nvPr/>
        </p:nvSpPr>
        <p:spPr>
          <a:xfrm>
            <a:off x="8640063"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29</a:t>
            </a:r>
          </a:p>
        </p:txBody>
      </p:sp>
    </p:spTree>
    <p:extLst>
      <p:ext uri="{BB962C8B-B14F-4D97-AF65-F5344CB8AC3E}">
        <p14:creationId xmlns:p14="http://schemas.microsoft.com/office/powerpoint/2010/main" val="2394332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11753763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algn="ctr"/>
            <a:r>
              <a:rPr lang="en-US" dirty="0"/>
              <a:t> (Hidden)</a:t>
            </a:r>
          </a:p>
        </p:txBody>
      </p:sp>
    </p:spTree>
    <p:extLst>
      <p:ext uri="{BB962C8B-B14F-4D97-AF65-F5344CB8AC3E}">
        <p14:creationId xmlns:p14="http://schemas.microsoft.com/office/powerpoint/2010/main" val="852776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47" y="-1098399"/>
            <a:ext cx="9143999" cy="6636774"/>
          </a:xfrm>
          <a:prstGeom prst="rect">
            <a:avLst/>
          </a:prstGeom>
        </p:spPr>
      </p:pic>
      <p:sp>
        <p:nvSpPr>
          <p:cNvPr id="12" name="Footer Placeholder 2"/>
          <p:cNvSpPr txBox="1">
            <a:spLocks/>
          </p:cNvSpPr>
          <p:nvPr/>
        </p:nvSpPr>
        <p:spPr>
          <a:xfrm>
            <a:off x="2963804" y="6539330"/>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FOUO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924056" y="300147"/>
            <a:ext cx="7175586" cy="457200"/>
          </a:xfrm>
        </p:spPr>
        <p:txBody>
          <a:bodyPr/>
          <a:lstStyle/>
          <a:p>
            <a:r>
              <a:rPr lang="en-US" sz="2000" dirty="0">
                <a:solidFill>
                  <a:schemeClr val="tx1">
                    <a:lumMod val="75000"/>
                    <a:lumOff val="25000"/>
                  </a:schemeClr>
                </a:solidFill>
              </a:rPr>
              <a:t>Army Resilience trainings in BCT/OSUT</a:t>
            </a:r>
          </a:p>
        </p:txBody>
      </p:sp>
      <p:sp>
        <p:nvSpPr>
          <p:cNvPr id="7" name="Slide Number Placeholder 5"/>
          <p:cNvSpPr txBox="1">
            <a:spLocks/>
          </p:cNvSpPr>
          <p:nvPr/>
        </p:nvSpPr>
        <p:spPr>
          <a:xfrm>
            <a:off x="8729274" y="652838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200" dirty="0">
                <a:solidFill>
                  <a:srgbClr val="FFC626"/>
                </a:solidFill>
                <a:latin typeface="Arial"/>
              </a:rPr>
              <a:t>2</a:t>
            </a:r>
            <a:endParaRPr kumimoji="0" lang="en-US" altLang="en-US" sz="1200" b="0" i="0" u="none" strike="noStrike" kern="1200" cap="none" spc="0" normalizeH="0" baseline="0" noProof="0" dirty="0">
              <a:ln>
                <a:noFill/>
              </a:ln>
              <a:solidFill>
                <a:srgbClr val="FFC626"/>
              </a:solidFill>
              <a:effectLst/>
              <a:uLnTx/>
              <a:uFillTx/>
              <a:latin typeface="Arial"/>
              <a:ea typeface="+mn-ea"/>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98113" y="3798195"/>
            <a:ext cx="2617482" cy="2358092"/>
          </a:xfrm>
          <a:prstGeom prst="rect">
            <a:avLst/>
          </a:prstGeom>
        </p:spPr>
      </p:pic>
      <p:sp>
        <p:nvSpPr>
          <p:cNvPr id="9" name="TextBox 8"/>
          <p:cNvSpPr txBox="1"/>
          <p:nvPr/>
        </p:nvSpPr>
        <p:spPr>
          <a:xfrm>
            <a:off x="5909954" y="3075138"/>
            <a:ext cx="2576946"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Suicide Prevention Training</a:t>
            </a:r>
          </a:p>
        </p:txBody>
      </p:sp>
      <p:sp>
        <p:nvSpPr>
          <p:cNvPr id="10" name="TextBox 9"/>
          <p:cNvSpPr txBox="1"/>
          <p:nvPr/>
        </p:nvSpPr>
        <p:spPr>
          <a:xfrm>
            <a:off x="3261755" y="3116963"/>
            <a:ext cx="255779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Basic Connections Training</a:t>
            </a:r>
          </a:p>
        </p:txBody>
      </p:sp>
      <p:sp>
        <p:nvSpPr>
          <p:cNvPr id="11" name="TextBox 10"/>
          <p:cNvSpPr txBox="1"/>
          <p:nvPr/>
        </p:nvSpPr>
        <p:spPr>
          <a:xfrm>
            <a:off x="609600" y="3116962"/>
            <a:ext cx="2588513"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panose="020B0606020202030204" pitchFamily="34" charset="0"/>
                <a:ea typeface="+mn-ea"/>
                <a:cs typeface="+mn-cs"/>
              </a:rPr>
              <a:t>Resilience Training for BCT</a:t>
            </a:r>
          </a:p>
        </p:txBody>
      </p:sp>
    </p:spTree>
    <p:extLst>
      <p:ext uri="{BB962C8B-B14F-4D97-AF65-F5344CB8AC3E}">
        <p14:creationId xmlns:p14="http://schemas.microsoft.com/office/powerpoint/2010/main" val="2322734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2606467" y="3332860"/>
            <a:ext cx="3854154"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 (Hidden)</a:t>
            </a:r>
          </a:p>
        </p:txBody>
      </p:sp>
    </p:spTree>
    <p:extLst>
      <p:ext uri="{BB962C8B-B14F-4D97-AF65-F5344CB8AC3E}">
        <p14:creationId xmlns:p14="http://schemas.microsoft.com/office/powerpoint/2010/main" val="2267347429"/>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1_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B14156797F0248A9CA00756BAC0E84" ma:contentTypeVersion="2" ma:contentTypeDescription="Create a new document." ma:contentTypeScope="" ma:versionID="2d42e1189b296e39385f060aa9204d52">
  <xsd:schema xmlns:xsd="http://www.w3.org/2001/XMLSchema" xmlns:xs="http://www.w3.org/2001/XMLSchema" xmlns:p="http://schemas.microsoft.com/office/2006/metadata/properties" xmlns:ns2="4cd30ff1-81fe-4e3d-acd8-7fe860d3f621" targetNamespace="http://schemas.microsoft.com/office/2006/metadata/properties" ma:root="true" ma:fieldsID="8f7dd1cd6c72221dfd3bd1e6cd85d47e" ns2:_="">
    <xsd:import namespace="4cd30ff1-81fe-4e3d-acd8-7fe860d3f62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d30ff1-81fe-4e3d-acd8-7fe860d3f6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B17E23-2EFB-4045-B00B-F446F819E1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d30ff1-81fe-4e3d-acd8-7fe860d3f6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52F9A7B-4399-492A-A553-CC08C49AB455}">
  <ds:schemaRefs>
    <ds:schemaRef ds:uri="http://schemas.microsoft.com/sharepoint/v3/contenttype/forms"/>
  </ds:schemaRefs>
</ds:datastoreItem>
</file>

<file path=customXml/itemProps3.xml><?xml version="1.0" encoding="utf-8"?>
<ds:datastoreItem xmlns:ds="http://schemas.openxmlformats.org/officeDocument/2006/customXml" ds:itemID="{8C84A3B1-1753-4CB9-9C6B-1DBE18E4F9BF}">
  <ds:schemaRefs>
    <ds:schemaRef ds:uri="4cd30ff1-81fe-4e3d-acd8-7fe860d3f621"/>
    <ds:schemaRef ds:uri="http://www.w3.org/XML/1998/namespace"/>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64859</TotalTime>
  <Words>11398</Words>
  <Application>Microsoft Office PowerPoint</Application>
  <PresentationFormat>On-screen Show (4:3)</PresentationFormat>
  <Paragraphs>3253</Paragraphs>
  <Slides>63</Slides>
  <Notes>63</Notes>
  <HiddenSlides>34</HiddenSlides>
  <MMClips>5</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63</vt:i4>
      </vt:variant>
    </vt:vector>
  </HeadingPairs>
  <TitlesOfParts>
    <vt:vector size="75" baseType="lpstr">
      <vt:lpstr>Arial</vt:lpstr>
      <vt:lpstr>Arial Black</vt:lpstr>
      <vt:lpstr>Arial Narrow</vt:lpstr>
      <vt:lpstr>Calibri</vt:lpstr>
      <vt:lpstr>Courier New</vt:lpstr>
      <vt:lpstr>Franklin Gothic Book</vt:lpstr>
      <vt:lpstr>Franklin Gothic Medium</vt:lpstr>
      <vt:lpstr>Garamond</vt:lpstr>
      <vt:lpstr>Verdana</vt:lpstr>
      <vt:lpstr>Wingdings</vt:lpstr>
      <vt:lpstr>R2_Master_Template</vt:lpstr>
      <vt:lpstr>1_R2_Master_Template</vt:lpstr>
      <vt:lpstr>Facilitator Guide  Cover Placeholder</vt:lpstr>
      <vt:lpstr>PowerPoint Presentation</vt:lpstr>
      <vt:lpstr>PowerPoint Presentation</vt:lpstr>
      <vt:lpstr>PowerPoint Presentation</vt:lpstr>
      <vt:lpstr>PowerPoint Presentation</vt:lpstr>
      <vt:lpstr>PowerPoint Presentation</vt:lpstr>
      <vt:lpstr>PowerPoint Presentation</vt:lpstr>
      <vt:lpstr>Army Resilience trainings in BCT/OSUT</vt:lpstr>
      <vt:lpstr>PowerPoint Presentation</vt:lpstr>
      <vt:lpstr>Your role</vt:lpstr>
      <vt:lpstr>PowerPoint Presentation</vt:lpstr>
      <vt:lpstr>INTRODUCTION</vt:lpstr>
      <vt:lpstr>PowerPoint Presentation</vt:lpstr>
      <vt:lpstr>Transitioning from civilian to soldier</vt:lpstr>
      <vt:lpstr>PowerPoint Presentation</vt:lpstr>
      <vt:lpstr>Transitioning from civilian to soldier (*Alt Video Content)</vt:lpstr>
      <vt:lpstr>PowerPoint Presentation</vt:lpstr>
      <vt:lpstr>Signs of Struggle</vt:lpstr>
      <vt:lpstr>PowerPoint Presentation</vt:lpstr>
      <vt:lpstr>Check on Learning - Challenges and Coping</vt:lpstr>
      <vt:lpstr>PowerPoint Presentation</vt:lpstr>
      <vt:lpstr>ASKING FOR and taking Help</vt:lpstr>
      <vt:lpstr>PowerPoint Presentation</vt:lpstr>
      <vt:lpstr>ASKING FOR and taking Help (*Alt Video Content)</vt:lpstr>
      <vt:lpstr>PowerPoint Presentation</vt:lpstr>
      <vt:lpstr>seeking and accepting help</vt:lpstr>
      <vt:lpstr>PowerPoint Presentation</vt:lpstr>
      <vt:lpstr>Check on Learning - Help-seeking</vt:lpstr>
      <vt:lpstr>PowerPoint Presentation</vt:lpstr>
      <vt:lpstr>ACE: Ask, Care, Escort</vt:lpstr>
      <vt:lpstr>PowerPoint Presentation</vt:lpstr>
      <vt:lpstr>ACE: Ask, Care, Escort (*Alt Video Content)</vt:lpstr>
      <vt:lpstr>PowerPoint Presentation</vt:lpstr>
      <vt:lpstr>ACE: Ask, Care, Escort</vt:lpstr>
      <vt:lpstr>PowerPoint Presentation</vt:lpstr>
      <vt:lpstr>How to Ask Others if they need Help</vt:lpstr>
      <vt:lpstr>PowerPoint Presentation</vt:lpstr>
      <vt:lpstr>Show you CARE</vt:lpstr>
      <vt:lpstr>PowerPoint Presentation</vt:lpstr>
      <vt:lpstr>Escort to Appropriate help</vt:lpstr>
      <vt:lpstr>PowerPoint Presentation</vt:lpstr>
      <vt:lpstr>Check on Learning - ACE</vt:lpstr>
      <vt:lpstr>PowerPoint Presentation</vt:lpstr>
      <vt:lpstr>ACE: Ask, Care, Escort</vt:lpstr>
      <vt:lpstr>PowerPoint Presentation</vt:lpstr>
      <vt:lpstr>ACE: Ask, Care, Escort (*Alt Video Content)</vt:lpstr>
      <vt:lpstr>PowerPoint Presentation</vt:lpstr>
      <vt:lpstr>Suicide Warning Signs </vt:lpstr>
      <vt:lpstr>PowerPoint Presentation</vt:lpstr>
      <vt:lpstr>How Do I Ask?</vt:lpstr>
      <vt:lpstr>PowerPoint Presentation</vt:lpstr>
      <vt:lpstr>How Do I Show CARE?</vt:lpstr>
      <vt:lpstr>PowerPoint Presentation</vt:lpstr>
      <vt:lpstr>How Do I Escort during a crisis?</vt:lpstr>
      <vt:lpstr>PowerPoint Presentation</vt:lpstr>
      <vt:lpstr>Check on Learning - ACE during crisis</vt:lpstr>
      <vt:lpstr>PowerPoint Presentation</vt:lpstr>
      <vt:lpstr>ACE in Summary</vt:lpstr>
      <vt:lpstr>PowerPoint Presentation</vt:lpstr>
      <vt:lpstr>ACE in Summary (*Alt Video Content)</vt:lpstr>
      <vt:lpstr>PowerPoint Presentation</vt:lpstr>
      <vt:lpstr>ACE in Summary</vt:lpstr>
      <vt:lpstr>PowerPoint Presentation</vt:lpstr>
    </vt:vector>
  </TitlesOfParts>
  <Company>OSU Wexner Medical Center 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Antonio</cp:lastModifiedBy>
  <cp:revision>1607</cp:revision>
  <cp:lastPrinted>2022-11-09T23:13:32Z</cp:lastPrinted>
  <dcterms:created xsi:type="dcterms:W3CDTF">2019-07-17T17:03:59Z</dcterms:created>
  <dcterms:modified xsi:type="dcterms:W3CDTF">2022-12-08T04:34:58Z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0x010100ACB14156797F0248A9CA00756BAC0E84</vt:lpwstr>
  </property>
</Properties>
</file>