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3"/>
  </p:notesMasterIdLst>
  <p:sldIdLst>
    <p:sldId id="256" r:id="rId2"/>
    <p:sldId id="257" r:id="rId3"/>
    <p:sldId id="264" r:id="rId4"/>
    <p:sldId id="258" r:id="rId5"/>
    <p:sldId id="267" r:id="rId6"/>
    <p:sldId id="295" r:id="rId7"/>
    <p:sldId id="270" r:id="rId8"/>
    <p:sldId id="268" r:id="rId9"/>
    <p:sldId id="269" r:id="rId10"/>
    <p:sldId id="265" r:id="rId11"/>
    <p:sldId id="332" r:id="rId12"/>
    <p:sldId id="260" r:id="rId13"/>
    <p:sldId id="334" r:id="rId14"/>
    <p:sldId id="336" r:id="rId15"/>
    <p:sldId id="338" r:id="rId16"/>
    <p:sldId id="339" r:id="rId17"/>
    <p:sldId id="340" r:id="rId18"/>
    <p:sldId id="272" r:id="rId19"/>
    <p:sldId id="274" r:id="rId20"/>
    <p:sldId id="333"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8BFFC7-4386-4333-A7D8-927A814684B9}">
          <p14:sldIdLst>
            <p14:sldId id="256"/>
            <p14:sldId id="257"/>
            <p14:sldId id="264"/>
            <p14:sldId id="258"/>
            <p14:sldId id="267"/>
            <p14:sldId id="295"/>
            <p14:sldId id="270"/>
            <p14:sldId id="268"/>
            <p14:sldId id="269"/>
            <p14:sldId id="265"/>
            <p14:sldId id="332"/>
            <p14:sldId id="260"/>
            <p14:sldId id="334"/>
            <p14:sldId id="336"/>
            <p14:sldId id="338"/>
            <p14:sldId id="339"/>
            <p14:sldId id="340"/>
            <p14:sldId id="272"/>
            <p14:sldId id="274"/>
            <p14:sldId id="333"/>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3333" autoAdjust="0"/>
  </p:normalViewPr>
  <p:slideViewPr>
    <p:cSldViewPr snapToGrid="0">
      <p:cViewPr varScale="1">
        <p:scale>
          <a:sx n="92" d="100"/>
          <a:sy n="92" d="100"/>
        </p:scale>
        <p:origin x="149"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12E13-B02A-4F14-A40F-E7AEAC1884ED}"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A65C9-5EE2-4CF1-8D8B-E5BBA6D6DE7A}" type="slidenum">
              <a:rPr lang="en-US" smtClean="0"/>
              <a:t>‹#›</a:t>
            </a:fld>
            <a:endParaRPr lang="en-US"/>
          </a:p>
        </p:txBody>
      </p:sp>
    </p:spTree>
    <p:extLst>
      <p:ext uri="{BB962C8B-B14F-4D97-AF65-F5344CB8AC3E}">
        <p14:creationId xmlns:p14="http://schemas.microsoft.com/office/powerpoint/2010/main" val="370246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D9CE3F-522B-464E-9D56-A66C56BB720D}"/>
              </a:ext>
            </a:extLst>
          </p:cNvPr>
          <p:cNvSpPr>
            <a:spLocks noGrp="1" noChangeArrowheads="1"/>
          </p:cNvSpPr>
          <p:nvPr>
            <p:ph type="sldNum" sz="quarter" idx="5"/>
          </p:nvPr>
        </p:nvSpPr>
        <p:spPr>
          <a:ln/>
        </p:spPr>
        <p:txBody>
          <a:bodyPr/>
          <a:lstStyle/>
          <a:p>
            <a:fld id="{7FE48384-04F0-412D-A3F0-17B3FD59BCD6}" type="slidenum">
              <a:rPr lang="en-US" altLang="en-US"/>
              <a:pPr/>
              <a:t>4</a:t>
            </a:fld>
            <a:endParaRPr lang="en-US" altLang="en-US"/>
          </a:p>
        </p:txBody>
      </p:sp>
      <p:sp>
        <p:nvSpPr>
          <p:cNvPr id="79874" name="Rectangle 2">
            <a:extLst>
              <a:ext uri="{FF2B5EF4-FFF2-40B4-BE49-F238E27FC236}">
                <a16:creationId xmlns:a16="http://schemas.microsoft.com/office/drawing/2014/main" id="{A36D8289-7E18-4DB6-8356-729E3865BC26}"/>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519063ED-DF2F-420E-8712-18B19DE2EC7E}"/>
              </a:ext>
            </a:extLst>
          </p:cNvPr>
          <p:cNvSpPr>
            <a:spLocks noGrp="1" noChangeArrowheads="1"/>
          </p:cNvSpPr>
          <p:nvPr>
            <p:ph type="body" idx="1"/>
          </p:nvPr>
        </p:nvSpPr>
        <p:spPr/>
        <p:txBody>
          <a:bodyPr/>
          <a:lstStyle/>
          <a:p>
            <a:r>
              <a:rPr lang="en-US" altLang="en-US"/>
              <a:t>Explain: the major components of the NVGs, their functions and importance.  Briefly explain how the 7B/D can use AA or BA5567( hocky puck style battery, tit up when inserting. </a:t>
            </a:r>
          </a:p>
        </p:txBody>
      </p:sp>
    </p:spTree>
    <p:extLst>
      <p:ext uri="{BB962C8B-B14F-4D97-AF65-F5344CB8AC3E}">
        <p14:creationId xmlns:p14="http://schemas.microsoft.com/office/powerpoint/2010/main" val="2808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BA4911-9F27-4D18-9469-3847017EE08F}"/>
              </a:ext>
            </a:extLst>
          </p:cNvPr>
          <p:cNvSpPr>
            <a:spLocks noGrp="1" noChangeArrowheads="1"/>
          </p:cNvSpPr>
          <p:nvPr>
            <p:ph type="sldNum" sz="quarter" idx="5"/>
          </p:nvPr>
        </p:nvSpPr>
        <p:spPr>
          <a:ln/>
        </p:spPr>
        <p:txBody>
          <a:bodyPr/>
          <a:lstStyle/>
          <a:p>
            <a:fld id="{64B82731-5DE9-49B5-AE87-44FCD1710B18}" type="slidenum">
              <a:rPr lang="en-US" altLang="en-US"/>
              <a:pPr/>
              <a:t>6</a:t>
            </a:fld>
            <a:endParaRPr lang="en-US" altLang="en-US"/>
          </a:p>
        </p:txBody>
      </p:sp>
      <p:sp>
        <p:nvSpPr>
          <p:cNvPr id="76802" name="Rectangle 2">
            <a:extLst>
              <a:ext uri="{FF2B5EF4-FFF2-40B4-BE49-F238E27FC236}">
                <a16:creationId xmlns:a16="http://schemas.microsoft.com/office/drawing/2014/main" id="{ED601C47-1ED4-43E3-BE47-420ECA43A531}"/>
              </a:ext>
            </a:extLst>
          </p:cNvPr>
          <p:cNvSpPr>
            <a:spLocks noGrp="1" noRot="1" noChangeAspect="1" noChangeArrowheads="1" noTextEdit="1"/>
          </p:cNvSpPr>
          <p:nvPr>
            <p:ph type="sldImg"/>
          </p:nvPr>
        </p:nvSpPr>
        <p:spPr>
          <a:xfrm>
            <a:off x="334963" y="676275"/>
            <a:ext cx="6142037" cy="3455988"/>
          </a:xfrm>
          <a:ln/>
        </p:spPr>
      </p:sp>
      <p:sp>
        <p:nvSpPr>
          <p:cNvPr id="76803" name="Rectangle 3">
            <a:extLst>
              <a:ext uri="{FF2B5EF4-FFF2-40B4-BE49-F238E27FC236}">
                <a16:creationId xmlns:a16="http://schemas.microsoft.com/office/drawing/2014/main" id="{BBCF66E1-1290-4378-97CD-8BCD60E71E62}"/>
              </a:ext>
            </a:extLst>
          </p:cNvPr>
          <p:cNvSpPr>
            <a:spLocks noGrp="1" noChangeArrowheads="1"/>
          </p:cNvSpPr>
          <p:nvPr>
            <p:ph type="body" idx="1"/>
          </p:nvPr>
        </p:nvSpPr>
        <p:spPr>
          <a:xfrm>
            <a:off x="898525" y="4360863"/>
            <a:ext cx="5013325" cy="4132262"/>
          </a:xfrm>
          <a:noFill/>
          <a:ln/>
        </p:spPr>
        <p:txBody>
          <a:bodyPr/>
          <a:lstStyle/>
          <a:p>
            <a:pPr>
              <a:spcBef>
                <a:spcPct val="60000"/>
              </a:spcBef>
            </a:pPr>
            <a:r>
              <a:rPr lang="en-US" altLang="en-US" sz="1000"/>
              <a:t>Image intensification night vision will not work in the </a:t>
            </a:r>
            <a:r>
              <a:rPr lang="en-US" altLang="en-US" sz="1000" i="1"/>
              <a:t>total</a:t>
            </a:r>
            <a:r>
              <a:rPr lang="en-US" altLang="en-US" sz="1000"/>
              <a:t> absence of light, at the bottom of a cave, for instance.  As we now know, this light does not have to be light in the visible wavelength, but there must be some source of light or photons for the night vision to function correctly.</a:t>
            </a:r>
          </a:p>
          <a:p>
            <a:pPr>
              <a:spcBef>
                <a:spcPct val="60000"/>
              </a:spcBef>
            </a:pPr>
            <a:r>
              <a:rPr lang="en-US" altLang="en-US" sz="1000"/>
              <a:t>When you must operate in extremely dark conditions, a supplemental light source may be required. Under most conditions, a near IR light source is preferable to a visible light source since visible light could give away the goggle wearer’s location and provide light for the bad guys. There are many supplemental IR light sources available to the law enforcement user.  Most military goggles like the PVS-7 and PVS-14/6015 are equipped with built-in IR illuminators for close range requirements.  There are also a variety of IR beacons and signaling devices that can be quite useful in a variety of tactical situations.</a:t>
            </a:r>
          </a:p>
          <a:p>
            <a:pPr>
              <a:spcBef>
                <a:spcPct val="60000"/>
              </a:spcBef>
            </a:pPr>
            <a:r>
              <a:rPr lang="en-US" altLang="en-US" sz="1000"/>
              <a:t>Scintillation is a faint, random, sparkling effect throughout the image area.  Scintillation, sometimes called “video noise,” is a normal characteristic of microchannel plate image intensifiers and is more pronounced under low-light conditions.  Seeing it is an indicator that you need to consider using supplemental illumination, as described above.</a:t>
            </a:r>
          </a:p>
          <a:p>
            <a:pPr>
              <a:spcBef>
                <a:spcPct val="60000"/>
              </a:spcBef>
            </a:pPr>
            <a:r>
              <a:rPr lang="en-US" altLang="en-US" sz="1000" b="1"/>
              <a:t>	</a:t>
            </a:r>
          </a:p>
        </p:txBody>
      </p:sp>
    </p:spTree>
    <p:extLst>
      <p:ext uri="{BB962C8B-B14F-4D97-AF65-F5344CB8AC3E}">
        <p14:creationId xmlns:p14="http://schemas.microsoft.com/office/powerpoint/2010/main" val="262710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FBE9C9-28E7-41DF-82C1-CD8C826202F9}"/>
              </a:ext>
            </a:extLst>
          </p:cNvPr>
          <p:cNvSpPr>
            <a:spLocks noGrp="1" noChangeArrowheads="1"/>
          </p:cNvSpPr>
          <p:nvPr>
            <p:ph type="sldNum" sz="quarter" idx="5"/>
          </p:nvPr>
        </p:nvSpPr>
        <p:spPr>
          <a:ln/>
        </p:spPr>
        <p:txBody>
          <a:bodyPr/>
          <a:lstStyle/>
          <a:p>
            <a:fld id="{9DFB5081-BCB4-4A0E-94F0-842FBB556FB1}" type="slidenum">
              <a:rPr lang="en-US" altLang="en-US"/>
              <a:pPr/>
              <a:t>10</a:t>
            </a:fld>
            <a:endParaRPr lang="en-US" altLang="en-US"/>
          </a:p>
        </p:txBody>
      </p:sp>
      <p:sp>
        <p:nvSpPr>
          <p:cNvPr id="27650" name="Rectangle 2">
            <a:extLst>
              <a:ext uri="{FF2B5EF4-FFF2-40B4-BE49-F238E27FC236}">
                <a16:creationId xmlns:a16="http://schemas.microsoft.com/office/drawing/2014/main" id="{AE5864C3-E890-4041-9A32-901CFB8DFBD6}"/>
              </a:ext>
            </a:extLst>
          </p:cNvPr>
          <p:cNvSpPr>
            <a:spLocks noGrp="1" noRot="1" noChangeAspect="1" noChangeArrowheads="1" noTextEdit="1"/>
          </p:cNvSpPr>
          <p:nvPr>
            <p:ph type="sldImg"/>
          </p:nvPr>
        </p:nvSpPr>
        <p:spPr>
          <a:xfrm>
            <a:off x="366713" y="677863"/>
            <a:ext cx="6138862" cy="3454400"/>
          </a:xfrm>
          <a:ln/>
        </p:spPr>
      </p:sp>
      <p:sp>
        <p:nvSpPr>
          <p:cNvPr id="27651" name="Rectangle 3">
            <a:extLst>
              <a:ext uri="{FF2B5EF4-FFF2-40B4-BE49-F238E27FC236}">
                <a16:creationId xmlns:a16="http://schemas.microsoft.com/office/drawing/2014/main" id="{BCBD9A8E-5871-453F-96E8-C5294D8B164C}"/>
              </a:ext>
            </a:extLst>
          </p:cNvPr>
          <p:cNvSpPr>
            <a:spLocks noGrp="1" noChangeArrowheads="1"/>
          </p:cNvSpPr>
          <p:nvPr>
            <p:ph type="body" idx="1"/>
          </p:nvPr>
        </p:nvSpPr>
        <p:spPr>
          <a:xfrm>
            <a:off x="895350" y="4354513"/>
            <a:ext cx="5081588" cy="4130675"/>
          </a:xfrm>
        </p:spPr>
        <p:txBody>
          <a:bodyPr/>
          <a:lstStyle/>
          <a:p>
            <a:pPr marL="228600" indent="-228600"/>
            <a:r>
              <a:rPr lang="en-US" altLang="en-US" sz="1000"/>
              <a:t>A basic system consists of:</a:t>
            </a:r>
          </a:p>
          <a:p>
            <a:pPr marL="228600" indent="-228600"/>
            <a:r>
              <a:rPr lang="en-US" altLang="en-US" sz="1000"/>
              <a:t>1.  An objective lens that collects light you cannot see with your unaided eye, and focuses it on an image intensifier tube</a:t>
            </a:r>
          </a:p>
          <a:p>
            <a:pPr marL="228600" indent="-228600"/>
            <a:r>
              <a:rPr lang="en-US" altLang="en-US" sz="1000"/>
              <a:t>2.  An image intensifier tube to amplify the image</a:t>
            </a:r>
          </a:p>
          <a:p>
            <a:pPr marL="228600" indent="-228600">
              <a:buFontTx/>
              <a:buAutoNum type="arabicPeriod" startAt="3"/>
            </a:pPr>
            <a:r>
              <a:rPr lang="en-US" altLang="en-US" sz="1000"/>
              <a:t>An eyepiece to present a visible view to the eye</a:t>
            </a:r>
          </a:p>
          <a:p>
            <a:pPr marL="228600" indent="-228600">
              <a:buFontTx/>
              <a:buAutoNum type="arabicPeriod" startAt="3"/>
            </a:pPr>
            <a:r>
              <a:rPr lang="en-US" altLang="en-US" sz="1000"/>
              <a:t>An ON/OFF/IR Switch</a:t>
            </a:r>
          </a:p>
          <a:p>
            <a:pPr marL="228600" indent="-228600">
              <a:buFontTx/>
              <a:buAutoNum type="arabicPeriod" startAt="3"/>
            </a:pPr>
            <a:r>
              <a:rPr lang="en-US" altLang="en-US" sz="1000"/>
              <a:t>An variable gain control.</a:t>
            </a:r>
          </a:p>
          <a:p>
            <a:pPr marL="228600" indent="-228600"/>
            <a:endParaRPr lang="en-US" altLang="en-US" sz="1000"/>
          </a:p>
          <a:p>
            <a:pPr marL="228600" indent="-228600"/>
            <a:r>
              <a:rPr lang="en-US" altLang="en-US" sz="1000"/>
              <a:t>Canada is the first Army to purchase the single-battery PVS-14.  The changes to the PVS-14 are relative minor in that only the lower housing is affected.  The evolution to a single battery system has improved the robustness and reliability of the system by redesigning the battery cap and battery compartment.</a:t>
            </a:r>
          </a:p>
          <a:p>
            <a:pPr marL="228600" indent="-228600"/>
            <a:endParaRPr lang="en-US" altLang="en-US" sz="1000"/>
          </a:p>
          <a:p>
            <a:pPr marL="228600" indent="-228600"/>
            <a:r>
              <a:rPr lang="en-US" altLang="en-US" sz="1000" b="1" i="1"/>
              <a:t>(NOTE: This is a good time to have the student take out their unit and show them how to operate it)</a:t>
            </a:r>
            <a:r>
              <a:rPr lang="en-US" altLang="en-US" sz="1000"/>
              <a:t>  </a:t>
            </a:r>
          </a:p>
        </p:txBody>
      </p:sp>
    </p:spTree>
    <p:extLst>
      <p:ext uri="{BB962C8B-B14F-4D97-AF65-F5344CB8AC3E}">
        <p14:creationId xmlns:p14="http://schemas.microsoft.com/office/powerpoint/2010/main" val="38173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18F415-D31C-442A-BF54-F640626AEBEA}"/>
              </a:ext>
            </a:extLst>
          </p:cNvPr>
          <p:cNvSpPr>
            <a:spLocks noGrp="1" noChangeArrowheads="1"/>
          </p:cNvSpPr>
          <p:nvPr>
            <p:ph type="sldNum" sz="quarter" idx="5"/>
          </p:nvPr>
        </p:nvSpPr>
        <p:spPr>
          <a:ln/>
        </p:spPr>
        <p:txBody>
          <a:bodyPr/>
          <a:lstStyle/>
          <a:p>
            <a:fld id="{46B29325-FC46-4F0D-956C-9CE6B699AD79}" type="slidenum">
              <a:rPr lang="en-US" altLang="en-US"/>
              <a:pPr/>
              <a:t>12</a:t>
            </a:fld>
            <a:endParaRPr lang="en-US" altLang="en-US"/>
          </a:p>
        </p:txBody>
      </p:sp>
      <p:sp>
        <p:nvSpPr>
          <p:cNvPr id="17410" name="Rectangle 2">
            <a:extLst>
              <a:ext uri="{FF2B5EF4-FFF2-40B4-BE49-F238E27FC236}">
                <a16:creationId xmlns:a16="http://schemas.microsoft.com/office/drawing/2014/main" id="{8C89C0FF-F395-45F6-8C5E-27427632E76F}"/>
              </a:ext>
            </a:extLst>
          </p:cNvPr>
          <p:cNvSpPr>
            <a:spLocks noGrp="1" noRot="1" noChangeAspect="1" noChangeArrowheads="1" noTextEdit="1"/>
          </p:cNvSpPr>
          <p:nvPr>
            <p:ph type="sldImg"/>
          </p:nvPr>
        </p:nvSpPr>
        <p:spPr>
          <a:xfrm>
            <a:off x="382588" y="684213"/>
            <a:ext cx="6097587" cy="3430587"/>
          </a:xfrm>
          <a:ln/>
        </p:spPr>
      </p:sp>
      <p:sp>
        <p:nvSpPr>
          <p:cNvPr id="17411" name="Rectangle 3">
            <a:extLst>
              <a:ext uri="{FF2B5EF4-FFF2-40B4-BE49-F238E27FC236}">
                <a16:creationId xmlns:a16="http://schemas.microsoft.com/office/drawing/2014/main" id="{BB64DF1F-6EA8-4B8A-A680-9B8170219AFA}"/>
              </a:ext>
            </a:extLst>
          </p:cNvPr>
          <p:cNvSpPr>
            <a:spLocks noGrp="1" noChangeArrowheads="1"/>
          </p:cNvSpPr>
          <p:nvPr>
            <p:ph type="body" idx="1"/>
          </p:nvPr>
        </p:nvSpPr>
        <p:spPr>
          <a:xfrm>
            <a:off x="685800" y="4341813"/>
            <a:ext cx="5486400" cy="4117975"/>
          </a:xfrm>
        </p:spPr>
        <p:txBody>
          <a:bodyPr/>
          <a:lstStyle/>
          <a:p>
            <a:r>
              <a:rPr lang="en-US" altLang="en-US" sz="1000"/>
              <a:t>These are the parts included, those circled in red are optional items. The standard parts include- night vision device with eyecup, neck cord and objective lens cap – carry pouch – head mount – head mount adapter – helmet mount – demist shield – sacrificial window – operator’s manual – user’s card - lens paper – AA alkaline batteries.</a:t>
            </a:r>
          </a:p>
          <a:p>
            <a:r>
              <a:rPr lang="en-US" altLang="en-US" sz="1000"/>
              <a:t>Optional items include - 3X magnifier with adapter, compass, small arms adapter and binocular mount.</a:t>
            </a:r>
          </a:p>
          <a:p>
            <a:endParaRPr lang="en-US" altLang="en-US" sz="1000"/>
          </a:p>
          <a:p>
            <a:r>
              <a:rPr lang="en-US" altLang="en-US" sz="1000"/>
              <a:t>Instructor Note:  Now would be a good time for the students to take the items out of the field pouch and famaliarize themselves with these items.</a:t>
            </a:r>
          </a:p>
        </p:txBody>
      </p:sp>
    </p:spTree>
    <p:extLst>
      <p:ext uri="{BB962C8B-B14F-4D97-AF65-F5344CB8AC3E}">
        <p14:creationId xmlns:p14="http://schemas.microsoft.com/office/powerpoint/2010/main" val="291320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A65C9-5EE2-4CF1-8D8B-E5BBA6D6DE7A}" type="slidenum">
              <a:rPr lang="en-US" smtClean="0"/>
              <a:t>33</a:t>
            </a:fld>
            <a:endParaRPr lang="en-US"/>
          </a:p>
        </p:txBody>
      </p:sp>
    </p:spTree>
    <p:extLst>
      <p:ext uri="{BB962C8B-B14F-4D97-AF65-F5344CB8AC3E}">
        <p14:creationId xmlns:p14="http://schemas.microsoft.com/office/powerpoint/2010/main" val="125049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19B3AE-2A5D-42C4-9CF9-DDCABFCE97F9}"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192620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9B3AE-2A5D-42C4-9CF9-DDCABFCE97F9}"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7159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9B3AE-2A5D-42C4-9CF9-DDCABFCE97F9}"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304282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88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normAutofit/>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fld id="{EAD99749-2EB9-4936-8D46-8EF28E54846E}" type="datetime1">
              <a:rPr lang="en-US"/>
              <a:pPr>
                <a:defRPr/>
              </a:pPr>
              <a:t>10/7/2020</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Foreign Disclosure 1</a:t>
            </a:r>
          </a:p>
        </p:txBody>
      </p:sp>
      <p:sp>
        <p:nvSpPr>
          <p:cNvPr id="7" name="Slide Number Placeholder 6"/>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ffectLst>
                  <a:outerShdw blurRad="38100" dist="38100" dir="2700000" algn="tl">
                    <a:srgbClr val="C0C0C0"/>
                  </a:outerShdw>
                </a:effectLst>
              </a:defRPr>
            </a:lvl1pPr>
          </a:lstStyle>
          <a:p>
            <a:r>
              <a:rPr lang="en-US" altLang="en-US"/>
              <a:t> </a:t>
            </a:r>
            <a:fld id="{B6BEB3E4-6EEE-4BC0-9FBB-0CECBC2E833C}" type="slidenum">
              <a:rPr lang="en-US" altLang="en-US"/>
              <a:pPr/>
              <a:t>‹#›</a:t>
            </a:fld>
            <a:endParaRPr lang="en-US" altLang="en-US"/>
          </a:p>
        </p:txBody>
      </p:sp>
    </p:spTree>
    <p:extLst>
      <p:ext uri="{BB962C8B-B14F-4D97-AF65-F5344CB8AC3E}">
        <p14:creationId xmlns:p14="http://schemas.microsoft.com/office/powerpoint/2010/main" val="23922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fld id="{EA0AEF0B-2819-495A-9B26-1ECC3821D8C2}" type="datetime1">
              <a:rPr lang="en-US"/>
              <a:pPr>
                <a:defRPr/>
              </a:pPr>
              <a:t>10/7/2020</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Foreign Disclosure 1</a:t>
            </a:r>
          </a:p>
        </p:txBody>
      </p:sp>
      <p:sp>
        <p:nvSpPr>
          <p:cNvPr id="7" name="Slide Number Placeholder 6"/>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ffectLst>
                  <a:outerShdw blurRad="38100" dist="38100" dir="2700000" algn="tl">
                    <a:srgbClr val="C0C0C0"/>
                  </a:outerShdw>
                </a:effectLst>
              </a:defRPr>
            </a:lvl1pPr>
          </a:lstStyle>
          <a:p>
            <a:r>
              <a:rPr lang="en-US" altLang="en-US"/>
              <a:t> </a:t>
            </a:r>
            <a:fld id="{AA0AF881-5B1D-4727-B2BE-5C4691252DE1}" type="slidenum">
              <a:rPr lang="en-US" altLang="en-US"/>
              <a:pPr/>
              <a:t>‹#›</a:t>
            </a:fld>
            <a:endParaRPr lang="en-US" altLang="en-US"/>
          </a:p>
        </p:txBody>
      </p:sp>
    </p:spTree>
    <p:extLst>
      <p:ext uri="{BB962C8B-B14F-4D97-AF65-F5344CB8AC3E}">
        <p14:creationId xmlns:p14="http://schemas.microsoft.com/office/powerpoint/2010/main" val="246886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pPr>
              <a:defRPr/>
            </a:pPr>
            <a:fld id="{6D9F6443-6395-41FF-AE79-94EDC8BD0E38}" type="datetime1">
              <a:rPr lang="en-US"/>
              <a:pPr>
                <a:defRPr/>
              </a:pPr>
              <a:t>10/7/2020</a:t>
            </a:fld>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r>
              <a:rPr lang="en-US"/>
              <a:t>Foreign Disclosure 1</a:t>
            </a:r>
          </a:p>
        </p:txBody>
      </p:sp>
      <p:sp>
        <p:nvSpPr>
          <p:cNvPr id="5" name="Slide Number Placeholder 4"/>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ffectLst>
                  <a:outerShdw blurRad="38100" dist="38100" dir="2700000" algn="tl">
                    <a:srgbClr val="C0C0C0"/>
                  </a:outerShdw>
                </a:effectLst>
              </a:defRPr>
            </a:lvl1pPr>
          </a:lstStyle>
          <a:p>
            <a:r>
              <a:rPr lang="en-US" altLang="en-US"/>
              <a:t> </a:t>
            </a:r>
            <a:fld id="{E56020C1-CD43-47C5-833C-C9529A33F246}" type="slidenum">
              <a:rPr lang="en-US" altLang="en-US"/>
              <a:pPr/>
              <a:t>‹#›</a:t>
            </a:fld>
            <a:endParaRPr lang="en-US" altLang="en-US"/>
          </a:p>
        </p:txBody>
      </p:sp>
    </p:spTree>
    <p:extLst>
      <p:ext uri="{BB962C8B-B14F-4D97-AF65-F5344CB8AC3E}">
        <p14:creationId xmlns:p14="http://schemas.microsoft.com/office/powerpoint/2010/main" val="147381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9B3AE-2A5D-42C4-9CF9-DDCABFCE97F9}"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115454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9B3AE-2A5D-42C4-9CF9-DDCABFCE97F9}"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237472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9B3AE-2A5D-42C4-9CF9-DDCABFCE97F9}"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301336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9B3AE-2A5D-42C4-9CF9-DDCABFCE97F9}"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417887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C19B3AE-2A5D-42C4-9CF9-DDCABFCE97F9}"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290677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9B3AE-2A5D-42C4-9CF9-DDCABFCE97F9}"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247714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19B3AE-2A5D-42C4-9CF9-DDCABFCE97F9}"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177179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19B3AE-2A5D-42C4-9CF9-DDCABFCE97F9}"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B4DCC-0532-4F6B-9F25-2A54C2ADF0C6}" type="slidenum">
              <a:rPr lang="en-US" smtClean="0"/>
              <a:t>‹#›</a:t>
            </a:fld>
            <a:endParaRPr lang="en-US"/>
          </a:p>
        </p:txBody>
      </p:sp>
    </p:spTree>
    <p:extLst>
      <p:ext uri="{BB962C8B-B14F-4D97-AF65-F5344CB8AC3E}">
        <p14:creationId xmlns:p14="http://schemas.microsoft.com/office/powerpoint/2010/main" val="55572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2"/>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9B3AE-2A5D-42C4-9CF9-DDCABFCE97F9}" type="datetimeFigureOut">
              <a:rPr lang="en-US" smtClean="0"/>
              <a:t>10/7/2020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B4DCC-0532-4F6B-9F25-2A54C2ADF0C6}" type="slidenum">
              <a:rPr lang="en-US" smtClean="0"/>
              <a:t>‹#›</a:t>
            </a:fld>
            <a:endParaRPr lang="en-US"/>
          </a:p>
        </p:txBody>
      </p:sp>
      <p:sp>
        <p:nvSpPr>
          <p:cNvPr id="8" name="object 2"/>
          <p:cNvSpPr txBox="1"/>
          <p:nvPr userDrawn="1"/>
        </p:nvSpPr>
        <p:spPr>
          <a:xfrm>
            <a:off x="0" y="76200"/>
            <a:ext cx="12192000" cy="370614"/>
          </a:xfrm>
          <a:prstGeom prst="rect">
            <a:avLst/>
          </a:prstGeom>
        </p:spPr>
        <p:txBody>
          <a:bodyPr vert="horz" wrap="square" lIns="0" tIns="1270" rIns="0" bIns="0" rtlCol="0">
            <a:spAutoFit/>
          </a:bodyPr>
          <a:lstStyle/>
          <a:p>
            <a:pPr algn="l"/>
            <a:r>
              <a:rPr lang="en-US" sz="2400" kern="10" dirty="0">
                <a:ln w="9525">
                  <a:solidFill>
                    <a:srgbClr val="003300"/>
                  </a:solidFill>
                  <a:round/>
                  <a:headEnd/>
                  <a:tailEnd/>
                </a:ln>
                <a:solidFill>
                  <a:srgbClr val="000000"/>
                </a:solidFill>
                <a:latin typeface="Arial" panose="020B0604020202020204" pitchFamily="34" charset="0"/>
                <a:cs typeface="Arial" panose="020B0604020202020204" pitchFamily="34" charset="0"/>
              </a:rPr>
              <a:t>             AN/PEQ-15</a:t>
            </a:r>
            <a:r>
              <a:rPr lang="en-US" sz="2400" kern="10" baseline="0" dirty="0">
                <a:ln w="9525">
                  <a:solidFill>
                    <a:srgbClr val="003300"/>
                  </a:solidFill>
                  <a:round/>
                  <a:headEnd/>
                  <a:tailEnd/>
                </a:ln>
                <a:solidFill>
                  <a:srgbClr val="000000"/>
                </a:solidFill>
                <a:latin typeface="Arial" panose="020B0604020202020204" pitchFamily="34" charset="0"/>
                <a:cs typeface="Arial" panose="020B0604020202020204" pitchFamily="34" charset="0"/>
              </a:rPr>
              <a:t> </a:t>
            </a:r>
            <a:r>
              <a:rPr lang="en-US" sz="2400" kern="10" dirty="0">
                <a:ln w="9525">
                  <a:solidFill>
                    <a:srgbClr val="003300"/>
                  </a:solidFill>
                  <a:round/>
                  <a:headEnd/>
                  <a:tailEnd/>
                </a:ln>
                <a:solidFill>
                  <a:srgbClr val="000000"/>
                </a:solidFill>
                <a:latin typeface="Arial" panose="020B0604020202020204" pitchFamily="34" charset="0"/>
                <a:cs typeface="Arial" panose="020B0604020202020204" pitchFamily="34" charset="0"/>
              </a:rPr>
              <a:t>Advanced Target Pointer</a:t>
            </a:r>
            <a:r>
              <a:rPr lang="en-US" sz="2400" kern="10" baseline="0" dirty="0">
                <a:ln w="9525">
                  <a:solidFill>
                    <a:srgbClr val="003300"/>
                  </a:solidFill>
                  <a:round/>
                  <a:headEnd/>
                  <a:tailEnd/>
                </a:ln>
                <a:solidFill>
                  <a:srgbClr val="000000"/>
                </a:solidFill>
                <a:latin typeface="Arial" panose="020B0604020202020204" pitchFamily="34" charset="0"/>
                <a:cs typeface="Arial" panose="020B0604020202020204" pitchFamily="34" charset="0"/>
              </a:rPr>
              <a:t> </a:t>
            </a:r>
            <a:r>
              <a:rPr lang="en-US" sz="2400" kern="10" dirty="0">
                <a:ln w="9525">
                  <a:solidFill>
                    <a:srgbClr val="003300"/>
                  </a:solidFill>
                  <a:round/>
                  <a:headEnd/>
                  <a:tailEnd/>
                </a:ln>
                <a:solidFill>
                  <a:srgbClr val="000000"/>
                </a:solidFill>
                <a:latin typeface="Arial" panose="020B0604020202020204" pitchFamily="34" charset="0"/>
                <a:cs typeface="Arial" panose="020B0604020202020204" pitchFamily="34" charset="0"/>
              </a:rPr>
              <a:t>Illuminator Aiming Light </a:t>
            </a:r>
            <a:r>
              <a:rPr lang="en-US" sz="2400" kern="10" baseline="0" dirty="0">
                <a:ln w="9525">
                  <a:solidFill>
                    <a:srgbClr val="003300"/>
                  </a:solidFill>
                  <a:round/>
                  <a:headEnd/>
                  <a:tailEnd/>
                </a:ln>
                <a:solidFill>
                  <a:srgbClr val="000000"/>
                </a:solidFill>
                <a:latin typeface="Arial" panose="020B0604020202020204" pitchFamily="34" charset="0"/>
                <a:cs typeface="Arial" panose="020B0604020202020204" pitchFamily="34" charset="0"/>
              </a:rPr>
              <a:t> </a:t>
            </a:r>
            <a:r>
              <a:rPr lang="en-US" sz="2400" kern="10" dirty="0">
                <a:ln w="9525">
                  <a:solidFill>
                    <a:srgbClr val="003300"/>
                  </a:solidFill>
                  <a:round/>
                  <a:headEnd/>
                  <a:tailEnd/>
                </a:ln>
                <a:solidFill>
                  <a:srgbClr val="000000"/>
                </a:solidFill>
                <a:latin typeface="Arial" panose="020B0604020202020204" pitchFamily="34" charset="0"/>
                <a:cs typeface="Arial" panose="020B0604020202020204" pitchFamily="34" charset="0"/>
              </a:rPr>
              <a:t>(ATPIAL)</a:t>
            </a:r>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27889" y="0"/>
            <a:ext cx="1364111" cy="1443318"/>
          </a:xfrm>
          <a:prstGeom prst="rect">
            <a:avLst/>
          </a:prstGeom>
        </p:spPr>
      </p:pic>
    </p:spTree>
    <p:extLst>
      <p:ext uri="{BB962C8B-B14F-4D97-AF65-F5344CB8AC3E}">
        <p14:creationId xmlns:p14="http://schemas.microsoft.com/office/powerpoint/2010/main" val="42156739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52A105-FAFC-4D1E-B205-EE3C5F5FCFE2}"/>
              </a:ext>
            </a:extLst>
          </p:cNvPr>
          <p:cNvPicPr>
            <a:picLocks noChangeAspect="1"/>
          </p:cNvPicPr>
          <p:nvPr/>
        </p:nvPicPr>
        <p:blipFill>
          <a:blip r:embed="rId2"/>
          <a:stretch>
            <a:fillRect/>
          </a:stretch>
        </p:blipFill>
        <p:spPr>
          <a:xfrm>
            <a:off x="1911761" y="795336"/>
            <a:ext cx="8368477" cy="5614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D26E483C-44DD-408C-814B-AEC040A7D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05000"/>
            <a:ext cx="5334000" cy="4071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E3B341E-FA88-449C-B5AF-F3B6C56D0AA1}"/>
              </a:ext>
            </a:extLst>
          </p:cNvPr>
          <p:cNvGrpSpPr/>
          <p:nvPr/>
        </p:nvGrpSpPr>
        <p:grpSpPr>
          <a:xfrm>
            <a:off x="1647816" y="2819400"/>
            <a:ext cx="2951172" cy="1627188"/>
            <a:chOff x="1647816" y="2819400"/>
            <a:chExt cx="2951172" cy="1627188"/>
          </a:xfrm>
        </p:grpSpPr>
        <p:sp>
          <p:nvSpPr>
            <p:cNvPr id="26627" name="Freeform 3">
              <a:extLst>
                <a:ext uri="{FF2B5EF4-FFF2-40B4-BE49-F238E27FC236}">
                  <a16:creationId xmlns:a16="http://schemas.microsoft.com/office/drawing/2014/main" id="{A38C8F12-16B1-45DB-9C05-8D4182A833C2}"/>
                </a:ext>
              </a:extLst>
            </p:cNvPr>
            <p:cNvSpPr>
              <a:spLocks/>
            </p:cNvSpPr>
            <p:nvPr/>
          </p:nvSpPr>
          <p:spPr bwMode="auto">
            <a:xfrm>
              <a:off x="3267071" y="3124200"/>
              <a:ext cx="1331917" cy="1322388"/>
            </a:xfrm>
            <a:custGeom>
              <a:avLst/>
              <a:gdLst>
                <a:gd name="T0" fmla="*/ 0 w 833"/>
                <a:gd name="T1" fmla="*/ 0 h 1025"/>
                <a:gd name="T2" fmla="*/ 833 w 833"/>
                <a:gd name="T3" fmla="*/ 1025 h 1025"/>
              </a:gdLst>
              <a:ahLst/>
              <a:cxnLst>
                <a:cxn ang="0">
                  <a:pos x="T0" y="T1"/>
                </a:cxn>
                <a:cxn ang="0">
                  <a:pos x="T2" y="T3"/>
                </a:cxn>
              </a:cxnLst>
              <a:rect l="0" t="0" r="r" b="b"/>
              <a:pathLst>
                <a:path w="833" h="1025">
                  <a:moveTo>
                    <a:pt x="0" y="0"/>
                  </a:moveTo>
                  <a:lnTo>
                    <a:pt x="833" y="1025"/>
                  </a:lnTo>
                </a:path>
              </a:pathLst>
            </a:custGeom>
            <a:noFill/>
            <a:ln w="57150">
              <a:solidFill>
                <a:srgbClr val="00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a:extLst>
                <a:ext uri="{FF2B5EF4-FFF2-40B4-BE49-F238E27FC236}">
                  <a16:creationId xmlns:a16="http://schemas.microsoft.com/office/drawing/2014/main" id="{E276D9BE-3732-4E24-9218-2CABDEEDD556}"/>
                </a:ext>
              </a:extLst>
            </p:cNvPr>
            <p:cNvSpPr txBox="1">
              <a:spLocks noChangeArrowheads="1"/>
            </p:cNvSpPr>
            <p:nvPr/>
          </p:nvSpPr>
          <p:spPr bwMode="auto">
            <a:xfrm>
              <a:off x="1647816" y="2819400"/>
              <a:ext cx="1600200" cy="304800"/>
            </a:xfrm>
            <a:prstGeom prst="rect">
              <a:avLst/>
            </a:prstGeom>
            <a:noFill/>
            <a:ln>
              <a:solidFill>
                <a:schemeClr val="tx1"/>
              </a:solidFill>
            </a:ln>
            <a:effectLst/>
          </p:spPr>
          <p:txBody>
            <a:bodyPr lIns="91429" tIns="45714" rIns="91429" bIns="45714">
              <a:spAutoFit/>
            </a:bodyPr>
            <a:lstStyle/>
            <a:p>
              <a:pPr>
                <a:spcBef>
                  <a:spcPct val="50000"/>
                </a:spcBef>
              </a:pPr>
              <a:r>
                <a:rPr lang="en-US" altLang="en-US" sz="1400" b="1" dirty="0"/>
                <a:t>Objective Lens</a:t>
              </a:r>
            </a:p>
          </p:txBody>
        </p:sp>
      </p:grpSp>
      <p:grpSp>
        <p:nvGrpSpPr>
          <p:cNvPr id="5" name="Group 4">
            <a:extLst>
              <a:ext uri="{FF2B5EF4-FFF2-40B4-BE49-F238E27FC236}">
                <a16:creationId xmlns:a16="http://schemas.microsoft.com/office/drawing/2014/main" id="{D7840131-70CA-4CB4-B238-B27FFAE9A297}"/>
              </a:ext>
            </a:extLst>
          </p:cNvPr>
          <p:cNvGrpSpPr/>
          <p:nvPr/>
        </p:nvGrpSpPr>
        <p:grpSpPr>
          <a:xfrm>
            <a:off x="3552822" y="1495432"/>
            <a:ext cx="2935292" cy="2455855"/>
            <a:chOff x="3552822" y="1495432"/>
            <a:chExt cx="2935292" cy="2455855"/>
          </a:xfrm>
        </p:grpSpPr>
        <p:sp>
          <p:nvSpPr>
            <p:cNvPr id="26629" name="Freeform 5">
              <a:extLst>
                <a:ext uri="{FF2B5EF4-FFF2-40B4-BE49-F238E27FC236}">
                  <a16:creationId xmlns:a16="http://schemas.microsoft.com/office/drawing/2014/main" id="{C13E8D5C-B838-4E8E-94D4-3FD362AC7EB1}"/>
                </a:ext>
              </a:extLst>
            </p:cNvPr>
            <p:cNvSpPr>
              <a:spLocks/>
            </p:cNvSpPr>
            <p:nvPr/>
          </p:nvSpPr>
          <p:spPr bwMode="auto">
            <a:xfrm>
              <a:off x="5156197" y="1812932"/>
              <a:ext cx="1331917" cy="2138355"/>
            </a:xfrm>
            <a:custGeom>
              <a:avLst/>
              <a:gdLst>
                <a:gd name="T0" fmla="*/ 0 w 823"/>
                <a:gd name="T1" fmla="*/ 0 h 1433"/>
                <a:gd name="T2" fmla="*/ 823 w 823"/>
                <a:gd name="T3" fmla="*/ 1433 h 1433"/>
              </a:gdLst>
              <a:ahLst/>
              <a:cxnLst>
                <a:cxn ang="0">
                  <a:pos x="T0" y="T1"/>
                </a:cxn>
                <a:cxn ang="0">
                  <a:pos x="T2" y="T3"/>
                </a:cxn>
              </a:cxnLst>
              <a:rect l="0" t="0" r="r" b="b"/>
              <a:pathLst>
                <a:path w="823" h="1433">
                  <a:moveTo>
                    <a:pt x="0" y="0"/>
                  </a:moveTo>
                  <a:lnTo>
                    <a:pt x="823" y="1433"/>
                  </a:lnTo>
                </a:path>
              </a:pathLst>
            </a:custGeom>
            <a:noFill/>
            <a:ln w="57150">
              <a:solidFill>
                <a:srgbClr val="00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Text Box 6">
              <a:extLst>
                <a:ext uri="{FF2B5EF4-FFF2-40B4-BE49-F238E27FC236}">
                  <a16:creationId xmlns:a16="http://schemas.microsoft.com/office/drawing/2014/main" id="{A76783E4-2D95-4FA4-BD4E-D994F21497D2}"/>
                </a:ext>
              </a:extLst>
            </p:cNvPr>
            <p:cNvSpPr txBox="1">
              <a:spLocks noChangeArrowheads="1"/>
            </p:cNvSpPr>
            <p:nvPr/>
          </p:nvSpPr>
          <p:spPr bwMode="auto">
            <a:xfrm rot="10800000" flipV="1">
              <a:off x="3552822" y="1495432"/>
              <a:ext cx="1603375" cy="317500"/>
            </a:xfrm>
            <a:prstGeom prst="rect">
              <a:avLst/>
            </a:prstGeom>
            <a:noFill/>
            <a:ln w="12700">
              <a:solidFill>
                <a:srgbClr val="000000"/>
              </a:solidFill>
              <a:miter lim="800000"/>
              <a:headEnd type="none" w="sm" len="sm"/>
              <a:tailEnd type="none" w="sm" len="sm"/>
            </a:ln>
            <a:effectLst/>
          </p:spPr>
          <p:txBody>
            <a:bodyPr lIns="91429" tIns="45714" rIns="91429" bIns="45714">
              <a:spAutoFit/>
            </a:bodyPr>
            <a:lstStyle/>
            <a:p>
              <a:pPr>
                <a:spcBef>
                  <a:spcPct val="50000"/>
                </a:spcBef>
              </a:pPr>
              <a:r>
                <a:rPr lang="en-US" altLang="en-US" sz="1400" b="1"/>
                <a:t>Intensifier Tube</a:t>
              </a:r>
            </a:p>
          </p:txBody>
        </p:sp>
      </p:grpSp>
      <p:grpSp>
        <p:nvGrpSpPr>
          <p:cNvPr id="6" name="Group 5">
            <a:extLst>
              <a:ext uri="{FF2B5EF4-FFF2-40B4-BE49-F238E27FC236}">
                <a16:creationId xmlns:a16="http://schemas.microsoft.com/office/drawing/2014/main" id="{07A41961-4A55-49A7-BB90-56EB2102A943}"/>
              </a:ext>
            </a:extLst>
          </p:cNvPr>
          <p:cNvGrpSpPr/>
          <p:nvPr/>
        </p:nvGrpSpPr>
        <p:grpSpPr>
          <a:xfrm>
            <a:off x="8557419" y="3767138"/>
            <a:ext cx="2353468" cy="1122363"/>
            <a:chOff x="8557419" y="3767138"/>
            <a:chExt cx="2353468" cy="1122363"/>
          </a:xfrm>
        </p:grpSpPr>
        <p:sp>
          <p:nvSpPr>
            <p:cNvPr id="26632" name="Text Box 8">
              <a:extLst>
                <a:ext uri="{FF2B5EF4-FFF2-40B4-BE49-F238E27FC236}">
                  <a16:creationId xmlns:a16="http://schemas.microsoft.com/office/drawing/2014/main" id="{8959EC63-66DD-4C04-ACA7-45287E63C2DF}"/>
                </a:ext>
              </a:extLst>
            </p:cNvPr>
            <p:cNvSpPr txBox="1">
              <a:spLocks noChangeArrowheads="1"/>
            </p:cNvSpPr>
            <p:nvPr/>
          </p:nvSpPr>
          <p:spPr bwMode="auto">
            <a:xfrm>
              <a:off x="9067800" y="4572001"/>
              <a:ext cx="1843087" cy="317500"/>
            </a:xfrm>
            <a:prstGeom prst="rect">
              <a:avLst/>
            </a:prstGeom>
            <a:noFill/>
            <a:ln w="12700">
              <a:solidFill>
                <a:srgbClr val="000000"/>
              </a:solidFill>
              <a:miter lim="800000"/>
              <a:headEnd type="none" w="sm" len="sm"/>
              <a:tailEnd type="none" w="sm" len="sm"/>
            </a:ln>
            <a:effectLst/>
          </p:spPr>
          <p:txBody>
            <a:bodyPr lIns="91429" tIns="45714" rIns="91429" bIns="45714">
              <a:spAutoFit/>
            </a:bodyPr>
            <a:lstStyle/>
            <a:p>
              <a:pPr>
                <a:spcBef>
                  <a:spcPct val="50000"/>
                </a:spcBef>
              </a:pPr>
              <a:r>
                <a:rPr lang="en-US" altLang="en-US" sz="1400" b="1" dirty="0"/>
                <a:t>Eyepiece</a:t>
              </a:r>
            </a:p>
          </p:txBody>
        </p:sp>
        <p:sp>
          <p:nvSpPr>
            <p:cNvPr id="26634" name="Line 10">
              <a:extLst>
                <a:ext uri="{FF2B5EF4-FFF2-40B4-BE49-F238E27FC236}">
                  <a16:creationId xmlns:a16="http://schemas.microsoft.com/office/drawing/2014/main" id="{DA88609B-39A7-4E71-8E69-2F193B179BC9}"/>
                </a:ext>
              </a:extLst>
            </p:cNvPr>
            <p:cNvSpPr>
              <a:spLocks noChangeShapeType="1"/>
            </p:cNvSpPr>
            <p:nvPr/>
          </p:nvSpPr>
          <p:spPr bwMode="auto">
            <a:xfrm>
              <a:off x="8557419" y="3767138"/>
              <a:ext cx="533400" cy="838200"/>
            </a:xfrm>
            <a:prstGeom prst="line">
              <a:avLst/>
            </a:prstGeom>
            <a:noFill/>
            <a:ln w="57150">
              <a:solidFill>
                <a:srgbClr val="00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 name="Group 6">
            <a:extLst>
              <a:ext uri="{FF2B5EF4-FFF2-40B4-BE49-F238E27FC236}">
                <a16:creationId xmlns:a16="http://schemas.microsoft.com/office/drawing/2014/main" id="{48B69CF2-BD69-4D7E-8AB2-6925E153024E}"/>
              </a:ext>
            </a:extLst>
          </p:cNvPr>
          <p:cNvGrpSpPr/>
          <p:nvPr/>
        </p:nvGrpSpPr>
        <p:grpSpPr>
          <a:xfrm>
            <a:off x="7532802" y="4572001"/>
            <a:ext cx="3213100" cy="1714499"/>
            <a:chOff x="7532802" y="4572001"/>
            <a:chExt cx="3213100" cy="1714499"/>
          </a:xfrm>
        </p:grpSpPr>
        <p:sp>
          <p:nvSpPr>
            <p:cNvPr id="26631" name="Freeform 7">
              <a:extLst>
                <a:ext uri="{FF2B5EF4-FFF2-40B4-BE49-F238E27FC236}">
                  <a16:creationId xmlns:a16="http://schemas.microsoft.com/office/drawing/2014/main" id="{D3512F44-D17C-45F1-9779-A5C6EA4685DF}"/>
                </a:ext>
              </a:extLst>
            </p:cNvPr>
            <p:cNvSpPr>
              <a:spLocks/>
            </p:cNvSpPr>
            <p:nvPr/>
          </p:nvSpPr>
          <p:spPr bwMode="auto">
            <a:xfrm>
              <a:off x="7532802" y="4572001"/>
              <a:ext cx="1630362" cy="1404937"/>
            </a:xfrm>
            <a:custGeom>
              <a:avLst/>
              <a:gdLst>
                <a:gd name="T0" fmla="*/ 30 w 893"/>
                <a:gd name="T1" fmla="*/ 0 h 1154"/>
                <a:gd name="T2" fmla="*/ 0 w 893"/>
                <a:gd name="T3" fmla="*/ 141 h 1154"/>
                <a:gd name="T4" fmla="*/ 893 w 893"/>
                <a:gd name="T5" fmla="*/ 1154 h 1154"/>
              </a:gdLst>
              <a:ahLst/>
              <a:cxnLst>
                <a:cxn ang="0">
                  <a:pos x="T0" y="T1"/>
                </a:cxn>
                <a:cxn ang="0">
                  <a:pos x="T2" y="T3"/>
                </a:cxn>
                <a:cxn ang="0">
                  <a:pos x="T4" y="T5"/>
                </a:cxn>
              </a:cxnLst>
              <a:rect l="0" t="0" r="r" b="b"/>
              <a:pathLst>
                <a:path w="893" h="1154">
                  <a:moveTo>
                    <a:pt x="30" y="0"/>
                  </a:moveTo>
                  <a:lnTo>
                    <a:pt x="0" y="141"/>
                  </a:lnTo>
                  <a:lnTo>
                    <a:pt x="893" y="1154"/>
                  </a:lnTo>
                </a:path>
              </a:pathLst>
            </a:custGeom>
            <a:noFill/>
            <a:ln w="57150">
              <a:solidFill>
                <a:srgbClr val="000000"/>
              </a:solidFill>
              <a:round/>
              <a:headEnd type="triangle" w="med" len="me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Text Box 11">
              <a:extLst>
                <a:ext uri="{FF2B5EF4-FFF2-40B4-BE49-F238E27FC236}">
                  <a16:creationId xmlns:a16="http://schemas.microsoft.com/office/drawing/2014/main" id="{ADF82C71-9E12-424B-B37D-E9DC743C73A7}"/>
                </a:ext>
              </a:extLst>
            </p:cNvPr>
            <p:cNvSpPr txBox="1">
              <a:spLocks noChangeArrowheads="1"/>
            </p:cNvSpPr>
            <p:nvPr/>
          </p:nvSpPr>
          <p:spPr bwMode="auto">
            <a:xfrm>
              <a:off x="9163164" y="5981700"/>
              <a:ext cx="1582738" cy="304800"/>
            </a:xfrm>
            <a:prstGeom prst="rect">
              <a:avLst/>
            </a:prstGeom>
            <a:noFill/>
            <a:ln>
              <a:solidFill>
                <a:schemeClr val="tx1"/>
              </a:solidFill>
            </a:ln>
            <a:effectLst/>
          </p:spPr>
          <p:txBody>
            <a:bodyPr lIns="91429" tIns="45714" rIns="91429" bIns="45714">
              <a:spAutoFit/>
            </a:bodyPr>
            <a:lstStyle/>
            <a:p>
              <a:pPr>
                <a:spcBef>
                  <a:spcPct val="50000"/>
                </a:spcBef>
              </a:pPr>
              <a:r>
                <a:rPr lang="en-US" altLang="en-US" sz="1400" b="1" dirty="0"/>
                <a:t>ON/OFF Switch</a:t>
              </a:r>
            </a:p>
          </p:txBody>
        </p:sp>
      </p:grpSp>
      <p:grpSp>
        <p:nvGrpSpPr>
          <p:cNvPr id="8" name="Group 7">
            <a:extLst>
              <a:ext uri="{FF2B5EF4-FFF2-40B4-BE49-F238E27FC236}">
                <a16:creationId xmlns:a16="http://schemas.microsoft.com/office/drawing/2014/main" id="{FFF21BAF-FFC9-46BA-A2A1-F02562B185AE}"/>
              </a:ext>
            </a:extLst>
          </p:cNvPr>
          <p:cNvGrpSpPr/>
          <p:nvPr/>
        </p:nvGrpSpPr>
        <p:grpSpPr>
          <a:xfrm>
            <a:off x="5518379" y="5649905"/>
            <a:ext cx="2118467" cy="838200"/>
            <a:chOff x="5518379" y="5649905"/>
            <a:chExt cx="2118467" cy="838200"/>
          </a:xfrm>
        </p:grpSpPr>
        <p:sp>
          <p:nvSpPr>
            <p:cNvPr id="26636" name="Line 12">
              <a:extLst>
                <a:ext uri="{FF2B5EF4-FFF2-40B4-BE49-F238E27FC236}">
                  <a16:creationId xmlns:a16="http://schemas.microsoft.com/office/drawing/2014/main" id="{D580671F-9651-4048-833C-DA20F1BEBAB1}"/>
                </a:ext>
              </a:extLst>
            </p:cNvPr>
            <p:cNvSpPr>
              <a:spLocks noChangeShapeType="1"/>
            </p:cNvSpPr>
            <p:nvPr/>
          </p:nvSpPr>
          <p:spPr bwMode="auto">
            <a:xfrm>
              <a:off x="5518379" y="5649905"/>
              <a:ext cx="533400" cy="838200"/>
            </a:xfrm>
            <a:prstGeom prst="line">
              <a:avLst/>
            </a:prstGeom>
            <a:noFill/>
            <a:ln w="57150">
              <a:solidFill>
                <a:srgbClr val="00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Text Box 13">
              <a:extLst>
                <a:ext uri="{FF2B5EF4-FFF2-40B4-BE49-F238E27FC236}">
                  <a16:creationId xmlns:a16="http://schemas.microsoft.com/office/drawing/2014/main" id="{388D490A-B0E5-4954-9C17-718FD30EF960}"/>
                </a:ext>
              </a:extLst>
            </p:cNvPr>
            <p:cNvSpPr txBox="1">
              <a:spLocks noChangeArrowheads="1"/>
            </p:cNvSpPr>
            <p:nvPr/>
          </p:nvSpPr>
          <p:spPr bwMode="auto">
            <a:xfrm rot="10797577" flipV="1">
              <a:off x="6074746" y="6182755"/>
              <a:ext cx="1562100" cy="304800"/>
            </a:xfrm>
            <a:prstGeom prst="rect">
              <a:avLst/>
            </a:prstGeom>
            <a:noFill/>
            <a:ln>
              <a:solidFill>
                <a:schemeClr val="tx1"/>
              </a:solidFill>
            </a:ln>
            <a:effectLst/>
          </p:spPr>
          <p:txBody>
            <a:bodyPr lIns="91429" tIns="45714" rIns="91429" bIns="45714">
              <a:spAutoFit/>
            </a:bodyPr>
            <a:lstStyle/>
            <a:p>
              <a:pPr>
                <a:spcBef>
                  <a:spcPct val="50000"/>
                </a:spcBef>
              </a:pPr>
              <a:r>
                <a:rPr lang="en-US" altLang="en-US" sz="1400" b="1" dirty="0"/>
                <a:t>Variable Gain</a:t>
              </a:r>
            </a:p>
          </p:txBody>
        </p:sp>
      </p:grpSp>
      <p:sp>
        <p:nvSpPr>
          <p:cNvPr id="14" name="Rectangle 2">
            <a:extLst>
              <a:ext uri="{FF2B5EF4-FFF2-40B4-BE49-F238E27FC236}">
                <a16:creationId xmlns:a16="http://schemas.microsoft.com/office/drawing/2014/main" id="{361585A5-B201-46AF-87DE-7AD4E9967488}"/>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Basic Night Vision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a:extLst>
              <a:ext uri="{FF2B5EF4-FFF2-40B4-BE49-F238E27FC236}">
                <a16:creationId xmlns:a16="http://schemas.microsoft.com/office/drawing/2014/main" id="{02702EC7-D9B4-4635-ABB6-62139CF27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87" t="44569" r="16466" b="8250"/>
          <a:stretch>
            <a:fillRect/>
          </a:stretch>
        </p:blipFill>
        <p:spPr bwMode="auto">
          <a:xfrm>
            <a:off x="5791200" y="3632200"/>
            <a:ext cx="48768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Rectangle 5">
            <a:extLst>
              <a:ext uri="{FF2B5EF4-FFF2-40B4-BE49-F238E27FC236}">
                <a16:creationId xmlns:a16="http://schemas.microsoft.com/office/drawing/2014/main" id="{CF386474-33BD-4011-8461-26C7B0D505EE}"/>
              </a:ext>
            </a:extLst>
          </p:cNvPr>
          <p:cNvSpPr>
            <a:spLocks noChangeArrowheads="1"/>
          </p:cNvSpPr>
          <p:nvPr/>
        </p:nvSpPr>
        <p:spPr bwMode="auto">
          <a:xfrm>
            <a:off x="1905000" y="990600"/>
            <a:ext cx="6324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effectLst>
                  <a:outerShdw blurRad="38100" dist="38100" dir="2700000" algn="tl">
                    <a:srgbClr val="000000"/>
                  </a:outerShdw>
                </a:effectLst>
              </a:rPr>
              <a:t>OFF- The storage/non use position resets goggles after automatic shutoff</a:t>
            </a:r>
          </a:p>
          <a:p>
            <a:endParaRPr lang="en-US" altLang="en-US" sz="2400" dirty="0">
              <a:effectLst>
                <a:outerShdw blurRad="38100" dist="38100" dir="2700000" algn="tl">
                  <a:srgbClr val="000000"/>
                </a:outerShdw>
              </a:effectLst>
            </a:endParaRPr>
          </a:p>
          <a:p>
            <a:r>
              <a:rPr lang="en-US" altLang="en-US" sz="2400" dirty="0">
                <a:effectLst>
                  <a:outerShdw blurRad="38100" dist="38100" dir="2700000" algn="tl">
                    <a:srgbClr val="000000"/>
                  </a:outerShdw>
                </a:effectLst>
              </a:rPr>
              <a:t>ON- The goggles will operate continuously </a:t>
            </a:r>
          </a:p>
          <a:p>
            <a:endParaRPr lang="en-US" altLang="en-US" sz="2400" dirty="0">
              <a:effectLst>
                <a:outerShdw blurRad="38100" dist="38100" dir="2700000" algn="tl">
                  <a:srgbClr val="000000"/>
                </a:outerShdw>
              </a:effectLst>
            </a:endParaRPr>
          </a:p>
          <a:p>
            <a:r>
              <a:rPr lang="en-US" altLang="en-US" sz="2400" dirty="0">
                <a:effectLst>
                  <a:outerShdw blurRad="38100" dist="38100" dir="2700000" algn="tl">
                    <a:srgbClr val="000000"/>
                  </a:outerShdw>
                </a:effectLst>
              </a:rPr>
              <a:t>IR-PULL- Turns on the IR beam, will stay on till turned off. Pull out and turn</a:t>
            </a:r>
            <a:r>
              <a:rPr lang="en-US" altLang="en-US" sz="24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STD Kit">
            <a:extLst>
              <a:ext uri="{FF2B5EF4-FFF2-40B4-BE49-F238E27FC236}">
                <a16:creationId xmlns:a16="http://schemas.microsoft.com/office/drawing/2014/main" id="{1ADDB3D4-7C2A-4F17-B360-DE088E8FDB7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6573" t="-5731" r="-5177"/>
          <a:stretch>
            <a:fillRect/>
          </a:stretch>
        </p:blipFill>
        <p:spPr>
          <a:xfrm>
            <a:off x="1905000" y="1346200"/>
            <a:ext cx="8153400" cy="5310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EFE1B827-737B-4B1A-A5AF-A12B85CA911D}"/>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Standard Kit with Optional Accessories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450F8526-4B87-4A62-A61D-615EFD20D39B}"/>
              </a:ext>
            </a:extLst>
          </p:cNvPr>
          <p:cNvSpPr>
            <a:spLocks noGrp="1" noRot="1" noChangeArrowheads="1"/>
          </p:cNvSpPr>
          <p:nvPr>
            <p:ph idx="1"/>
          </p:nvPr>
        </p:nvSpPr>
        <p:spPr/>
        <p:txBody>
          <a:bodyPr/>
          <a:lstStyle/>
          <a:p>
            <a:r>
              <a:rPr lang="en-US" altLang="en-US" sz="2400"/>
              <a:t>Action: Perform PMCS on PVS14’s</a:t>
            </a:r>
          </a:p>
          <a:p>
            <a:endParaRPr lang="en-US" altLang="en-US" sz="2400"/>
          </a:p>
          <a:p>
            <a:r>
              <a:rPr lang="en-US" altLang="en-US" sz="2400"/>
              <a:t>Condition: Given an NVG, lens cloth and fresh batteries</a:t>
            </a:r>
          </a:p>
          <a:p>
            <a:endParaRPr lang="en-US" altLang="en-US" sz="2400"/>
          </a:p>
          <a:p>
            <a:r>
              <a:rPr lang="en-US" altLang="en-US" sz="2400"/>
              <a:t>Standards: Perform maintenance on an NVG IAW </a:t>
            </a:r>
            <a:endParaRPr lang="en-US" altLang="en-US"/>
          </a:p>
        </p:txBody>
      </p:sp>
      <p:sp>
        <p:nvSpPr>
          <p:cNvPr id="4" name="Rectangle 2">
            <a:extLst>
              <a:ext uri="{FF2B5EF4-FFF2-40B4-BE49-F238E27FC236}">
                <a16:creationId xmlns:a16="http://schemas.microsoft.com/office/drawing/2014/main" id="{CE36FAAB-B656-4D6E-A14B-AE2EA7DEA3B0}"/>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Terminal Learning Objective B</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5D7FBB57-3396-4032-AC97-A7E07C51EC65}"/>
              </a:ext>
            </a:extLst>
          </p:cNvPr>
          <p:cNvSpPr>
            <a:spLocks noGrp="1" noRot="1" noChangeArrowheads="1"/>
          </p:cNvSpPr>
          <p:nvPr>
            <p:ph idx="1"/>
          </p:nvPr>
        </p:nvSpPr>
        <p:spPr/>
        <p:txBody>
          <a:bodyPr/>
          <a:lstStyle/>
          <a:p>
            <a:r>
              <a:rPr lang="en-US" altLang="en-US"/>
              <a:t>Action: Mount PVS-14’s into operating configuration</a:t>
            </a:r>
          </a:p>
          <a:p>
            <a:endParaRPr lang="en-US" altLang="en-US"/>
          </a:p>
          <a:p>
            <a:r>
              <a:rPr lang="en-US" altLang="en-US"/>
              <a:t>Conditions: Given a PVS-14, Head mount assembly, or Kevlar assembly and 2 fresh AA batteries.</a:t>
            </a:r>
          </a:p>
          <a:p>
            <a:endParaRPr lang="en-US" altLang="en-US"/>
          </a:p>
          <a:p>
            <a:r>
              <a:rPr lang="en-US" altLang="en-US"/>
              <a:t>Standards: properly mount the PVS-14’s onto given mount assembly within 5 minutes. </a:t>
            </a:r>
          </a:p>
        </p:txBody>
      </p:sp>
      <p:sp>
        <p:nvSpPr>
          <p:cNvPr id="4" name="Rectangle 2">
            <a:extLst>
              <a:ext uri="{FF2B5EF4-FFF2-40B4-BE49-F238E27FC236}">
                <a16:creationId xmlns:a16="http://schemas.microsoft.com/office/drawing/2014/main" id="{3B9A0BE9-1967-4186-B7F0-236E894D39D5}"/>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Terminal Learning Objective 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A98A02B-8BCA-4EF9-8A1B-04AE35E771C8}"/>
              </a:ext>
            </a:extLst>
          </p:cNvPr>
          <p:cNvSpPr>
            <a:spLocks noGrp="1" noRot="1" noChangeArrowheads="1"/>
          </p:cNvSpPr>
          <p:nvPr>
            <p:ph type="title"/>
          </p:nvPr>
        </p:nvSpPr>
        <p:spPr/>
        <p:txBody>
          <a:bodyPr/>
          <a:lstStyle/>
          <a:p>
            <a:r>
              <a:rPr lang="en-US" altLang="en-US" dirty="0"/>
              <a:t>Helmet Mount</a:t>
            </a:r>
          </a:p>
        </p:txBody>
      </p:sp>
      <p:pic>
        <p:nvPicPr>
          <p:cNvPr id="78851" name="Picture 3" descr="PVS14 MICH FRONT">
            <a:extLst>
              <a:ext uri="{FF2B5EF4-FFF2-40B4-BE49-F238E27FC236}">
                <a16:creationId xmlns:a16="http://schemas.microsoft.com/office/drawing/2014/main" id="{32195D54-B53D-448D-AD65-7A5035E6857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738564" y="2341564"/>
            <a:ext cx="5310187" cy="3246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6AF62A0B-3D03-46FA-92F1-4D850D02C0EC}"/>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Helmet Mount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a:extLst>
              <a:ext uri="{FF2B5EF4-FFF2-40B4-BE49-F238E27FC236}">
                <a16:creationId xmlns:a16="http://schemas.microsoft.com/office/drawing/2014/main" id="{3DC47B40-B07D-4BB3-8DD0-41F55E9A9074}"/>
              </a:ext>
            </a:extLst>
          </p:cNvPr>
          <p:cNvSpPr txBox="1">
            <a:spLocks noChangeArrowheads="1"/>
          </p:cNvSpPr>
          <p:nvPr/>
        </p:nvSpPr>
        <p:spPr bwMode="auto">
          <a:xfrm>
            <a:off x="1828800" y="1200150"/>
            <a:ext cx="8839200" cy="230832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b="1" dirty="0"/>
              <a:t>THE SHARPEST IMAGE  WILL BE OBSERVED ONLY WHEN THE OBJECTIVE LENS AND EYEPIECE ARE PROPERLY FOCUSED</a:t>
            </a:r>
          </a:p>
          <a:p>
            <a:pPr algn="ctr">
              <a:spcBef>
                <a:spcPct val="50000"/>
              </a:spcBef>
            </a:pPr>
            <a:endParaRPr lang="en-US" altLang="en-US" sz="2400" b="1" i="1" dirty="0"/>
          </a:p>
          <a:p>
            <a:pPr>
              <a:spcBef>
                <a:spcPct val="50000"/>
              </a:spcBef>
              <a:buFontTx/>
              <a:buChar char="•"/>
            </a:pPr>
            <a:r>
              <a:rPr lang="en-US" altLang="en-US" sz="2400" b="1" dirty="0"/>
              <a:t>THESE ADJUSTMENTS OPERATE INDEPENDENTLY AND MUST BE MADE SEPERATELY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a:extLst>
              <a:ext uri="{FF2B5EF4-FFF2-40B4-BE49-F238E27FC236}">
                <a16:creationId xmlns:a16="http://schemas.microsoft.com/office/drawing/2014/main" id="{06FA4637-82C4-4E89-AFC0-B9667B109821}"/>
              </a:ext>
            </a:extLst>
          </p:cNvPr>
          <p:cNvSpPr txBox="1">
            <a:spLocks noChangeArrowheads="1"/>
          </p:cNvSpPr>
          <p:nvPr/>
        </p:nvSpPr>
        <p:spPr bwMode="auto">
          <a:xfrm>
            <a:off x="1752600" y="2057400"/>
            <a:ext cx="8915400" cy="30469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2400" b="1" dirty="0"/>
              <a:t>Interpupillary  Adjustment</a:t>
            </a:r>
          </a:p>
          <a:p>
            <a:pPr>
              <a:spcBef>
                <a:spcPct val="50000"/>
              </a:spcBef>
            </a:pPr>
            <a:r>
              <a:rPr lang="en-US" altLang="en-US" sz="2400" b="1" dirty="0"/>
              <a:t>    (AN/PVS7’s only)</a:t>
            </a:r>
          </a:p>
          <a:p>
            <a:pPr>
              <a:spcBef>
                <a:spcPct val="50000"/>
              </a:spcBef>
              <a:buFontTx/>
              <a:buChar char="•"/>
            </a:pPr>
            <a:r>
              <a:rPr lang="en-US" altLang="en-US" sz="2400" b="1" dirty="0"/>
              <a:t> Diopter Adjustment</a:t>
            </a:r>
          </a:p>
          <a:p>
            <a:pPr>
              <a:spcBef>
                <a:spcPct val="50000"/>
              </a:spcBef>
              <a:buFontTx/>
              <a:buChar char="•"/>
            </a:pPr>
            <a:r>
              <a:rPr lang="en-US" altLang="en-US" sz="2400" b="1" dirty="0"/>
              <a:t>  Objective Focus </a:t>
            </a:r>
          </a:p>
          <a:p>
            <a:pPr>
              <a:spcBef>
                <a:spcPct val="50000"/>
              </a:spcBef>
            </a:pPr>
            <a:r>
              <a:rPr lang="en-US" altLang="en-US" sz="2400" b="1" dirty="0"/>
              <a:t>**  Any adjustment to the head strap requires eye relief adjustment</a:t>
            </a:r>
          </a:p>
        </p:txBody>
      </p:sp>
      <p:sp>
        <p:nvSpPr>
          <p:cNvPr id="4" name="Rectangle 2">
            <a:extLst>
              <a:ext uri="{FF2B5EF4-FFF2-40B4-BE49-F238E27FC236}">
                <a16:creationId xmlns:a16="http://schemas.microsoft.com/office/drawing/2014/main" id="{1C9E3051-4BCD-4BB1-A00E-605B5553B062}"/>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Order of Adjustments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a:extLst>
              <a:ext uri="{FF2B5EF4-FFF2-40B4-BE49-F238E27FC236}">
                <a16:creationId xmlns:a16="http://schemas.microsoft.com/office/drawing/2014/main" id="{34E42244-8CE5-4565-8D13-A254E954E338}"/>
              </a:ext>
            </a:extLst>
          </p:cNvPr>
          <p:cNvSpPr txBox="1">
            <a:spLocks noChangeArrowheads="1"/>
          </p:cNvSpPr>
          <p:nvPr/>
        </p:nvSpPr>
        <p:spPr bwMode="auto">
          <a:xfrm>
            <a:off x="2133600" y="5105401"/>
            <a:ext cx="7620000" cy="83099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Used to focus the eyes (with or without glasses) to the image intensification screen</a:t>
            </a:r>
          </a:p>
        </p:txBody>
      </p:sp>
      <p:grpSp>
        <p:nvGrpSpPr>
          <p:cNvPr id="40965" name="Group 5">
            <a:extLst>
              <a:ext uri="{FF2B5EF4-FFF2-40B4-BE49-F238E27FC236}">
                <a16:creationId xmlns:a16="http://schemas.microsoft.com/office/drawing/2014/main" id="{3422B99E-5590-4D5D-BA61-AB10A7419B4A}"/>
              </a:ext>
            </a:extLst>
          </p:cNvPr>
          <p:cNvGrpSpPr>
            <a:grpSpLocks/>
          </p:cNvGrpSpPr>
          <p:nvPr/>
        </p:nvGrpSpPr>
        <p:grpSpPr bwMode="auto">
          <a:xfrm>
            <a:off x="1828800" y="1581152"/>
            <a:ext cx="8534400" cy="3429000"/>
            <a:chOff x="0" y="1104"/>
            <a:chExt cx="4320" cy="2016"/>
          </a:xfrm>
        </p:grpSpPr>
        <p:pic>
          <p:nvPicPr>
            <p:cNvPr id="40966" name="Picture 6" descr="3">
              <a:extLst>
                <a:ext uri="{FF2B5EF4-FFF2-40B4-BE49-F238E27FC236}">
                  <a16:creationId xmlns:a16="http://schemas.microsoft.com/office/drawing/2014/main" id="{EC9B2CBA-0884-4677-BA02-B2C8843A4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4"/>
              <a:ext cx="4320" cy="2016"/>
            </a:xfrm>
            <a:prstGeom prst="rect">
              <a:avLst/>
            </a:prstGeom>
            <a:noFill/>
            <a:extLst>
              <a:ext uri="{909E8E84-426E-40DD-AFC4-6F175D3DCCD1}">
                <a14:hiddenFill xmlns:a14="http://schemas.microsoft.com/office/drawing/2010/main">
                  <a:solidFill>
                    <a:srgbClr val="FFFFFF"/>
                  </a:solidFill>
                </a14:hiddenFill>
              </a:ext>
            </a:extLst>
          </p:spPr>
        </p:pic>
        <p:sp>
          <p:nvSpPr>
            <p:cNvPr id="40967" name="Line 7">
              <a:extLst>
                <a:ext uri="{FF2B5EF4-FFF2-40B4-BE49-F238E27FC236}">
                  <a16:creationId xmlns:a16="http://schemas.microsoft.com/office/drawing/2014/main" id="{C14174EA-AFA4-4435-86F0-B43FA44593B5}"/>
                </a:ext>
              </a:extLst>
            </p:cNvPr>
            <p:cNvSpPr>
              <a:spLocks noChangeShapeType="1"/>
            </p:cNvSpPr>
            <p:nvPr/>
          </p:nvSpPr>
          <p:spPr bwMode="auto">
            <a:xfrm flipH="1" flipV="1">
              <a:off x="2928" y="1872"/>
              <a:ext cx="558" cy="63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Text Box 8">
              <a:extLst>
                <a:ext uri="{FF2B5EF4-FFF2-40B4-BE49-F238E27FC236}">
                  <a16:creationId xmlns:a16="http://schemas.microsoft.com/office/drawing/2014/main" id="{58054D53-D7E0-4502-BBBF-664018878A37}"/>
                </a:ext>
              </a:extLst>
            </p:cNvPr>
            <p:cNvSpPr txBox="1">
              <a:spLocks noChangeArrowheads="1"/>
            </p:cNvSpPr>
            <p:nvPr/>
          </p:nvSpPr>
          <p:spPr bwMode="auto">
            <a:xfrm>
              <a:off x="2688" y="2448"/>
              <a:ext cx="1632" cy="63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t>Diopter Adjustment</a:t>
              </a:r>
            </a:p>
          </p:txBody>
        </p:sp>
      </p:grpSp>
      <p:sp>
        <p:nvSpPr>
          <p:cNvPr id="8" name="Rectangle 2">
            <a:extLst>
              <a:ext uri="{FF2B5EF4-FFF2-40B4-BE49-F238E27FC236}">
                <a16:creationId xmlns:a16="http://schemas.microsoft.com/office/drawing/2014/main" id="{8EEB07FF-349D-4C63-A852-EF3B1C3E0691}"/>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Diopter Adjustment AN/PVS-14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3">
            <a:extLst>
              <a:ext uri="{FF2B5EF4-FFF2-40B4-BE49-F238E27FC236}">
                <a16:creationId xmlns:a16="http://schemas.microsoft.com/office/drawing/2014/main" id="{EFD5C2A0-D62C-4E15-BABF-1E1F866E3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17669"/>
            <a:ext cx="9144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a:extLst>
              <a:ext uri="{FF2B5EF4-FFF2-40B4-BE49-F238E27FC236}">
                <a16:creationId xmlns:a16="http://schemas.microsoft.com/office/drawing/2014/main" id="{70DAAD87-9B35-4054-BBDF-C2EB94C93C5C}"/>
              </a:ext>
            </a:extLst>
          </p:cNvPr>
          <p:cNvSpPr txBox="1">
            <a:spLocks noChangeArrowheads="1"/>
          </p:cNvSpPr>
          <p:nvPr/>
        </p:nvSpPr>
        <p:spPr bwMode="auto">
          <a:xfrm>
            <a:off x="3279775" y="5251056"/>
            <a:ext cx="5994400" cy="9461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Adjust for sharpest view of image being viewed</a:t>
            </a:r>
          </a:p>
        </p:txBody>
      </p:sp>
      <p:sp>
        <p:nvSpPr>
          <p:cNvPr id="43013" name="Line 5">
            <a:extLst>
              <a:ext uri="{FF2B5EF4-FFF2-40B4-BE49-F238E27FC236}">
                <a16:creationId xmlns:a16="http://schemas.microsoft.com/office/drawing/2014/main" id="{6D7AE618-94B1-47FF-A8ED-6A1E7E40FA12}"/>
              </a:ext>
            </a:extLst>
          </p:cNvPr>
          <p:cNvSpPr>
            <a:spLocks noChangeShapeType="1"/>
          </p:cNvSpPr>
          <p:nvPr/>
        </p:nvSpPr>
        <p:spPr bwMode="auto">
          <a:xfrm flipH="1" flipV="1">
            <a:off x="2701925" y="3000375"/>
            <a:ext cx="1155700" cy="4286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 name="Text Box 6">
            <a:extLst>
              <a:ext uri="{FF2B5EF4-FFF2-40B4-BE49-F238E27FC236}">
                <a16:creationId xmlns:a16="http://schemas.microsoft.com/office/drawing/2014/main" id="{F4185AC8-F114-4780-AB51-A9061C043CC7}"/>
              </a:ext>
            </a:extLst>
          </p:cNvPr>
          <p:cNvSpPr txBox="1">
            <a:spLocks noChangeArrowheads="1"/>
          </p:cNvSpPr>
          <p:nvPr/>
        </p:nvSpPr>
        <p:spPr bwMode="auto">
          <a:xfrm>
            <a:off x="3143250" y="3139281"/>
            <a:ext cx="3454400" cy="57943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solidFill>
                  <a:srgbClr val="FF0000"/>
                </a:solidFill>
              </a:rPr>
              <a:t>Lens Focus</a:t>
            </a:r>
          </a:p>
        </p:txBody>
      </p:sp>
      <p:sp>
        <p:nvSpPr>
          <p:cNvPr id="7" name="Rectangle 2">
            <a:extLst>
              <a:ext uri="{FF2B5EF4-FFF2-40B4-BE49-F238E27FC236}">
                <a16:creationId xmlns:a16="http://schemas.microsoft.com/office/drawing/2014/main" id="{A57194FA-938B-46E9-8B99-E2013E66BE9D}"/>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Objective Lens Focus Knob AN/PVS-14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9B99AA0-8432-495A-90BE-634A4CB63329}"/>
              </a:ext>
            </a:extLst>
          </p:cNvPr>
          <p:cNvSpPr>
            <a:spLocks noGrp="1" noRot="1" noChangeArrowheads="1"/>
          </p:cNvSpPr>
          <p:nvPr>
            <p:ph type="title"/>
          </p:nvPr>
        </p:nvSpPr>
        <p:spPr>
          <a:xfrm>
            <a:off x="0" y="808047"/>
            <a:ext cx="12192000" cy="635000"/>
          </a:xfrm>
        </p:spPr>
        <p:txBody>
          <a:bodyPr/>
          <a:lstStyle/>
          <a:p>
            <a:pPr algn="ctr"/>
            <a:r>
              <a:rPr lang="en-US" altLang="en-US" sz="3200" b="1" u="sng" dirty="0"/>
              <a:t>TERMINAL LEARNNG OBJECTIVE</a:t>
            </a:r>
          </a:p>
        </p:txBody>
      </p:sp>
      <p:sp>
        <p:nvSpPr>
          <p:cNvPr id="3075" name="Rectangle 3">
            <a:extLst>
              <a:ext uri="{FF2B5EF4-FFF2-40B4-BE49-F238E27FC236}">
                <a16:creationId xmlns:a16="http://schemas.microsoft.com/office/drawing/2014/main" id="{7EA5196F-698B-42D2-AF54-E10838F94F07}"/>
              </a:ext>
            </a:extLst>
          </p:cNvPr>
          <p:cNvSpPr>
            <a:spLocks noGrp="1" noRot="1" noChangeArrowheads="1"/>
          </p:cNvSpPr>
          <p:nvPr>
            <p:ph idx="1"/>
          </p:nvPr>
        </p:nvSpPr>
        <p:spPr/>
        <p:txBody>
          <a:bodyPr>
            <a:normAutofit/>
          </a:bodyPr>
          <a:lstStyle/>
          <a:p>
            <a:r>
              <a:rPr lang="en-US" altLang="en-US" sz="2400" b="1" u="sng" dirty="0"/>
              <a:t>Action</a:t>
            </a:r>
            <a:r>
              <a:rPr lang="en-US" altLang="en-US" sz="2400" b="1" dirty="0"/>
              <a:t>:  Conduct introduction to Image Intensifier (I2) and Laser devices with the AN/PVS 14 (MNVD) and AN/PEQ-15 (APTIAL).</a:t>
            </a:r>
          </a:p>
          <a:p>
            <a:endParaRPr lang="en-US" altLang="en-US" sz="2400" b="1" dirty="0"/>
          </a:p>
          <a:p>
            <a:endParaRPr lang="en-US" altLang="en-US" sz="2400" b="1" u="sng" dirty="0"/>
          </a:p>
          <a:p>
            <a:r>
              <a:rPr lang="en-US" altLang="en-US" sz="2400" b="1" u="sng" dirty="0"/>
              <a:t>Conditions</a:t>
            </a:r>
            <a:r>
              <a:rPr lang="en-US" altLang="en-US" sz="2400" dirty="0"/>
              <a:t>:  Record fire range at night, selected weapon, NVGs and laser aiming device.</a:t>
            </a:r>
          </a:p>
          <a:p>
            <a:endParaRPr lang="en-US" altLang="en-US" sz="2400" dirty="0"/>
          </a:p>
          <a:p>
            <a:endParaRPr lang="en-US" altLang="en-US" sz="2400" dirty="0"/>
          </a:p>
          <a:p>
            <a:endParaRPr lang="en-US" altLang="en-US" sz="2400" dirty="0"/>
          </a:p>
          <a:p>
            <a:r>
              <a:rPr lang="en-US" altLang="en-US" sz="2400" b="1" u="sng" dirty="0"/>
              <a:t>Standards</a:t>
            </a:r>
            <a:r>
              <a:rPr lang="en-US" altLang="en-US" sz="2400" dirty="0"/>
              <a:t>:  Obtain at least </a:t>
            </a:r>
            <a:r>
              <a:rPr lang="en-US" altLang="en-US" sz="2400" dirty="0" smtClean="0"/>
              <a:t>14 </a:t>
            </a:r>
            <a:r>
              <a:rPr lang="en-US" altLang="en-US" sz="2400" dirty="0"/>
              <a:t>target hits out of </a:t>
            </a:r>
            <a:r>
              <a:rPr lang="en-US" altLang="en-US" sz="2400" dirty="0" smtClean="0"/>
              <a:t>20 </a:t>
            </a:r>
            <a:r>
              <a:rPr lang="en-US" altLang="en-US" sz="2400" dirty="0"/>
              <a:t>timed </a:t>
            </a:r>
            <a:r>
              <a:rPr lang="en-US" altLang="en-US" sz="2400" dirty="0" smtClean="0"/>
              <a:t>targets</a:t>
            </a:r>
            <a:endParaRPr lang="en-US"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0" name="Group 4">
            <a:extLst>
              <a:ext uri="{FF2B5EF4-FFF2-40B4-BE49-F238E27FC236}">
                <a16:creationId xmlns:a16="http://schemas.microsoft.com/office/drawing/2014/main" id="{E571D9F9-F854-4A2F-A830-D6CBB4C73330}"/>
              </a:ext>
            </a:extLst>
          </p:cNvPr>
          <p:cNvGrpSpPr>
            <a:grpSpLocks/>
          </p:cNvGrpSpPr>
          <p:nvPr/>
        </p:nvGrpSpPr>
        <p:grpSpPr bwMode="auto">
          <a:xfrm>
            <a:off x="3048000" y="1828801"/>
            <a:ext cx="6400800" cy="2949575"/>
            <a:chOff x="0" y="1056"/>
            <a:chExt cx="4464" cy="2540"/>
          </a:xfrm>
        </p:grpSpPr>
        <p:pic>
          <p:nvPicPr>
            <p:cNvPr id="45061" name="Picture 5" descr="2">
              <a:extLst>
                <a:ext uri="{FF2B5EF4-FFF2-40B4-BE49-F238E27FC236}">
                  <a16:creationId xmlns:a16="http://schemas.microsoft.com/office/drawing/2014/main" id="{87282C52-09EB-455B-A65E-66789EF5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6"/>
              <a:ext cx="4320" cy="2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2" name="Line 6">
              <a:extLst>
                <a:ext uri="{FF2B5EF4-FFF2-40B4-BE49-F238E27FC236}">
                  <a16:creationId xmlns:a16="http://schemas.microsoft.com/office/drawing/2014/main" id="{9A5FD905-9A31-4929-B3D3-23DC51B9B45C}"/>
                </a:ext>
              </a:extLst>
            </p:cNvPr>
            <p:cNvSpPr>
              <a:spLocks noChangeShapeType="1"/>
            </p:cNvSpPr>
            <p:nvPr/>
          </p:nvSpPr>
          <p:spPr bwMode="auto">
            <a:xfrm flipH="1" flipV="1">
              <a:off x="2208" y="3216"/>
              <a:ext cx="1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 name="Text Box 7">
              <a:extLst>
                <a:ext uri="{FF2B5EF4-FFF2-40B4-BE49-F238E27FC236}">
                  <a16:creationId xmlns:a16="http://schemas.microsoft.com/office/drawing/2014/main" id="{4C63EB3F-3CD7-4FEC-884E-144C12DD51A8}"/>
                </a:ext>
              </a:extLst>
            </p:cNvPr>
            <p:cNvSpPr txBox="1">
              <a:spLocks noChangeArrowheads="1"/>
            </p:cNvSpPr>
            <p:nvPr/>
          </p:nvSpPr>
          <p:spPr bwMode="auto">
            <a:xfrm>
              <a:off x="3168" y="2880"/>
              <a:ext cx="1296" cy="71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t>Variable Gain</a:t>
              </a:r>
            </a:p>
          </p:txBody>
        </p:sp>
      </p:grpSp>
      <p:sp>
        <p:nvSpPr>
          <p:cNvPr id="45064" name="Text Box 8">
            <a:extLst>
              <a:ext uri="{FF2B5EF4-FFF2-40B4-BE49-F238E27FC236}">
                <a16:creationId xmlns:a16="http://schemas.microsoft.com/office/drawing/2014/main" id="{3D4D8B0F-8A69-4F73-9223-67B8BCCBD884}"/>
              </a:ext>
            </a:extLst>
          </p:cNvPr>
          <p:cNvSpPr txBox="1">
            <a:spLocks noChangeArrowheads="1"/>
          </p:cNvSpPr>
          <p:nvPr/>
        </p:nvSpPr>
        <p:spPr bwMode="auto">
          <a:xfrm>
            <a:off x="3048000" y="5029200"/>
            <a:ext cx="6502400" cy="4572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t>Adjusts the illumination input to the eye</a:t>
            </a:r>
          </a:p>
        </p:txBody>
      </p:sp>
      <p:sp>
        <p:nvSpPr>
          <p:cNvPr id="8" name="Rectangle 2">
            <a:extLst>
              <a:ext uri="{FF2B5EF4-FFF2-40B4-BE49-F238E27FC236}">
                <a16:creationId xmlns:a16="http://schemas.microsoft.com/office/drawing/2014/main" id="{AB3861C0-98BB-4AAE-A2F7-C04494C26C16}"/>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Variable Gain Control AN/PVS-14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VC-001S">
            <a:extLst>
              <a:ext uri="{FF2B5EF4-FFF2-40B4-BE49-F238E27FC236}">
                <a16:creationId xmlns:a16="http://schemas.microsoft.com/office/drawing/2014/main" id="{FE0E5F28-43EC-43F0-ACCB-73B5EFB15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5" name="Text Box 3">
            <a:extLst>
              <a:ext uri="{FF2B5EF4-FFF2-40B4-BE49-F238E27FC236}">
                <a16:creationId xmlns:a16="http://schemas.microsoft.com/office/drawing/2014/main" id="{6EEC80E2-49A1-4193-A43E-053B747296E8}"/>
              </a:ext>
            </a:extLst>
          </p:cNvPr>
          <p:cNvSpPr txBox="1">
            <a:spLocks noChangeArrowheads="1"/>
          </p:cNvSpPr>
          <p:nvPr/>
        </p:nvSpPr>
        <p:spPr bwMode="auto">
          <a:xfrm>
            <a:off x="2336800" y="514350"/>
            <a:ext cx="8331200" cy="6413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FOR OPTIMUM PERFORMANCE</a:t>
            </a:r>
            <a:r>
              <a:rPr lang="en-US" altLang="en-US" sz="3600" b="1">
                <a:solidFill>
                  <a:schemeClr val="bg1"/>
                </a:solidFill>
              </a:rPr>
              <a:t> </a:t>
            </a:r>
          </a:p>
        </p:txBody>
      </p:sp>
      <p:sp>
        <p:nvSpPr>
          <p:cNvPr id="69636" name="Text Box 4">
            <a:extLst>
              <a:ext uri="{FF2B5EF4-FFF2-40B4-BE49-F238E27FC236}">
                <a16:creationId xmlns:a16="http://schemas.microsoft.com/office/drawing/2014/main" id="{0B1960E2-4BCC-492E-9980-46C984C78CC4}"/>
              </a:ext>
            </a:extLst>
          </p:cNvPr>
          <p:cNvSpPr txBox="1">
            <a:spLocks noChangeArrowheads="1"/>
          </p:cNvSpPr>
          <p:nvPr/>
        </p:nvSpPr>
        <p:spPr bwMode="auto">
          <a:xfrm>
            <a:off x="2209800" y="1219200"/>
            <a:ext cx="8051800" cy="1066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latin typeface="Times New Roman" panose="02020603050405020304" pitchFamily="18" charset="0"/>
              </a:rPr>
              <a:t>Adjust the television before turning the channels!!!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1000" fill="hold"/>
                                        <p:tgtEl>
                                          <p:spTgt spid="69636"/>
                                        </p:tgtEl>
                                        <p:attrNameLst>
                                          <p:attrName>ppt_w</p:attrName>
                                        </p:attrNameLst>
                                      </p:cBhvr>
                                      <p:tavLst>
                                        <p:tav tm="0">
                                          <p:val>
                                            <p:fltVal val="0"/>
                                          </p:val>
                                        </p:tav>
                                        <p:tav tm="100000">
                                          <p:val>
                                            <p:strVal val="#ppt_w"/>
                                          </p:val>
                                        </p:tav>
                                      </p:tavLst>
                                    </p:anim>
                                    <p:anim calcmode="lin" valueType="num">
                                      <p:cBhvr>
                                        <p:cTn id="8" dur="1000" fill="hold"/>
                                        <p:tgtEl>
                                          <p:spTgt spid="69636"/>
                                        </p:tgtEl>
                                        <p:attrNameLst>
                                          <p:attrName>ppt_h</p:attrName>
                                        </p:attrNameLst>
                                      </p:cBhvr>
                                      <p:tavLst>
                                        <p:tav tm="0">
                                          <p:val>
                                            <p:fltVal val="0"/>
                                          </p:val>
                                        </p:tav>
                                        <p:tav tm="100000">
                                          <p:val>
                                            <p:strVal val="#ppt_h"/>
                                          </p:val>
                                        </p:tav>
                                      </p:tavLst>
                                    </p:anim>
                                    <p:anim calcmode="lin" valueType="num">
                                      <p:cBhvr>
                                        <p:cTn id="9"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6" y="3091682"/>
            <a:ext cx="10515600" cy="1325563"/>
          </a:xfrm>
        </p:spPr>
        <p:txBody>
          <a:bodyPr/>
          <a:lstStyle/>
          <a:p>
            <a:pPr algn="ctr"/>
            <a:r>
              <a:rPr lang="en-US" dirty="0" smtClean="0"/>
              <a:t>Questions ?</a:t>
            </a:r>
            <a:endParaRPr lang="en-US" dirty="0"/>
          </a:p>
        </p:txBody>
      </p:sp>
    </p:spTree>
    <p:extLst>
      <p:ext uri="{BB962C8B-B14F-4D97-AF65-F5344CB8AC3E}">
        <p14:creationId xmlns:p14="http://schemas.microsoft.com/office/powerpoint/2010/main" val="1812581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600" y="2349500"/>
            <a:ext cx="9144000" cy="2768600"/>
          </a:xfrm>
        </p:spPr>
        <p:txBody>
          <a:bodyPr>
            <a:normAutofit fontScale="90000"/>
          </a:bodyPr>
          <a:lstStyle/>
          <a:p>
            <a:r>
              <a:rPr lang="en-US" sz="4400" b="1" dirty="0" smtClean="0"/>
              <a:t>PEQ-15</a:t>
            </a:r>
            <a:br>
              <a:rPr lang="en-US" sz="4400" b="1" dirty="0" smtClean="0"/>
            </a:br>
            <a:r>
              <a:rPr lang="en-US" sz="4400" b="1" dirty="0"/>
              <a:t/>
            </a:r>
            <a:br>
              <a:rPr lang="en-US" sz="4400" b="1" dirty="0"/>
            </a:br>
            <a:r>
              <a:rPr lang="en-US" sz="4400" b="1" dirty="0" smtClean="0"/>
              <a:t>This system allows you faster target acquisition times </a:t>
            </a:r>
            <a:r>
              <a:rPr lang="en-US" sz="4400" b="1" dirty="0"/>
              <a:t>in </a:t>
            </a:r>
            <a:r>
              <a:rPr lang="en-US" sz="4400" b="1" dirty="0" smtClean="0"/>
              <a:t>day and nighttime operations in order to kill the </a:t>
            </a:r>
            <a:r>
              <a:rPr lang="en-US" sz="4400" b="1" dirty="0"/>
              <a:t>enemy. </a:t>
            </a:r>
            <a:endParaRPr lang="en-US" sz="4400" dirty="0"/>
          </a:p>
        </p:txBody>
      </p:sp>
    </p:spTree>
    <p:extLst>
      <p:ext uri="{BB962C8B-B14F-4D97-AF65-F5344CB8AC3E}">
        <p14:creationId xmlns:p14="http://schemas.microsoft.com/office/powerpoint/2010/main" val="46093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599" y="2315040"/>
            <a:ext cx="10515600" cy="4351338"/>
          </a:xfrm>
        </p:spPr>
        <p:txBody>
          <a:bodyPr/>
          <a:lstStyle/>
          <a:p>
            <a:r>
              <a:rPr lang="en-US" b="1" dirty="0"/>
              <a:t>Action</a:t>
            </a:r>
            <a:r>
              <a:rPr lang="en-US" b="1" dirty="0" smtClean="0"/>
              <a:t>: </a:t>
            </a:r>
            <a:r>
              <a:rPr lang="en-US" dirty="0" smtClean="0"/>
              <a:t>Identify how to operate the </a:t>
            </a:r>
            <a:r>
              <a:rPr lang="en-US" b="1" dirty="0"/>
              <a:t>PEQ-15</a:t>
            </a:r>
            <a:r>
              <a:rPr lang="en-US" dirty="0" smtClean="0"/>
              <a:t>,</a:t>
            </a:r>
            <a:endParaRPr lang="en-US" dirty="0"/>
          </a:p>
          <a:p>
            <a:pPr marL="0" indent="0">
              <a:buNone/>
            </a:pPr>
            <a:r>
              <a:rPr lang="en-US" dirty="0" smtClean="0"/>
              <a:t>   Identify system functions and safety precautions</a:t>
            </a:r>
            <a:r>
              <a:rPr lang="en-US" dirty="0"/>
              <a:t>.</a:t>
            </a:r>
          </a:p>
          <a:p>
            <a:r>
              <a:rPr lang="en-US" b="1" dirty="0"/>
              <a:t>Conditions</a:t>
            </a:r>
            <a:r>
              <a:rPr lang="en-US" b="1" dirty="0" smtClean="0"/>
              <a:t>: </a:t>
            </a:r>
            <a:r>
              <a:rPr lang="en-US" dirty="0" smtClean="0"/>
              <a:t>Given in a classroom environment</a:t>
            </a:r>
            <a:endParaRPr lang="en-US" dirty="0"/>
          </a:p>
          <a:p>
            <a:pPr marL="0" indent="0">
              <a:buNone/>
            </a:pPr>
            <a:r>
              <a:rPr lang="en-US" dirty="0" smtClean="0"/>
              <a:t>   with all required materials and equipment</a:t>
            </a:r>
            <a:r>
              <a:rPr lang="en-US" dirty="0"/>
              <a:t>.</a:t>
            </a:r>
          </a:p>
          <a:p>
            <a:r>
              <a:rPr lang="en-US" b="1" dirty="0"/>
              <a:t>Standard</a:t>
            </a:r>
            <a:r>
              <a:rPr lang="en-US" b="1" dirty="0" smtClean="0"/>
              <a:t>: </a:t>
            </a:r>
            <a:r>
              <a:rPr lang="en-US" dirty="0" smtClean="0"/>
              <a:t>The student will have knowledge </a:t>
            </a:r>
            <a:r>
              <a:rPr lang="en-US" dirty="0"/>
              <a:t>to </a:t>
            </a:r>
            <a:r>
              <a:rPr lang="en-US" dirty="0" smtClean="0"/>
              <a:t>operate the </a:t>
            </a:r>
            <a:r>
              <a:rPr lang="en-US" b="1" dirty="0"/>
              <a:t>PEQ-15</a:t>
            </a:r>
            <a:r>
              <a:rPr lang="en-US" dirty="0" smtClean="0"/>
              <a:t> correctly</a:t>
            </a:r>
            <a:r>
              <a:rPr lang="en-US" dirty="0"/>
              <a:t>; </a:t>
            </a:r>
            <a:r>
              <a:rPr lang="en-US" dirty="0" smtClean="0"/>
              <a:t>understand the various system functions ,and safety precautions</a:t>
            </a:r>
            <a:r>
              <a:rPr lang="en-US" dirty="0"/>
              <a:t>.</a:t>
            </a:r>
          </a:p>
        </p:txBody>
      </p:sp>
    </p:spTree>
    <p:extLst>
      <p:ext uri="{BB962C8B-B14F-4D97-AF65-F5344CB8AC3E}">
        <p14:creationId xmlns:p14="http://schemas.microsoft.com/office/powerpoint/2010/main" val="3658553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600" y="2349500"/>
            <a:ext cx="9144000" cy="2768600"/>
          </a:xfrm>
        </p:spPr>
        <p:txBody>
          <a:bodyPr>
            <a:normAutofit fontScale="90000"/>
          </a:bodyPr>
          <a:lstStyle/>
          <a:p>
            <a:r>
              <a:rPr lang="en-US" sz="4400" b="1" dirty="0" smtClean="0"/>
              <a:t>PEQ-15</a:t>
            </a:r>
            <a:br>
              <a:rPr lang="en-US" sz="4400" b="1" dirty="0" smtClean="0"/>
            </a:br>
            <a:r>
              <a:rPr lang="en-US" sz="4400" b="1" dirty="0"/>
              <a:t/>
            </a:r>
            <a:br>
              <a:rPr lang="en-US" sz="4400" b="1" dirty="0"/>
            </a:br>
            <a:r>
              <a:rPr lang="en-US" sz="4400" b="1" dirty="0" smtClean="0"/>
              <a:t>This system allows you faster target acquisition times </a:t>
            </a:r>
            <a:r>
              <a:rPr lang="en-US" sz="4400" b="1" dirty="0"/>
              <a:t>in </a:t>
            </a:r>
            <a:r>
              <a:rPr lang="en-US" sz="4400" b="1" dirty="0" smtClean="0"/>
              <a:t>day and nighttime operations in order to kill the </a:t>
            </a:r>
            <a:r>
              <a:rPr lang="en-US" sz="4400" b="1" dirty="0"/>
              <a:t>enemy. </a:t>
            </a:r>
            <a:endParaRPr lang="en-US" sz="4400" dirty="0"/>
          </a:p>
        </p:txBody>
      </p:sp>
    </p:spTree>
    <p:extLst>
      <p:ext uri="{BB962C8B-B14F-4D97-AF65-F5344CB8AC3E}">
        <p14:creationId xmlns:p14="http://schemas.microsoft.com/office/powerpoint/2010/main" val="4088805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7760"/>
            <a:ext cx="10515600" cy="1317579"/>
          </a:xfrm>
        </p:spPr>
        <p:txBody>
          <a:bodyPr/>
          <a:lstStyle/>
          <a:p>
            <a:r>
              <a:rPr lang="en-US" b="1" dirty="0" smtClean="0"/>
              <a:t>The PEQ-15 is a rugged multifunction laser device that emits both visible and </a:t>
            </a:r>
            <a:r>
              <a:rPr lang="en-US" b="1" dirty="0"/>
              <a:t>infrared(IR</a:t>
            </a:r>
            <a:r>
              <a:rPr lang="en-US" b="1" dirty="0" smtClean="0"/>
              <a:t>) light for precise weapon aiming and target/area illumination.</a:t>
            </a:r>
            <a:endParaRPr lang="en-US" dirty="0"/>
          </a:p>
        </p:txBody>
      </p:sp>
      <p:pic>
        <p:nvPicPr>
          <p:cNvPr id="6" name="Picture 5"/>
          <p:cNvPicPr>
            <a:picLocks noChangeAspect="1"/>
          </p:cNvPicPr>
          <p:nvPr/>
        </p:nvPicPr>
        <p:blipFill>
          <a:blip r:embed="rId2"/>
          <a:stretch>
            <a:fillRect/>
          </a:stretch>
        </p:blipFill>
        <p:spPr>
          <a:xfrm>
            <a:off x="3835400" y="2315040"/>
            <a:ext cx="3568338" cy="2622720"/>
          </a:xfrm>
          <a:prstGeom prst="rect">
            <a:avLst/>
          </a:prstGeom>
        </p:spPr>
      </p:pic>
    </p:spTree>
    <p:extLst>
      <p:ext uri="{BB962C8B-B14F-4D97-AF65-F5344CB8AC3E}">
        <p14:creationId xmlns:p14="http://schemas.microsoft.com/office/powerpoint/2010/main" val="1601421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4823"/>
            <a:ext cx="10515600" cy="3512140"/>
          </a:xfrm>
        </p:spPr>
        <p:txBody>
          <a:bodyPr>
            <a:normAutofit/>
          </a:bodyPr>
          <a:lstStyle/>
          <a:p>
            <a:pPr marL="0" indent="0" algn="ctr">
              <a:buNone/>
            </a:pPr>
            <a:r>
              <a:rPr lang="en-US" b="1" dirty="0">
                <a:solidFill>
                  <a:srgbClr val="FF0000"/>
                </a:solidFill>
              </a:rPr>
              <a:t>Danger</a:t>
            </a:r>
            <a:endParaRPr lang="en-US" dirty="0">
              <a:solidFill>
                <a:srgbClr val="FF0000"/>
              </a:solidFill>
            </a:endParaRPr>
          </a:p>
          <a:p>
            <a:r>
              <a:rPr lang="en-US" b="1" dirty="0" smtClean="0">
                <a:solidFill>
                  <a:srgbClr val="FF0000"/>
                </a:solidFill>
              </a:rPr>
              <a:t>Invisible Laser Radiation-Avoid Direct Exposure to the Beam</a:t>
            </a:r>
            <a:endParaRPr lang="en-US" dirty="0">
              <a:solidFill>
                <a:srgbClr val="FF0000"/>
              </a:solidFill>
            </a:endParaRPr>
          </a:p>
          <a:p>
            <a:r>
              <a:rPr lang="en-US" dirty="0" smtClean="0"/>
              <a:t>Do not stare into the infrared laser beam</a:t>
            </a:r>
            <a:r>
              <a:rPr lang="en-US" dirty="0"/>
              <a:t>.</a:t>
            </a:r>
          </a:p>
          <a:p>
            <a:r>
              <a:rPr lang="en-US" dirty="0" smtClean="0"/>
              <a:t>Do not </a:t>
            </a:r>
            <a:r>
              <a:rPr lang="en-US" dirty="0"/>
              <a:t>look into the </a:t>
            </a:r>
            <a:r>
              <a:rPr lang="en-US" dirty="0" smtClean="0"/>
              <a:t>infrared laser beam through</a:t>
            </a:r>
            <a:r>
              <a:rPr lang="en-US" dirty="0"/>
              <a:t> </a:t>
            </a:r>
            <a:r>
              <a:rPr lang="en-US" dirty="0" smtClean="0"/>
              <a:t>Binoculars or telescopes</a:t>
            </a:r>
            <a:r>
              <a:rPr lang="en-US" dirty="0"/>
              <a:t>.</a:t>
            </a:r>
          </a:p>
          <a:p>
            <a:r>
              <a:rPr lang="en-US" dirty="0" smtClean="0"/>
              <a:t>Do not point the infrared laser beam at mirror like</a:t>
            </a:r>
            <a:r>
              <a:rPr lang="en-US" dirty="0"/>
              <a:t> </a:t>
            </a:r>
            <a:r>
              <a:rPr lang="en-US" dirty="0" smtClean="0"/>
              <a:t>surfaces</a:t>
            </a:r>
            <a:r>
              <a:rPr lang="en-US" dirty="0"/>
              <a:t>.</a:t>
            </a:r>
          </a:p>
          <a:p>
            <a:r>
              <a:rPr lang="en-US" dirty="0" smtClean="0"/>
              <a:t>Do not shine the infrared laser beam into peoples eyes.</a:t>
            </a:r>
            <a:endParaRPr lang="en-US" dirty="0"/>
          </a:p>
          <a:p>
            <a:endParaRPr lang="en-US" dirty="0"/>
          </a:p>
        </p:txBody>
      </p:sp>
    </p:spTree>
    <p:extLst>
      <p:ext uri="{BB962C8B-B14F-4D97-AF65-F5344CB8AC3E}">
        <p14:creationId xmlns:p14="http://schemas.microsoft.com/office/powerpoint/2010/main" val="19144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55817"/>
            <a:ext cx="10515600" cy="3721146"/>
          </a:xfrm>
        </p:spPr>
        <p:txBody>
          <a:bodyPr>
            <a:normAutofit/>
          </a:bodyPr>
          <a:lstStyle/>
          <a:p>
            <a:r>
              <a:rPr lang="en-US" dirty="0" smtClean="0"/>
              <a:t>Do not store with batteries installed</a:t>
            </a:r>
            <a:r>
              <a:rPr lang="en-US" dirty="0"/>
              <a:t>.</a:t>
            </a:r>
          </a:p>
          <a:p>
            <a:r>
              <a:rPr lang="en-US" dirty="0" smtClean="0"/>
              <a:t>High Power modes are not eye safe and are</a:t>
            </a:r>
            <a:r>
              <a:rPr lang="en-US" dirty="0"/>
              <a:t> </a:t>
            </a:r>
            <a:r>
              <a:rPr lang="en-US" dirty="0" smtClean="0"/>
              <a:t>blocked with </a:t>
            </a:r>
            <a:r>
              <a:rPr lang="en-US" dirty="0"/>
              <a:t>a (</a:t>
            </a:r>
            <a:r>
              <a:rPr lang="en-US" b="1" dirty="0" smtClean="0"/>
              <a:t>Blue</a:t>
            </a:r>
            <a:r>
              <a:rPr lang="en-US" dirty="0" smtClean="0"/>
              <a:t>)safety screw</a:t>
            </a:r>
            <a:r>
              <a:rPr lang="en-US" dirty="0"/>
              <a:t>.</a:t>
            </a:r>
          </a:p>
          <a:p>
            <a:r>
              <a:rPr lang="en-US" dirty="0" smtClean="0"/>
              <a:t>All high power modes shall not be used for</a:t>
            </a:r>
            <a:r>
              <a:rPr lang="en-US" dirty="0"/>
              <a:t> </a:t>
            </a:r>
            <a:r>
              <a:rPr lang="en-US" dirty="0" smtClean="0"/>
              <a:t>force-on-force training</a:t>
            </a:r>
            <a:r>
              <a:rPr lang="en-US" dirty="0"/>
              <a:t>. </a:t>
            </a:r>
          </a:p>
        </p:txBody>
      </p:sp>
    </p:spTree>
    <p:extLst>
      <p:ext uri="{BB962C8B-B14F-4D97-AF65-F5344CB8AC3E}">
        <p14:creationId xmlns:p14="http://schemas.microsoft.com/office/powerpoint/2010/main" val="45207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5189"/>
            <a:ext cx="10515600" cy="3851774"/>
          </a:xfrm>
        </p:spPr>
        <p:txBody>
          <a:bodyPr>
            <a:normAutofit fontScale="92500" lnSpcReduction="20000"/>
          </a:bodyPr>
          <a:lstStyle/>
          <a:p>
            <a:pPr marL="0" indent="0" algn="ctr">
              <a:buNone/>
            </a:pPr>
            <a:r>
              <a:rPr lang="en-US" b="1" dirty="0" smtClean="0"/>
              <a:t>The </a:t>
            </a:r>
            <a:r>
              <a:rPr lang="en-US" b="1" dirty="0"/>
              <a:t>PEQ-15 </a:t>
            </a:r>
            <a:r>
              <a:rPr lang="en-US" b="1" dirty="0" smtClean="0"/>
              <a:t>provides the following capabilities</a:t>
            </a:r>
            <a:r>
              <a:rPr lang="en-US" b="1" dirty="0"/>
              <a:t>:</a:t>
            </a:r>
            <a:endParaRPr lang="en-US" dirty="0"/>
          </a:p>
          <a:p>
            <a:r>
              <a:rPr lang="en-US" dirty="0" smtClean="0"/>
              <a:t>Stand-Alone and Dual Modes to include</a:t>
            </a:r>
            <a:r>
              <a:rPr lang="en-US" dirty="0"/>
              <a:t>:</a:t>
            </a:r>
          </a:p>
          <a:p>
            <a:r>
              <a:rPr lang="en-US" dirty="0" smtClean="0"/>
              <a:t>Visible Aiming Laser</a:t>
            </a:r>
            <a:endParaRPr lang="en-US" dirty="0"/>
          </a:p>
          <a:p>
            <a:r>
              <a:rPr lang="en-US" dirty="0" smtClean="0"/>
              <a:t>Infrared Aiming </a:t>
            </a:r>
            <a:r>
              <a:rPr lang="en-US" dirty="0"/>
              <a:t>Laser</a:t>
            </a:r>
          </a:p>
          <a:p>
            <a:r>
              <a:rPr lang="en-US" dirty="0" smtClean="0"/>
              <a:t>Infrared Illuminator</a:t>
            </a:r>
            <a:endParaRPr lang="en-US" dirty="0"/>
          </a:p>
          <a:p>
            <a:r>
              <a:rPr lang="en-US" dirty="0" smtClean="0"/>
              <a:t>Momentary or Constant ON Activation</a:t>
            </a:r>
            <a:endParaRPr lang="en-US" dirty="0"/>
          </a:p>
          <a:p>
            <a:r>
              <a:rPr lang="en-US" dirty="0" smtClean="0"/>
              <a:t>Remote Switch Activation</a:t>
            </a:r>
            <a:endParaRPr lang="en-US" dirty="0"/>
          </a:p>
          <a:p>
            <a:r>
              <a:rPr lang="en-US" dirty="0" smtClean="0"/>
              <a:t>Programmable Illuminator Pulse Rate</a:t>
            </a:r>
            <a:endParaRPr lang="en-US" dirty="0"/>
          </a:p>
          <a:p>
            <a:r>
              <a:rPr lang="en-US" dirty="0" smtClean="0"/>
              <a:t>Mounts to MIL-STD-1913 mounting rail of the host weapon.</a:t>
            </a:r>
            <a:endParaRPr lang="en-US" dirty="0"/>
          </a:p>
        </p:txBody>
      </p:sp>
    </p:spTree>
    <p:extLst>
      <p:ext uri="{BB962C8B-B14F-4D97-AF65-F5344CB8AC3E}">
        <p14:creationId xmlns:p14="http://schemas.microsoft.com/office/powerpoint/2010/main" val="1578962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AC92895-15E9-4506-8A37-0AA8D83F5B8F}"/>
              </a:ext>
            </a:extLst>
          </p:cNvPr>
          <p:cNvSpPr>
            <a:spLocks noGrp="1" noRot="1" noChangeArrowheads="1"/>
          </p:cNvSpPr>
          <p:nvPr>
            <p:ph type="body" idx="4294967295"/>
          </p:nvPr>
        </p:nvSpPr>
        <p:spPr>
          <a:xfrm>
            <a:off x="0" y="1676400"/>
            <a:ext cx="8540750" cy="4422775"/>
          </a:xfrm>
          <a:prstGeom prst="rect">
            <a:avLst/>
          </a:prstGeom>
        </p:spPr>
        <p:txBody>
          <a:bodyPr/>
          <a:lstStyle/>
          <a:p>
            <a:r>
              <a:rPr lang="en-US" altLang="en-US" sz="3400" dirty="0"/>
              <a:t>Safety Requirements: </a:t>
            </a:r>
          </a:p>
          <a:p>
            <a:endParaRPr lang="en-US" altLang="en-US" sz="3400" dirty="0"/>
          </a:p>
          <a:p>
            <a:r>
              <a:rPr lang="en-US" altLang="en-US" sz="3400" dirty="0"/>
              <a:t>Risk Assessment:</a:t>
            </a:r>
          </a:p>
          <a:p>
            <a:endParaRPr lang="en-US" altLang="en-US" sz="3400" dirty="0"/>
          </a:p>
          <a:p>
            <a:r>
              <a:rPr lang="en-US" altLang="en-US" sz="3400" dirty="0"/>
              <a:t>Environmental Considerations:</a:t>
            </a:r>
          </a:p>
          <a:p>
            <a:endParaRPr lang="en-US" altLang="en-US" sz="3400" dirty="0"/>
          </a:p>
          <a:p>
            <a:r>
              <a:rPr lang="en-US" altLang="en-US" sz="3400" dirty="0"/>
              <a:t>Evaluation: </a:t>
            </a:r>
          </a:p>
          <a:p>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2891"/>
            <a:ext cx="10515600" cy="1004072"/>
          </a:xfrm>
        </p:spPr>
        <p:txBody>
          <a:bodyPr/>
          <a:lstStyle/>
          <a:p>
            <a:r>
              <a:rPr lang="en-US" dirty="0"/>
              <a:t>The </a:t>
            </a:r>
            <a:r>
              <a:rPr lang="en-US" b="1" dirty="0"/>
              <a:t>PEQ-15</a:t>
            </a:r>
            <a:r>
              <a:rPr lang="en-US" dirty="0" smtClean="0"/>
              <a:t> </a:t>
            </a:r>
            <a:r>
              <a:rPr lang="en-US" dirty="0"/>
              <a:t>is designed for operation in battlefield environments for precise weapon aiming, target marking and illumination. </a:t>
            </a:r>
          </a:p>
        </p:txBody>
      </p:sp>
      <p:pic>
        <p:nvPicPr>
          <p:cNvPr id="5" name="Picture 4"/>
          <p:cNvPicPr>
            <a:picLocks noChangeAspect="1"/>
          </p:cNvPicPr>
          <p:nvPr/>
        </p:nvPicPr>
        <p:blipFill>
          <a:blip r:embed="rId2"/>
          <a:stretch>
            <a:fillRect/>
          </a:stretch>
        </p:blipFill>
        <p:spPr>
          <a:xfrm>
            <a:off x="3317966" y="2419543"/>
            <a:ext cx="5042263" cy="2648845"/>
          </a:xfrm>
          <a:prstGeom prst="rect">
            <a:avLst/>
          </a:prstGeom>
        </p:spPr>
      </p:pic>
    </p:spTree>
    <p:extLst>
      <p:ext uri="{BB962C8B-B14F-4D97-AF65-F5344CB8AC3E}">
        <p14:creationId xmlns:p14="http://schemas.microsoft.com/office/powerpoint/2010/main" val="275973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1" y="2520246"/>
            <a:ext cx="4429758" cy="4036424"/>
          </a:xfrm>
        </p:spPr>
        <p:txBody>
          <a:bodyPr>
            <a:normAutofit fontScale="77500" lnSpcReduction="20000"/>
          </a:bodyPr>
          <a:lstStyle/>
          <a:p>
            <a:pPr marL="0" indent="0">
              <a:buNone/>
            </a:pPr>
            <a:r>
              <a:rPr lang="en-US" dirty="0" smtClean="0"/>
              <a:t>                 Item Description</a:t>
            </a:r>
            <a:endParaRPr lang="en-US" dirty="0"/>
          </a:p>
          <a:p>
            <a:pPr marL="0" indent="0">
              <a:buNone/>
            </a:pPr>
            <a:r>
              <a:rPr lang="en-US" dirty="0" smtClean="0"/>
              <a:t>1. Soft Carrying Case</a:t>
            </a:r>
            <a:r>
              <a:rPr lang="en-US" dirty="0"/>
              <a:t>	</a:t>
            </a:r>
          </a:p>
          <a:p>
            <a:pPr marL="0" indent="0">
              <a:buNone/>
            </a:pPr>
            <a:r>
              <a:rPr lang="en-US" dirty="0" smtClean="0"/>
              <a:t>2. Operator and </a:t>
            </a:r>
            <a:r>
              <a:rPr lang="en-US" dirty="0"/>
              <a:t>Unit </a:t>
            </a:r>
            <a:r>
              <a:rPr lang="en-US" dirty="0" smtClean="0"/>
              <a:t>Maintenance man.</a:t>
            </a:r>
            <a:endParaRPr lang="en-US" dirty="0"/>
          </a:p>
          <a:p>
            <a:pPr marL="0" indent="0">
              <a:buNone/>
            </a:pPr>
            <a:r>
              <a:rPr lang="en-US" dirty="0" smtClean="0"/>
              <a:t>3. Quick Reference Guide</a:t>
            </a:r>
            <a:r>
              <a:rPr lang="en-US" dirty="0"/>
              <a:t>	</a:t>
            </a:r>
          </a:p>
          <a:p>
            <a:pPr marL="0" indent="0">
              <a:buNone/>
            </a:pPr>
            <a:r>
              <a:rPr lang="en-US" dirty="0" smtClean="0"/>
              <a:t>4. </a:t>
            </a:r>
            <a:r>
              <a:rPr lang="en-US" b="1" dirty="0" smtClean="0"/>
              <a:t>PEQ-15</a:t>
            </a:r>
            <a:r>
              <a:rPr lang="en-US" dirty="0" smtClean="0"/>
              <a:t> Assembly</a:t>
            </a:r>
            <a:r>
              <a:rPr lang="en-US" dirty="0"/>
              <a:t>	</a:t>
            </a:r>
          </a:p>
          <a:p>
            <a:pPr marL="0" indent="0">
              <a:buNone/>
            </a:pPr>
            <a:r>
              <a:rPr lang="en-US" dirty="0" smtClean="0"/>
              <a:t>5. Pattern Generators (setof5</a:t>
            </a:r>
            <a:r>
              <a:rPr lang="en-US" dirty="0"/>
              <a:t>)	</a:t>
            </a:r>
          </a:p>
          <a:p>
            <a:pPr marL="0" indent="0">
              <a:buNone/>
            </a:pPr>
            <a:r>
              <a:rPr lang="en-US" dirty="0" smtClean="0"/>
              <a:t>6. Remote Cable </a:t>
            </a:r>
            <a:r>
              <a:rPr lang="en-US" dirty="0"/>
              <a:t>Switch	</a:t>
            </a:r>
          </a:p>
          <a:p>
            <a:pPr marL="0" indent="0">
              <a:buNone/>
            </a:pPr>
            <a:r>
              <a:rPr lang="en-US" dirty="0" smtClean="0"/>
              <a:t>7. Tape Fastener </a:t>
            </a:r>
            <a:r>
              <a:rPr lang="en-US" dirty="0"/>
              <a:t>(3)	</a:t>
            </a:r>
          </a:p>
          <a:p>
            <a:pPr marL="0" indent="0">
              <a:buNone/>
            </a:pPr>
            <a:r>
              <a:rPr lang="en-US" dirty="0" smtClean="0"/>
              <a:t>8. Strap, Retaining(2</a:t>
            </a:r>
            <a:r>
              <a:rPr lang="en-US" dirty="0"/>
              <a:t>)	</a:t>
            </a:r>
          </a:p>
          <a:p>
            <a:pPr marL="0" indent="0">
              <a:buNone/>
            </a:pPr>
            <a:r>
              <a:rPr lang="en-US" dirty="0" smtClean="0"/>
              <a:t>9. Battery  ,</a:t>
            </a:r>
            <a:r>
              <a:rPr lang="en-US" dirty="0"/>
              <a:t>3-Volt Lithium	</a:t>
            </a:r>
          </a:p>
          <a:p>
            <a:endParaRPr lang="en-US" dirty="0"/>
          </a:p>
        </p:txBody>
      </p:sp>
      <p:pic>
        <p:nvPicPr>
          <p:cNvPr id="5" name="Picture 4"/>
          <p:cNvPicPr>
            <a:picLocks noChangeAspect="1"/>
          </p:cNvPicPr>
          <p:nvPr/>
        </p:nvPicPr>
        <p:blipFill>
          <a:blip r:embed="rId2"/>
          <a:stretch>
            <a:fillRect/>
          </a:stretch>
        </p:blipFill>
        <p:spPr>
          <a:xfrm>
            <a:off x="1180010" y="2520245"/>
            <a:ext cx="4941389" cy="4036424"/>
          </a:xfrm>
          <a:prstGeom prst="rect">
            <a:avLst/>
          </a:prstGeom>
        </p:spPr>
      </p:pic>
    </p:spTree>
    <p:extLst>
      <p:ext uri="{BB962C8B-B14F-4D97-AF65-F5344CB8AC3E}">
        <p14:creationId xmlns:p14="http://schemas.microsoft.com/office/powerpoint/2010/main" val="1875692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1"/>
            <a:ext cx="3629297" cy="3448595"/>
          </a:xfrm>
        </p:spPr>
        <p:txBody>
          <a:bodyPr>
            <a:normAutofit fontScale="77500" lnSpcReduction="20000"/>
          </a:bodyPr>
          <a:lstStyle/>
          <a:p>
            <a:endParaRPr lang="en-US" dirty="0"/>
          </a:p>
          <a:p>
            <a:r>
              <a:rPr lang="en-US" b="1" dirty="0" smtClean="0"/>
              <a:t>Weight:</a:t>
            </a:r>
            <a:r>
              <a:rPr lang="en-US" dirty="0"/>
              <a:t> </a:t>
            </a:r>
            <a:r>
              <a:rPr lang="en-US" dirty="0" smtClean="0"/>
              <a:t>7.5 ounces (with one DL123A Battery </a:t>
            </a:r>
            <a:r>
              <a:rPr lang="en-US" dirty="0"/>
              <a:t>installed)</a:t>
            </a:r>
          </a:p>
          <a:p>
            <a:r>
              <a:rPr lang="en-US" b="1" dirty="0"/>
              <a:t>Length:</a:t>
            </a:r>
            <a:endParaRPr lang="en-US" dirty="0"/>
          </a:p>
          <a:p>
            <a:r>
              <a:rPr lang="en-US" dirty="0"/>
              <a:t>4.6inches</a:t>
            </a:r>
          </a:p>
          <a:p>
            <a:r>
              <a:rPr lang="en-US" b="1" dirty="0"/>
              <a:t>Width:</a:t>
            </a:r>
            <a:endParaRPr lang="en-US" dirty="0"/>
          </a:p>
          <a:p>
            <a:r>
              <a:rPr lang="en-US" dirty="0"/>
              <a:t>2.8inches</a:t>
            </a:r>
          </a:p>
          <a:p>
            <a:r>
              <a:rPr lang="en-US" b="1" dirty="0"/>
              <a:t>Height:</a:t>
            </a:r>
            <a:endParaRPr lang="en-US" dirty="0"/>
          </a:p>
          <a:p>
            <a:r>
              <a:rPr lang="en-US" dirty="0"/>
              <a:t>1.6inches</a:t>
            </a:r>
          </a:p>
        </p:txBody>
      </p:sp>
      <p:pic>
        <p:nvPicPr>
          <p:cNvPr id="5" name="Picture 4"/>
          <p:cNvPicPr>
            <a:picLocks noChangeAspect="1"/>
          </p:cNvPicPr>
          <p:nvPr/>
        </p:nvPicPr>
        <p:blipFill>
          <a:blip r:embed="rId2"/>
          <a:stretch>
            <a:fillRect/>
          </a:stretch>
        </p:blipFill>
        <p:spPr>
          <a:xfrm>
            <a:off x="6121399" y="2612571"/>
            <a:ext cx="4799150" cy="3971109"/>
          </a:xfrm>
          <a:prstGeom prst="rect">
            <a:avLst/>
          </a:prstGeom>
        </p:spPr>
      </p:pic>
    </p:spTree>
    <p:extLst>
      <p:ext uri="{BB962C8B-B14F-4D97-AF65-F5344CB8AC3E}">
        <p14:creationId xmlns:p14="http://schemas.microsoft.com/office/powerpoint/2010/main" val="3436471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0948"/>
            <a:ext cx="4099560" cy="4167051"/>
          </a:xfrm>
        </p:spPr>
        <p:txBody>
          <a:bodyPr>
            <a:normAutofit/>
          </a:bodyPr>
          <a:lstStyle/>
          <a:p>
            <a:r>
              <a:rPr lang="en-US" sz="2000" b="1" dirty="0"/>
              <a:t>Visible Aim Laser </a:t>
            </a:r>
            <a:endParaRPr lang="en-US" sz="2000" b="1" dirty="0" smtClean="0"/>
          </a:p>
          <a:p>
            <a:r>
              <a:rPr lang="en-US" sz="2000" dirty="0" smtClean="0"/>
              <a:t>Range</a:t>
            </a:r>
            <a:r>
              <a:rPr lang="en-US" sz="2000" dirty="0"/>
              <a:t>: &gt;25m </a:t>
            </a:r>
            <a:endParaRPr lang="en-US" sz="2000" dirty="0" smtClean="0"/>
          </a:p>
          <a:p>
            <a:r>
              <a:rPr lang="en-US" sz="2000" b="1" dirty="0" smtClean="0"/>
              <a:t>IR Aim Laser</a:t>
            </a:r>
          </a:p>
          <a:p>
            <a:r>
              <a:rPr lang="en-US" sz="2000" b="1" dirty="0" smtClean="0"/>
              <a:t> </a:t>
            </a:r>
            <a:r>
              <a:rPr lang="en-US" sz="2000" dirty="0" smtClean="0"/>
              <a:t>Range</a:t>
            </a:r>
            <a:r>
              <a:rPr lang="en-US" sz="2000" dirty="0"/>
              <a:t>: &gt;600m (Low</a:t>
            </a:r>
            <a:r>
              <a:rPr lang="en-US" sz="2000" dirty="0" smtClean="0"/>
              <a:t>)</a:t>
            </a:r>
          </a:p>
          <a:p>
            <a:r>
              <a:rPr lang="en-US" sz="2000" dirty="0" smtClean="0"/>
              <a:t> Range</a:t>
            </a:r>
            <a:r>
              <a:rPr lang="en-US" sz="2000" dirty="0"/>
              <a:t>: &gt;2000m (High</a:t>
            </a:r>
            <a:r>
              <a:rPr lang="en-US" sz="2000" dirty="0" smtClean="0"/>
              <a:t>)</a:t>
            </a:r>
          </a:p>
          <a:p>
            <a:r>
              <a:rPr lang="en-US" sz="2000" dirty="0" smtClean="0"/>
              <a:t> </a:t>
            </a:r>
            <a:r>
              <a:rPr lang="en-US" sz="2000" b="1" dirty="0"/>
              <a:t>IR Illuminator </a:t>
            </a:r>
            <a:endParaRPr lang="en-US" sz="2000" b="1" dirty="0" smtClean="0"/>
          </a:p>
          <a:p>
            <a:r>
              <a:rPr lang="en-US" sz="2000" dirty="0" smtClean="0"/>
              <a:t>Range</a:t>
            </a:r>
            <a:r>
              <a:rPr lang="en-US" sz="2000" dirty="0"/>
              <a:t>: &gt;600M (Low</a:t>
            </a:r>
            <a:r>
              <a:rPr lang="en-US" sz="2000" dirty="0" smtClean="0"/>
              <a:t>)</a:t>
            </a:r>
          </a:p>
          <a:p>
            <a:r>
              <a:rPr lang="en-US" sz="2000" dirty="0" smtClean="0"/>
              <a:t>Range</a:t>
            </a:r>
            <a:r>
              <a:rPr lang="en-US" sz="2000" dirty="0"/>
              <a:t>: &gt;2000M (High) </a:t>
            </a:r>
          </a:p>
        </p:txBody>
      </p:sp>
      <p:pic>
        <p:nvPicPr>
          <p:cNvPr id="5" name="Picture 4"/>
          <p:cNvPicPr>
            <a:picLocks noChangeAspect="1"/>
          </p:cNvPicPr>
          <p:nvPr/>
        </p:nvPicPr>
        <p:blipFill>
          <a:blip r:embed="rId3"/>
          <a:stretch>
            <a:fillRect/>
          </a:stretch>
        </p:blipFill>
        <p:spPr>
          <a:xfrm>
            <a:off x="5617029" y="2690948"/>
            <a:ext cx="5012509" cy="3929777"/>
          </a:xfrm>
          <a:prstGeom prst="rect">
            <a:avLst/>
          </a:prstGeom>
        </p:spPr>
      </p:pic>
    </p:spTree>
    <p:extLst>
      <p:ext uri="{BB962C8B-B14F-4D97-AF65-F5344CB8AC3E}">
        <p14:creationId xmlns:p14="http://schemas.microsoft.com/office/powerpoint/2010/main" val="3712775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57" y="2743200"/>
            <a:ext cx="4859383" cy="3642769"/>
          </a:xfrm>
        </p:spPr>
        <p:txBody>
          <a:bodyPr/>
          <a:lstStyle/>
          <a:p>
            <a:r>
              <a:rPr lang="en-US" b="1" dirty="0" smtClean="0"/>
              <a:t>Power and Performance</a:t>
            </a:r>
            <a:endParaRPr lang="en-US" dirty="0"/>
          </a:p>
          <a:p>
            <a:r>
              <a:rPr lang="en-US" b="1" dirty="0"/>
              <a:t>Batteries</a:t>
            </a:r>
            <a:endParaRPr lang="en-US" dirty="0"/>
          </a:p>
          <a:p>
            <a:r>
              <a:rPr lang="en-US" dirty="0" smtClean="0"/>
              <a:t>One 3-volt DL123A Lithium</a:t>
            </a:r>
          </a:p>
          <a:p>
            <a:r>
              <a:rPr lang="en-US" b="1" dirty="0" smtClean="0"/>
              <a:t>Battery Life</a:t>
            </a:r>
            <a:endParaRPr lang="en-US" dirty="0"/>
          </a:p>
          <a:p>
            <a:r>
              <a:rPr lang="en-US" dirty="0"/>
              <a:t>&gt;</a:t>
            </a:r>
            <a:r>
              <a:rPr lang="en-US" dirty="0" smtClean="0"/>
              <a:t>6 hours in Dual Hi</a:t>
            </a:r>
          </a:p>
          <a:p>
            <a:r>
              <a:rPr lang="en-US" b="1" dirty="0" smtClean="0"/>
              <a:t>Waterproof</a:t>
            </a:r>
            <a:endParaRPr lang="en-US" dirty="0"/>
          </a:p>
          <a:p>
            <a:r>
              <a:rPr lang="en-US" dirty="0" smtClean="0"/>
              <a:t>6 meters for 1hour </a:t>
            </a:r>
            <a:endParaRPr lang="en-US" dirty="0"/>
          </a:p>
        </p:txBody>
      </p:sp>
      <p:pic>
        <p:nvPicPr>
          <p:cNvPr id="5" name="Picture 4"/>
          <p:cNvPicPr>
            <a:picLocks noChangeAspect="1"/>
          </p:cNvPicPr>
          <p:nvPr/>
        </p:nvPicPr>
        <p:blipFill>
          <a:blip r:embed="rId2"/>
          <a:stretch>
            <a:fillRect/>
          </a:stretch>
        </p:blipFill>
        <p:spPr>
          <a:xfrm>
            <a:off x="1463040" y="3227335"/>
            <a:ext cx="1871617" cy="2674497"/>
          </a:xfrm>
          <a:prstGeom prst="rect">
            <a:avLst/>
          </a:prstGeom>
        </p:spPr>
      </p:pic>
    </p:spTree>
    <p:extLst>
      <p:ext uri="{BB962C8B-B14F-4D97-AF65-F5344CB8AC3E}">
        <p14:creationId xmlns:p14="http://schemas.microsoft.com/office/powerpoint/2010/main" val="1597570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613431" y="1825625"/>
            <a:ext cx="4965138" cy="4351338"/>
          </a:xfrm>
          <a:prstGeom prst="rect">
            <a:avLst/>
          </a:prstGeom>
        </p:spPr>
      </p:pic>
      <p:pic>
        <p:nvPicPr>
          <p:cNvPr id="6" name="Picture 5"/>
          <p:cNvPicPr>
            <a:picLocks noChangeAspect="1"/>
          </p:cNvPicPr>
          <p:nvPr/>
        </p:nvPicPr>
        <p:blipFill>
          <a:blip r:embed="rId3"/>
          <a:stretch>
            <a:fillRect/>
          </a:stretch>
        </p:blipFill>
        <p:spPr>
          <a:xfrm>
            <a:off x="2507343" y="2665413"/>
            <a:ext cx="1168400" cy="750480"/>
          </a:xfrm>
          <a:prstGeom prst="rect">
            <a:avLst/>
          </a:prstGeom>
        </p:spPr>
      </p:pic>
      <p:sp>
        <p:nvSpPr>
          <p:cNvPr id="7" name="Rectangle 6"/>
          <p:cNvSpPr/>
          <p:nvPr/>
        </p:nvSpPr>
        <p:spPr>
          <a:xfrm>
            <a:off x="1317436" y="2315040"/>
            <a:ext cx="3279488" cy="369332"/>
          </a:xfrm>
          <a:prstGeom prst="rect">
            <a:avLst/>
          </a:prstGeom>
        </p:spPr>
        <p:txBody>
          <a:bodyPr wrap="none">
            <a:spAutoFit/>
          </a:bodyPr>
          <a:lstStyle/>
          <a:p>
            <a:r>
              <a:rPr lang="en-US" b="1" i="0" u="none" strike="noStrike" baseline="0" dirty="0" smtClean="0">
                <a:solidFill>
                  <a:srgbClr val="000000"/>
                </a:solidFill>
                <a:latin typeface="Arial" panose="020B0604020202020204" pitchFamily="34" charset="0"/>
              </a:rPr>
              <a:t>1. Aim Laser Exit Port Cover</a:t>
            </a:r>
            <a:endParaRPr lang="en-US" dirty="0"/>
          </a:p>
        </p:txBody>
      </p:sp>
      <p:sp>
        <p:nvSpPr>
          <p:cNvPr id="8" name="Rectangle 7"/>
          <p:cNvSpPr/>
          <p:nvPr/>
        </p:nvSpPr>
        <p:spPr>
          <a:xfrm>
            <a:off x="5119322" y="2161419"/>
            <a:ext cx="2457724" cy="369332"/>
          </a:xfrm>
          <a:prstGeom prst="rect">
            <a:avLst/>
          </a:prstGeom>
        </p:spPr>
        <p:txBody>
          <a:bodyPr wrap="none">
            <a:spAutoFit/>
          </a:bodyPr>
          <a:lstStyle/>
          <a:p>
            <a:r>
              <a:rPr lang="en-US" b="1" dirty="0" smtClean="0"/>
              <a:t>2. Mode selector switch</a:t>
            </a:r>
            <a:endParaRPr lang="en-US" dirty="0"/>
          </a:p>
        </p:txBody>
      </p:sp>
      <p:sp>
        <p:nvSpPr>
          <p:cNvPr id="9" name="Rectangle 8"/>
          <p:cNvSpPr/>
          <p:nvPr/>
        </p:nvSpPr>
        <p:spPr>
          <a:xfrm>
            <a:off x="8797884" y="3010302"/>
            <a:ext cx="2398670" cy="369332"/>
          </a:xfrm>
          <a:prstGeom prst="rect">
            <a:avLst/>
          </a:prstGeom>
        </p:spPr>
        <p:txBody>
          <a:bodyPr wrap="none">
            <a:spAutoFit/>
          </a:bodyPr>
          <a:lstStyle/>
          <a:p>
            <a:r>
              <a:rPr lang="en-US" b="1" dirty="0" smtClean="0"/>
              <a:t>3. Illuminator adjusters</a:t>
            </a:r>
            <a:endParaRPr lang="en-US" dirty="0"/>
          </a:p>
        </p:txBody>
      </p:sp>
      <p:sp>
        <p:nvSpPr>
          <p:cNvPr id="10" name="Rectangle 9"/>
          <p:cNvSpPr/>
          <p:nvPr/>
        </p:nvSpPr>
        <p:spPr>
          <a:xfrm>
            <a:off x="6784502" y="5465486"/>
            <a:ext cx="2557110" cy="369332"/>
          </a:xfrm>
          <a:prstGeom prst="rect">
            <a:avLst/>
          </a:prstGeom>
        </p:spPr>
        <p:txBody>
          <a:bodyPr wrap="none">
            <a:spAutoFit/>
          </a:bodyPr>
          <a:lstStyle/>
          <a:p>
            <a:r>
              <a:rPr lang="en-US" b="1" dirty="0" smtClean="0">
                <a:solidFill>
                  <a:srgbClr val="000000"/>
                </a:solidFill>
                <a:latin typeface="Arial" panose="020B0604020202020204" pitchFamily="34" charset="0"/>
              </a:rPr>
              <a:t>4. Illuminator Diffuser</a:t>
            </a:r>
            <a:endParaRPr lang="en-US" dirty="0"/>
          </a:p>
        </p:txBody>
      </p:sp>
      <p:sp>
        <p:nvSpPr>
          <p:cNvPr id="11" name="Rectangle 10"/>
          <p:cNvSpPr/>
          <p:nvPr/>
        </p:nvSpPr>
        <p:spPr>
          <a:xfrm>
            <a:off x="3316980" y="6365767"/>
            <a:ext cx="2980303" cy="369332"/>
          </a:xfrm>
          <a:prstGeom prst="rect">
            <a:avLst/>
          </a:prstGeom>
        </p:spPr>
        <p:txBody>
          <a:bodyPr wrap="none">
            <a:spAutoFit/>
          </a:bodyPr>
          <a:lstStyle/>
          <a:p>
            <a:r>
              <a:rPr lang="en-US" b="1" dirty="0" smtClean="0">
                <a:solidFill>
                  <a:srgbClr val="000000"/>
                </a:solidFill>
                <a:latin typeface="Arial" panose="020B0604020202020204" pitchFamily="34" charset="0"/>
              </a:rPr>
              <a:t>5. Illuminator focus knob</a:t>
            </a:r>
            <a:r>
              <a:rPr lang="en-US" b="1" i="0" u="none" strike="noStrike" baseline="0" dirty="0" smtClean="0">
                <a:solidFill>
                  <a:srgbClr val="000000"/>
                </a:solidFill>
                <a:latin typeface="Arial" panose="020B0604020202020204" pitchFamily="34" charset="0"/>
              </a:rPr>
              <a:t> </a:t>
            </a:r>
            <a:endParaRPr lang="en-US" dirty="0"/>
          </a:p>
        </p:txBody>
      </p:sp>
      <p:sp>
        <p:nvSpPr>
          <p:cNvPr id="12" name="Rectangle 11"/>
          <p:cNvSpPr/>
          <p:nvPr/>
        </p:nvSpPr>
        <p:spPr>
          <a:xfrm>
            <a:off x="2004717" y="5508587"/>
            <a:ext cx="1843197" cy="369332"/>
          </a:xfrm>
          <a:prstGeom prst="rect">
            <a:avLst/>
          </a:prstGeom>
        </p:spPr>
        <p:txBody>
          <a:bodyPr wrap="none">
            <a:spAutoFit/>
          </a:bodyPr>
          <a:lstStyle/>
          <a:p>
            <a:r>
              <a:rPr lang="en-US" b="1" dirty="0" smtClean="0">
                <a:solidFill>
                  <a:srgbClr val="000000"/>
                </a:solidFill>
                <a:latin typeface="Arial" panose="020B0604020202020204" pitchFamily="34" charset="0"/>
              </a:rPr>
              <a:t>6. IR Aim Laser</a:t>
            </a:r>
            <a:endParaRPr lang="en-US" dirty="0"/>
          </a:p>
        </p:txBody>
      </p:sp>
      <p:sp>
        <p:nvSpPr>
          <p:cNvPr id="13" name="Rectangle 12"/>
          <p:cNvSpPr/>
          <p:nvPr/>
        </p:nvSpPr>
        <p:spPr>
          <a:xfrm>
            <a:off x="849155" y="4769923"/>
            <a:ext cx="2351991" cy="369332"/>
          </a:xfrm>
          <a:prstGeom prst="rect">
            <a:avLst/>
          </a:prstGeom>
        </p:spPr>
        <p:txBody>
          <a:bodyPr wrap="none">
            <a:spAutoFit/>
          </a:bodyPr>
          <a:lstStyle/>
          <a:p>
            <a:r>
              <a:rPr lang="en-US" b="1" dirty="0" smtClean="0">
                <a:solidFill>
                  <a:srgbClr val="000000"/>
                </a:solidFill>
                <a:latin typeface="Arial" panose="020B0604020202020204" pitchFamily="34" charset="0"/>
              </a:rPr>
              <a:t>7. Visible Aim Laser</a:t>
            </a:r>
            <a:endParaRPr lang="en-US" dirty="0"/>
          </a:p>
        </p:txBody>
      </p:sp>
      <p:cxnSp>
        <p:nvCxnSpPr>
          <p:cNvPr id="17" name="Straight Arrow Connector 16"/>
          <p:cNvCxnSpPr/>
          <p:nvPr/>
        </p:nvCxnSpPr>
        <p:spPr>
          <a:xfrm flipV="1">
            <a:off x="6121399" y="5650152"/>
            <a:ext cx="663103" cy="72433"/>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18385" y="3301465"/>
            <a:ext cx="1808672" cy="59767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94430" y="3347368"/>
            <a:ext cx="1532627" cy="108132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63561" y="2519831"/>
            <a:ext cx="433722" cy="43126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912940" y="2735461"/>
            <a:ext cx="538290" cy="86484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316980" y="4626412"/>
            <a:ext cx="1213384" cy="15065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816228" y="4448259"/>
            <a:ext cx="1005675" cy="101722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596924" y="5346854"/>
            <a:ext cx="803212" cy="90826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78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56905" y="1825625"/>
            <a:ext cx="5878190" cy="4351338"/>
          </a:xfrm>
          <a:prstGeom prst="rect">
            <a:avLst/>
          </a:prstGeom>
        </p:spPr>
      </p:pic>
      <p:pic>
        <p:nvPicPr>
          <p:cNvPr id="6" name="Picture 5"/>
          <p:cNvPicPr>
            <a:picLocks noChangeAspect="1"/>
          </p:cNvPicPr>
          <p:nvPr/>
        </p:nvPicPr>
        <p:blipFill>
          <a:blip r:embed="rId3"/>
          <a:stretch>
            <a:fillRect/>
          </a:stretch>
        </p:blipFill>
        <p:spPr>
          <a:xfrm>
            <a:off x="3173949" y="2498676"/>
            <a:ext cx="1168400" cy="826800"/>
          </a:xfrm>
          <a:prstGeom prst="rect">
            <a:avLst/>
          </a:prstGeom>
        </p:spPr>
      </p:pic>
      <p:sp>
        <p:nvSpPr>
          <p:cNvPr id="8" name="Rectangle 7"/>
          <p:cNvSpPr/>
          <p:nvPr/>
        </p:nvSpPr>
        <p:spPr>
          <a:xfrm>
            <a:off x="8315864" y="5504454"/>
            <a:ext cx="2932981" cy="646331"/>
          </a:xfrm>
          <a:prstGeom prst="rect">
            <a:avLst/>
          </a:prstGeom>
        </p:spPr>
        <p:txBody>
          <a:bodyPr wrap="square">
            <a:spAutoFit/>
          </a:bodyPr>
          <a:lstStyle/>
          <a:p>
            <a:r>
              <a:rPr lang="en-US" b="1" i="0" u="none" strike="noStrike" baseline="0" dirty="0" smtClean="0">
                <a:solidFill>
                  <a:srgbClr val="000000"/>
                </a:solidFill>
                <a:latin typeface="Arial" panose="020B0604020202020204" pitchFamily="34" charset="0"/>
              </a:rPr>
              <a:t>14.Integral Rail Grabber Bracket</a:t>
            </a:r>
            <a:endParaRPr lang="en-US" dirty="0"/>
          </a:p>
        </p:txBody>
      </p:sp>
      <p:sp>
        <p:nvSpPr>
          <p:cNvPr id="12" name="Rectangle 11"/>
          <p:cNvSpPr/>
          <p:nvPr/>
        </p:nvSpPr>
        <p:spPr>
          <a:xfrm>
            <a:off x="8818954" y="4119406"/>
            <a:ext cx="2429891" cy="369332"/>
          </a:xfrm>
          <a:prstGeom prst="rect">
            <a:avLst/>
          </a:prstGeom>
        </p:spPr>
        <p:txBody>
          <a:bodyPr wrap="square">
            <a:spAutoFit/>
          </a:bodyPr>
          <a:lstStyle/>
          <a:p>
            <a:r>
              <a:rPr lang="en-US" b="1" dirty="0" smtClean="0">
                <a:solidFill>
                  <a:srgbClr val="000000"/>
                </a:solidFill>
                <a:latin typeface="Arial" panose="020B0604020202020204" pitchFamily="34" charset="0"/>
              </a:rPr>
              <a:t>13. Tie down point</a:t>
            </a:r>
            <a:endParaRPr lang="en-US" dirty="0"/>
          </a:p>
        </p:txBody>
      </p:sp>
      <p:sp>
        <p:nvSpPr>
          <p:cNvPr id="13" name="Rectangle 12"/>
          <p:cNvSpPr/>
          <p:nvPr/>
        </p:nvSpPr>
        <p:spPr>
          <a:xfrm>
            <a:off x="6578177" y="6323815"/>
            <a:ext cx="2005677" cy="369332"/>
          </a:xfrm>
          <a:prstGeom prst="rect">
            <a:avLst/>
          </a:prstGeom>
        </p:spPr>
        <p:txBody>
          <a:bodyPr wrap="none">
            <a:spAutoFit/>
          </a:bodyPr>
          <a:lstStyle/>
          <a:p>
            <a:r>
              <a:rPr lang="en-US" b="1" dirty="0" smtClean="0">
                <a:solidFill>
                  <a:srgbClr val="000000"/>
                </a:solidFill>
                <a:latin typeface="Arial" panose="020B0604020202020204" pitchFamily="34" charset="0"/>
              </a:rPr>
              <a:t>15. Safety Screw</a:t>
            </a:r>
            <a:endParaRPr lang="en-US" dirty="0"/>
          </a:p>
        </p:txBody>
      </p:sp>
      <p:sp>
        <p:nvSpPr>
          <p:cNvPr id="14" name="Rectangle 13"/>
          <p:cNvSpPr/>
          <p:nvPr/>
        </p:nvSpPr>
        <p:spPr>
          <a:xfrm>
            <a:off x="2697192" y="6258262"/>
            <a:ext cx="2121915" cy="369332"/>
          </a:xfrm>
          <a:prstGeom prst="rect">
            <a:avLst/>
          </a:prstGeom>
        </p:spPr>
        <p:txBody>
          <a:bodyPr wrap="square">
            <a:spAutoFit/>
          </a:bodyPr>
          <a:lstStyle/>
          <a:p>
            <a:r>
              <a:rPr lang="en-US" b="1" dirty="0" smtClean="0">
                <a:solidFill>
                  <a:srgbClr val="000000"/>
                </a:solidFill>
                <a:latin typeface="Arial" panose="020B0604020202020204" pitchFamily="34" charset="0"/>
              </a:rPr>
              <a:t>16. Remote Jack</a:t>
            </a:r>
            <a:endParaRPr lang="en-US" dirty="0"/>
          </a:p>
        </p:txBody>
      </p:sp>
      <p:sp>
        <p:nvSpPr>
          <p:cNvPr id="15" name="Rectangle 14"/>
          <p:cNvSpPr/>
          <p:nvPr/>
        </p:nvSpPr>
        <p:spPr>
          <a:xfrm>
            <a:off x="97173" y="4868924"/>
            <a:ext cx="3433376" cy="369332"/>
          </a:xfrm>
          <a:prstGeom prst="rect">
            <a:avLst/>
          </a:prstGeom>
        </p:spPr>
        <p:txBody>
          <a:bodyPr wrap="none">
            <a:spAutoFit/>
          </a:bodyPr>
          <a:lstStyle/>
          <a:p>
            <a:r>
              <a:rPr lang="en-US" b="1" dirty="0" smtClean="0">
                <a:solidFill>
                  <a:srgbClr val="000000"/>
                </a:solidFill>
                <a:latin typeface="Arial" panose="020B0604020202020204" pitchFamily="34" charset="0"/>
              </a:rPr>
              <a:t>17. Lanyard Attachment Point</a:t>
            </a:r>
            <a:endParaRPr lang="en-US" dirty="0"/>
          </a:p>
        </p:txBody>
      </p:sp>
      <p:sp>
        <p:nvSpPr>
          <p:cNvPr id="16" name="Rectangle 15"/>
          <p:cNvSpPr/>
          <p:nvPr/>
        </p:nvSpPr>
        <p:spPr>
          <a:xfrm>
            <a:off x="172849" y="4082250"/>
            <a:ext cx="3365024" cy="369332"/>
          </a:xfrm>
          <a:prstGeom prst="rect">
            <a:avLst/>
          </a:prstGeom>
        </p:spPr>
        <p:txBody>
          <a:bodyPr wrap="none">
            <a:spAutoFit/>
          </a:bodyPr>
          <a:lstStyle/>
          <a:p>
            <a:r>
              <a:rPr lang="en-US" b="1" dirty="0" smtClean="0">
                <a:solidFill>
                  <a:srgbClr val="000000"/>
                </a:solidFill>
                <a:latin typeface="Arial" panose="020B0604020202020204" pitchFamily="34" charset="0"/>
              </a:rPr>
              <a:t>8. Battery Cap/Compartment</a:t>
            </a:r>
            <a:r>
              <a:rPr lang="en-US" b="1" i="0" u="none" strike="noStrike" baseline="0" dirty="0" smtClean="0">
                <a:solidFill>
                  <a:srgbClr val="000000"/>
                </a:solidFill>
                <a:latin typeface="Arial" panose="020B0604020202020204" pitchFamily="34" charset="0"/>
              </a:rPr>
              <a:t> </a:t>
            </a:r>
            <a:endParaRPr lang="en-US" dirty="0"/>
          </a:p>
        </p:txBody>
      </p:sp>
      <p:sp>
        <p:nvSpPr>
          <p:cNvPr id="17" name="Rectangle 16"/>
          <p:cNvSpPr/>
          <p:nvPr/>
        </p:nvSpPr>
        <p:spPr>
          <a:xfrm>
            <a:off x="880028" y="3247095"/>
            <a:ext cx="2929007" cy="369332"/>
          </a:xfrm>
          <a:prstGeom prst="rect">
            <a:avLst/>
          </a:prstGeom>
        </p:spPr>
        <p:txBody>
          <a:bodyPr wrap="none">
            <a:spAutoFit/>
          </a:bodyPr>
          <a:lstStyle/>
          <a:p>
            <a:r>
              <a:rPr lang="en-US" b="1" dirty="0" smtClean="0">
                <a:solidFill>
                  <a:srgbClr val="000000"/>
                </a:solidFill>
                <a:latin typeface="Arial" panose="020B0604020202020204" pitchFamily="34" charset="0"/>
              </a:rPr>
              <a:t>9. Safety Screw Storage </a:t>
            </a:r>
            <a:r>
              <a:rPr lang="en-US" b="1" i="0" u="none" strike="noStrike" baseline="0" dirty="0" smtClean="0">
                <a:solidFill>
                  <a:srgbClr val="000000"/>
                </a:solidFill>
                <a:latin typeface="Arial" panose="020B0604020202020204" pitchFamily="34" charset="0"/>
              </a:rPr>
              <a:t> </a:t>
            </a:r>
            <a:endParaRPr lang="en-US" dirty="0"/>
          </a:p>
        </p:txBody>
      </p:sp>
      <p:sp>
        <p:nvSpPr>
          <p:cNvPr id="18" name="Rectangle 17"/>
          <p:cNvSpPr/>
          <p:nvPr/>
        </p:nvSpPr>
        <p:spPr>
          <a:xfrm>
            <a:off x="179461" y="2469151"/>
            <a:ext cx="2903359" cy="369332"/>
          </a:xfrm>
          <a:prstGeom prst="rect">
            <a:avLst/>
          </a:prstGeom>
        </p:spPr>
        <p:txBody>
          <a:bodyPr wrap="none">
            <a:spAutoFit/>
          </a:bodyPr>
          <a:lstStyle/>
          <a:p>
            <a:r>
              <a:rPr lang="en-US" b="1" dirty="0" smtClean="0">
                <a:solidFill>
                  <a:srgbClr val="000000"/>
                </a:solidFill>
                <a:latin typeface="Arial" panose="020B0604020202020204" pitchFamily="34" charset="0"/>
              </a:rPr>
              <a:t>10. LED Status Indicator</a:t>
            </a:r>
            <a:r>
              <a:rPr lang="en-US" b="1" i="0" u="none" strike="noStrike" baseline="0" dirty="0" smtClean="0">
                <a:solidFill>
                  <a:srgbClr val="000000"/>
                </a:solidFill>
                <a:latin typeface="Arial" panose="020B0604020202020204" pitchFamily="34" charset="0"/>
              </a:rPr>
              <a:t> </a:t>
            </a:r>
            <a:endParaRPr lang="en-US" dirty="0"/>
          </a:p>
        </p:txBody>
      </p:sp>
      <p:sp>
        <p:nvSpPr>
          <p:cNvPr id="19" name="Rectangle 18"/>
          <p:cNvSpPr/>
          <p:nvPr/>
        </p:nvSpPr>
        <p:spPr>
          <a:xfrm>
            <a:off x="7722788" y="2272463"/>
            <a:ext cx="2471639" cy="369332"/>
          </a:xfrm>
          <a:prstGeom prst="rect">
            <a:avLst/>
          </a:prstGeom>
        </p:spPr>
        <p:txBody>
          <a:bodyPr wrap="none">
            <a:spAutoFit/>
          </a:bodyPr>
          <a:lstStyle/>
          <a:p>
            <a:r>
              <a:rPr lang="en-US" b="1" dirty="0" smtClean="0">
                <a:solidFill>
                  <a:srgbClr val="000000"/>
                </a:solidFill>
                <a:latin typeface="Arial" panose="020B0604020202020204" pitchFamily="34" charset="0"/>
              </a:rPr>
              <a:t>11. Activation Button</a:t>
            </a:r>
            <a:endParaRPr lang="en-US" dirty="0"/>
          </a:p>
        </p:txBody>
      </p:sp>
      <p:sp>
        <p:nvSpPr>
          <p:cNvPr id="20" name="Rectangle 19"/>
          <p:cNvSpPr/>
          <p:nvPr/>
        </p:nvSpPr>
        <p:spPr>
          <a:xfrm>
            <a:off x="9039140" y="2956144"/>
            <a:ext cx="3001591" cy="369332"/>
          </a:xfrm>
          <a:prstGeom prst="rect">
            <a:avLst/>
          </a:prstGeom>
        </p:spPr>
        <p:txBody>
          <a:bodyPr wrap="none">
            <a:spAutoFit/>
          </a:bodyPr>
          <a:lstStyle/>
          <a:p>
            <a:r>
              <a:rPr lang="en-US" b="1" dirty="0" smtClean="0">
                <a:solidFill>
                  <a:srgbClr val="000000"/>
                </a:solidFill>
                <a:latin typeface="Arial" panose="020B0604020202020204" pitchFamily="34" charset="0"/>
              </a:rPr>
              <a:t>12. Aim Laser Adjustment</a:t>
            </a:r>
            <a:endParaRPr lang="en-US" dirty="0"/>
          </a:p>
        </p:txBody>
      </p:sp>
      <p:cxnSp>
        <p:nvCxnSpPr>
          <p:cNvPr id="22" name="Straight Arrow Connector 21"/>
          <p:cNvCxnSpPr/>
          <p:nvPr/>
        </p:nvCxnSpPr>
        <p:spPr>
          <a:xfrm flipH="1">
            <a:off x="6307287" y="2527339"/>
            <a:ext cx="1221876" cy="121250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401464" y="3140810"/>
            <a:ext cx="1637676" cy="72382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953555" y="3325476"/>
            <a:ext cx="1067438" cy="130920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359167" y="3864634"/>
            <a:ext cx="599440" cy="165306"/>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377790" y="5504454"/>
            <a:ext cx="938074" cy="32316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827106" y="4868924"/>
            <a:ext cx="244047" cy="142211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175185" y="5827619"/>
            <a:ext cx="1888633" cy="29481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43640" y="5229457"/>
            <a:ext cx="1868162" cy="14462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537873" y="4447183"/>
            <a:ext cx="940429" cy="35618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726498" y="3589471"/>
            <a:ext cx="1393003" cy="52993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6" idx="1"/>
          </p:cNvCxnSpPr>
          <p:nvPr/>
        </p:nvCxnSpPr>
        <p:spPr>
          <a:xfrm>
            <a:off x="2518913" y="2877763"/>
            <a:ext cx="655036" cy="34313"/>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766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315040"/>
            <a:ext cx="10515600" cy="4294765"/>
          </a:xfrm>
        </p:spPr>
        <p:txBody>
          <a:bodyPr>
            <a:normAutofit fontScale="85000" lnSpcReduction="20000"/>
          </a:bodyPr>
          <a:lstStyle/>
          <a:p>
            <a:endParaRPr lang="en-US" dirty="0"/>
          </a:p>
          <a:p>
            <a:pPr marL="0" indent="0">
              <a:buNone/>
            </a:pPr>
            <a:r>
              <a:rPr lang="en-US" b="1" dirty="0" smtClean="0"/>
              <a:t>1. Vis Aim Low </a:t>
            </a:r>
            <a:r>
              <a:rPr lang="en-US" b="1" dirty="0"/>
              <a:t>(VIS-AL)</a:t>
            </a:r>
            <a:r>
              <a:rPr lang="en-US" dirty="0"/>
              <a:t>–The </a:t>
            </a:r>
            <a:r>
              <a:rPr lang="en-US" dirty="0" smtClean="0"/>
              <a:t>visible aiming beam operates at LOW power</a:t>
            </a:r>
            <a:r>
              <a:rPr lang="en-US" dirty="0"/>
              <a:t>.</a:t>
            </a:r>
          </a:p>
          <a:p>
            <a:pPr marL="0" indent="0">
              <a:buNone/>
            </a:pPr>
            <a:r>
              <a:rPr lang="en-US" b="1" dirty="0" smtClean="0"/>
              <a:t>2.Off (O</a:t>
            </a:r>
            <a:r>
              <a:rPr lang="en-US" b="1" dirty="0"/>
              <a:t>) </a:t>
            </a:r>
            <a:r>
              <a:rPr lang="en-US" dirty="0"/>
              <a:t>–</a:t>
            </a:r>
            <a:r>
              <a:rPr lang="en-US" dirty="0" smtClean="0"/>
              <a:t>The ATPIAL will </a:t>
            </a:r>
            <a:r>
              <a:rPr lang="en-US" dirty="0"/>
              <a:t>not operate</a:t>
            </a:r>
          </a:p>
          <a:p>
            <a:pPr marL="0" indent="0">
              <a:buNone/>
            </a:pPr>
            <a:r>
              <a:rPr lang="en-US" b="1" dirty="0"/>
              <a:t>3.Program(P) </a:t>
            </a:r>
            <a:r>
              <a:rPr lang="en-US" dirty="0"/>
              <a:t>–</a:t>
            </a:r>
            <a:r>
              <a:rPr lang="en-US" dirty="0" smtClean="0"/>
              <a:t>Program Mode</a:t>
            </a:r>
            <a:endParaRPr lang="en-US" dirty="0"/>
          </a:p>
          <a:p>
            <a:pPr marL="0" indent="0">
              <a:buNone/>
            </a:pPr>
            <a:r>
              <a:rPr lang="en-US" b="1" dirty="0"/>
              <a:t>4.IRAimLow (IR-AL) </a:t>
            </a:r>
            <a:r>
              <a:rPr lang="en-US" dirty="0"/>
              <a:t>–The </a:t>
            </a:r>
            <a:r>
              <a:rPr lang="en-US" dirty="0" smtClean="0"/>
              <a:t>infrared aiming beam operates at LOW power</a:t>
            </a:r>
            <a:r>
              <a:rPr lang="en-US" dirty="0"/>
              <a:t>.</a:t>
            </a:r>
          </a:p>
          <a:p>
            <a:pPr marL="0" indent="0">
              <a:buNone/>
            </a:pPr>
            <a:r>
              <a:rPr lang="en-US" b="1" dirty="0"/>
              <a:t>5.IRDualLow (IR-DL) </a:t>
            </a:r>
            <a:r>
              <a:rPr lang="en-US" dirty="0"/>
              <a:t>–The </a:t>
            </a:r>
            <a:r>
              <a:rPr lang="en-US" dirty="0" smtClean="0"/>
              <a:t>infrared aiming beam and infrared illuminator operates at </a:t>
            </a:r>
            <a:r>
              <a:rPr lang="en-US" dirty="0"/>
              <a:t>LOW Power.</a:t>
            </a:r>
          </a:p>
          <a:p>
            <a:pPr marL="0" indent="0">
              <a:buNone/>
            </a:pPr>
            <a:r>
              <a:rPr lang="en-US" b="1" dirty="0"/>
              <a:t>6.IRAimHigh (IR-AH)</a:t>
            </a:r>
            <a:r>
              <a:rPr lang="en-US" dirty="0"/>
              <a:t>–</a:t>
            </a:r>
            <a:r>
              <a:rPr lang="en-US" dirty="0" smtClean="0"/>
              <a:t>The infrared aiming beam operates at </a:t>
            </a:r>
            <a:r>
              <a:rPr lang="en-US" dirty="0"/>
              <a:t>HIGH power.</a:t>
            </a:r>
          </a:p>
          <a:p>
            <a:pPr marL="0" indent="0">
              <a:buNone/>
            </a:pPr>
            <a:r>
              <a:rPr lang="en-US" b="1" dirty="0"/>
              <a:t>7.IRIllumHigh(IR-IH)</a:t>
            </a:r>
            <a:r>
              <a:rPr lang="en-US" dirty="0"/>
              <a:t>–The </a:t>
            </a:r>
            <a:r>
              <a:rPr lang="en-US" dirty="0" smtClean="0"/>
              <a:t>infrared illuminator operates at HIGH power</a:t>
            </a:r>
            <a:r>
              <a:rPr lang="en-US" dirty="0"/>
              <a:t>.</a:t>
            </a:r>
          </a:p>
          <a:p>
            <a:pPr marL="0" indent="0">
              <a:buNone/>
            </a:pPr>
            <a:r>
              <a:rPr lang="en-US" b="1" dirty="0" smtClean="0"/>
              <a:t>8.IRDualHigh(IR-DH</a:t>
            </a:r>
            <a:r>
              <a:rPr lang="en-US" b="1" dirty="0"/>
              <a:t>)</a:t>
            </a:r>
            <a:r>
              <a:rPr lang="en-US" dirty="0"/>
              <a:t>–</a:t>
            </a:r>
            <a:r>
              <a:rPr lang="en-US" dirty="0" smtClean="0"/>
              <a:t>The infrared aiming beam and infrared illuminator operates at HIGH power </a:t>
            </a:r>
            <a:endParaRPr lang="en-US" dirty="0"/>
          </a:p>
          <a:p>
            <a:endParaRPr lang="en-US" dirty="0"/>
          </a:p>
        </p:txBody>
      </p:sp>
    </p:spTree>
    <p:extLst>
      <p:ext uri="{BB962C8B-B14F-4D97-AF65-F5344CB8AC3E}">
        <p14:creationId xmlns:p14="http://schemas.microsoft.com/office/powerpoint/2010/main" val="1878722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US" dirty="0"/>
              <a:t>	</a:t>
            </a:r>
          </a:p>
          <a:p>
            <a:pPr marL="0" indent="0" algn="ctr">
              <a:buNone/>
            </a:pPr>
            <a:r>
              <a:rPr lang="en-US" dirty="0" smtClean="0"/>
              <a:t> MOUNTING TO M-4</a:t>
            </a:r>
            <a:endParaRPr lang="en-US" dirty="0"/>
          </a:p>
          <a:p>
            <a:r>
              <a:rPr lang="en-US" dirty="0" smtClean="0"/>
              <a:t>Loosen the clamping knob on the </a:t>
            </a:r>
            <a:r>
              <a:rPr lang="en-US" b="1" dirty="0"/>
              <a:t>PEQ-15</a:t>
            </a:r>
            <a:r>
              <a:rPr lang="en-US" dirty="0" smtClean="0"/>
              <a:t> Rail Grabber until it has sufficient space to fit over the rail</a:t>
            </a:r>
            <a:r>
              <a:rPr lang="en-US" dirty="0"/>
              <a:t>.</a:t>
            </a:r>
          </a:p>
          <a:p>
            <a:r>
              <a:rPr lang="en-US" dirty="0" smtClean="0"/>
              <a:t>Secure the recoil lug of the ATPIAL Rail Grabber to the rail by </a:t>
            </a:r>
            <a:r>
              <a:rPr lang="en-US" dirty="0"/>
              <a:t>applying </a:t>
            </a:r>
            <a:r>
              <a:rPr lang="en-US" dirty="0" smtClean="0"/>
              <a:t>down ward and forward pressure to take out the slack then turning </a:t>
            </a:r>
            <a:r>
              <a:rPr lang="en-US" dirty="0"/>
              <a:t>the </a:t>
            </a:r>
            <a:r>
              <a:rPr lang="en-US" dirty="0" smtClean="0"/>
              <a:t>slotted knob CW finger </a:t>
            </a:r>
            <a:r>
              <a:rPr lang="en-US" dirty="0"/>
              <a:t>tight.</a:t>
            </a:r>
          </a:p>
          <a:p>
            <a:r>
              <a:rPr lang="en-US" dirty="0" smtClean="0"/>
              <a:t>Tighten the clamping knob with a coin or multipurpose tool ½ </a:t>
            </a:r>
            <a:r>
              <a:rPr lang="en-US" dirty="0"/>
              <a:t>of a </a:t>
            </a:r>
            <a:r>
              <a:rPr lang="en-US" dirty="0" smtClean="0"/>
              <a:t>complete turn </a:t>
            </a:r>
            <a:r>
              <a:rPr lang="en-US" dirty="0"/>
              <a:t>or 180 </a:t>
            </a:r>
            <a:r>
              <a:rPr lang="en-US" dirty="0" smtClean="0"/>
              <a:t>degrees to ensure proper </a:t>
            </a:r>
            <a:r>
              <a:rPr lang="en-US" dirty="0"/>
              <a:t>seating. </a:t>
            </a:r>
          </a:p>
          <a:p>
            <a:endParaRPr lang="en-US" dirty="0"/>
          </a:p>
        </p:txBody>
      </p:sp>
    </p:spTree>
    <p:extLst>
      <p:ext uri="{BB962C8B-B14F-4D97-AF65-F5344CB8AC3E}">
        <p14:creationId xmlns:p14="http://schemas.microsoft.com/office/powerpoint/2010/main" val="272093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2655060" y="1825625"/>
            <a:ext cx="6881879" cy="4351338"/>
          </a:xfrm>
          <a:prstGeom prst="rect">
            <a:avLst/>
          </a:prstGeom>
        </p:spPr>
      </p:pic>
      <p:sp>
        <p:nvSpPr>
          <p:cNvPr id="8" name="TextBox 7"/>
          <p:cNvSpPr txBox="1"/>
          <p:nvPr/>
        </p:nvSpPr>
        <p:spPr>
          <a:xfrm>
            <a:off x="95833" y="2433278"/>
            <a:ext cx="2774367" cy="1077218"/>
          </a:xfrm>
          <a:prstGeom prst="rect">
            <a:avLst/>
          </a:prstGeom>
          <a:noFill/>
        </p:spPr>
        <p:txBody>
          <a:bodyPr wrap="square" rtlCol="0">
            <a:spAutoFit/>
          </a:bodyPr>
          <a:lstStyle/>
          <a:p>
            <a:r>
              <a:rPr lang="en-US" sz="3200" dirty="0" smtClean="0"/>
              <a:t>Adjustments ½ </a:t>
            </a:r>
          </a:p>
          <a:p>
            <a:r>
              <a:rPr lang="en-US" sz="3200" dirty="0" smtClean="0"/>
              <a:t>MOA per click</a:t>
            </a:r>
            <a:endParaRPr lang="en-US" sz="3200" dirty="0"/>
          </a:p>
        </p:txBody>
      </p:sp>
      <p:cxnSp>
        <p:nvCxnSpPr>
          <p:cNvPr id="10" name="Straight Arrow Connector 9"/>
          <p:cNvCxnSpPr>
            <a:endCxn id="14" idx="1"/>
          </p:cNvCxnSpPr>
          <p:nvPr/>
        </p:nvCxnSpPr>
        <p:spPr>
          <a:xfrm flipV="1">
            <a:off x="7556500" y="4458377"/>
            <a:ext cx="2084465" cy="62433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127921" y="3111896"/>
            <a:ext cx="2602752" cy="129219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53372" y="2796526"/>
            <a:ext cx="1764201" cy="400110"/>
          </a:xfrm>
          <a:prstGeom prst="rect">
            <a:avLst/>
          </a:prstGeom>
          <a:noFill/>
        </p:spPr>
        <p:txBody>
          <a:bodyPr wrap="none" rtlCol="0">
            <a:spAutoFit/>
          </a:bodyPr>
          <a:lstStyle/>
          <a:p>
            <a:r>
              <a:rPr lang="en-US" sz="2000" b="1" dirty="0" smtClean="0"/>
              <a:t>Elevation knob</a:t>
            </a:r>
            <a:endParaRPr lang="en-US" sz="2000" b="1" dirty="0"/>
          </a:p>
        </p:txBody>
      </p:sp>
      <p:sp>
        <p:nvSpPr>
          <p:cNvPr id="14" name="TextBox 13"/>
          <p:cNvSpPr txBox="1"/>
          <p:nvPr/>
        </p:nvSpPr>
        <p:spPr>
          <a:xfrm>
            <a:off x="9640965" y="4258322"/>
            <a:ext cx="1725601" cy="400110"/>
          </a:xfrm>
          <a:prstGeom prst="rect">
            <a:avLst/>
          </a:prstGeom>
          <a:noFill/>
        </p:spPr>
        <p:txBody>
          <a:bodyPr wrap="none" rtlCol="0">
            <a:spAutoFit/>
          </a:bodyPr>
          <a:lstStyle/>
          <a:p>
            <a:r>
              <a:rPr lang="en-US" sz="2000" b="1" dirty="0" err="1" smtClean="0"/>
              <a:t>Windage</a:t>
            </a:r>
            <a:r>
              <a:rPr lang="en-US" sz="2000" b="1" dirty="0" smtClean="0"/>
              <a:t> knob</a:t>
            </a:r>
            <a:endParaRPr lang="en-US" sz="2000" b="1" dirty="0"/>
          </a:p>
        </p:txBody>
      </p:sp>
      <p:sp>
        <p:nvSpPr>
          <p:cNvPr id="15" name="TextBox 14"/>
          <p:cNvSpPr txBox="1"/>
          <p:nvPr/>
        </p:nvSpPr>
        <p:spPr>
          <a:xfrm>
            <a:off x="9653372" y="3146934"/>
            <a:ext cx="1553935" cy="646331"/>
          </a:xfrm>
          <a:prstGeom prst="rect">
            <a:avLst/>
          </a:prstGeom>
          <a:noFill/>
        </p:spPr>
        <p:txBody>
          <a:bodyPr wrap="square" rtlCol="0">
            <a:spAutoFit/>
          </a:bodyPr>
          <a:lstStyle/>
          <a:p>
            <a:r>
              <a:rPr lang="en-US" dirty="0" smtClean="0"/>
              <a:t>CW is: up</a:t>
            </a:r>
          </a:p>
          <a:p>
            <a:r>
              <a:rPr lang="en-US" dirty="0" smtClean="0"/>
              <a:t>CCW: down</a:t>
            </a:r>
            <a:endParaRPr lang="en-US" dirty="0"/>
          </a:p>
        </p:txBody>
      </p:sp>
      <p:sp>
        <p:nvSpPr>
          <p:cNvPr id="17" name="TextBox 16"/>
          <p:cNvSpPr txBox="1"/>
          <p:nvPr/>
        </p:nvSpPr>
        <p:spPr>
          <a:xfrm>
            <a:off x="9629453" y="4655964"/>
            <a:ext cx="1270748" cy="646331"/>
          </a:xfrm>
          <a:prstGeom prst="rect">
            <a:avLst/>
          </a:prstGeom>
          <a:noFill/>
        </p:spPr>
        <p:txBody>
          <a:bodyPr wrap="square" rtlCol="0">
            <a:spAutoFit/>
          </a:bodyPr>
          <a:lstStyle/>
          <a:p>
            <a:r>
              <a:rPr lang="en-US" dirty="0" smtClean="0"/>
              <a:t>CW: right</a:t>
            </a:r>
          </a:p>
          <a:p>
            <a:r>
              <a:rPr lang="en-US" dirty="0" smtClean="0"/>
              <a:t>CCW: left</a:t>
            </a:r>
            <a:endParaRPr lang="en-US" dirty="0"/>
          </a:p>
        </p:txBody>
      </p:sp>
      <p:pic>
        <p:nvPicPr>
          <p:cNvPr id="28" name="Picture 27"/>
          <p:cNvPicPr>
            <a:picLocks noChangeAspect="1"/>
          </p:cNvPicPr>
          <p:nvPr/>
        </p:nvPicPr>
        <p:blipFill>
          <a:blip r:embed="rId3"/>
          <a:stretch>
            <a:fillRect/>
          </a:stretch>
        </p:blipFill>
        <p:spPr>
          <a:xfrm>
            <a:off x="2918076" y="2333036"/>
            <a:ext cx="2287923" cy="1727201"/>
          </a:xfrm>
          <a:prstGeom prst="rect">
            <a:avLst/>
          </a:prstGeom>
        </p:spPr>
      </p:pic>
      <p:sp>
        <p:nvSpPr>
          <p:cNvPr id="29" name="TextBox 28"/>
          <p:cNvSpPr txBox="1"/>
          <p:nvPr/>
        </p:nvSpPr>
        <p:spPr>
          <a:xfrm>
            <a:off x="5135231" y="2433278"/>
            <a:ext cx="2234010" cy="1508105"/>
          </a:xfrm>
          <a:prstGeom prst="rect">
            <a:avLst/>
          </a:prstGeom>
          <a:noFill/>
        </p:spPr>
        <p:txBody>
          <a:bodyPr wrap="none" rtlCol="0">
            <a:spAutoFit/>
          </a:bodyPr>
          <a:lstStyle/>
          <a:p>
            <a:r>
              <a:rPr lang="en-US" sz="2000" b="1" dirty="0" smtClean="0"/>
              <a:t>Illuminator knob</a:t>
            </a:r>
          </a:p>
          <a:p>
            <a:r>
              <a:rPr lang="en-US" dirty="0" smtClean="0"/>
              <a:t>Elevation CW: up</a:t>
            </a:r>
          </a:p>
          <a:p>
            <a:r>
              <a:rPr lang="en-US" dirty="0"/>
              <a:t> </a:t>
            </a:r>
            <a:r>
              <a:rPr lang="en-US" dirty="0" smtClean="0"/>
              <a:t>                 CCW: down</a:t>
            </a:r>
          </a:p>
          <a:p>
            <a:r>
              <a:rPr lang="en-US" dirty="0" err="1" smtClean="0"/>
              <a:t>Windage</a:t>
            </a:r>
            <a:r>
              <a:rPr lang="en-US" dirty="0" smtClean="0"/>
              <a:t>  CW: right</a:t>
            </a:r>
          </a:p>
          <a:p>
            <a:r>
              <a:rPr lang="en-US" dirty="0"/>
              <a:t> </a:t>
            </a:r>
            <a:r>
              <a:rPr lang="en-US" dirty="0" smtClean="0"/>
              <a:t>                 CCW: left</a:t>
            </a:r>
            <a:endParaRPr lang="en-US" dirty="0"/>
          </a:p>
        </p:txBody>
      </p:sp>
      <p:cxnSp>
        <p:nvCxnSpPr>
          <p:cNvPr id="33" name="Straight Arrow Connector 32"/>
          <p:cNvCxnSpPr/>
          <p:nvPr/>
        </p:nvCxnSpPr>
        <p:spPr>
          <a:xfrm flipH="1">
            <a:off x="4533670" y="2641789"/>
            <a:ext cx="620661" cy="17250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648200" y="3365500"/>
            <a:ext cx="487031" cy="10459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653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BB76F2-1445-4356-95B4-C2E7E26DE8BE}"/>
              </a:ext>
            </a:extLst>
          </p:cNvPr>
          <p:cNvSpPr>
            <a:spLocks noGrp="1" noRot="1" noChangeArrowheads="1"/>
          </p:cNvSpPr>
          <p:nvPr>
            <p:ph type="title"/>
          </p:nvPr>
        </p:nvSpPr>
        <p:spPr>
          <a:xfrm>
            <a:off x="0" y="750898"/>
            <a:ext cx="12192000" cy="677863"/>
          </a:xfrm>
        </p:spPr>
        <p:txBody>
          <a:bodyPr/>
          <a:lstStyle/>
          <a:p>
            <a:pPr algn="ctr"/>
            <a:r>
              <a:rPr lang="en-US" altLang="en-US" sz="3200" b="1" u="sng" dirty="0"/>
              <a:t>ENABLING LEARING OBJECTIVE A</a:t>
            </a:r>
          </a:p>
        </p:txBody>
      </p:sp>
      <p:sp>
        <p:nvSpPr>
          <p:cNvPr id="4099" name="Rectangle 3">
            <a:extLst>
              <a:ext uri="{FF2B5EF4-FFF2-40B4-BE49-F238E27FC236}">
                <a16:creationId xmlns:a16="http://schemas.microsoft.com/office/drawing/2014/main" id="{DCAE5CC3-3C04-496E-8934-F1F0440BE078}"/>
              </a:ext>
            </a:extLst>
          </p:cNvPr>
          <p:cNvSpPr>
            <a:spLocks noGrp="1" noRot="1" noChangeArrowheads="1"/>
          </p:cNvSpPr>
          <p:nvPr>
            <p:ph idx="1"/>
          </p:nvPr>
        </p:nvSpPr>
        <p:spPr>
          <a:xfrm>
            <a:off x="1524000" y="1676401"/>
            <a:ext cx="9144000" cy="4422775"/>
          </a:xfrm>
        </p:spPr>
        <p:txBody>
          <a:bodyPr/>
          <a:lstStyle/>
          <a:p>
            <a:pPr>
              <a:buFont typeface="Wingdings" panose="05000000000000000000" pitchFamily="2" charset="2"/>
              <a:buNone/>
            </a:pPr>
            <a:r>
              <a:rPr lang="en-US" altLang="en-US" sz="2400" dirty="0"/>
              <a:t>Action:  Identify characteristics of the AN/PVS 14.</a:t>
            </a:r>
          </a:p>
          <a:p>
            <a:pPr>
              <a:buFont typeface="Wingdings" panose="05000000000000000000" pitchFamily="2" charset="2"/>
              <a:buNone/>
            </a:pPr>
            <a:endParaRPr lang="en-US" altLang="en-US" sz="2400" dirty="0"/>
          </a:p>
          <a:p>
            <a:pPr>
              <a:buFont typeface="Wingdings" panose="05000000000000000000" pitchFamily="2" charset="2"/>
              <a:buNone/>
            </a:pPr>
            <a:r>
              <a:rPr lang="en-US" altLang="en-US" sz="2400" dirty="0"/>
              <a:t>Conditions:  Given a AN/PVS 14 and 2 fresh AA batteries.</a:t>
            </a:r>
          </a:p>
          <a:p>
            <a:pPr>
              <a:buFont typeface="Wingdings" panose="05000000000000000000" pitchFamily="2" charset="2"/>
              <a:buNone/>
            </a:pPr>
            <a:endParaRPr lang="en-US" altLang="en-US" sz="2400" dirty="0"/>
          </a:p>
          <a:p>
            <a:pPr>
              <a:buFont typeface="Wingdings" panose="05000000000000000000" pitchFamily="2" charset="2"/>
              <a:buNone/>
            </a:pPr>
            <a:r>
              <a:rPr lang="en-US" altLang="en-US" sz="2400" dirty="0"/>
              <a:t>Standards:  Identify components of the AN/PVS14 accordance with.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8100" y="1447054"/>
            <a:ext cx="6958445" cy="5329536"/>
          </a:xfrm>
        </p:spPr>
      </p:pic>
      <p:sp>
        <p:nvSpPr>
          <p:cNvPr id="8" name="TextBox 7"/>
          <p:cNvSpPr txBox="1"/>
          <p:nvPr/>
        </p:nvSpPr>
        <p:spPr>
          <a:xfrm>
            <a:off x="673100" y="2971800"/>
            <a:ext cx="3175000" cy="646331"/>
          </a:xfrm>
          <a:prstGeom prst="rect">
            <a:avLst/>
          </a:prstGeom>
          <a:noFill/>
        </p:spPr>
        <p:txBody>
          <a:bodyPr wrap="square" rtlCol="0">
            <a:spAutoFit/>
          </a:bodyPr>
          <a:lstStyle/>
          <a:p>
            <a:r>
              <a:rPr lang="en-US" dirty="0" smtClean="0"/>
              <a:t>Zero Offset for top mounted PEQ-15</a:t>
            </a:r>
            <a:endParaRPr lang="en-US" dirty="0"/>
          </a:p>
        </p:txBody>
      </p:sp>
    </p:spTree>
    <p:extLst>
      <p:ext uri="{BB962C8B-B14F-4D97-AF65-F5344CB8AC3E}">
        <p14:creationId xmlns:p14="http://schemas.microsoft.com/office/powerpoint/2010/main" val="3507586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2315040"/>
            <a:ext cx="5002395" cy="1200329"/>
          </a:xfrm>
          <a:prstGeom prst="rect">
            <a:avLst/>
          </a:prstGeom>
          <a:noFill/>
        </p:spPr>
        <p:txBody>
          <a:bodyPr wrap="none" rtlCol="0">
            <a:spAutoFit/>
          </a:bodyPr>
          <a:lstStyle/>
          <a:p>
            <a:pPr algn="ctr"/>
            <a:r>
              <a:rPr lang="en-US" sz="7200" dirty="0" smtClean="0"/>
              <a:t>QUESTIONS?</a:t>
            </a:r>
            <a:endParaRPr lang="en-US" sz="7200" dirty="0"/>
          </a:p>
        </p:txBody>
      </p:sp>
    </p:spTree>
    <p:extLst>
      <p:ext uri="{BB962C8B-B14F-4D97-AF65-F5344CB8AC3E}">
        <p14:creationId xmlns:p14="http://schemas.microsoft.com/office/powerpoint/2010/main" val="3484799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BBEA6DAD-9AE3-4ECA-91C3-A8B287F099DB}"/>
              </a:ext>
            </a:extLst>
          </p:cNvPr>
          <p:cNvSpPr>
            <a:spLocks noChangeArrowheads="1"/>
          </p:cNvSpPr>
          <p:nvPr/>
        </p:nvSpPr>
        <p:spPr bwMode="auto">
          <a:xfrm>
            <a:off x="1752600" y="639764"/>
            <a:ext cx="8534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815975" algn="l"/>
              </a:tabLst>
              <a:defRPr>
                <a:solidFill>
                  <a:schemeClr val="tx1"/>
                </a:solidFill>
                <a:latin typeface="Arial" panose="020B0604020202020204" pitchFamily="34" charset="0"/>
              </a:defRPr>
            </a:lvl1pPr>
            <a:lvl2pPr>
              <a:tabLst>
                <a:tab pos="815975" algn="l"/>
              </a:tabLst>
              <a:defRPr>
                <a:solidFill>
                  <a:schemeClr val="tx1"/>
                </a:solidFill>
                <a:latin typeface="Arial" panose="020B0604020202020204" pitchFamily="34" charset="0"/>
              </a:defRPr>
            </a:lvl2pPr>
            <a:lvl3pPr>
              <a:tabLst>
                <a:tab pos="815975" algn="l"/>
              </a:tabLst>
              <a:defRPr>
                <a:solidFill>
                  <a:schemeClr val="tx1"/>
                </a:solidFill>
                <a:latin typeface="Arial" panose="020B0604020202020204" pitchFamily="34" charset="0"/>
              </a:defRPr>
            </a:lvl3pPr>
            <a:lvl4pPr>
              <a:tabLst>
                <a:tab pos="815975" algn="l"/>
              </a:tabLst>
              <a:defRPr>
                <a:solidFill>
                  <a:schemeClr val="tx1"/>
                </a:solidFill>
                <a:latin typeface="Arial" panose="020B0604020202020204" pitchFamily="34" charset="0"/>
              </a:defRPr>
            </a:lvl4pPr>
            <a:lvl5pPr>
              <a:tabLst>
                <a:tab pos="815975" algn="l"/>
              </a:tabLst>
              <a:defRPr>
                <a:solidFill>
                  <a:schemeClr val="tx1"/>
                </a:solidFill>
                <a:latin typeface="Arial" panose="020B0604020202020204" pitchFamily="34" charset="0"/>
              </a:defRPr>
            </a:lvl5pPr>
            <a:lvl6pPr fontAlgn="base">
              <a:spcBef>
                <a:spcPct val="0"/>
              </a:spcBef>
              <a:spcAft>
                <a:spcPct val="0"/>
              </a:spcAft>
              <a:tabLst>
                <a:tab pos="815975" algn="l"/>
              </a:tabLst>
              <a:defRPr>
                <a:solidFill>
                  <a:schemeClr val="tx1"/>
                </a:solidFill>
                <a:latin typeface="Arial" panose="020B0604020202020204" pitchFamily="34" charset="0"/>
              </a:defRPr>
            </a:lvl6pPr>
            <a:lvl7pPr fontAlgn="base">
              <a:spcBef>
                <a:spcPct val="0"/>
              </a:spcBef>
              <a:spcAft>
                <a:spcPct val="0"/>
              </a:spcAft>
              <a:tabLst>
                <a:tab pos="815975" algn="l"/>
              </a:tabLst>
              <a:defRPr>
                <a:solidFill>
                  <a:schemeClr val="tx1"/>
                </a:solidFill>
                <a:latin typeface="Arial" panose="020B0604020202020204" pitchFamily="34" charset="0"/>
              </a:defRPr>
            </a:lvl7pPr>
            <a:lvl8pPr fontAlgn="base">
              <a:spcBef>
                <a:spcPct val="0"/>
              </a:spcBef>
              <a:spcAft>
                <a:spcPct val="0"/>
              </a:spcAft>
              <a:tabLst>
                <a:tab pos="815975" algn="l"/>
              </a:tabLst>
              <a:defRPr>
                <a:solidFill>
                  <a:schemeClr val="tx1"/>
                </a:solidFill>
                <a:latin typeface="Arial" panose="020B0604020202020204" pitchFamily="34" charset="0"/>
              </a:defRPr>
            </a:lvl8pPr>
            <a:lvl9pPr fontAlgn="base">
              <a:spcBef>
                <a:spcPct val="0"/>
              </a:spcBef>
              <a:spcAft>
                <a:spcPct val="0"/>
              </a:spcAft>
              <a:tabLst>
                <a:tab pos="815975" algn="l"/>
              </a:tabLst>
              <a:defRPr>
                <a:solidFill>
                  <a:schemeClr val="tx1"/>
                </a:solidFill>
                <a:latin typeface="Arial" panose="020B0604020202020204" pitchFamily="34" charset="0"/>
              </a:defRPr>
            </a:lvl9pPr>
          </a:lstStyle>
          <a:p>
            <a:pPr algn="ctr"/>
            <a:r>
              <a:rPr lang="en-US" altLang="en-US" sz="2800" b="1" dirty="0"/>
              <a:t>Principles of Operation:</a:t>
            </a:r>
          </a:p>
          <a:p>
            <a:pPr algn="ctr"/>
            <a:r>
              <a:rPr lang="en-US" altLang="en-US" sz="2800" b="1" dirty="0"/>
              <a:t>The goggles collect the available light from a scene illuminated by the night sky and project an intensified image into the operator's eye in the proper perspective.  An internal electronic circuit controls the battery power to the image intensifier and IR illumination source.  The circuit also monitors the battery voltage and activates an indicator light when the voltage is low.  The goggles accommodate various operational requirements and differences in physical characteristics of the individual operators.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41223F6-6E97-4FAC-BDEF-4D3A86E19B0F}"/>
              </a:ext>
            </a:extLst>
          </p:cNvPr>
          <p:cNvSpPr>
            <a:spLocks noGrp="1" noRot="1" noChangeArrowheads="1"/>
          </p:cNvSpPr>
          <p:nvPr>
            <p:ph type="title"/>
          </p:nvPr>
        </p:nvSpPr>
        <p:spPr>
          <a:xfrm>
            <a:off x="0" y="760422"/>
            <a:ext cx="12192000" cy="682625"/>
          </a:xfrm>
        </p:spPr>
        <p:txBody>
          <a:bodyPr/>
          <a:lstStyle/>
          <a:p>
            <a:pPr algn="ctr"/>
            <a:r>
              <a:rPr lang="en-US" altLang="en-US" sz="3200" b="1" u="sng" dirty="0"/>
              <a:t>Extreme Darkness</a:t>
            </a:r>
          </a:p>
        </p:txBody>
      </p:sp>
      <p:sp>
        <p:nvSpPr>
          <p:cNvPr id="75779" name="Rectangle 3">
            <a:extLst>
              <a:ext uri="{FF2B5EF4-FFF2-40B4-BE49-F238E27FC236}">
                <a16:creationId xmlns:a16="http://schemas.microsoft.com/office/drawing/2014/main" id="{2663D5AE-8D11-45BC-945C-DB3E56E991D9}"/>
              </a:ext>
            </a:extLst>
          </p:cNvPr>
          <p:cNvSpPr>
            <a:spLocks noGrp="1" noRot="1" noChangeArrowheads="1"/>
          </p:cNvSpPr>
          <p:nvPr>
            <p:ph type="body" sz="half" idx="1"/>
          </p:nvPr>
        </p:nvSpPr>
        <p:spPr>
          <a:xfrm>
            <a:off x="1825625" y="1676401"/>
            <a:ext cx="4191000" cy="4422775"/>
          </a:xfrm>
        </p:spPr>
        <p:txBody>
          <a:bodyPr/>
          <a:lstStyle/>
          <a:p>
            <a:r>
              <a:rPr lang="en-US" altLang="en-US" sz="2400" dirty="0"/>
              <a:t>Night vision requires some ambient light to work</a:t>
            </a:r>
          </a:p>
          <a:p>
            <a:r>
              <a:rPr lang="en-US" altLang="en-US" sz="2400" dirty="0"/>
              <a:t>In total darkness, artificial illumination must be used</a:t>
            </a:r>
          </a:p>
        </p:txBody>
      </p:sp>
      <p:pic>
        <p:nvPicPr>
          <p:cNvPr id="75780" name="Picture 4">
            <a:extLst>
              <a:ext uri="{FF2B5EF4-FFF2-40B4-BE49-F238E27FC236}">
                <a16:creationId xmlns:a16="http://schemas.microsoft.com/office/drawing/2014/main" id="{6278FC6A-78D1-4DE8-821E-2AFB3594B0FD}"/>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5658" r="9009"/>
          <a:stretch>
            <a:fillRect/>
          </a:stretch>
        </p:blipFill>
        <p:spPr>
          <a:xfrm>
            <a:off x="5943600" y="1905000"/>
            <a:ext cx="4724400" cy="3625850"/>
          </a:xfr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a:extLst>
              <a:ext uri="{FF2B5EF4-FFF2-40B4-BE49-F238E27FC236}">
                <a16:creationId xmlns:a16="http://schemas.microsoft.com/office/drawing/2014/main" id="{97EBA8B9-BC15-4E27-B411-7990FC62C104}"/>
              </a:ext>
            </a:extLst>
          </p:cNvPr>
          <p:cNvSpPr>
            <a:spLocks noGrp="1" noRot="1" noChangeArrowheads="1"/>
          </p:cNvSpPr>
          <p:nvPr>
            <p:ph idx="1"/>
          </p:nvPr>
        </p:nvSpPr>
        <p:spPr/>
        <p:txBody>
          <a:bodyPr>
            <a:normAutofit lnSpcReduction="10000"/>
          </a:bodyPr>
          <a:lstStyle/>
          <a:p>
            <a:pPr>
              <a:lnSpc>
                <a:spcPct val="80000"/>
              </a:lnSpc>
              <a:buFont typeface="Wingdings" panose="05000000000000000000" pitchFamily="2" charset="2"/>
              <a:buNone/>
            </a:pPr>
            <a:r>
              <a:rPr lang="en-US" altLang="en-US" sz="2400" dirty="0"/>
              <a:t>Weight: 15 ounces</a:t>
            </a:r>
          </a:p>
          <a:p>
            <a:pPr>
              <a:lnSpc>
                <a:spcPct val="80000"/>
              </a:lnSpc>
              <a:buFont typeface="Wingdings" panose="05000000000000000000" pitchFamily="2" charset="2"/>
              <a:buNone/>
            </a:pPr>
            <a:endParaRPr lang="en-US" altLang="en-US" sz="2400" dirty="0"/>
          </a:p>
          <a:p>
            <a:pPr>
              <a:lnSpc>
                <a:spcPct val="80000"/>
              </a:lnSpc>
              <a:buFont typeface="Wingdings" panose="05000000000000000000" pitchFamily="2" charset="2"/>
              <a:buNone/>
            </a:pPr>
            <a:r>
              <a:rPr lang="en-US" altLang="en-US" sz="2400" dirty="0"/>
              <a:t>Battery:  Operating within -4/70F PVS 14 2(AA) lithium batteries with zero IR usage 60/70 hrs. With 10% IR usage 55/65 </a:t>
            </a:r>
            <a:r>
              <a:rPr lang="en-US" altLang="en-US" sz="2400" dirty="0" err="1"/>
              <a:t>hrs</a:t>
            </a:r>
            <a:r>
              <a:rPr lang="en-US" altLang="en-US" sz="2400" dirty="0"/>
              <a:t> of use 7B/D BA-5567 or 2(AA)</a:t>
            </a:r>
          </a:p>
          <a:p>
            <a:pPr>
              <a:lnSpc>
                <a:spcPct val="80000"/>
              </a:lnSpc>
              <a:buFont typeface="Wingdings" panose="05000000000000000000" pitchFamily="2" charset="2"/>
              <a:buNone/>
            </a:pPr>
            <a:endParaRPr lang="en-US" altLang="en-US" sz="2400" dirty="0"/>
          </a:p>
          <a:p>
            <a:pPr>
              <a:lnSpc>
                <a:spcPct val="80000"/>
              </a:lnSpc>
              <a:buFont typeface="Wingdings" panose="05000000000000000000" pitchFamily="2" charset="2"/>
              <a:buNone/>
            </a:pPr>
            <a:r>
              <a:rPr lang="en-US" altLang="en-US" sz="2400" dirty="0"/>
              <a:t>Range: starlight/Moonlight: 150m/300m</a:t>
            </a:r>
          </a:p>
          <a:p>
            <a:pPr>
              <a:lnSpc>
                <a:spcPct val="80000"/>
              </a:lnSpc>
              <a:buFont typeface="Wingdings" panose="05000000000000000000" pitchFamily="2" charset="2"/>
              <a:buNone/>
            </a:pPr>
            <a:endParaRPr lang="en-US" altLang="en-US" sz="2400" dirty="0"/>
          </a:p>
          <a:p>
            <a:pPr>
              <a:lnSpc>
                <a:spcPct val="80000"/>
              </a:lnSpc>
              <a:buFont typeface="Wingdings" panose="05000000000000000000" pitchFamily="2" charset="2"/>
              <a:buNone/>
            </a:pPr>
            <a:r>
              <a:rPr lang="en-US" altLang="en-US" sz="2400" dirty="0"/>
              <a:t>Magnification 1x or x3 with magnifier </a:t>
            </a:r>
          </a:p>
          <a:p>
            <a:pPr>
              <a:lnSpc>
                <a:spcPct val="80000"/>
              </a:lnSpc>
              <a:buFont typeface="Wingdings" panose="05000000000000000000" pitchFamily="2" charset="2"/>
              <a:buNone/>
            </a:pPr>
            <a:endParaRPr lang="en-US" altLang="en-US" sz="2400" dirty="0"/>
          </a:p>
          <a:p>
            <a:pPr>
              <a:lnSpc>
                <a:spcPct val="80000"/>
              </a:lnSpc>
              <a:buFont typeface="Wingdings" panose="05000000000000000000" pitchFamily="2" charset="2"/>
              <a:buNone/>
            </a:pPr>
            <a:endParaRPr lang="en-US" altLang="en-US" sz="2400" dirty="0"/>
          </a:p>
          <a:p>
            <a:pPr>
              <a:lnSpc>
                <a:spcPct val="80000"/>
              </a:lnSpc>
              <a:buFont typeface="Wingdings" panose="05000000000000000000" pitchFamily="2" charset="2"/>
              <a:buNone/>
            </a:pPr>
            <a:r>
              <a:rPr lang="en-US" altLang="en-US" sz="2400" dirty="0"/>
              <a:t>                    Actual range depends on light conditions </a:t>
            </a:r>
          </a:p>
        </p:txBody>
      </p:sp>
      <p:sp>
        <p:nvSpPr>
          <p:cNvPr id="4" name="Rectangle 2">
            <a:extLst>
              <a:ext uri="{FF2B5EF4-FFF2-40B4-BE49-F238E27FC236}">
                <a16:creationId xmlns:a16="http://schemas.microsoft.com/office/drawing/2014/main" id="{9AE7B92C-6E5F-4781-A515-BD142DC8781B}"/>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Characteristics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8">
            <a:extLst>
              <a:ext uri="{FF2B5EF4-FFF2-40B4-BE49-F238E27FC236}">
                <a16:creationId xmlns:a16="http://schemas.microsoft.com/office/drawing/2014/main" id="{9E139A02-3511-47B0-8915-2C718E373CDE}"/>
              </a:ext>
            </a:extLst>
          </p:cNvPr>
          <p:cNvSpPr>
            <a:spLocks noGrp="1" noRot="1" noChangeArrowheads="1"/>
          </p:cNvSpPr>
          <p:nvPr>
            <p:ph idx="1"/>
          </p:nvPr>
        </p:nvSpPr>
        <p:spPr/>
        <p:txBody>
          <a:bodyPr>
            <a:normAutofit/>
          </a:bodyPr>
          <a:lstStyle/>
          <a:p>
            <a:pPr marL="609600" indent="-609600">
              <a:buFont typeface="Wingdings" panose="05000000000000000000" pitchFamily="2" charset="2"/>
              <a:buAutoNum type="arabicParenR"/>
            </a:pPr>
            <a:r>
              <a:rPr lang="en-US" altLang="en-US" sz="2000" dirty="0"/>
              <a:t>On-Off-IR Pull Switch: this controls the goggles and IR illuminator power.</a:t>
            </a:r>
          </a:p>
          <a:p>
            <a:pPr marL="609600" indent="-609600">
              <a:buFont typeface="Wingdings" panose="05000000000000000000" pitchFamily="2" charset="2"/>
              <a:buAutoNum type="arabicParenR"/>
            </a:pPr>
            <a:r>
              <a:rPr lang="en-US" altLang="en-US" sz="2000" dirty="0"/>
              <a:t>Monocular Tube: This image intensification tube amplifies available light.</a:t>
            </a:r>
          </a:p>
          <a:p>
            <a:pPr marL="609600" indent="-609600">
              <a:buFont typeface="Wingdings" panose="05000000000000000000" pitchFamily="2" charset="2"/>
              <a:buAutoNum type="arabicParenR"/>
            </a:pPr>
            <a:r>
              <a:rPr lang="en-US" altLang="en-US" sz="2000" dirty="0"/>
              <a:t>Objective Lens: This lens focuses the light  of the image intensifier. </a:t>
            </a:r>
          </a:p>
          <a:p>
            <a:pPr marL="609600" indent="-609600">
              <a:buFont typeface="Wingdings" panose="05000000000000000000" pitchFamily="2" charset="2"/>
              <a:buAutoNum type="arabicParenR"/>
            </a:pPr>
            <a:r>
              <a:rPr lang="en-US" altLang="en-US" sz="2000" dirty="0"/>
              <a:t>Objective Lens Cap: this  cap protects the Objective Lens</a:t>
            </a:r>
          </a:p>
          <a:p>
            <a:pPr marL="609600" indent="-609600">
              <a:buFont typeface="Wingdings" panose="05000000000000000000" pitchFamily="2" charset="2"/>
              <a:buAutoNum type="arabicParenR"/>
            </a:pPr>
            <a:r>
              <a:rPr lang="en-US" altLang="en-US" sz="2000" dirty="0"/>
              <a:t>Objective Focus: Used to focus your eyes within the compensation range of 25cm to infinity</a:t>
            </a:r>
          </a:p>
          <a:p>
            <a:pPr marL="609600" indent="-609600">
              <a:buFont typeface="Wingdings" panose="05000000000000000000" pitchFamily="2" charset="2"/>
              <a:buAutoNum type="arabicParenR"/>
            </a:pPr>
            <a:r>
              <a:rPr lang="en-US" altLang="en-US" sz="2000" dirty="0"/>
              <a:t>Diopter Adjustment Ring: focuses eyepiece lens for each eye without the need for glasses.  Adjusts for sharpest image of intensifier screen</a:t>
            </a:r>
          </a:p>
          <a:p>
            <a:pPr marL="609600" indent="-609600">
              <a:buFont typeface="Wingdings" panose="05000000000000000000" pitchFamily="2" charset="2"/>
              <a:buAutoNum type="arabicParenR"/>
            </a:pPr>
            <a:r>
              <a:rPr lang="en-US" altLang="en-US" sz="2000" dirty="0"/>
              <a:t>IR Illuminator: This provides light for viewing up to 3 meters in low ambient light conditions for reading instruments or maps at night.  </a:t>
            </a:r>
          </a:p>
        </p:txBody>
      </p:sp>
      <p:sp>
        <p:nvSpPr>
          <p:cNvPr id="4" name="Rectangle 2">
            <a:extLst>
              <a:ext uri="{FF2B5EF4-FFF2-40B4-BE49-F238E27FC236}">
                <a16:creationId xmlns:a16="http://schemas.microsoft.com/office/drawing/2014/main" id="{268B7149-1E40-4825-B17E-2C17C5833C5E}"/>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Major Components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86145289-F1FA-4022-BDC1-D0859AEF124F}"/>
              </a:ext>
            </a:extLst>
          </p:cNvPr>
          <p:cNvSpPr>
            <a:spLocks noGrp="1" noRot="1" noChangeArrowheads="1"/>
          </p:cNvSpPr>
          <p:nvPr>
            <p:ph idx="1"/>
          </p:nvPr>
        </p:nvSpPr>
        <p:spPr/>
        <p:txBody>
          <a:bodyPr>
            <a:normAutofit/>
          </a:bodyPr>
          <a:lstStyle/>
          <a:p>
            <a:pPr>
              <a:buFont typeface="Wingdings" panose="05000000000000000000" pitchFamily="2" charset="2"/>
              <a:buNone/>
            </a:pPr>
            <a:r>
              <a:rPr lang="en-US" altLang="en-US" sz="2000" dirty="0"/>
              <a:t>9) Battery Compartment: Houses the various batteries( Only AA or BA-5567)</a:t>
            </a:r>
          </a:p>
          <a:p>
            <a:pPr>
              <a:buFont typeface="Wingdings" panose="05000000000000000000" pitchFamily="2" charset="2"/>
              <a:buNone/>
            </a:pPr>
            <a:r>
              <a:rPr lang="en-US" altLang="en-US" sz="2000" dirty="0"/>
              <a:t>10) Eye Piece Lens Cap: Protects the eyepiece lens and prevents light from leaking around the eyepiece.</a:t>
            </a:r>
          </a:p>
          <a:p>
            <a:pPr>
              <a:buFont typeface="Wingdings" panose="05000000000000000000" pitchFamily="2" charset="2"/>
              <a:buNone/>
            </a:pPr>
            <a:r>
              <a:rPr lang="en-US" altLang="en-US" sz="2000" dirty="0"/>
              <a:t>11) Demisting Shields: These are used to prevent the eyepiece lenses from becoming fogged. </a:t>
            </a:r>
          </a:p>
          <a:p>
            <a:pPr>
              <a:buFont typeface="Wingdings" panose="05000000000000000000" pitchFamily="2" charset="2"/>
              <a:buNone/>
            </a:pPr>
            <a:r>
              <a:rPr lang="en-US" altLang="en-US" sz="2000" dirty="0"/>
              <a:t>12) High-Light Detector: Automatically shuts off the goggles after 70 seconds +/- 30 seconds in daylight or bright room light.</a:t>
            </a:r>
          </a:p>
          <a:p>
            <a:pPr>
              <a:buFont typeface="Wingdings" panose="05000000000000000000" pitchFamily="2" charset="2"/>
              <a:buNone/>
            </a:pPr>
            <a:r>
              <a:rPr lang="en-US" altLang="en-US" sz="2000" dirty="0"/>
              <a:t>13) Latch: Used to separate the goggle assembly from the head or Kevlar assembly. IF on the goggles will automatically shut off when separated from the mount.</a:t>
            </a:r>
          </a:p>
          <a:p>
            <a:pPr>
              <a:buFont typeface="Wingdings" panose="05000000000000000000" pitchFamily="2" charset="2"/>
              <a:buNone/>
            </a:pPr>
            <a:r>
              <a:rPr lang="en-US" altLang="en-US" sz="2000" dirty="0"/>
              <a:t>14) Head Mounting Assembly: Mounts the NVG’s to the soldiers head to allow hands free operation.</a:t>
            </a:r>
          </a:p>
          <a:p>
            <a:pPr>
              <a:buFont typeface="Wingdings" panose="05000000000000000000" pitchFamily="2" charset="2"/>
              <a:buNone/>
            </a:pPr>
            <a:r>
              <a:rPr lang="en-US" altLang="en-US" sz="2000" dirty="0"/>
              <a:t>15) Helmet Mounting Assembly: Mounts NVG’s to soldiers </a:t>
            </a:r>
            <a:r>
              <a:rPr lang="en-US" altLang="en-US" sz="2000" dirty="0" err="1"/>
              <a:t>kevlar</a:t>
            </a:r>
            <a:r>
              <a:rPr lang="en-US" altLang="en-US" sz="2000" dirty="0"/>
              <a:t> to allow hands free operation. </a:t>
            </a:r>
          </a:p>
          <a:p>
            <a:pPr>
              <a:buFont typeface="Wingdings" panose="05000000000000000000" pitchFamily="2" charset="2"/>
              <a:buNone/>
            </a:pPr>
            <a:endParaRPr lang="en-US" altLang="en-US" sz="2000" dirty="0"/>
          </a:p>
        </p:txBody>
      </p:sp>
      <p:sp>
        <p:nvSpPr>
          <p:cNvPr id="4" name="Rectangle 2">
            <a:extLst>
              <a:ext uri="{FF2B5EF4-FFF2-40B4-BE49-F238E27FC236}">
                <a16:creationId xmlns:a16="http://schemas.microsoft.com/office/drawing/2014/main" id="{7FB241AC-A9CE-405E-98FE-C9009F137D39}"/>
              </a:ext>
            </a:extLst>
          </p:cNvPr>
          <p:cNvSpPr txBox="1">
            <a:spLocks noRot="1" noChangeArrowheads="1"/>
          </p:cNvSpPr>
          <p:nvPr/>
        </p:nvSpPr>
        <p:spPr>
          <a:xfrm>
            <a:off x="0" y="760422"/>
            <a:ext cx="12192000" cy="682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u="sng" dirty="0"/>
              <a:t>Major Components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TotalTime>
  <Words>2004</Words>
  <Application>Microsoft Office PowerPoint</Application>
  <PresentationFormat>Widescreen</PresentationFormat>
  <Paragraphs>231</Paragraphs>
  <Slides>41</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Wingdings</vt:lpstr>
      <vt:lpstr>1_Office Theme</vt:lpstr>
      <vt:lpstr>PowerPoint Presentation</vt:lpstr>
      <vt:lpstr>TERMINAL LEARNNG OBJECTIVE</vt:lpstr>
      <vt:lpstr>PowerPoint Presentation</vt:lpstr>
      <vt:lpstr>ENABLING LEARING OBJECTIVE A</vt:lpstr>
      <vt:lpstr>PowerPoint Presentation</vt:lpstr>
      <vt:lpstr>Extreme Darkness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Helmet Mount</vt:lpstr>
      <vt:lpstr>PowerPoint Presentation</vt:lpstr>
      <vt:lpstr>PowerPoint Presentation</vt:lpstr>
      <vt:lpstr>PowerPoint Presentation</vt:lpstr>
      <vt:lpstr>PowerPoint Presentation</vt:lpstr>
      <vt:lpstr>PowerPoint Presentation</vt:lpstr>
      <vt:lpstr>PowerPoint Presentation</vt:lpstr>
      <vt:lpstr>Questions ?</vt:lpstr>
      <vt:lpstr>PEQ-15  This system allows you faster target acquisition times in day and nighttime operations in order to kill the enemy. </vt:lpstr>
      <vt:lpstr>PowerPoint Presentation</vt:lpstr>
      <vt:lpstr>PEQ-15  This system allows you faster target acquisition times in day and nighttime operations in order to kill the enemy.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Maciel, David SFC MIL TRADOC USA</dc:creator>
  <cp:lastModifiedBy>Klein, Jeffery M SSG MIL TRADOC USA</cp:lastModifiedBy>
  <cp:revision>32</cp:revision>
  <dcterms:created xsi:type="dcterms:W3CDTF">2019-02-27T13:02:03Z</dcterms:created>
  <dcterms:modified xsi:type="dcterms:W3CDTF">2020-10-07T11:49:56Z</dcterms:modified>
</cp:coreProperties>
</file>