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8" r:id="rId2"/>
    <p:sldId id="294" r:id="rId3"/>
    <p:sldId id="295" r:id="rId4"/>
    <p:sldId id="296" r:id="rId5"/>
    <p:sldId id="297" r:id="rId6"/>
    <p:sldId id="298" r:id="rId7"/>
    <p:sldId id="299" r:id="rId8"/>
    <p:sldId id="300" r:id="rId9"/>
    <p:sldId id="301" r:id="rId10"/>
    <p:sldId id="336" r:id="rId11"/>
    <p:sldId id="337" r:id="rId12"/>
    <p:sldId id="350" r:id="rId13"/>
    <p:sldId id="264" r:id="rId14"/>
    <p:sldId id="349" r:id="rId15"/>
    <p:sldId id="365" r:id="rId16"/>
    <p:sldId id="369" r:id="rId17"/>
    <p:sldId id="341" r:id="rId18"/>
    <p:sldId id="266" r:id="rId19"/>
    <p:sldId id="352" r:id="rId20"/>
    <p:sldId id="315" r:id="rId21"/>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93611" autoAdjust="0"/>
  </p:normalViewPr>
  <p:slideViewPr>
    <p:cSldViewPr>
      <p:cViewPr varScale="1">
        <p:scale>
          <a:sx n="64" d="100"/>
          <a:sy n="64" d="100"/>
        </p:scale>
        <p:origin x="15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atin typeface="Arial" panose="020B0604020202020204" pitchFamily="34" charset="0"/>
              </a:defRPr>
            </a:lvl1pPr>
          </a:lstStyle>
          <a:p>
            <a:fld id="{879CA2FE-A593-443D-A66E-2A0DF84C4779}" type="datetimeFigureOut">
              <a:rPr lang="en-US" smtClean="0"/>
              <a:pPr/>
              <a:t>12/5/2023</a:t>
            </a:fld>
            <a:endParaRPr lang="en-US" dirty="0"/>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atin typeface="Arial" panose="020B0604020202020204" pitchFamily="34" charset="0"/>
              </a:defRPr>
            </a:lvl1pPr>
          </a:lstStyle>
          <a:p>
            <a:fld id="{57DFB5F5-2B28-4CC3-AEFB-579FE07F0CCD}" type="slidenum">
              <a:rPr lang="en-US" smtClean="0"/>
              <a:pPr/>
              <a:t>‹#›</a:t>
            </a:fld>
            <a:endParaRPr lang="en-US" dirty="0"/>
          </a:p>
        </p:txBody>
      </p:sp>
    </p:spTree>
    <p:extLst>
      <p:ext uri="{BB962C8B-B14F-4D97-AF65-F5344CB8AC3E}">
        <p14:creationId xmlns:p14="http://schemas.microsoft.com/office/powerpoint/2010/main" val="39315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t>10</a:t>
            </a:fld>
            <a:endParaRPr lang="en-US"/>
          </a:p>
        </p:txBody>
      </p:sp>
    </p:spTree>
    <p:extLst>
      <p:ext uri="{BB962C8B-B14F-4D97-AF65-F5344CB8AC3E}">
        <p14:creationId xmlns:p14="http://schemas.microsoft.com/office/powerpoint/2010/main" val="269724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Range overmatch provides a tactical engagement buffer that accommodates the Soldier’s time to engage with precision fires. For example, a Soldier that has the capability to effectively engage personnel targets at a range of 500 meters will have range overmatch of 10 to 20 percent over a threat rifleman. That 10 to 20 percent range difference is equivalent to a distance of 40 to 80 meters, which is approximately the distance a maneuvering threat can traverse in 15 to 40 seconds</a:t>
            </a:r>
          </a:p>
          <a:p>
            <a:r>
              <a:rPr lang="en-US" dirty="0"/>
              <a:t> </a:t>
            </a: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t>11</a:t>
            </a:fld>
            <a:endParaRPr lang="en-US"/>
          </a:p>
        </p:txBody>
      </p:sp>
    </p:spTree>
    <p:extLst>
      <p:ext uri="{BB962C8B-B14F-4D97-AF65-F5344CB8AC3E}">
        <p14:creationId xmlns:p14="http://schemas.microsoft.com/office/powerpoint/2010/main" val="1523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REQUIREMENTS</a:t>
            </a:r>
            <a:endParaRPr lang="en-US" dirty="0"/>
          </a:p>
          <a:p>
            <a:r>
              <a:rPr lang="en-US" dirty="0"/>
              <a:t>Units must provide Soldiers with a holster that has a high level of retention, achieved by a friction-based grip; a mechanical retention release such as a thumb operated lever; and mounting hardware appropriate to the situation. The holster should also protect the pistol from damage and debris. Figure 4-1 shows authorized holsters for use with the Army service pistol.</a:t>
            </a:r>
          </a:p>
          <a:p>
            <a:r>
              <a:rPr lang="en-US" dirty="0"/>
              <a:t> </a:t>
            </a:r>
          </a:p>
          <a:p>
            <a:r>
              <a:rPr lang="en-US" b="1" dirty="0"/>
              <a:t>PLACEMENT</a:t>
            </a:r>
            <a:endParaRPr lang="en-US" dirty="0"/>
          </a:p>
          <a:p>
            <a:r>
              <a:rPr lang="en-US" dirty="0"/>
              <a:t> </a:t>
            </a:r>
          </a:p>
          <a:p>
            <a:r>
              <a:rPr lang="en-US" dirty="0"/>
              <a:t>The proper placement of pistol gear helps ensure safety, and helps a Soldier effectively handle and employ the pistol. A holster helps the Soldier—</a:t>
            </a:r>
          </a:p>
          <a:p>
            <a:pPr lvl="0"/>
            <a:r>
              <a:rPr lang="en-US" dirty="0"/>
              <a:t>Maintain control of the pistol while conducting tasks that require both hands such as climbing, handling detainees, providing buddy aid, or other tasks.</a:t>
            </a:r>
          </a:p>
          <a:p>
            <a:pPr lvl="0"/>
            <a:r>
              <a:rPr lang="en-US" dirty="0"/>
              <a:t>Keep the enemy from taking the pistol during close quarters combat.</a:t>
            </a:r>
          </a:p>
          <a:p>
            <a:pPr lvl="0"/>
            <a:r>
              <a:rPr lang="en-US" dirty="0"/>
              <a:t>Access and manipulate the pistol when necessary, especially when wearing other equipment.</a:t>
            </a:r>
          </a:p>
          <a:p>
            <a:pPr lvl="0"/>
            <a:r>
              <a:rPr lang="en-US" dirty="0"/>
              <a:t>Conceal the pistol to perform certain jobs.</a:t>
            </a:r>
          </a:p>
          <a:p>
            <a:r>
              <a:rPr lang="en-US" dirty="0"/>
              <a:t>The holster should be placed midline on the hip. The Soldier should be able to take their firing arm and extend it to their side and cup their firing hand and ensure it doesn’t hit the bottom of the holster. If it does, then the holster is sitting to low and will hinder the draw.</a:t>
            </a:r>
          </a:p>
          <a:p>
            <a:r>
              <a:rPr lang="en-US" dirty="0"/>
              <a:t>The Soldier needs to consider the type of holster used and how the placement of the holster can impact the manner in which the pistol is drawn. Lanyards and other tethers can impede use of the pistol. Selection of the correct retention device should address concerns about the pistol becoming loose or falling from the holster.</a:t>
            </a:r>
          </a:p>
          <a:p>
            <a:r>
              <a:rPr lang="en-US" dirty="0"/>
              <a:t>The path that the pistol takes when drawing and re holstering MUST be free and clear of all equipment. The two most common placements of holsters for the Soldier is on the waistline and thigh.</a:t>
            </a:r>
          </a:p>
          <a:p>
            <a:r>
              <a:rPr lang="en-US" dirty="0"/>
              <a:t>Listed below are alternate placement methods that may be necessary due to specific mission requirements. Soldiers must modify their draw and practice from these alternate placement positions:</a:t>
            </a:r>
          </a:p>
          <a:p>
            <a:pPr lvl="0"/>
            <a:r>
              <a:rPr lang="en-US" dirty="0"/>
              <a:t>Chest (drivers).</a:t>
            </a:r>
          </a:p>
          <a:p>
            <a:pPr lvl="0"/>
            <a:r>
              <a:rPr lang="en-US" dirty="0"/>
              <a:t>Under shoulder (pilots and tank crew members).</a:t>
            </a:r>
          </a:p>
          <a:p>
            <a:pPr lvl="0"/>
            <a:r>
              <a:rPr lang="en-US" dirty="0"/>
              <a:t>Direct mount to IOTV (Soldiers wearing body armor).</a:t>
            </a:r>
          </a:p>
          <a:p>
            <a:pPr lvl="0"/>
            <a:r>
              <a:rPr lang="en-US" dirty="0"/>
              <a:t>Concealment (Soldiers requiring a low signature).</a:t>
            </a:r>
          </a:p>
          <a:p>
            <a:endParaRPr lang="en-US" dirty="0"/>
          </a:p>
        </p:txBody>
      </p:sp>
      <p:sp>
        <p:nvSpPr>
          <p:cNvPr id="4" name="Slide Number Placeholder 3"/>
          <p:cNvSpPr>
            <a:spLocks noGrp="1"/>
          </p:cNvSpPr>
          <p:nvPr>
            <p:ph type="sldNum" sz="quarter" idx="10"/>
          </p:nvPr>
        </p:nvSpPr>
        <p:spPr/>
        <p:txBody>
          <a:bodyPr/>
          <a:lstStyle/>
          <a:p>
            <a:fld id="{57DFB5F5-2B28-4CC3-AEFB-579FE07F0CCD}" type="slidenum">
              <a:rPr lang="en-US" smtClean="0"/>
              <a:t>13</a:t>
            </a:fld>
            <a:endParaRPr lang="en-US"/>
          </a:p>
        </p:txBody>
      </p:sp>
    </p:spTree>
    <p:extLst>
      <p:ext uri="{BB962C8B-B14F-4D97-AF65-F5344CB8AC3E}">
        <p14:creationId xmlns:p14="http://schemas.microsoft.com/office/powerpoint/2010/main" val="25355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REQUIREMENTS</a:t>
            </a:r>
            <a:endParaRPr lang="en-US" dirty="0"/>
          </a:p>
          <a:p>
            <a:r>
              <a:rPr lang="en-US" dirty="0"/>
              <a:t>Units must provide Soldiers with a holster that has a high level of retention, achieved by a friction-based grip; a mechanical retention release such as a thumb operated lever; and mounting hardware appropriate to the situation. The holster should also protect the pistol from damage and debris. Figure 4-1 shows authorized holsters for use with the Army service pistol.</a:t>
            </a:r>
          </a:p>
          <a:p>
            <a:r>
              <a:rPr lang="en-US" dirty="0"/>
              <a:t> </a:t>
            </a:r>
          </a:p>
          <a:p>
            <a:r>
              <a:rPr lang="en-US" b="1" dirty="0"/>
              <a:t>PLACEMENT</a:t>
            </a:r>
            <a:endParaRPr lang="en-US" dirty="0"/>
          </a:p>
          <a:p>
            <a:r>
              <a:rPr lang="en-US" dirty="0"/>
              <a:t> </a:t>
            </a:r>
          </a:p>
          <a:p>
            <a:r>
              <a:rPr lang="en-US" dirty="0"/>
              <a:t>The proper placement of pistol gear helps ensure safety, and helps a Soldier effectively handle and employ the pistol. A holster helps the Soldier—</a:t>
            </a:r>
          </a:p>
          <a:p>
            <a:pPr lvl="0"/>
            <a:r>
              <a:rPr lang="en-US" dirty="0"/>
              <a:t>Maintain control of the pistol while conducting tasks that require both hands such as climbing, handling detainees, providing buddy aid, or other tasks.</a:t>
            </a:r>
          </a:p>
          <a:p>
            <a:pPr lvl="0"/>
            <a:r>
              <a:rPr lang="en-US" dirty="0"/>
              <a:t>Keep the enemy from taking the pistol during close quarters combat.</a:t>
            </a:r>
          </a:p>
          <a:p>
            <a:pPr lvl="0"/>
            <a:r>
              <a:rPr lang="en-US" dirty="0"/>
              <a:t>Access and manipulate the pistol when necessary, especially when wearing other equipment.</a:t>
            </a:r>
          </a:p>
          <a:p>
            <a:pPr lvl="0"/>
            <a:r>
              <a:rPr lang="en-US" dirty="0"/>
              <a:t>Conceal the pistol to perform certain jobs.</a:t>
            </a:r>
          </a:p>
          <a:p>
            <a:r>
              <a:rPr lang="en-US" dirty="0"/>
              <a:t>The holster should be placed midline on the hip. The Soldier should be able to take their firing arm and extend it to their side and cup their firing hand and ensure it doesn’t hit the bottom of the holster. If it does, then the holster is sitting to low and will hinder the draw.</a:t>
            </a:r>
          </a:p>
          <a:p>
            <a:r>
              <a:rPr lang="en-US" dirty="0"/>
              <a:t>The Soldier needs to consider the type of holster used and how the placement of the holster can impact the manner in which the pistol is drawn. Lanyards and other tethers can impede use of the pistol. Selection of the correct retention device should address concerns about the pistol becoming loose or falling from the holster.</a:t>
            </a:r>
          </a:p>
          <a:p>
            <a:r>
              <a:rPr lang="en-US" dirty="0"/>
              <a:t>The path that the pistol takes when drawing and re holstering MUST be free and clear of all equipment. The two most common placements of holsters for the Soldier is on the waistline and thigh.</a:t>
            </a:r>
          </a:p>
          <a:p>
            <a:r>
              <a:rPr lang="en-US" dirty="0"/>
              <a:t>Listed below are alternate placement methods that may be necessary due to specific mission requirements. Soldiers must modify their draw and practice from these alternate placement positions:</a:t>
            </a:r>
          </a:p>
          <a:p>
            <a:pPr lvl="0"/>
            <a:r>
              <a:rPr lang="en-US" dirty="0"/>
              <a:t>Chest (drivers).</a:t>
            </a:r>
          </a:p>
          <a:p>
            <a:pPr lvl="0"/>
            <a:r>
              <a:rPr lang="en-US" dirty="0"/>
              <a:t>Under shoulder (pilots and tank crew members).</a:t>
            </a:r>
          </a:p>
          <a:p>
            <a:pPr lvl="0"/>
            <a:r>
              <a:rPr lang="en-US" dirty="0"/>
              <a:t>Direct mount to IOTV (Soldiers wearing body armor).</a:t>
            </a:r>
          </a:p>
          <a:p>
            <a:pPr lvl="0"/>
            <a:r>
              <a:rPr lang="en-US" dirty="0"/>
              <a:t>Concealment (Soldiers requiring a low signature).</a:t>
            </a:r>
          </a:p>
          <a:p>
            <a:endParaRPr lang="en-US" dirty="0"/>
          </a:p>
        </p:txBody>
      </p:sp>
      <p:sp>
        <p:nvSpPr>
          <p:cNvPr id="4" name="Slide Number Placeholder 3"/>
          <p:cNvSpPr>
            <a:spLocks noGrp="1"/>
          </p:cNvSpPr>
          <p:nvPr>
            <p:ph type="sldNum" sz="quarter" idx="10"/>
          </p:nvPr>
        </p:nvSpPr>
        <p:spPr/>
        <p:txBody>
          <a:bodyPr/>
          <a:lstStyle/>
          <a:p>
            <a:fld id="{57DFB5F5-2B28-4CC3-AEFB-579FE07F0CCD}" type="slidenum">
              <a:rPr lang="en-US" smtClean="0"/>
              <a:t>14</a:t>
            </a:fld>
            <a:endParaRPr lang="en-US"/>
          </a:p>
        </p:txBody>
      </p:sp>
    </p:spTree>
    <p:extLst>
      <p:ext uri="{BB962C8B-B14F-4D97-AF65-F5344CB8AC3E}">
        <p14:creationId xmlns:p14="http://schemas.microsoft.com/office/powerpoint/2010/main" val="290246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t>16</a:t>
            </a:fld>
            <a:endParaRPr lang="en-US"/>
          </a:p>
        </p:txBody>
      </p:sp>
    </p:spTree>
    <p:extLst>
      <p:ext uri="{BB962C8B-B14F-4D97-AF65-F5344CB8AC3E}">
        <p14:creationId xmlns:p14="http://schemas.microsoft.com/office/powerpoint/2010/main" val="334377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by asking pointed question to get concrete knowledge of the class:</a:t>
            </a:r>
          </a:p>
          <a:p>
            <a:endParaRPr lang="en-US" baseline="0" dirty="0"/>
          </a:p>
          <a:p>
            <a:r>
              <a:rPr lang="en-US" baseline="0" dirty="0"/>
              <a:t>Example questions</a:t>
            </a:r>
          </a:p>
          <a:p>
            <a:endParaRPr lang="en-US" baseline="0" dirty="0"/>
          </a:p>
          <a:p>
            <a:r>
              <a:rPr lang="en-US" baseline="0" dirty="0"/>
              <a:t>What is Stability?</a:t>
            </a:r>
          </a:p>
          <a:p>
            <a:endParaRPr lang="en-US" baseline="0" dirty="0"/>
          </a:p>
          <a:p>
            <a:r>
              <a:rPr lang="en-US" baseline="0" dirty="0"/>
              <a:t>What is support?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17</a:t>
            </a:fld>
            <a:endParaRPr lang="en-US" dirty="0"/>
          </a:p>
        </p:txBody>
      </p:sp>
    </p:spTree>
    <p:extLst>
      <p:ext uri="{BB962C8B-B14F-4D97-AF65-F5344CB8AC3E}">
        <p14:creationId xmlns:p14="http://schemas.microsoft.com/office/powerpoint/2010/main" val="249884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Stability is provided through four functions: support,</a:t>
            </a:r>
          </a:p>
          <a:p>
            <a:r>
              <a:rPr lang="en-US" dirty="0"/>
              <a:t>muscle relaxation, natural point of aim, and recoil management.</a:t>
            </a:r>
          </a:p>
          <a:p>
            <a:r>
              <a:rPr lang="en-US" dirty="0"/>
              <a:t>These functions provide the Soldier the means to best stabilize their</a:t>
            </a:r>
          </a:p>
          <a:p>
            <a:r>
              <a:rPr lang="en-US" dirty="0"/>
              <a:t>weapon system during the engagement process.</a:t>
            </a:r>
          </a:p>
          <a:p>
            <a:endParaRPr lang="en-US" dirty="0"/>
          </a:p>
        </p:txBody>
      </p:sp>
      <p:sp>
        <p:nvSpPr>
          <p:cNvPr id="4" name="Slide Number Placeholder 3"/>
          <p:cNvSpPr>
            <a:spLocks noGrp="1"/>
          </p:cNvSpPr>
          <p:nvPr>
            <p:ph type="sldNum" sz="quarter" idx="10"/>
          </p:nvPr>
        </p:nvSpPr>
        <p:spPr/>
        <p:txBody>
          <a:bodyPr/>
          <a:lstStyle/>
          <a:p>
            <a:fld id="{57DFB5F5-2B28-4CC3-AEFB-579FE07F0CCD}" type="slidenum">
              <a:rPr lang="en-US" smtClean="0"/>
              <a:t>18</a:t>
            </a:fld>
            <a:endParaRPr lang="en-US"/>
          </a:p>
        </p:txBody>
      </p:sp>
    </p:spTree>
    <p:extLst>
      <p:ext uri="{BB962C8B-B14F-4D97-AF65-F5344CB8AC3E}">
        <p14:creationId xmlns:p14="http://schemas.microsoft.com/office/powerpoint/2010/main" val="83695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ONE-HANDED GRIP </a:t>
            </a:r>
          </a:p>
          <a:p>
            <a:r>
              <a:rPr lang="en-US" dirty="0"/>
              <a:t>The one-handed grip can be used upon the first contact made with the pistol during</a:t>
            </a:r>
          </a:p>
          <a:p>
            <a:r>
              <a:rPr lang="en-US" dirty="0"/>
              <a:t>the draw-stroke or from the pistol transition. Figure 6-3 shows the one-handed grip. A</a:t>
            </a:r>
          </a:p>
          <a:p>
            <a:r>
              <a:rPr lang="en-US" dirty="0"/>
              <a:t>Soldier can use this grip to engage a target in extreme situations, such as when the other</a:t>
            </a:r>
          </a:p>
          <a:p>
            <a:r>
              <a:rPr lang="en-US" dirty="0"/>
              <a:t>hand is injured and the Soldier must continue to engage targets. This grip can serve as a</a:t>
            </a:r>
          </a:p>
          <a:p>
            <a:r>
              <a:rPr lang="en-US" dirty="0"/>
              <a:t>training tool for learning correct trigger control.</a:t>
            </a:r>
          </a:p>
        </p:txBody>
      </p:sp>
      <p:sp>
        <p:nvSpPr>
          <p:cNvPr id="4" name="Slide Number Placeholder 3"/>
          <p:cNvSpPr>
            <a:spLocks noGrp="1"/>
          </p:cNvSpPr>
          <p:nvPr>
            <p:ph type="sldNum" sz="quarter" idx="10"/>
          </p:nvPr>
        </p:nvSpPr>
        <p:spPr/>
        <p:txBody>
          <a:bodyPr/>
          <a:lstStyle/>
          <a:p>
            <a:fld id="{57DFB5F5-2B28-4CC3-AEFB-579FE07F0CCD}" type="slidenum">
              <a:rPr lang="en-US" smtClean="0"/>
              <a:t>20</a:t>
            </a:fld>
            <a:endParaRPr lang="en-US"/>
          </a:p>
        </p:txBody>
      </p:sp>
    </p:spTree>
    <p:extLst>
      <p:ext uri="{BB962C8B-B14F-4D97-AF65-F5344CB8AC3E}">
        <p14:creationId xmlns:p14="http://schemas.microsoft.com/office/powerpoint/2010/main" val="81767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12/5/2023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15312" y="244855"/>
            <a:ext cx="5856605" cy="299720"/>
          </a:xfrm>
          <a:prstGeom prst="rect">
            <a:avLst/>
          </a:prstGeom>
        </p:spPr>
        <p:txBody>
          <a:bodyPr lIns="0" tIns="0" rIns="0" bIns="0"/>
          <a:lstStyle>
            <a:lvl1pPr>
              <a:defRPr sz="1800" b="1" i="0">
                <a:solidFill>
                  <a:schemeClr val="tx1"/>
                </a:solidFill>
                <a:latin typeface="Arial"/>
                <a:cs typeface="Arial"/>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15312" y="244855"/>
            <a:ext cx="5856605" cy="299720"/>
          </a:xfrm>
          <a:prstGeom prst="rect">
            <a:avLst/>
          </a:prstGeom>
        </p:spPr>
        <p:txBody>
          <a:bodyPr lIns="0" tIns="0" rIns="0" bIns="0"/>
          <a:lstStyle>
            <a:lvl1pPr>
              <a:defRPr sz="1800" b="1" i="0">
                <a:solidFill>
                  <a:schemeClr val="tx1"/>
                </a:solidFill>
                <a:latin typeface="Arial"/>
                <a:cs typeface="Arial"/>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5512" y="0"/>
            <a:ext cx="1364111" cy="1443318"/>
          </a:xfrm>
          <a:prstGeom prst="rect">
            <a:avLst/>
          </a:prstGeom>
        </p:spPr>
      </p:pic>
      <p:sp>
        <p:nvSpPr>
          <p:cNvPr id="3" name="object 3"/>
          <p:cNvSpPr txBox="1">
            <a:spLocks/>
          </p:cNvSpPr>
          <p:nvPr userDrawn="1"/>
        </p:nvSpPr>
        <p:spPr>
          <a:xfrm>
            <a:off x="0" y="4482"/>
            <a:ext cx="9144000" cy="579646"/>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b="1" kern="0" spc="-5" dirty="0">
                <a:solidFill>
                  <a:sysClr val="windowText" lastClr="000000"/>
                </a:solidFill>
                <a:latin typeface="Arial" panose="020B0604020202020204" pitchFamily="34" charset="0"/>
              </a:rPr>
              <a:t>Preliminary Marksmanship Instruction and</a:t>
            </a:r>
            <a:r>
              <a:rPr lang="en-US" b="1" kern="0" spc="-85" dirty="0">
                <a:solidFill>
                  <a:sysClr val="windowText" lastClr="000000"/>
                </a:solidFill>
                <a:latin typeface="Arial" panose="020B0604020202020204" pitchFamily="34" charset="0"/>
              </a:rPr>
              <a:t> </a:t>
            </a:r>
            <a:r>
              <a:rPr lang="en-US" b="1" kern="0" spc="-5" dirty="0">
                <a:solidFill>
                  <a:sysClr val="windowText" lastClr="000000"/>
                </a:solidFill>
                <a:latin typeface="Arial" panose="020B0604020202020204" pitchFamily="34" charset="0"/>
              </a:rPr>
              <a:t>Evaluation</a:t>
            </a:r>
          </a:p>
          <a:p>
            <a:pPr marL="12700" algn="ctr">
              <a:spcBef>
                <a:spcPts val="100"/>
              </a:spcBef>
            </a:pPr>
            <a:r>
              <a:rPr lang="en-US" b="1" kern="0" spc="-5" dirty="0">
                <a:solidFill>
                  <a:sysClr val="windowText" lastClr="000000"/>
                </a:solidFill>
                <a:latin typeface="Arial" panose="020B0604020202020204" pitchFamily="34" charset="0"/>
              </a:rPr>
              <a:t>TC</a:t>
            </a:r>
            <a:r>
              <a:rPr lang="en-US" b="1" kern="0" spc="-5" baseline="0" dirty="0">
                <a:solidFill>
                  <a:sysClr val="windowText" lastClr="000000"/>
                </a:solidFill>
                <a:latin typeface="Arial" panose="020B0604020202020204" pitchFamily="34" charset="0"/>
              </a:rPr>
              <a:t> 3-23.35 PISTOL</a:t>
            </a:r>
            <a:endParaRPr lang="en-US" b="1" kern="0" spc="-5" dirty="0">
              <a:solidFill>
                <a:sysClr val="windowText" lastClr="000000"/>
              </a:solidFill>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36892" y="2301681"/>
            <a:ext cx="8070215" cy="3681095"/>
          </a:xfrm>
          <a:prstGeom prst="rect">
            <a:avLst/>
          </a:prstGeom>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12/5/2023</a:t>
            </a:fld>
            <a:endParaRPr lang="en-US" dirty="0"/>
          </a:p>
        </p:txBody>
      </p:sp>
      <p:sp>
        <p:nvSpPr>
          <p:cNvPr id="6" name="Holder 6"/>
          <p:cNvSpPr>
            <a:spLocks noGrp="1"/>
          </p:cNvSpPr>
          <p:nvPr>
            <p:ph type="sldNum" sz="quarter" idx="7"/>
          </p:nvPr>
        </p:nvSpPr>
        <p:spPr>
          <a:xfrm>
            <a:off x="8191399" y="6553791"/>
            <a:ext cx="446404"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dirty="0"/>
              <a:t>‹#›</a:t>
            </a:fld>
            <a:endParaRPr dirty="0"/>
          </a:p>
        </p:txBody>
      </p:sp>
    </p:spTree>
    <p:extLst>
      <p:ext uri="{BB962C8B-B14F-4D97-AF65-F5344CB8AC3E}">
        <p14:creationId xmlns:p14="http://schemas.microsoft.com/office/powerpoint/2010/main" val="384145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36892" y="2301681"/>
            <a:ext cx="8070215" cy="3681095"/>
          </a:xfrm>
          <a:prstGeom prst="rect">
            <a:avLst/>
          </a:prstGeom>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12/5/2023</a:t>
            </a:fld>
            <a:endParaRPr lang="en-US" dirty="0"/>
          </a:p>
        </p:txBody>
      </p:sp>
      <p:sp>
        <p:nvSpPr>
          <p:cNvPr id="6" name="Holder 6"/>
          <p:cNvSpPr>
            <a:spLocks noGrp="1"/>
          </p:cNvSpPr>
          <p:nvPr>
            <p:ph type="sldNum" sz="quarter" idx="7"/>
          </p:nvPr>
        </p:nvSpPr>
        <p:spPr>
          <a:xfrm>
            <a:off x="8191399" y="6553791"/>
            <a:ext cx="446404"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dirty="0"/>
              <a:t>‹#›</a:t>
            </a:fld>
            <a:endParaRPr dirty="0"/>
          </a:p>
        </p:txBody>
      </p:sp>
    </p:spTree>
    <p:extLst>
      <p:ext uri="{BB962C8B-B14F-4D97-AF65-F5344CB8AC3E}">
        <p14:creationId xmlns:p14="http://schemas.microsoft.com/office/powerpoint/2010/main" val="363053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79889" y="4482"/>
            <a:ext cx="1364111" cy="1443318"/>
          </a:xfrm>
          <a:prstGeom prst="rect">
            <a:avLst/>
          </a:prstGeom>
        </p:spPr>
      </p:pic>
      <p:sp>
        <p:nvSpPr>
          <p:cNvPr id="3" name="object 3"/>
          <p:cNvSpPr txBox="1">
            <a:spLocks/>
          </p:cNvSpPr>
          <p:nvPr userDrawn="1"/>
        </p:nvSpPr>
        <p:spPr>
          <a:xfrm>
            <a:off x="0" y="4482"/>
            <a:ext cx="9144000" cy="289823"/>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b="1" kern="0" spc="-5" dirty="0">
                <a:solidFill>
                  <a:sysClr val="windowText" lastClr="000000"/>
                </a:solidFill>
                <a:latin typeface="Arial" panose="020B0604020202020204" pitchFamily="34" charset="0"/>
              </a:rPr>
              <a:t>Preliminary Marksmanship Instruction and</a:t>
            </a:r>
            <a:r>
              <a:rPr lang="en-US" b="1" kern="0" spc="-85" dirty="0">
                <a:solidFill>
                  <a:sysClr val="windowText" lastClr="000000"/>
                </a:solidFill>
                <a:latin typeface="Arial" panose="020B0604020202020204" pitchFamily="34" charset="0"/>
              </a:rPr>
              <a:t> </a:t>
            </a:r>
            <a:r>
              <a:rPr lang="en-US" b="1" kern="0" spc="-5" dirty="0">
                <a:solidFill>
                  <a:sysClr val="windowText" lastClr="000000"/>
                </a:solidFill>
                <a:latin typeface="Arial" panose="020B0604020202020204" pitchFamily="34" charset="0"/>
              </a:rPr>
              <a:t>Evaluation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4BD82-2AAD-43BF-9307-05B3D3F7A9AC}"/>
              </a:ext>
            </a:extLst>
          </p:cNvPr>
          <p:cNvSpPr txBox="1"/>
          <p:nvPr/>
        </p:nvSpPr>
        <p:spPr>
          <a:xfrm>
            <a:off x="3562350" y="609600"/>
            <a:ext cx="20193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COCKING</a:t>
            </a:r>
          </a:p>
        </p:txBody>
      </p:sp>
      <p:pic>
        <p:nvPicPr>
          <p:cNvPr id="11" name="Picture 10" descr="A picture containing sitting, table, computer&#10;&#10;Description automatically generated">
            <a:extLst>
              <a:ext uri="{FF2B5EF4-FFF2-40B4-BE49-F238E27FC236}">
                <a16:creationId xmlns:a16="http://schemas.microsoft.com/office/drawing/2014/main" id="{FAD92C8D-D221-41DC-AB1D-8EB1C4D366AF}"/>
              </a:ext>
            </a:extLst>
          </p:cNvPr>
          <p:cNvPicPr>
            <a:picLocks noChangeAspect="1"/>
          </p:cNvPicPr>
          <p:nvPr/>
        </p:nvPicPr>
        <p:blipFill rotWithShape="1">
          <a:blip r:embed="rId2">
            <a:extLst>
              <a:ext uri="{28A0092B-C50C-407E-A947-70E740481C1C}">
                <a14:useLocalDpi xmlns:a14="http://schemas.microsoft.com/office/drawing/2010/main" val="0"/>
              </a:ext>
            </a:extLst>
          </a:blip>
          <a:srcRect l="9233"/>
          <a:stretch/>
        </p:blipFill>
        <p:spPr>
          <a:xfrm>
            <a:off x="2057400" y="1132820"/>
            <a:ext cx="4520202" cy="3249225"/>
          </a:xfrm>
          <a:prstGeom prst="rect">
            <a:avLst/>
          </a:prstGeom>
        </p:spPr>
      </p:pic>
      <p:sp>
        <p:nvSpPr>
          <p:cNvPr id="12" name="TextBox 11">
            <a:extLst>
              <a:ext uri="{FF2B5EF4-FFF2-40B4-BE49-F238E27FC236}">
                <a16:creationId xmlns:a16="http://schemas.microsoft.com/office/drawing/2014/main" id="{3E1B0E73-C56A-4465-9ED2-230AFDF9BB84}"/>
              </a:ext>
            </a:extLst>
          </p:cNvPr>
          <p:cNvSpPr txBox="1"/>
          <p:nvPr/>
        </p:nvSpPr>
        <p:spPr>
          <a:xfrm>
            <a:off x="381000" y="4483665"/>
            <a:ext cx="8382000" cy="1477328"/>
          </a:xfrm>
          <a:prstGeom prst="rect">
            <a:avLst/>
          </a:prstGeom>
          <a:noFill/>
        </p:spPr>
        <p:txBody>
          <a:bodyPr wrap="square" rtlCol="0">
            <a:spAutoFit/>
          </a:bodyPr>
          <a:lstStyle/>
          <a:p>
            <a:pPr marL="342900" indent="-342900">
              <a:buFont typeface="+mj-lt"/>
              <a:buAutoNum type="arabicPeriod"/>
            </a:pPr>
            <a:r>
              <a:rPr lang="en-US" dirty="0">
                <a:solidFill>
                  <a:prstClr val="black"/>
                </a:solidFill>
              </a:rPr>
              <a:t>During recoil, the slide reaches its full rearward travel.</a:t>
            </a:r>
          </a:p>
          <a:p>
            <a:pPr marL="342900" indent="-342900">
              <a:buFont typeface="+mj-lt"/>
              <a:buAutoNum type="arabicPeriod"/>
            </a:pPr>
            <a:r>
              <a:rPr lang="en-US" dirty="0">
                <a:solidFill>
                  <a:prstClr val="black"/>
                </a:solidFill>
              </a:rPr>
              <a:t>The recoil spring guide assembly begins to return the slide to its forward locked position.</a:t>
            </a:r>
          </a:p>
          <a:p>
            <a:pPr marL="342900" indent="-342900">
              <a:buFont typeface="+mj-lt"/>
              <a:buAutoNum type="arabicPeriod"/>
            </a:pPr>
            <a:r>
              <a:rPr lang="en-US" dirty="0">
                <a:solidFill>
                  <a:prstClr val="black"/>
                </a:solidFill>
              </a:rPr>
              <a:t>The spring-loaded sear (2) captures the hook of the striker pin (1). The striker pin is now energized and under spring pressure.</a:t>
            </a:r>
          </a:p>
        </p:txBody>
      </p:sp>
      <p:cxnSp>
        <p:nvCxnSpPr>
          <p:cNvPr id="7" name="Straight Arrow Connector 6">
            <a:extLst>
              <a:ext uri="{FF2B5EF4-FFF2-40B4-BE49-F238E27FC236}">
                <a16:creationId xmlns:a16="http://schemas.microsoft.com/office/drawing/2014/main" id="{873DB38E-3129-4C5C-B4C3-5A27CD168DF6}"/>
              </a:ext>
            </a:extLst>
          </p:cNvPr>
          <p:cNvCxnSpPr>
            <a:cxnSpLocks/>
          </p:cNvCxnSpPr>
          <p:nvPr/>
        </p:nvCxnSpPr>
        <p:spPr>
          <a:xfrm>
            <a:off x="1981200" y="1312657"/>
            <a:ext cx="990600" cy="71177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91B642-CA26-4CE2-A540-D915F1B1441F}"/>
              </a:ext>
            </a:extLst>
          </p:cNvPr>
          <p:cNvCxnSpPr>
            <a:cxnSpLocks/>
          </p:cNvCxnSpPr>
          <p:nvPr/>
        </p:nvCxnSpPr>
        <p:spPr>
          <a:xfrm flipV="1">
            <a:off x="1905000" y="2351088"/>
            <a:ext cx="990600" cy="78975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10D8D0-B067-4C7E-A44D-215EC78AEBEF}"/>
              </a:ext>
            </a:extLst>
          </p:cNvPr>
          <p:cNvSpPr txBox="1"/>
          <p:nvPr/>
        </p:nvSpPr>
        <p:spPr>
          <a:xfrm>
            <a:off x="1663269" y="964978"/>
            <a:ext cx="470331" cy="461665"/>
          </a:xfrm>
          <a:prstGeom prst="rect">
            <a:avLst/>
          </a:prstGeom>
          <a:noFill/>
        </p:spPr>
        <p:txBody>
          <a:bodyPr wrap="square" rtlCol="0">
            <a:spAutoFit/>
          </a:bodyPr>
          <a:lstStyle/>
          <a:p>
            <a:r>
              <a:rPr lang="en-US" sz="2400" dirty="0">
                <a:solidFill>
                  <a:prstClr val="black"/>
                </a:solidFill>
                <a:cs typeface="Arial" panose="020B0604020202020204" pitchFamily="34" charset="0"/>
              </a:rPr>
              <a:t>1</a:t>
            </a:r>
          </a:p>
        </p:txBody>
      </p:sp>
      <p:sp>
        <p:nvSpPr>
          <p:cNvPr id="19" name="TextBox 18">
            <a:extLst>
              <a:ext uri="{FF2B5EF4-FFF2-40B4-BE49-F238E27FC236}">
                <a16:creationId xmlns:a16="http://schemas.microsoft.com/office/drawing/2014/main" id="{698AF0D9-A49E-4195-979F-240AA3AC297F}"/>
              </a:ext>
            </a:extLst>
          </p:cNvPr>
          <p:cNvSpPr txBox="1"/>
          <p:nvPr/>
        </p:nvSpPr>
        <p:spPr>
          <a:xfrm>
            <a:off x="1524000" y="2995935"/>
            <a:ext cx="609600" cy="461665"/>
          </a:xfrm>
          <a:prstGeom prst="rect">
            <a:avLst/>
          </a:prstGeom>
          <a:noFill/>
        </p:spPr>
        <p:txBody>
          <a:bodyPr wrap="square" rtlCol="0">
            <a:spAutoFit/>
          </a:bodyPr>
          <a:lstStyle/>
          <a:p>
            <a:r>
              <a:rPr lang="en-US" sz="2400" dirty="0">
                <a:solidFill>
                  <a:prstClr val="black"/>
                </a:solidFill>
                <a:cs typeface="Arial" panose="020B0604020202020204" pitchFamily="34" charset="0"/>
              </a:rPr>
              <a:t>2</a:t>
            </a:r>
          </a:p>
        </p:txBody>
      </p:sp>
    </p:spTree>
    <p:extLst>
      <p:ext uri="{BB962C8B-B14F-4D97-AF65-F5344CB8AC3E}">
        <p14:creationId xmlns:p14="http://schemas.microsoft.com/office/powerpoint/2010/main" val="385037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7054"/>
            <a:ext cx="9144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CHECK ON LEARNING</a:t>
            </a:r>
          </a:p>
        </p:txBody>
      </p:sp>
      <p:sp>
        <p:nvSpPr>
          <p:cNvPr id="3" name="TextBox 2"/>
          <p:cNvSpPr txBox="1"/>
          <p:nvPr/>
        </p:nvSpPr>
        <p:spPr>
          <a:xfrm>
            <a:off x="0" y="1546197"/>
            <a:ext cx="9144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are the 4 rules of firearms safety?</a:t>
            </a:r>
          </a:p>
        </p:txBody>
      </p:sp>
      <p:grpSp>
        <p:nvGrpSpPr>
          <p:cNvPr id="18" name="Group 17"/>
          <p:cNvGrpSpPr/>
          <p:nvPr/>
        </p:nvGrpSpPr>
        <p:grpSpPr>
          <a:xfrm>
            <a:off x="0" y="2168932"/>
            <a:ext cx="9144000" cy="1226702"/>
            <a:chOff x="0" y="2168932"/>
            <a:chExt cx="9144000" cy="1226702"/>
          </a:xfrm>
        </p:grpSpPr>
        <p:sp>
          <p:nvSpPr>
            <p:cNvPr id="10" name="TextBox 9"/>
            <p:cNvSpPr txBox="1"/>
            <p:nvPr/>
          </p:nvSpPr>
          <p:spPr>
            <a:xfrm>
              <a:off x="0" y="2168932"/>
              <a:ext cx="9144000" cy="369332"/>
            </a:xfrm>
            <a:prstGeom prst="rect">
              <a:avLst/>
            </a:prstGeom>
            <a:noFill/>
          </p:spPr>
          <p:txBody>
            <a:bodyPr wrap="square" rtlCol="0">
              <a:spAutoFit/>
            </a:bodyPr>
            <a:lstStyle/>
            <a:p>
              <a:r>
                <a:rPr lang="en-US" dirty="0"/>
                <a:t> </a:t>
              </a:r>
            </a:p>
          </p:txBody>
        </p:sp>
        <p:sp>
          <p:nvSpPr>
            <p:cNvPr id="13" name="Rectangle 12"/>
            <p:cNvSpPr/>
            <p:nvPr/>
          </p:nvSpPr>
          <p:spPr>
            <a:xfrm>
              <a:off x="0" y="2971800"/>
              <a:ext cx="9144000" cy="423834"/>
            </a:xfrm>
            <a:prstGeom prst="rect">
              <a:avLst/>
            </a:prstGeom>
          </p:spPr>
          <p:txBody>
            <a:bodyPr wrap="square">
              <a:spAutoFit/>
            </a:bodyPr>
            <a:lstStyle/>
            <a:p>
              <a:pPr marL="12700" marR="302260">
                <a:lnSpc>
                  <a:spcPts val="2850"/>
                </a:lnSpc>
                <a:spcBef>
                  <a:spcPts val="125"/>
                </a:spcBef>
                <a:tabLst>
                  <a:tab pos="424815" algn="l"/>
                  <a:tab pos="425450" algn="l"/>
                </a:tabLst>
              </a:pPr>
              <a:endParaRPr lang="en-US" dirty="0">
                <a:latin typeface="Arial"/>
                <a:cs typeface="Arial"/>
              </a:endParaRPr>
            </a:p>
          </p:txBody>
        </p:sp>
      </p:grpSp>
      <p:sp>
        <p:nvSpPr>
          <p:cNvPr id="14" name="Rectangle 13"/>
          <p:cNvSpPr/>
          <p:nvPr/>
        </p:nvSpPr>
        <p:spPr>
          <a:xfrm>
            <a:off x="0" y="3382817"/>
            <a:ext cx="9463872" cy="2734082"/>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spc="-5" dirty="0">
                <a:latin typeface="Arial"/>
                <a:cs typeface="Arial"/>
              </a:rPr>
              <a:t>What are the weapon safety status (WSS)?</a:t>
            </a:r>
          </a:p>
          <a:p>
            <a:pPr marL="12700" marR="302260">
              <a:lnSpc>
                <a:spcPts val="2850"/>
              </a:lnSpc>
              <a:spcBef>
                <a:spcPts val="125"/>
              </a:spcBef>
              <a:tabLst>
                <a:tab pos="424815" algn="l"/>
                <a:tab pos="425450" algn="l"/>
              </a:tabLst>
            </a:pPr>
            <a:r>
              <a:rPr lang="en-US" sz="1200" b="1" spc="-5" dirty="0">
                <a:latin typeface="Arial"/>
                <a:cs typeface="Arial"/>
              </a:rPr>
              <a:t>Green</a:t>
            </a:r>
            <a:r>
              <a:rPr lang="en-US" sz="1200" spc="-5" dirty="0">
                <a:latin typeface="Arial"/>
                <a:cs typeface="Arial"/>
              </a:rPr>
              <a:t>- The weapon’s magazine is out, the chamber is empty, and its slide is locked open or forward, and the decoking or safety lever is on SAFE.</a:t>
            </a:r>
          </a:p>
          <a:p>
            <a:pPr marL="12700" marR="302260">
              <a:lnSpc>
                <a:spcPts val="2850"/>
              </a:lnSpc>
              <a:spcBef>
                <a:spcPts val="125"/>
              </a:spcBef>
              <a:tabLst>
                <a:tab pos="424815" algn="l"/>
                <a:tab pos="425450" algn="l"/>
              </a:tabLst>
            </a:pPr>
            <a:r>
              <a:rPr lang="en-US" sz="1200" b="1" spc="-5" dirty="0">
                <a:latin typeface="Arial"/>
                <a:cs typeface="Arial"/>
              </a:rPr>
              <a:t>Amber</a:t>
            </a:r>
            <a:r>
              <a:rPr lang="en-US" sz="1200" spc="-5" dirty="0">
                <a:latin typeface="Arial"/>
                <a:cs typeface="Arial"/>
              </a:rPr>
              <a:t>-  A magazine is locked into the magazine well of the weapon, the slide is forward on an empty chamber, and the </a:t>
            </a:r>
            <a:r>
              <a:rPr lang="en-US" sz="1200" spc="-5" dirty="0" err="1">
                <a:latin typeface="Arial"/>
                <a:cs typeface="Arial"/>
              </a:rPr>
              <a:t>decocking</a:t>
            </a:r>
            <a:r>
              <a:rPr lang="en-US" sz="1200" spc="-5" dirty="0">
                <a:latin typeface="Arial"/>
                <a:cs typeface="Arial"/>
              </a:rPr>
              <a:t> or safety lever is on SAFE</a:t>
            </a:r>
          </a:p>
          <a:p>
            <a:pPr marL="12700" marR="302260">
              <a:lnSpc>
                <a:spcPts val="2850"/>
              </a:lnSpc>
              <a:spcBef>
                <a:spcPts val="125"/>
              </a:spcBef>
              <a:tabLst>
                <a:tab pos="424815" algn="l"/>
                <a:tab pos="425450" algn="l"/>
              </a:tabLst>
            </a:pPr>
            <a:r>
              <a:rPr lang="en-US" sz="1200" b="1" spc="-5" dirty="0">
                <a:latin typeface="Arial"/>
                <a:cs typeface="Arial"/>
              </a:rPr>
              <a:t>Red</a:t>
            </a:r>
            <a:r>
              <a:rPr lang="en-US" sz="1200" spc="-5" dirty="0">
                <a:latin typeface="Arial"/>
                <a:cs typeface="Arial"/>
              </a:rPr>
              <a:t>- The weapon’s magazine is inserted, a round is in the chamber, the slide is forward and locked, and the </a:t>
            </a:r>
            <a:r>
              <a:rPr lang="en-US" sz="1200" spc="-5" dirty="0" err="1">
                <a:latin typeface="Arial"/>
                <a:cs typeface="Arial"/>
              </a:rPr>
              <a:t>decocking</a:t>
            </a:r>
            <a:r>
              <a:rPr lang="en-US" sz="1200" spc="-5" dirty="0">
                <a:latin typeface="Arial"/>
                <a:cs typeface="Arial"/>
              </a:rPr>
              <a:t> or safety lever is on SAFE.</a:t>
            </a:r>
            <a:endParaRPr lang="en-US" sz="1200" dirty="0">
              <a:latin typeface="Arial"/>
              <a:cs typeface="Arial"/>
            </a:endParaRPr>
          </a:p>
        </p:txBody>
      </p:sp>
      <p:sp>
        <p:nvSpPr>
          <p:cNvPr id="20" name="object 5"/>
          <p:cNvSpPr txBox="1"/>
          <p:nvPr/>
        </p:nvSpPr>
        <p:spPr>
          <a:xfrm>
            <a:off x="0" y="1015630"/>
            <a:ext cx="9144000" cy="432170"/>
          </a:xfrm>
          <a:prstGeom prst="rect">
            <a:avLst/>
          </a:prstGeom>
        </p:spPr>
        <p:txBody>
          <a:bodyPr vert="horz" wrap="square" lIns="0" tIns="62230" rIns="0" bIns="0" rtlCol="0">
            <a:spAutoFit/>
          </a:bodyPr>
          <a:lstStyle/>
          <a:p>
            <a:pPr algn="ctr">
              <a:lnSpc>
                <a:spcPct val="100000"/>
              </a:lnSpc>
              <a:spcBef>
                <a:spcPts val="490"/>
              </a:spcBef>
            </a:pPr>
            <a:r>
              <a:rPr lang="en-US" sz="2400" spc="-5" dirty="0">
                <a:latin typeface="Arial"/>
                <a:cs typeface="Arial"/>
              </a:rPr>
              <a:t>PRINCIPLES OF</a:t>
            </a:r>
            <a:r>
              <a:rPr lang="en-US" sz="2400" spc="-95" dirty="0">
                <a:latin typeface="Arial"/>
                <a:cs typeface="Arial"/>
              </a:rPr>
              <a:t> </a:t>
            </a:r>
            <a:r>
              <a:rPr lang="en-US" sz="2400" spc="-5" dirty="0">
                <a:latin typeface="Arial"/>
                <a:cs typeface="Arial"/>
              </a:rPr>
              <a:t>OPERATION</a:t>
            </a:r>
            <a:endParaRPr lang="en-US" sz="2400" dirty="0">
              <a:latin typeface="Arial"/>
              <a:cs typeface="Arial"/>
            </a:endParaRPr>
          </a:p>
        </p:txBody>
      </p:sp>
      <p:sp>
        <p:nvSpPr>
          <p:cNvPr id="4" name="Rectangle 3"/>
          <p:cNvSpPr/>
          <p:nvPr/>
        </p:nvSpPr>
        <p:spPr>
          <a:xfrm>
            <a:off x="0" y="2007862"/>
            <a:ext cx="7200900" cy="1405513"/>
          </a:xfrm>
          <a:prstGeom prst="rect">
            <a:avLst/>
          </a:prstGeom>
        </p:spPr>
        <p:txBody>
          <a:bodyPr wrap="square">
            <a:spAutoFit/>
          </a:bodyPr>
          <a:lstStyle/>
          <a:p>
            <a:pPr marL="12700">
              <a:lnSpc>
                <a:spcPct val="100000"/>
              </a:lnSpc>
              <a:tabLst>
                <a:tab pos="424815" algn="l"/>
                <a:tab pos="425450" algn="l"/>
              </a:tabLst>
            </a:pPr>
            <a:r>
              <a:rPr lang="en-US" sz="1200" b="1" spc="-5" dirty="0">
                <a:latin typeface="Arial"/>
                <a:cs typeface="Arial"/>
              </a:rPr>
              <a:t>Rule 1</a:t>
            </a:r>
            <a:r>
              <a:rPr lang="en-US" sz="1200" spc="-5" dirty="0">
                <a:latin typeface="Arial"/>
                <a:cs typeface="Arial"/>
              </a:rPr>
              <a:t>: Treat every weapon as if it is</a:t>
            </a:r>
            <a:r>
              <a:rPr lang="en-US" sz="1200" spc="-30" dirty="0">
                <a:latin typeface="Arial"/>
                <a:cs typeface="Arial"/>
              </a:rPr>
              <a:t> </a:t>
            </a:r>
            <a:r>
              <a:rPr lang="en-US" sz="1200" spc="-5" dirty="0">
                <a:latin typeface="Arial"/>
                <a:cs typeface="Arial"/>
              </a:rPr>
              <a:t>loaded</a:t>
            </a:r>
          </a:p>
          <a:p>
            <a:pPr marL="12700" marR="302260">
              <a:lnSpc>
                <a:spcPts val="2850"/>
              </a:lnSpc>
              <a:spcBef>
                <a:spcPts val="125"/>
              </a:spcBef>
              <a:tabLst>
                <a:tab pos="424815" algn="l"/>
                <a:tab pos="425450" algn="l"/>
              </a:tabLst>
            </a:pPr>
            <a:r>
              <a:rPr lang="en-US" sz="1200" b="1" spc="-5" dirty="0">
                <a:latin typeface="Arial"/>
                <a:cs typeface="Arial"/>
              </a:rPr>
              <a:t>Rule 2</a:t>
            </a:r>
            <a:r>
              <a:rPr lang="en-US" sz="1200" spc="-5" dirty="0">
                <a:latin typeface="Arial"/>
                <a:cs typeface="Arial"/>
              </a:rPr>
              <a:t>: Never point the weapon at anything </a:t>
            </a:r>
            <a:r>
              <a:rPr lang="en-US" sz="1200" dirty="0">
                <a:latin typeface="Arial"/>
                <a:cs typeface="Arial"/>
              </a:rPr>
              <a:t>you </a:t>
            </a:r>
            <a:r>
              <a:rPr lang="en-US" sz="1200" spc="-5" dirty="0">
                <a:latin typeface="Arial"/>
                <a:cs typeface="Arial"/>
              </a:rPr>
              <a:t>do not intend to</a:t>
            </a:r>
            <a:r>
              <a:rPr lang="en-US" sz="1200" spc="-15" dirty="0">
                <a:latin typeface="Arial"/>
                <a:cs typeface="Arial"/>
              </a:rPr>
              <a:t> </a:t>
            </a:r>
            <a:r>
              <a:rPr lang="en-US" sz="1200" spc="-5" dirty="0">
                <a:latin typeface="Arial"/>
                <a:cs typeface="Arial"/>
              </a:rPr>
              <a:t>destroy</a:t>
            </a:r>
          </a:p>
          <a:p>
            <a:pPr marL="12700" marR="5080">
              <a:lnSpc>
                <a:spcPts val="2850"/>
              </a:lnSpc>
              <a:tabLst>
                <a:tab pos="424815" algn="l"/>
                <a:tab pos="425450" algn="l"/>
              </a:tabLst>
            </a:pPr>
            <a:r>
              <a:rPr lang="en-US" sz="1200" b="1" spc="-5" dirty="0">
                <a:latin typeface="Arial"/>
                <a:cs typeface="Arial"/>
              </a:rPr>
              <a:t>Rule 3</a:t>
            </a:r>
            <a:r>
              <a:rPr lang="en-US" sz="1200" spc="-5" dirty="0">
                <a:latin typeface="Arial"/>
                <a:cs typeface="Arial"/>
              </a:rPr>
              <a:t>: Keep finger </a:t>
            </a:r>
            <a:r>
              <a:rPr lang="en-US" sz="1200" dirty="0">
                <a:latin typeface="Arial"/>
                <a:cs typeface="Arial"/>
              </a:rPr>
              <a:t>straight </a:t>
            </a:r>
            <a:r>
              <a:rPr lang="en-US" sz="1200" spc="-5" dirty="0">
                <a:latin typeface="Arial"/>
                <a:cs typeface="Arial"/>
              </a:rPr>
              <a:t>and off the trigger until ready  to</a:t>
            </a:r>
            <a:r>
              <a:rPr lang="en-US" sz="1200" spc="-15" dirty="0">
                <a:latin typeface="Arial"/>
                <a:cs typeface="Arial"/>
              </a:rPr>
              <a:t> </a:t>
            </a:r>
            <a:r>
              <a:rPr lang="en-US" sz="1200" spc="-5" dirty="0">
                <a:latin typeface="Arial"/>
                <a:cs typeface="Arial"/>
              </a:rPr>
              <a:t>fire</a:t>
            </a:r>
          </a:p>
          <a:p>
            <a:pPr marL="12700" marR="55244">
              <a:lnSpc>
                <a:spcPts val="2850"/>
              </a:lnSpc>
              <a:tabLst>
                <a:tab pos="424815" algn="l"/>
                <a:tab pos="425450" algn="l"/>
              </a:tabLst>
            </a:pPr>
            <a:r>
              <a:rPr lang="en-US" sz="1200" b="1" spc="-5" dirty="0">
                <a:latin typeface="Arial"/>
                <a:cs typeface="Arial"/>
              </a:rPr>
              <a:t>Rule 4</a:t>
            </a:r>
            <a:r>
              <a:rPr lang="en-US" sz="1200" spc="-5" dirty="0">
                <a:latin typeface="Arial"/>
                <a:cs typeface="Arial"/>
              </a:rPr>
              <a:t>: Ensure positive identification of the target and its  </a:t>
            </a:r>
            <a:r>
              <a:rPr lang="en-US" sz="1200" dirty="0">
                <a:latin typeface="Arial"/>
                <a:cs typeface="Arial"/>
              </a:rPr>
              <a:t>surroundings</a:t>
            </a:r>
          </a:p>
        </p:txBody>
      </p:sp>
    </p:spTree>
    <p:extLst>
      <p:ext uri="{BB962C8B-B14F-4D97-AF65-F5344CB8AC3E}">
        <p14:creationId xmlns:p14="http://schemas.microsoft.com/office/powerpoint/2010/main" val="10707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2147"/>
            <a:ext cx="9144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CHECK ON LEARNING</a:t>
            </a:r>
          </a:p>
        </p:txBody>
      </p:sp>
      <p:sp>
        <p:nvSpPr>
          <p:cNvPr id="3" name="TextBox 2"/>
          <p:cNvSpPr txBox="1"/>
          <p:nvPr/>
        </p:nvSpPr>
        <p:spPr>
          <a:xfrm>
            <a:off x="0" y="1743670"/>
            <a:ext cx="9144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are the major components?</a:t>
            </a:r>
          </a:p>
        </p:txBody>
      </p:sp>
      <p:grpSp>
        <p:nvGrpSpPr>
          <p:cNvPr id="18" name="Group 17"/>
          <p:cNvGrpSpPr/>
          <p:nvPr/>
        </p:nvGrpSpPr>
        <p:grpSpPr>
          <a:xfrm>
            <a:off x="-211015" y="2156428"/>
            <a:ext cx="9372600" cy="3456581"/>
            <a:chOff x="0" y="-60947"/>
            <a:chExt cx="9372600" cy="3456581"/>
          </a:xfrm>
        </p:grpSpPr>
        <p:sp>
          <p:nvSpPr>
            <p:cNvPr id="10" name="TextBox 9"/>
            <p:cNvSpPr txBox="1"/>
            <p:nvPr/>
          </p:nvSpPr>
          <p:spPr>
            <a:xfrm>
              <a:off x="228600" y="-60947"/>
              <a:ext cx="9144000" cy="2585323"/>
            </a:xfrm>
            <a:prstGeom prst="rect">
              <a:avLst/>
            </a:prstGeom>
            <a:noFill/>
          </p:spPr>
          <p:txBody>
            <a:bodyPr wrap="square" rtlCol="0">
              <a:spAutoFit/>
            </a:bodyPr>
            <a:lstStyle/>
            <a:p>
              <a:pPr marL="285750" indent="-285750">
                <a:buFont typeface="Arial" panose="020B0604020202020204" pitchFamily="34" charset="0"/>
                <a:buChar char="•"/>
              </a:pPr>
              <a:r>
                <a:rPr lang="en-US" b="1" spc="-5" dirty="0">
                  <a:latin typeface="Arial"/>
                  <a:cs typeface="Arial"/>
                </a:rPr>
                <a:t>Slide Assembly</a:t>
              </a:r>
              <a:r>
                <a:rPr lang="en-US" spc="-5" dirty="0">
                  <a:latin typeface="Arial"/>
                  <a:cs typeface="Arial"/>
                </a:rPr>
                <a:t>: Houses the striker assembly, extractor, sights and energizes the striker during recoil cycle. </a:t>
              </a:r>
            </a:p>
            <a:p>
              <a:pPr marL="285750" indent="-285750">
                <a:buFont typeface="Arial" panose="020B0604020202020204" pitchFamily="34" charset="0"/>
                <a:buChar char="•"/>
              </a:pPr>
              <a:r>
                <a:rPr lang="en-US" b="1" spc="-5" dirty="0">
                  <a:latin typeface="Arial"/>
                  <a:cs typeface="Arial"/>
                </a:rPr>
                <a:t>Barrel</a:t>
              </a:r>
              <a:r>
                <a:rPr lang="en-US" spc="-5" dirty="0">
                  <a:latin typeface="Arial"/>
                  <a:cs typeface="Arial"/>
                </a:rPr>
                <a:t>: Holds the cartridge for firing and directs projectile.</a:t>
              </a:r>
            </a:p>
            <a:p>
              <a:pPr marL="285750" indent="-285750">
                <a:buFont typeface="Arial" panose="020B0604020202020204" pitchFamily="34" charset="0"/>
                <a:buChar char="•"/>
              </a:pPr>
              <a:r>
                <a:rPr lang="en-US" b="1" spc="-5" dirty="0">
                  <a:latin typeface="Arial"/>
                  <a:cs typeface="Arial"/>
                </a:rPr>
                <a:t>Receiver</a:t>
              </a:r>
              <a:r>
                <a:rPr lang="en-US" spc="-5" dirty="0">
                  <a:latin typeface="Arial"/>
                  <a:cs typeface="Arial"/>
                </a:rPr>
                <a:t>: Supports all major components. Controls action of pistol through the major components.</a:t>
              </a:r>
            </a:p>
            <a:p>
              <a:pPr marL="285750" indent="-285750">
                <a:buFont typeface="Arial" panose="020B0604020202020204" pitchFamily="34" charset="0"/>
                <a:buChar char="•"/>
              </a:pPr>
              <a:r>
                <a:rPr lang="en-US" b="1" spc="-5" dirty="0">
                  <a:latin typeface="Arial"/>
                  <a:cs typeface="Arial"/>
                </a:rPr>
                <a:t>Grip Module Assembly</a:t>
              </a:r>
              <a:r>
                <a:rPr lang="en-US" spc="-5" dirty="0">
                  <a:latin typeface="Arial"/>
                  <a:cs typeface="Arial"/>
                </a:rPr>
                <a:t>: Houses receiver assembly and magazine catch </a:t>
              </a:r>
            </a:p>
            <a:p>
              <a:pPr marL="285750" indent="-285750">
                <a:buFont typeface="Arial" panose="020B0604020202020204" pitchFamily="34" charset="0"/>
                <a:buChar char="•"/>
              </a:pPr>
              <a:r>
                <a:rPr lang="en-US" b="1" spc="-5" dirty="0">
                  <a:latin typeface="Arial"/>
                  <a:cs typeface="Arial"/>
                </a:rPr>
                <a:t>Recoil Spring Guide Assembly</a:t>
              </a:r>
              <a:r>
                <a:rPr lang="en-US" spc="-5" dirty="0">
                  <a:latin typeface="Arial"/>
                  <a:cs typeface="Arial"/>
                </a:rPr>
                <a:t>: Absorbs recoil and returns the slide and barrel assembly to the forward position.  </a:t>
              </a:r>
            </a:p>
            <a:p>
              <a:pPr marL="285750" indent="-285750">
                <a:buFont typeface="Arial" panose="020B0604020202020204" pitchFamily="34" charset="0"/>
                <a:buChar char="•"/>
              </a:pPr>
              <a:r>
                <a:rPr lang="en-US" b="1" spc="-5" dirty="0">
                  <a:latin typeface="Arial"/>
                  <a:cs typeface="Arial"/>
                </a:rPr>
                <a:t>Magazine</a:t>
              </a:r>
              <a:r>
                <a:rPr lang="en-US" spc="-5" dirty="0">
                  <a:latin typeface="Arial"/>
                  <a:cs typeface="Arial"/>
                </a:rPr>
                <a:t>: Holds cartridges in place for feeding</a:t>
              </a:r>
              <a:r>
                <a:rPr lang="en-US" dirty="0"/>
                <a:t> </a:t>
              </a:r>
            </a:p>
          </p:txBody>
        </p:sp>
        <p:sp>
          <p:nvSpPr>
            <p:cNvPr id="13" name="Rectangle 12"/>
            <p:cNvSpPr/>
            <p:nvPr/>
          </p:nvSpPr>
          <p:spPr>
            <a:xfrm>
              <a:off x="0" y="2971800"/>
              <a:ext cx="9144000" cy="423834"/>
            </a:xfrm>
            <a:prstGeom prst="rect">
              <a:avLst/>
            </a:prstGeom>
          </p:spPr>
          <p:txBody>
            <a:bodyPr wrap="square">
              <a:spAutoFit/>
            </a:bodyPr>
            <a:lstStyle/>
            <a:p>
              <a:pPr marL="12700" marR="302260">
                <a:lnSpc>
                  <a:spcPts val="2850"/>
                </a:lnSpc>
                <a:spcBef>
                  <a:spcPts val="125"/>
                </a:spcBef>
                <a:tabLst>
                  <a:tab pos="424815" algn="l"/>
                  <a:tab pos="425450" algn="l"/>
                </a:tabLst>
              </a:pPr>
              <a:endParaRPr lang="en-US" dirty="0">
                <a:latin typeface="Arial"/>
                <a:cs typeface="Arial"/>
              </a:endParaRPr>
            </a:p>
          </p:txBody>
        </p:sp>
      </p:grpSp>
      <p:sp>
        <p:nvSpPr>
          <p:cNvPr id="14" name="Rectangle 13"/>
          <p:cNvSpPr/>
          <p:nvPr/>
        </p:nvSpPr>
        <p:spPr>
          <a:xfrm>
            <a:off x="0" y="4992752"/>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spc="-5" dirty="0">
                <a:latin typeface="Arial"/>
                <a:cs typeface="Arial"/>
              </a:rPr>
              <a:t>What are the cycle of function?</a:t>
            </a:r>
            <a:endParaRPr lang="en-US" sz="2400" dirty="0">
              <a:latin typeface="Arial"/>
              <a:cs typeface="Arial"/>
            </a:endParaRPr>
          </a:p>
        </p:txBody>
      </p:sp>
      <p:sp>
        <p:nvSpPr>
          <p:cNvPr id="15" name="Rectangle 14"/>
          <p:cNvSpPr/>
          <p:nvPr/>
        </p:nvSpPr>
        <p:spPr>
          <a:xfrm>
            <a:off x="17585" y="5638800"/>
            <a:ext cx="91440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 Feeding  Chambering  Locking  Firing  Unlocking  Extracting  Ejecting  Cocking</a:t>
            </a:r>
          </a:p>
        </p:txBody>
      </p:sp>
      <p:sp>
        <p:nvSpPr>
          <p:cNvPr id="20" name="object 5"/>
          <p:cNvSpPr txBox="1"/>
          <p:nvPr/>
        </p:nvSpPr>
        <p:spPr>
          <a:xfrm>
            <a:off x="0" y="1015630"/>
            <a:ext cx="9144000" cy="432170"/>
          </a:xfrm>
          <a:prstGeom prst="rect">
            <a:avLst/>
          </a:prstGeom>
        </p:spPr>
        <p:txBody>
          <a:bodyPr vert="horz" wrap="square" lIns="0" tIns="62230" rIns="0" bIns="0" rtlCol="0">
            <a:spAutoFit/>
          </a:bodyPr>
          <a:lstStyle/>
          <a:p>
            <a:pPr algn="ctr">
              <a:lnSpc>
                <a:spcPct val="100000"/>
              </a:lnSpc>
              <a:spcBef>
                <a:spcPts val="490"/>
              </a:spcBef>
            </a:pPr>
            <a:r>
              <a:rPr lang="en-US" sz="2400" spc="-5" dirty="0">
                <a:latin typeface="Arial"/>
                <a:cs typeface="Arial"/>
              </a:rPr>
              <a:t>PRINCIPLES OF</a:t>
            </a:r>
            <a:r>
              <a:rPr lang="en-US" sz="2400" spc="-95" dirty="0">
                <a:latin typeface="Arial"/>
                <a:cs typeface="Arial"/>
              </a:rPr>
              <a:t> </a:t>
            </a:r>
            <a:r>
              <a:rPr lang="en-US" sz="2400" spc="-5" dirty="0">
                <a:latin typeface="Arial"/>
                <a:cs typeface="Arial"/>
              </a:rPr>
              <a:t>OPERATION</a:t>
            </a:r>
            <a:endParaRPr lang="en-US" sz="2400" dirty="0">
              <a:latin typeface="Arial"/>
              <a:cs typeface="Arial"/>
            </a:endParaRPr>
          </a:p>
        </p:txBody>
      </p:sp>
    </p:spTree>
    <p:extLst>
      <p:ext uri="{BB962C8B-B14F-4D97-AF65-F5344CB8AC3E}">
        <p14:creationId xmlns:p14="http://schemas.microsoft.com/office/powerpoint/2010/main" val="35421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0"/>
            <a:ext cx="8484503" cy="523220"/>
          </a:xfrm>
          <a:prstGeom prst="rect">
            <a:avLst/>
          </a:prstGeom>
        </p:spPr>
        <p:txBody>
          <a:bodyPr wrap="none">
            <a:spAutoFit/>
          </a:bodyPr>
          <a:lstStyle/>
          <a:p>
            <a:pPr marL="314325" algn="ctr">
              <a:lnSpc>
                <a:spcPct val="100000"/>
              </a:lnSpc>
            </a:pPr>
            <a:r>
              <a:rPr lang="en-US" sz="2800" b="1" spc="-5" dirty="0">
                <a:latin typeface="Arial" panose="020B0604020202020204" pitchFamily="34" charset="0"/>
                <a:cs typeface="Arial" panose="020B0604020202020204" pitchFamily="34" charset="0"/>
              </a:rPr>
              <a:t>HOLSTER REQUIREMENTS AND PLACEMENT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07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52400" y="2514600"/>
            <a:ext cx="4038599" cy="2828924"/>
          </a:xfrm>
          <a:prstGeom prst="rect">
            <a:avLst/>
          </a:prstGeom>
          <a:blipFill>
            <a:blip r:embed="rId3" cstate="print"/>
            <a:stretch>
              <a:fillRect/>
            </a:stretch>
          </a:blipFill>
          <a:ln>
            <a:solidFill>
              <a:schemeClr val="tx1"/>
            </a:solidFill>
          </a:ln>
        </p:spPr>
        <p:txBody>
          <a:bodyPr wrap="square" lIns="0" tIns="0" rIns="0" bIns="0" rtlCol="0"/>
          <a:lstStyle/>
          <a:p>
            <a:endParaRPr dirty="0">
              <a:latin typeface="Arial" panose="020B0604020202020204" pitchFamily="34" charset="0"/>
            </a:endParaRPr>
          </a:p>
        </p:txBody>
      </p:sp>
      <p:sp>
        <p:nvSpPr>
          <p:cNvPr id="8" name="object 8"/>
          <p:cNvSpPr txBox="1"/>
          <p:nvPr/>
        </p:nvSpPr>
        <p:spPr>
          <a:xfrm>
            <a:off x="609600" y="1178151"/>
            <a:ext cx="6943726" cy="1843453"/>
          </a:xfrm>
          <a:prstGeom prst="rect">
            <a:avLst/>
          </a:prstGeom>
        </p:spPr>
        <p:txBody>
          <a:bodyPr vert="horz" wrap="square" lIns="0" tIns="90805" rIns="0" bIns="0" rtlCol="0">
            <a:spAutoFit/>
          </a:bodyPr>
          <a:lstStyle/>
          <a:p>
            <a:r>
              <a:rPr lang="en-US" b="1" u="sng" dirty="0">
                <a:latin typeface="Arial" panose="020B0604020202020204" pitchFamily="34" charset="0"/>
                <a:cs typeface="Arial" panose="020B0604020202020204" pitchFamily="34" charset="0"/>
              </a:rPr>
              <a:t>Requirements</a:t>
            </a:r>
            <a:r>
              <a:rPr lang="en-US" dirty="0">
                <a:latin typeface="Arial" panose="020B0604020202020204" pitchFamily="34" charset="0"/>
                <a:cs typeface="Arial" panose="020B0604020202020204" pitchFamily="34" charset="0"/>
              </a:rPr>
              <a:t>: Units must provide Soldiers with a holster that has a high level of retention, achieved by a friction-based grip; a mechanical retention release such as a thumb operated lever; and mounting hardware appropriate to the situation.  </a:t>
            </a:r>
          </a:p>
          <a:p>
            <a:r>
              <a:rPr lang="en-US" dirty="0"/>
              <a:t> </a:t>
            </a:r>
          </a:p>
          <a:p>
            <a:pPr marL="12700">
              <a:lnSpc>
                <a:spcPct val="100000"/>
              </a:lnSpc>
              <a:spcBef>
                <a:spcPts val="715"/>
              </a:spcBef>
              <a:tabLst>
                <a:tab pos="152400" algn="l"/>
              </a:tabLst>
            </a:pPr>
            <a:endParaRPr sz="1800" b="1" dirty="0">
              <a:latin typeface="Arial"/>
              <a:cs typeface="Aria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419600" y="3352800"/>
            <a:ext cx="4470400" cy="3352800"/>
          </a:xfrm>
          <a:prstGeom prst="rect">
            <a:avLst/>
          </a:prstGeom>
          <a:ln>
            <a:solidFill>
              <a:schemeClr val="tx1"/>
            </a:solidFill>
          </a:ln>
        </p:spPr>
      </p:pic>
      <p:sp>
        <p:nvSpPr>
          <p:cNvPr id="3" name="TextBox 2"/>
          <p:cNvSpPr txBox="1"/>
          <p:nvPr/>
        </p:nvSpPr>
        <p:spPr>
          <a:xfrm>
            <a:off x="5473700" y="2878691"/>
            <a:ext cx="2362200" cy="369332"/>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M17 HOLSTER SET</a:t>
            </a:r>
          </a:p>
        </p:txBody>
      </p:sp>
      <p:sp>
        <p:nvSpPr>
          <p:cNvPr id="4" name="TextBox 3"/>
          <p:cNvSpPr txBox="1"/>
          <p:nvPr/>
        </p:nvSpPr>
        <p:spPr>
          <a:xfrm>
            <a:off x="495299" y="5486400"/>
            <a:ext cx="3352799"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CURRENT ARMY AUTHORIZED HOLSTERS </a:t>
            </a:r>
          </a:p>
        </p:txBody>
      </p:sp>
      <p:sp>
        <p:nvSpPr>
          <p:cNvPr id="11" name="object 5"/>
          <p:cNvSpPr txBox="1"/>
          <p:nvPr/>
        </p:nvSpPr>
        <p:spPr>
          <a:xfrm>
            <a:off x="1" y="623686"/>
            <a:ext cx="9144000" cy="362472"/>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REQUIREMENTS</a:t>
            </a:r>
            <a:endParaRPr lang="en-US" sz="305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19200"/>
            <a:ext cx="4953000" cy="4801314"/>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Placement</a:t>
            </a:r>
            <a:r>
              <a:rPr lang="en-US" dirty="0">
                <a:latin typeface="Arial" panose="020B0604020202020204" pitchFamily="34" charset="0"/>
                <a:cs typeface="Arial" panose="020B0604020202020204" pitchFamily="34" charset="0"/>
              </a:rPr>
              <a:t>: The holster should be placed midline on the hip. </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Alternate Placement Methods</a:t>
            </a:r>
            <a:r>
              <a:rPr lang="en-US"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Chest (drivers).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Under shoulder (pilots and tank crew members).</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Direct mount to IOTV (Soldiers wearing body armor).</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Concealment (Soldiers requiring a low signature).</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The Soldier needs to consider the type of holster used and how the placement of the holster can impact the manner in which the pistol is drawn. </a:t>
            </a:r>
          </a:p>
          <a:p>
            <a:endParaRPr lang="en-US" dirty="0"/>
          </a:p>
        </p:txBody>
      </p:sp>
      <p:sp>
        <p:nvSpPr>
          <p:cNvPr id="5" name="object 5"/>
          <p:cNvSpPr txBox="1"/>
          <p:nvPr/>
        </p:nvSpPr>
        <p:spPr>
          <a:xfrm>
            <a:off x="1" y="623686"/>
            <a:ext cx="9144000" cy="362472"/>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PLACEMENT</a:t>
            </a:r>
            <a:endParaRPr lang="en-US" sz="3050" dirty="0">
              <a:latin typeface="Times New Roman"/>
              <a:cs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597979"/>
            <a:ext cx="3032817" cy="4043756"/>
          </a:xfrm>
          <a:prstGeom prst="rect">
            <a:avLst/>
          </a:prstGeom>
          <a:ln>
            <a:solidFill>
              <a:schemeClr val="tx1"/>
            </a:solidFill>
          </a:ln>
        </p:spPr>
      </p:pic>
    </p:spTree>
    <p:extLst>
      <p:ext uri="{BB962C8B-B14F-4D97-AF65-F5344CB8AC3E}">
        <p14:creationId xmlns:p14="http://schemas.microsoft.com/office/powerpoint/2010/main" val="337132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1" y="623686"/>
            <a:ext cx="9144000" cy="362472"/>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 IMPROPER PLACEMENT </a:t>
            </a:r>
            <a:endParaRPr lang="en-US" sz="3050" dirty="0">
              <a:latin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600200"/>
            <a:ext cx="3429000" cy="4572000"/>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600200"/>
            <a:ext cx="3429000" cy="4572000"/>
          </a:xfrm>
          <a:prstGeom prst="rect">
            <a:avLst/>
          </a:prstGeom>
          <a:ln>
            <a:solidFill>
              <a:schemeClr val="tx1"/>
            </a:solidFill>
          </a:ln>
        </p:spPr>
      </p:pic>
    </p:spTree>
    <p:extLst>
      <p:ext uri="{BB962C8B-B14F-4D97-AF65-F5344CB8AC3E}">
        <p14:creationId xmlns:p14="http://schemas.microsoft.com/office/powerpoint/2010/main" val="102313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7054"/>
            <a:ext cx="9144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CHECK ON LEARNING</a:t>
            </a:r>
          </a:p>
        </p:txBody>
      </p:sp>
      <p:sp>
        <p:nvSpPr>
          <p:cNvPr id="3" name="TextBox 2"/>
          <p:cNvSpPr txBox="1"/>
          <p:nvPr/>
        </p:nvSpPr>
        <p:spPr>
          <a:xfrm>
            <a:off x="0" y="1546197"/>
            <a:ext cx="9144000" cy="138499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Where should the holster be placed at on your body?</a:t>
            </a:r>
          </a:p>
          <a:p>
            <a:pPr lvl="0"/>
            <a:endParaRPr lang="en-US" dirty="0">
              <a:solidFill>
                <a:prstClr val="black"/>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The holster should be placed midline on the hip. </a:t>
            </a:r>
          </a:p>
          <a:p>
            <a:endParaRPr lang="en-US" sz="2400" dirty="0">
              <a:latin typeface="Arial" panose="020B0604020202020204" pitchFamily="34" charset="0"/>
              <a:cs typeface="Arial" panose="020B0604020202020204" pitchFamily="34" charset="0"/>
            </a:endParaRPr>
          </a:p>
        </p:txBody>
      </p:sp>
      <p:sp>
        <p:nvSpPr>
          <p:cNvPr id="14" name="Rectangle 13"/>
          <p:cNvSpPr/>
          <p:nvPr/>
        </p:nvSpPr>
        <p:spPr>
          <a:xfrm>
            <a:off x="0" y="3382817"/>
            <a:ext cx="9463872" cy="1956946"/>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b="1" spc="-5" dirty="0">
                <a:latin typeface="Arial"/>
                <a:cs typeface="Arial"/>
              </a:rPr>
              <a:t>What are some alternate placement methods?</a:t>
            </a:r>
          </a:p>
          <a:p>
            <a:pPr marL="285750" lvl="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Chest (drivers).</a:t>
            </a:r>
          </a:p>
          <a:p>
            <a:pPr marL="285750" lvl="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Under shoulder (pilots and tank crew members).</a:t>
            </a:r>
          </a:p>
          <a:p>
            <a:pPr marL="285750" lvl="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Direct mount to IOTV (Soldiers wearing body armor).</a:t>
            </a:r>
          </a:p>
          <a:p>
            <a:pPr marL="285750" lvl="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Concealment (Soldiers requiring a low signature).</a:t>
            </a:r>
          </a:p>
          <a:p>
            <a:pPr marL="12700" marR="302260">
              <a:lnSpc>
                <a:spcPts val="2850"/>
              </a:lnSpc>
              <a:spcBef>
                <a:spcPts val="125"/>
              </a:spcBef>
              <a:tabLst>
                <a:tab pos="424815" algn="l"/>
                <a:tab pos="425450" algn="l"/>
              </a:tabLst>
            </a:pPr>
            <a:endParaRPr lang="en-US" sz="2400" spc="-5" dirty="0">
              <a:latin typeface="Arial"/>
              <a:cs typeface="Arial"/>
            </a:endParaRPr>
          </a:p>
        </p:txBody>
      </p:sp>
      <p:sp>
        <p:nvSpPr>
          <p:cNvPr id="20" name="object 5"/>
          <p:cNvSpPr txBox="1"/>
          <p:nvPr/>
        </p:nvSpPr>
        <p:spPr>
          <a:xfrm>
            <a:off x="0" y="1015630"/>
            <a:ext cx="9144000" cy="432170"/>
          </a:xfrm>
          <a:prstGeom prst="rect">
            <a:avLst/>
          </a:prstGeom>
        </p:spPr>
        <p:txBody>
          <a:bodyPr vert="horz" wrap="square" lIns="0" tIns="62230" rIns="0" bIns="0" rtlCol="0">
            <a:spAutoFit/>
          </a:bodyPr>
          <a:lstStyle/>
          <a:p>
            <a:pPr algn="ctr">
              <a:lnSpc>
                <a:spcPct val="100000"/>
              </a:lnSpc>
              <a:spcBef>
                <a:spcPts val="490"/>
              </a:spcBef>
            </a:pPr>
            <a:r>
              <a:rPr lang="en-US" sz="2400" spc="-5" dirty="0">
                <a:latin typeface="Arial"/>
                <a:cs typeface="Arial"/>
              </a:rPr>
              <a:t>HOLSTER PLACEMENT </a:t>
            </a:r>
            <a:endParaRPr lang="en-US" sz="2400" dirty="0">
              <a:latin typeface="Arial"/>
              <a:cs typeface="Arial"/>
            </a:endParaRPr>
          </a:p>
        </p:txBody>
      </p:sp>
    </p:spTree>
    <p:extLst>
      <p:ext uri="{BB962C8B-B14F-4D97-AF65-F5344CB8AC3E}">
        <p14:creationId xmlns:p14="http://schemas.microsoft.com/office/powerpoint/2010/main" val="13842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590800"/>
            <a:ext cx="3433056" cy="954107"/>
          </a:xfrm>
          <a:prstGeom prst="rect">
            <a:avLst/>
          </a:prstGeom>
          <a:noFill/>
        </p:spPr>
        <p:txBody>
          <a:bodyPr wrap="none" rtlCol="0">
            <a:spAutoFit/>
          </a:bodyPr>
          <a:lstStyle/>
          <a:p>
            <a:endParaRPr lang="en-US" sz="2800" dirty="0"/>
          </a:p>
          <a:p>
            <a:r>
              <a:rPr lang="en-US" sz="2800" b="1" dirty="0"/>
              <a:t>Stability, Aim, Control</a:t>
            </a:r>
          </a:p>
        </p:txBody>
      </p:sp>
    </p:spTree>
    <p:extLst>
      <p:ext uri="{BB962C8B-B14F-4D97-AF65-F5344CB8AC3E}">
        <p14:creationId xmlns:p14="http://schemas.microsoft.com/office/powerpoint/2010/main" val="99673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123" y="1756214"/>
            <a:ext cx="9144000" cy="2308324"/>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pPr algn="ctr"/>
            <a:endParaRPr lang="en-US" sz="2400" b="1" u="sng" dirty="0">
              <a:latin typeface="Arial" panose="020B0604020202020204" pitchFamily="34" charset="0"/>
              <a:cs typeface="Arial" panose="020B0604020202020204" pitchFamily="34" charset="0"/>
            </a:endParaRPr>
          </a:p>
          <a:p>
            <a:pPr algn="ctr"/>
            <a:endParaRPr lang="en-US" sz="2400" b="1" u="sng" dirty="0">
              <a:latin typeface="Arial" panose="020B0604020202020204" pitchFamily="34" charset="0"/>
              <a:cs typeface="Arial" panose="020B0604020202020204" pitchFamily="34" charset="0"/>
            </a:endParaRPr>
          </a:p>
          <a:p>
            <a:pPr algn="ctr"/>
            <a:endParaRPr lang="en-US" sz="2400" b="1" u="sng" dirty="0">
              <a:latin typeface="Arial" panose="020B0604020202020204" pitchFamily="34" charset="0"/>
              <a:cs typeface="Arial" panose="020B0604020202020204" pitchFamily="34" charset="0"/>
            </a:endParaRPr>
          </a:p>
          <a:p>
            <a:pPr algn="ctr"/>
            <a:endParaRPr lang="en-US" sz="2400" b="1" u="sng"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685800" y="1756214"/>
            <a:ext cx="609600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Stability is provided through four functions: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Support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Muscle Relaxation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Natural Point of Aim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Recoil Management </a:t>
            </a:r>
          </a:p>
        </p:txBody>
      </p:sp>
      <p:sp>
        <p:nvSpPr>
          <p:cNvPr id="4" name="TextBox 3"/>
          <p:cNvSpPr txBox="1"/>
          <p:nvPr/>
        </p:nvSpPr>
        <p:spPr>
          <a:xfrm>
            <a:off x="685800" y="3418207"/>
            <a:ext cx="655320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Utilizing these functions as a guide a soldier can achieve a stable position.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When conducting a standing unsupported position with a pistol, what does a good stance consist of?</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Feet shoulder width apart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Non firing leg slightly forward of firing leg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Majority of body weight on the balls of our feet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Knees slightly bent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Hips and upper body generally squared up with the target</a:t>
            </a:r>
          </a:p>
          <a:p>
            <a:endParaRPr lang="en-US" dirty="0">
              <a:latin typeface="Arial" panose="020B0604020202020204" pitchFamily="34" charset="0"/>
              <a:cs typeface="Arial" panose="020B0604020202020204" pitchFamily="34" charset="0"/>
            </a:endParaRPr>
          </a:p>
          <a:p>
            <a:endParaRPr lang="en-US" dirty="0"/>
          </a:p>
          <a:p>
            <a:r>
              <a:rPr lang="en-US" dirty="0"/>
              <a:t> </a:t>
            </a:r>
          </a:p>
        </p:txBody>
      </p:sp>
      <p:sp>
        <p:nvSpPr>
          <p:cNvPr id="6" name="object 5"/>
          <p:cNvSpPr txBox="1"/>
          <p:nvPr/>
        </p:nvSpPr>
        <p:spPr>
          <a:xfrm>
            <a:off x="1" y="623686"/>
            <a:ext cx="9144000" cy="362472"/>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STABILITY</a:t>
            </a:r>
            <a:endParaRPr lang="en-US" sz="305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3920" y="1600200"/>
            <a:ext cx="27432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Applying </a:t>
            </a:r>
            <a:r>
              <a:rPr lang="en-US" b="1" dirty="0">
                <a:latin typeface="Arial" panose="020B0604020202020204" pitchFamily="34" charset="0"/>
                <a:cs typeface="Arial" panose="020B0604020202020204" pitchFamily="34" charset="0"/>
              </a:rPr>
              <a:t>Firm</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Consistent</a:t>
            </a:r>
            <a:r>
              <a:rPr lang="en-US" dirty="0">
                <a:latin typeface="Arial" panose="020B0604020202020204" pitchFamily="34" charset="0"/>
                <a:cs typeface="Arial" panose="020B0604020202020204" pitchFamily="34" charset="0"/>
              </a:rPr>
              <a:t>  grip </a:t>
            </a:r>
            <a:r>
              <a:rPr lang="en-US" b="1" dirty="0">
                <a:latin typeface="Arial" panose="020B0604020202020204" pitchFamily="34" charset="0"/>
                <a:cs typeface="Arial" panose="020B0604020202020204" pitchFamily="34" charset="0"/>
              </a:rPr>
              <a:t>Pressure</a:t>
            </a:r>
            <a:r>
              <a:rPr lang="en-US" dirty="0">
                <a:latin typeface="Arial" panose="020B0604020202020204" pitchFamily="34" charset="0"/>
                <a:cs typeface="Arial" panose="020B0604020202020204" pitchFamily="34" charset="0"/>
              </a:rPr>
              <a:t> will help the shooter </a:t>
            </a:r>
            <a:r>
              <a:rPr lang="en-US" b="1" dirty="0">
                <a:latin typeface="Arial" panose="020B0604020202020204" pitchFamily="34" charset="0"/>
                <a:cs typeface="Arial" panose="020B0604020202020204" pitchFamily="34" charset="0"/>
              </a:rPr>
              <a:t>Leverage</a:t>
            </a:r>
            <a:r>
              <a:rPr lang="en-US" dirty="0">
                <a:latin typeface="Arial" panose="020B0604020202020204" pitchFamily="34" charset="0"/>
                <a:cs typeface="Arial" panose="020B0604020202020204" pitchFamily="34" charset="0"/>
              </a:rPr>
              <a:t> the gun to control  </a:t>
            </a:r>
            <a:r>
              <a:rPr lang="en-US" b="1" dirty="0">
                <a:latin typeface="Arial" panose="020B0604020202020204" pitchFamily="34" charset="0"/>
                <a:cs typeface="Arial" panose="020B0604020202020204" pitchFamily="34" charset="0"/>
              </a:rPr>
              <a:t>Recoil</a:t>
            </a:r>
            <a:r>
              <a:rPr lang="en-US" dirty="0">
                <a:latin typeface="Arial" panose="020B0604020202020204" pitchFamily="34" charset="0"/>
                <a:cs typeface="Arial" panose="020B0604020202020204" pitchFamily="34" charset="0"/>
              </a:rPr>
              <a:t>, resulting in faster sight recovery and follow up shots.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120" y="1599664"/>
            <a:ext cx="5364480" cy="3657600"/>
          </a:xfrm>
          <a:prstGeom prst="rect">
            <a:avLst/>
          </a:prstGeom>
          <a:ln>
            <a:solidFill>
              <a:schemeClr val="tx1"/>
            </a:solidFill>
          </a:ln>
        </p:spPr>
      </p:pic>
      <p:sp>
        <p:nvSpPr>
          <p:cNvPr id="5" name="TextBox 4"/>
          <p:cNvSpPr txBox="1"/>
          <p:nvPr/>
        </p:nvSpPr>
        <p:spPr>
          <a:xfrm>
            <a:off x="880110" y="4466929"/>
            <a:ext cx="224028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 does a good grip look like?</a:t>
            </a:r>
          </a:p>
        </p:txBody>
      </p:sp>
      <p:sp>
        <p:nvSpPr>
          <p:cNvPr id="6" name="object 5"/>
          <p:cNvSpPr txBox="1"/>
          <p:nvPr/>
        </p:nvSpPr>
        <p:spPr>
          <a:xfrm>
            <a:off x="1" y="623686"/>
            <a:ext cx="9144000" cy="383951"/>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GRIP</a:t>
            </a:r>
            <a:endParaRPr lang="en-US" sz="3050" dirty="0">
              <a:latin typeface="Times New Roman"/>
              <a:cs typeface="Times New Roman"/>
            </a:endParaRPr>
          </a:p>
        </p:txBody>
      </p:sp>
    </p:spTree>
    <p:extLst>
      <p:ext uri="{BB962C8B-B14F-4D97-AF65-F5344CB8AC3E}">
        <p14:creationId xmlns:p14="http://schemas.microsoft.com/office/powerpoint/2010/main" val="363909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1"/>
            <a:ext cx="6477000" cy="5867400"/>
          </a:xfrm>
          <a:prstGeom prst="rect">
            <a:avLst/>
          </a:prstGeom>
        </p:spPr>
      </p:pic>
    </p:spTree>
    <p:extLst>
      <p:ext uri="{BB962C8B-B14F-4D97-AF65-F5344CB8AC3E}">
        <p14:creationId xmlns:p14="http://schemas.microsoft.com/office/powerpoint/2010/main" val="278728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4" y="1308149"/>
            <a:ext cx="4424835" cy="2959051"/>
          </a:xfrm>
          <a:prstGeom prst="rect">
            <a:avLst/>
          </a:prstGeom>
        </p:spPr>
      </p:pic>
      <p:sp>
        <p:nvSpPr>
          <p:cNvPr id="4" name="TextBox 3"/>
          <p:cNvSpPr txBox="1"/>
          <p:nvPr/>
        </p:nvSpPr>
        <p:spPr>
          <a:xfrm>
            <a:off x="340282" y="4267200"/>
            <a:ext cx="3886200" cy="2031325"/>
          </a:xfrm>
          <a:prstGeom prst="rect">
            <a:avLst/>
          </a:prstGeom>
          <a:noFill/>
        </p:spPr>
        <p:txBody>
          <a:bodyPr wrap="square" rtlCol="0">
            <a:spAutoFit/>
          </a:bodyPr>
          <a:lstStyle/>
          <a:p>
            <a:pPr marL="342900" indent="-342900">
              <a:buAutoNum type="arabicPeriod"/>
            </a:pPr>
            <a:r>
              <a:rPr lang="en-US" dirty="0"/>
              <a:t>Trigger Finger placed naturally on the trigger</a:t>
            </a:r>
          </a:p>
          <a:p>
            <a:pPr marL="342900" indent="-342900">
              <a:buAutoNum type="arabicPeriod"/>
            </a:pPr>
            <a:r>
              <a:rPr lang="en-US" dirty="0"/>
              <a:t>Thumb wrapped around grip</a:t>
            </a:r>
          </a:p>
          <a:p>
            <a:pPr marL="342900" indent="-342900">
              <a:buAutoNum type="arabicPeriod"/>
            </a:pPr>
            <a:r>
              <a:rPr lang="en-US" dirty="0"/>
              <a:t>Grip is high on the frame with webbing placed against beavertail notch.</a:t>
            </a:r>
          </a:p>
          <a:p>
            <a:pPr marL="342900" indent="-342900">
              <a:buAutoNum type="arabicPeriod"/>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07146"/>
            <a:ext cx="4419600" cy="3231677"/>
          </a:xfrm>
          <a:prstGeom prst="rect">
            <a:avLst/>
          </a:prstGeom>
        </p:spPr>
      </p:pic>
      <p:sp>
        <p:nvSpPr>
          <p:cNvPr id="8" name="TextBox 7"/>
          <p:cNvSpPr txBox="1"/>
          <p:nvPr/>
        </p:nvSpPr>
        <p:spPr>
          <a:xfrm>
            <a:off x="5372100" y="2326009"/>
            <a:ext cx="28194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Grip the pistol with your Firing Hand with a firm handshake grip</a:t>
            </a:r>
          </a:p>
        </p:txBody>
      </p:sp>
      <p:sp>
        <p:nvSpPr>
          <p:cNvPr id="9" name="object 5"/>
          <p:cNvSpPr txBox="1"/>
          <p:nvPr/>
        </p:nvSpPr>
        <p:spPr>
          <a:xfrm>
            <a:off x="1" y="623686"/>
            <a:ext cx="9144000" cy="383951"/>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GRIP</a:t>
            </a:r>
            <a:endParaRPr lang="en-US" sz="3050" dirty="0">
              <a:latin typeface="Times New Roman"/>
              <a:cs typeface="Times New Roman"/>
            </a:endParaRPr>
          </a:p>
        </p:txBody>
      </p:sp>
    </p:spTree>
    <p:extLst>
      <p:ext uri="{BB962C8B-B14F-4D97-AF65-F5344CB8AC3E}">
        <p14:creationId xmlns:p14="http://schemas.microsoft.com/office/powerpoint/2010/main" val="425996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87292" cy="5867400"/>
          </a:xfrm>
          <a:prstGeom prst="rect">
            <a:avLst/>
          </a:prstGeom>
        </p:spPr>
      </p:pic>
    </p:spTree>
    <p:extLst>
      <p:ext uri="{BB962C8B-B14F-4D97-AF65-F5344CB8AC3E}">
        <p14:creationId xmlns:p14="http://schemas.microsoft.com/office/powerpoint/2010/main" val="128569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58926" cy="5867400"/>
          </a:xfrm>
          <a:prstGeom prst="rect">
            <a:avLst/>
          </a:prstGeom>
        </p:spPr>
      </p:pic>
    </p:spTree>
    <p:extLst>
      <p:ext uri="{BB962C8B-B14F-4D97-AF65-F5344CB8AC3E}">
        <p14:creationId xmlns:p14="http://schemas.microsoft.com/office/powerpoint/2010/main" val="382912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1"/>
            <a:ext cx="6449197" cy="5867400"/>
          </a:xfrm>
          <a:prstGeom prst="rect">
            <a:avLst/>
          </a:prstGeom>
        </p:spPr>
      </p:pic>
    </p:spTree>
    <p:extLst>
      <p:ext uri="{BB962C8B-B14F-4D97-AF65-F5344CB8AC3E}">
        <p14:creationId xmlns:p14="http://schemas.microsoft.com/office/powerpoint/2010/main" val="3203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39650" cy="5867400"/>
          </a:xfrm>
          <a:prstGeom prst="rect">
            <a:avLst/>
          </a:prstGeom>
        </p:spPr>
      </p:pic>
    </p:spTree>
    <p:extLst>
      <p:ext uri="{BB962C8B-B14F-4D97-AF65-F5344CB8AC3E}">
        <p14:creationId xmlns:p14="http://schemas.microsoft.com/office/powerpoint/2010/main" val="300967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58702" cy="5867400"/>
          </a:xfrm>
          <a:prstGeom prst="rect">
            <a:avLst/>
          </a:prstGeom>
        </p:spPr>
      </p:pic>
    </p:spTree>
    <p:extLst>
      <p:ext uri="{BB962C8B-B14F-4D97-AF65-F5344CB8AC3E}">
        <p14:creationId xmlns:p14="http://schemas.microsoft.com/office/powerpoint/2010/main" val="226754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39650" cy="5867400"/>
          </a:xfrm>
          <a:prstGeom prst="rect">
            <a:avLst/>
          </a:prstGeom>
        </p:spPr>
      </p:pic>
    </p:spTree>
    <p:extLst>
      <p:ext uri="{BB962C8B-B14F-4D97-AF65-F5344CB8AC3E}">
        <p14:creationId xmlns:p14="http://schemas.microsoft.com/office/powerpoint/2010/main" val="148613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6468239" cy="5867400"/>
          </a:xfrm>
          <a:prstGeom prst="rect">
            <a:avLst/>
          </a:prstGeom>
        </p:spPr>
      </p:pic>
    </p:spTree>
    <p:extLst>
      <p:ext uri="{BB962C8B-B14F-4D97-AF65-F5344CB8AC3E}">
        <p14:creationId xmlns:p14="http://schemas.microsoft.com/office/powerpoint/2010/main" val="229065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4621</TotalTime>
  <Words>1690</Words>
  <Application>Microsoft Office PowerPoint</Application>
  <PresentationFormat>On-screen Show (4:3)</PresentationFormat>
  <Paragraphs>154</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Sipes, Kevin L SFC MIL USA TRADOC</dc:creator>
  <cp:lastModifiedBy>kalen peugh</cp:lastModifiedBy>
  <cp:revision>158</cp:revision>
  <cp:lastPrinted>2020-02-19T15:20:26Z</cp:lastPrinted>
  <dcterms:created xsi:type="dcterms:W3CDTF">2018-09-26T09:24:46Z</dcterms:created>
  <dcterms:modified xsi:type="dcterms:W3CDTF">2023-12-06T04:00:13Z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