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notesMasterIdLst>
    <p:notesMasterId r:id="rId77"/>
  </p:notesMasterIdLst>
  <p:handoutMasterIdLst>
    <p:handoutMasterId r:id="rId78"/>
  </p:handoutMasterIdLst>
  <p:sldIdLst>
    <p:sldId id="454" r:id="rId2"/>
    <p:sldId id="455" r:id="rId3"/>
    <p:sldId id="456" r:id="rId4"/>
    <p:sldId id="588" r:id="rId5"/>
    <p:sldId id="412" r:id="rId6"/>
    <p:sldId id="305" r:id="rId7"/>
    <p:sldId id="411" r:id="rId8"/>
    <p:sldId id="403" r:id="rId9"/>
    <p:sldId id="414" r:id="rId10"/>
    <p:sldId id="594" r:id="rId11"/>
    <p:sldId id="595" r:id="rId12"/>
    <p:sldId id="350" r:id="rId13"/>
    <p:sldId id="415" r:id="rId14"/>
    <p:sldId id="362" r:id="rId15"/>
    <p:sldId id="413" r:id="rId16"/>
    <p:sldId id="633" r:id="rId17"/>
    <p:sldId id="634" r:id="rId18"/>
    <p:sldId id="389" r:id="rId19"/>
    <p:sldId id="416" r:id="rId20"/>
    <p:sldId id="335" r:id="rId21"/>
    <p:sldId id="417" r:id="rId22"/>
    <p:sldId id="373" r:id="rId23"/>
    <p:sldId id="424" r:id="rId24"/>
    <p:sldId id="312" r:id="rId25"/>
    <p:sldId id="423" r:id="rId26"/>
    <p:sldId id="398" r:id="rId27"/>
    <p:sldId id="427" r:id="rId28"/>
    <p:sldId id="405" r:id="rId29"/>
    <p:sldId id="428" r:id="rId30"/>
    <p:sldId id="406" r:id="rId31"/>
    <p:sldId id="523" r:id="rId32"/>
    <p:sldId id="586" r:id="rId33"/>
    <p:sldId id="587" r:id="rId34"/>
    <p:sldId id="548" r:id="rId35"/>
    <p:sldId id="549" r:id="rId36"/>
    <p:sldId id="530" r:id="rId37"/>
    <p:sldId id="531" r:id="rId38"/>
    <p:sldId id="627" r:id="rId39"/>
    <p:sldId id="628" r:id="rId40"/>
    <p:sldId id="528" r:id="rId41"/>
    <p:sldId id="529" r:id="rId42"/>
    <p:sldId id="526" r:id="rId43"/>
    <p:sldId id="527" r:id="rId44"/>
    <p:sldId id="381" r:id="rId45"/>
    <p:sldId id="437" r:id="rId46"/>
    <p:sldId id="589" r:id="rId47"/>
    <p:sldId id="541" r:id="rId48"/>
    <p:sldId id="308" r:id="rId49"/>
    <p:sldId id="421" r:id="rId50"/>
    <p:sldId id="534" r:id="rId51"/>
    <p:sldId id="535" r:id="rId52"/>
    <p:sldId id="630" r:id="rId53"/>
    <p:sldId id="422" r:id="rId54"/>
    <p:sldId id="582" r:id="rId55"/>
    <p:sldId id="583" r:id="rId56"/>
    <p:sldId id="550" r:id="rId57"/>
    <p:sldId id="551" r:id="rId58"/>
    <p:sldId id="605" r:id="rId59"/>
    <p:sldId id="606" r:id="rId60"/>
    <p:sldId id="552" r:id="rId61"/>
    <p:sldId id="553" r:id="rId62"/>
    <p:sldId id="584" r:id="rId63"/>
    <p:sldId id="585" r:id="rId64"/>
    <p:sldId id="336" r:id="rId65"/>
    <p:sldId id="453" r:id="rId66"/>
    <p:sldId id="592" r:id="rId67"/>
    <p:sldId id="593" r:id="rId68"/>
    <p:sldId id="334" r:id="rId69"/>
    <p:sldId id="452" r:id="rId70"/>
    <p:sldId id="404" r:id="rId71"/>
    <p:sldId id="457" r:id="rId72"/>
    <p:sldId id="590" r:id="rId73"/>
    <p:sldId id="591" r:id="rId74"/>
    <p:sldId id="631" r:id="rId75"/>
    <p:sldId id="632" r:id="rId76"/>
  </p:sldIdLst>
  <p:sldSz cx="9144000" cy="6858000" type="screen4x3"/>
  <p:notesSz cx="6950075" cy="9236075"/>
  <p:custDataLst>
    <p:tags r:id="rId7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29F9BAA-8BA8-405A-8428-D453A1B68147}">
          <p14:sldIdLst>
            <p14:sldId id="454"/>
            <p14:sldId id="455"/>
            <p14:sldId id="456"/>
            <p14:sldId id="588"/>
            <p14:sldId id="412"/>
            <p14:sldId id="305"/>
            <p14:sldId id="411"/>
            <p14:sldId id="403"/>
            <p14:sldId id="414"/>
            <p14:sldId id="594"/>
            <p14:sldId id="595"/>
            <p14:sldId id="350"/>
            <p14:sldId id="415"/>
            <p14:sldId id="362"/>
            <p14:sldId id="413"/>
            <p14:sldId id="633"/>
            <p14:sldId id="634"/>
            <p14:sldId id="389"/>
            <p14:sldId id="416"/>
            <p14:sldId id="335"/>
            <p14:sldId id="417"/>
            <p14:sldId id="373"/>
            <p14:sldId id="424"/>
            <p14:sldId id="312"/>
            <p14:sldId id="423"/>
            <p14:sldId id="398"/>
            <p14:sldId id="427"/>
            <p14:sldId id="405"/>
            <p14:sldId id="428"/>
            <p14:sldId id="406"/>
            <p14:sldId id="523"/>
            <p14:sldId id="586"/>
            <p14:sldId id="587"/>
            <p14:sldId id="548"/>
            <p14:sldId id="549"/>
            <p14:sldId id="530"/>
            <p14:sldId id="531"/>
            <p14:sldId id="627"/>
            <p14:sldId id="628"/>
            <p14:sldId id="528"/>
            <p14:sldId id="529"/>
            <p14:sldId id="526"/>
            <p14:sldId id="527"/>
            <p14:sldId id="381"/>
            <p14:sldId id="437"/>
            <p14:sldId id="589"/>
            <p14:sldId id="541"/>
            <p14:sldId id="308"/>
            <p14:sldId id="421"/>
            <p14:sldId id="534"/>
            <p14:sldId id="535"/>
            <p14:sldId id="630"/>
            <p14:sldId id="422"/>
            <p14:sldId id="582"/>
            <p14:sldId id="583"/>
            <p14:sldId id="550"/>
            <p14:sldId id="551"/>
            <p14:sldId id="605"/>
            <p14:sldId id="606"/>
            <p14:sldId id="552"/>
            <p14:sldId id="553"/>
            <p14:sldId id="584"/>
            <p14:sldId id="585"/>
            <p14:sldId id="336"/>
            <p14:sldId id="453"/>
            <p14:sldId id="592"/>
            <p14:sldId id="593"/>
            <p14:sldId id="334"/>
            <p14:sldId id="452"/>
            <p14:sldId id="404"/>
            <p14:sldId id="457"/>
            <p14:sldId id="590"/>
            <p14:sldId id="591"/>
          </p14:sldIdLst>
        </p14:section>
        <p14:section name="Unused slides" id="{88841311-27F0-4430-AE6B-D3E3E41C4125}">
          <p14:sldIdLst>
            <p14:sldId id="631"/>
            <p14:sldId id="63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idgeon" initials="USA" lastIdx="4" clrIdx="0"/>
  <p:cmAuthor id="1" name="Knust, Susannah K CTR MEDCOM WRAIR (US)" initials="KSKCMW(" lastIdx="41" clrIdx="1"/>
  <p:cmAuthor id="2" name="Terry Mackey" initials="TM" lastIdx="4"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B2C06C"/>
    <a:srgbClr val="626D2F"/>
    <a:srgbClr val="A9561A"/>
    <a:srgbClr val="BD621D"/>
    <a:srgbClr val="CA6C18"/>
    <a:srgbClr val="005496"/>
    <a:srgbClr val="509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580" autoAdjust="0"/>
    <p:restoredTop sz="86410" autoAdjust="0"/>
  </p:normalViewPr>
  <p:slideViewPr>
    <p:cSldViewPr>
      <p:cViewPr varScale="1">
        <p:scale>
          <a:sx n="77" d="100"/>
          <a:sy n="77" d="100"/>
        </p:scale>
        <p:origin x="90" y="480"/>
      </p:cViewPr>
      <p:guideLst>
        <p:guide orient="horz" pos="2160"/>
        <p:guide pos="2880"/>
      </p:guideLst>
    </p:cSldViewPr>
  </p:slideViewPr>
  <p:outlineViewPr>
    <p:cViewPr>
      <p:scale>
        <a:sx n="33" d="100"/>
        <a:sy n="33" d="100"/>
      </p:scale>
      <p:origin x="0" y="-6912"/>
    </p:cViewPr>
  </p:outlineViewPr>
  <p:notesTextViewPr>
    <p:cViewPr>
      <p:scale>
        <a:sx n="3" d="2"/>
        <a:sy n="3" d="2"/>
      </p:scale>
      <p:origin x="0" y="0"/>
    </p:cViewPr>
  </p:notesTextViewPr>
  <p:sorterViewPr>
    <p:cViewPr>
      <p:scale>
        <a:sx n="100" d="100"/>
        <a:sy n="100" d="100"/>
      </p:scale>
      <p:origin x="0" y="-2796"/>
    </p:cViewPr>
  </p:sorterViewPr>
  <p:notesViewPr>
    <p:cSldViewPr>
      <p:cViewPr varScale="1">
        <p:scale>
          <a:sx n="88" d="100"/>
          <a:sy n="88" d="100"/>
        </p:scale>
        <p:origin x="3798"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t>Character</a:t>
          </a:r>
          <a:endParaRPr lang="en-US" dirty="0"/>
        </a:p>
      </dgm:t>
    </dgm:pt>
    <dgm:pt modelId="{005529FD-D679-425D-BD5C-E5D2348897B7}" type="parTrans" cxnId="{98C1071C-5094-4B3C-8F75-C5DACCF7517E}">
      <dgm:prSet/>
      <dgm:spPr>
        <a:solidFill>
          <a:srgbClr val="70AD47">
            <a:alpha val="3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t>Competence</a:t>
          </a:r>
          <a:endParaRPr lang="en-US" dirty="0"/>
        </a:p>
      </dgm:t>
    </dgm:pt>
    <dgm:pt modelId="{DE00607E-61AF-4460-839B-20DD908C57D8}" type="parTrans" cxnId="{ECAC2295-FD9C-452F-A93E-26BF3187FA4E}">
      <dgm:prSet/>
      <dgm:spPr>
        <a:solidFill>
          <a:srgbClr val="70AD47">
            <a:alpha val="3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t>Commitment</a:t>
          </a:r>
          <a:endParaRPr lang="en-US" dirty="0"/>
        </a:p>
      </dgm:t>
    </dgm:pt>
    <dgm:pt modelId="{3354BAEA-AADC-48E1-A69C-B53D6E348618}" type="parTrans" cxnId="{F170FDC9-0902-41C8-BDD0-575F38392512}">
      <dgm:prSet/>
      <dgm:spPr>
        <a:solidFill>
          <a:srgbClr val="70AD47">
            <a:alpha val="3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47">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154EC1B5-FFD4-43A0-8D7D-CE516EC43D4C}" type="presOf" srcId="{29B485E3-D384-469C-8DF8-8907CF5DAD6B}" destId="{04555C6E-3189-4547-89DF-F1C538BA49BD}" srcOrd="0" destOrd="0" presId="urn:microsoft.com/office/officeart/2005/8/layout/radial4"/>
    <dgm:cxn modelId="{25408DDC-494C-48F5-9D66-B86F6658775B}" type="presOf" srcId="{3354BAEA-AADC-48E1-A69C-B53D6E348618}" destId="{DA2DCF43-BC50-4F99-B92A-5ADBAB6E8371}"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21A4D734-E077-43AF-A4CE-60FDC5979563}" type="presOf" srcId="{005529FD-D679-425D-BD5C-E5D2348897B7}" destId="{6CF74679-0631-459A-84F3-4BD457913506}" srcOrd="0" destOrd="0" presId="urn:microsoft.com/office/officeart/2005/8/layout/radial4"/>
    <dgm:cxn modelId="{C8B2FDA5-AB52-4573-A691-75C2AC3284BD}" type="presOf" srcId="{C7A3380A-1699-4874-AEE6-BF666295AB9C}" destId="{3B5F3737-0E3D-4637-9CD2-8680446DE926}" srcOrd="0" destOrd="0" presId="urn:microsoft.com/office/officeart/2005/8/layout/radial4"/>
    <dgm:cxn modelId="{0E83D456-C786-47C2-B684-17AEA93FE6CA}" type="presOf" srcId="{DE00607E-61AF-4460-839B-20DD908C57D8}" destId="{7AC30CBA-153E-4BE7-B91E-B87879E6A01B}" srcOrd="0" destOrd="0" presId="urn:microsoft.com/office/officeart/2005/8/layout/radial4"/>
    <dgm:cxn modelId="{37FF343A-5C6F-420B-BA20-A093CBA8B2FC}" type="presOf" srcId="{E8E499D1-200B-4705-AE75-8B82B26D6480}" destId="{E1C892CD-8FB1-4625-9ACE-8FE0FC11D5E2}" srcOrd="0" destOrd="0" presId="urn:microsoft.com/office/officeart/2005/8/layout/radial4"/>
    <dgm:cxn modelId="{98C1071C-5094-4B3C-8F75-C5DACCF7517E}" srcId="{E8E499D1-200B-4705-AE75-8B82B26D6480}" destId="{884CD3AC-732C-41FF-8ACD-7883E5AB564F}" srcOrd="0" destOrd="0" parTransId="{005529FD-D679-425D-BD5C-E5D2348897B7}" sibTransId="{1F0B8425-3593-46D2-A3AD-67CE928046E7}"/>
    <dgm:cxn modelId="{ECAC2295-FD9C-452F-A93E-26BF3187FA4E}" srcId="{E8E499D1-200B-4705-AE75-8B82B26D6480}" destId="{C7A3380A-1699-4874-AEE6-BF666295AB9C}" srcOrd="1" destOrd="0" parTransId="{DE00607E-61AF-4460-839B-20DD908C57D8}" sibTransId="{03426340-2323-416F-99E2-4E4059B202E0}"/>
    <dgm:cxn modelId="{C3BFA74C-7370-45C9-9189-C11D392349A3}" type="presOf" srcId="{DCA36D84-67E5-4ACC-B18D-CCE1B2B1B0EA}" destId="{25A3DC44-39B5-426D-A143-1E5D016E80A8}" srcOrd="0" destOrd="0" presId="urn:microsoft.com/office/officeart/2005/8/layout/radial4"/>
    <dgm:cxn modelId="{6C306DB9-A95F-4564-A4F2-D352A9475C38}" type="presOf" srcId="{884CD3AC-732C-41FF-8ACD-7883E5AB564F}" destId="{713F8360-97AF-43F7-ADB9-1A8E05A2C102}"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1AF3DEFD-EC63-407A-92B8-BE65FE84F6BE}" type="presParOf" srcId="{04555C6E-3189-4547-89DF-F1C538BA49BD}" destId="{E1C892CD-8FB1-4625-9ACE-8FE0FC11D5E2}" srcOrd="0" destOrd="0" presId="urn:microsoft.com/office/officeart/2005/8/layout/radial4"/>
    <dgm:cxn modelId="{F94600E3-BDD4-4348-8C39-891A9EDB29B8}" type="presParOf" srcId="{04555C6E-3189-4547-89DF-F1C538BA49BD}" destId="{6CF74679-0631-459A-84F3-4BD457913506}" srcOrd="1" destOrd="0" presId="urn:microsoft.com/office/officeart/2005/8/layout/radial4"/>
    <dgm:cxn modelId="{7A3DE819-55F1-466C-9FB8-15D165EDC600}" type="presParOf" srcId="{04555C6E-3189-4547-89DF-F1C538BA49BD}" destId="{713F8360-97AF-43F7-ADB9-1A8E05A2C102}" srcOrd="2" destOrd="0" presId="urn:microsoft.com/office/officeart/2005/8/layout/radial4"/>
    <dgm:cxn modelId="{AE871EF3-A301-45D4-BE0D-D35995C49AEA}" type="presParOf" srcId="{04555C6E-3189-4547-89DF-F1C538BA49BD}" destId="{7AC30CBA-153E-4BE7-B91E-B87879E6A01B}" srcOrd="3" destOrd="0" presId="urn:microsoft.com/office/officeart/2005/8/layout/radial4"/>
    <dgm:cxn modelId="{F4510F7E-3D5E-494B-91E4-DC38B1092A11}" type="presParOf" srcId="{04555C6E-3189-4547-89DF-F1C538BA49BD}" destId="{3B5F3737-0E3D-4637-9CD2-8680446DE926}" srcOrd="4" destOrd="0" presId="urn:microsoft.com/office/officeart/2005/8/layout/radial4"/>
    <dgm:cxn modelId="{FF5CBFED-ADF4-490E-AC27-C94C06B0C00C}" type="presParOf" srcId="{04555C6E-3189-4547-89DF-F1C538BA49BD}" destId="{DA2DCF43-BC50-4F99-B92A-5ADBAB6E8371}" srcOrd="5" destOrd="0" presId="urn:microsoft.com/office/officeart/2005/8/layout/radial4"/>
    <dgm:cxn modelId="{655D1635-A947-4329-BB49-B093B7456B59}" type="presParOf" srcId="{04555C6E-3189-4547-89DF-F1C538BA49BD}" destId="{25A3DC44-39B5-426D-A143-1E5D016E80A8}" srcOrd="6" destOrd="0" presId="urn:microsoft.com/office/officeart/2005/8/layout/radial4"/>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t>Character</a:t>
          </a:r>
          <a:endParaRPr lang="en-US" dirty="0"/>
        </a:p>
      </dgm:t>
    </dgm:pt>
    <dgm:pt modelId="{005529FD-D679-425D-BD5C-E5D2348897B7}" type="parTrans" cxnId="{98C1071C-5094-4B3C-8F75-C5DACCF7517E}">
      <dgm:prSet/>
      <dgm:spPr>
        <a:solidFill>
          <a:srgbClr val="70AD47">
            <a:alpha val="4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solidFill>
                <a:srgbClr val="B2C06C"/>
              </a:solidFill>
            </a:rPr>
            <a:t>Competence</a:t>
          </a:r>
          <a:endParaRPr lang="en-US" dirty="0">
            <a:solidFill>
              <a:srgbClr val="B2C06C"/>
            </a:solidFill>
          </a:endParaRPr>
        </a:p>
      </dgm:t>
    </dgm:pt>
    <dgm:pt modelId="{DE00607E-61AF-4460-839B-20DD908C57D8}" type="parTrans" cxnId="{ECAC2295-FD9C-452F-A93E-26BF3187FA4E}">
      <dgm:prSet/>
      <dgm:spPr>
        <a:solidFill>
          <a:srgbClr val="70AD47">
            <a:alpha val="4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solidFill>
                <a:srgbClr val="B2C06C"/>
              </a:solidFill>
            </a:rPr>
            <a:t>Commitment</a:t>
          </a:r>
          <a:endParaRPr lang="en-US" dirty="0">
            <a:solidFill>
              <a:srgbClr val="B2C06C"/>
            </a:solidFill>
          </a:endParaRPr>
        </a:p>
      </dgm:t>
    </dgm:pt>
    <dgm:pt modelId="{3354BAEA-AADC-48E1-A69C-B53D6E348618}" type="parTrans" cxnId="{F170FDC9-0902-41C8-BDD0-575F38392512}">
      <dgm:prSet/>
      <dgm:spPr>
        <a:solidFill>
          <a:srgbClr val="70AD47">
            <a:alpha val="4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F170FDC9-0902-41C8-BDD0-575F38392512}" srcId="{E8E499D1-200B-4705-AE75-8B82B26D6480}" destId="{DCA36D84-67E5-4ACC-B18D-CCE1B2B1B0EA}" srcOrd="2" destOrd="0" parTransId="{3354BAEA-AADC-48E1-A69C-B53D6E348618}" sibTransId="{FA63F319-3589-43A7-963B-609A1FC24064}"/>
    <dgm:cxn modelId="{D944AAB2-628E-4C6B-8BF3-937CEED15B11}" type="presOf" srcId="{29B485E3-D384-469C-8DF8-8907CF5DAD6B}" destId="{04555C6E-3189-4547-89DF-F1C538BA49BD}" srcOrd="0" destOrd="0" presId="urn:microsoft.com/office/officeart/2005/8/layout/radial4"/>
    <dgm:cxn modelId="{B76A08AD-B988-417B-A219-814207F50479}" type="presOf" srcId="{C7A3380A-1699-4874-AEE6-BF666295AB9C}" destId="{3B5F3737-0E3D-4637-9CD2-8680446DE926}" srcOrd="0" destOrd="0" presId="urn:microsoft.com/office/officeart/2005/8/layout/radial4"/>
    <dgm:cxn modelId="{ECAC2295-FD9C-452F-A93E-26BF3187FA4E}" srcId="{E8E499D1-200B-4705-AE75-8B82B26D6480}" destId="{C7A3380A-1699-4874-AEE6-BF666295AB9C}" srcOrd="1" destOrd="0" parTransId="{DE00607E-61AF-4460-839B-20DD908C57D8}" sibTransId="{03426340-2323-416F-99E2-4E4059B202E0}"/>
    <dgm:cxn modelId="{01B9681F-0C26-404A-AEDA-165801C2A326}" srcId="{29B485E3-D384-469C-8DF8-8907CF5DAD6B}" destId="{E8E499D1-200B-4705-AE75-8B82B26D6480}" srcOrd="0" destOrd="0" parTransId="{2F376F7D-31B4-45D6-906A-5827AEB44406}" sibTransId="{BF435A28-A5AC-446C-B127-84281E097DC8}"/>
    <dgm:cxn modelId="{3F711815-D979-4996-9FFE-621EC26E614E}" type="presOf" srcId="{3354BAEA-AADC-48E1-A69C-B53D6E348618}" destId="{DA2DCF43-BC50-4F99-B92A-5ADBAB6E8371}" srcOrd="0" destOrd="0" presId="urn:microsoft.com/office/officeart/2005/8/layout/radial4"/>
    <dgm:cxn modelId="{D8879281-697A-4895-BF97-34583CD12AA1}" type="presOf" srcId="{DE00607E-61AF-4460-839B-20DD908C57D8}" destId="{7AC30CBA-153E-4BE7-B91E-B87879E6A01B}" srcOrd="0" destOrd="0" presId="urn:microsoft.com/office/officeart/2005/8/layout/radial4"/>
    <dgm:cxn modelId="{AAED88DA-D81D-4DF6-ACCE-6E13043A597C}" type="presOf" srcId="{DCA36D84-67E5-4ACC-B18D-CCE1B2B1B0EA}" destId="{25A3DC44-39B5-426D-A143-1E5D016E80A8}" srcOrd="0" destOrd="0" presId="urn:microsoft.com/office/officeart/2005/8/layout/radial4"/>
    <dgm:cxn modelId="{2EF1A68C-BB42-4118-8E86-FD2AC6E4087A}" type="presOf" srcId="{E8E499D1-200B-4705-AE75-8B82B26D6480}" destId="{E1C892CD-8FB1-4625-9ACE-8FE0FC11D5E2}" srcOrd="0" destOrd="0" presId="urn:microsoft.com/office/officeart/2005/8/layout/radial4"/>
    <dgm:cxn modelId="{944EC1FB-F08D-4214-9E43-629FC9A264CA}" type="presOf" srcId="{005529FD-D679-425D-BD5C-E5D2348897B7}" destId="{6CF74679-0631-459A-84F3-4BD457913506}" srcOrd="0" destOrd="0" presId="urn:microsoft.com/office/officeart/2005/8/layout/radial4"/>
    <dgm:cxn modelId="{1C3808A6-8AFC-4E3D-BBDB-0E61E7FBA213}" type="presOf" srcId="{884CD3AC-732C-41FF-8ACD-7883E5AB564F}" destId="{713F8360-97AF-43F7-ADB9-1A8E05A2C102}" srcOrd="0" destOrd="0" presId="urn:microsoft.com/office/officeart/2005/8/layout/radial4"/>
    <dgm:cxn modelId="{98C1071C-5094-4B3C-8F75-C5DACCF7517E}" srcId="{E8E499D1-200B-4705-AE75-8B82B26D6480}" destId="{884CD3AC-732C-41FF-8ACD-7883E5AB564F}" srcOrd="0" destOrd="0" parTransId="{005529FD-D679-425D-BD5C-E5D2348897B7}" sibTransId="{1F0B8425-3593-46D2-A3AD-67CE928046E7}"/>
    <dgm:cxn modelId="{C36AA0D2-4218-48B8-995A-6F373023870A}" type="presParOf" srcId="{04555C6E-3189-4547-89DF-F1C538BA49BD}" destId="{E1C892CD-8FB1-4625-9ACE-8FE0FC11D5E2}" srcOrd="0" destOrd="0" presId="urn:microsoft.com/office/officeart/2005/8/layout/radial4"/>
    <dgm:cxn modelId="{427CCA5B-40D2-412C-BD3D-AAC32A38ACA2}" type="presParOf" srcId="{04555C6E-3189-4547-89DF-F1C538BA49BD}" destId="{6CF74679-0631-459A-84F3-4BD457913506}" srcOrd="1" destOrd="0" presId="urn:microsoft.com/office/officeart/2005/8/layout/radial4"/>
    <dgm:cxn modelId="{2DC34394-FFFE-4B3E-8861-F99B15EED5DC}" type="presParOf" srcId="{04555C6E-3189-4547-89DF-F1C538BA49BD}" destId="{713F8360-97AF-43F7-ADB9-1A8E05A2C102}" srcOrd="2" destOrd="0" presId="urn:microsoft.com/office/officeart/2005/8/layout/radial4"/>
    <dgm:cxn modelId="{1BED2A25-BCE3-477E-869B-E94EE07725AB}" type="presParOf" srcId="{04555C6E-3189-4547-89DF-F1C538BA49BD}" destId="{7AC30CBA-153E-4BE7-B91E-B87879E6A01B}" srcOrd="3" destOrd="0" presId="urn:microsoft.com/office/officeart/2005/8/layout/radial4"/>
    <dgm:cxn modelId="{63AA0B3A-EBDE-4585-8083-F64A8B9E8F9E}" type="presParOf" srcId="{04555C6E-3189-4547-89DF-F1C538BA49BD}" destId="{3B5F3737-0E3D-4637-9CD2-8680446DE926}" srcOrd="4" destOrd="0" presId="urn:microsoft.com/office/officeart/2005/8/layout/radial4"/>
    <dgm:cxn modelId="{80FF782B-161C-4390-A348-56FA23BFA128}" type="presParOf" srcId="{04555C6E-3189-4547-89DF-F1C538BA49BD}" destId="{DA2DCF43-BC50-4F99-B92A-5ADBAB6E8371}" srcOrd="5" destOrd="0" presId="urn:microsoft.com/office/officeart/2005/8/layout/radial4"/>
    <dgm:cxn modelId="{BB6F575A-FC37-41AD-BBE2-08687BD3664A}"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solidFill>
                <a:srgbClr val="B2C06C"/>
              </a:solidFill>
            </a:rPr>
            <a:t>Character</a:t>
          </a:r>
          <a:endParaRPr lang="en-US" dirty="0">
            <a:solidFill>
              <a:srgbClr val="B2C06C"/>
            </a:solidFill>
          </a:endParaRPr>
        </a:p>
      </dgm:t>
    </dgm:pt>
    <dgm:pt modelId="{005529FD-D679-425D-BD5C-E5D2348897B7}" type="parTrans" cxnId="{98C1071C-5094-4B3C-8F75-C5DACCF7517E}">
      <dgm:prSet/>
      <dgm:spPr>
        <a:solidFill>
          <a:schemeClr val="accent4">
            <a:alpha val="30000"/>
          </a:scheme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t>Competence</a:t>
          </a:r>
          <a:endParaRPr lang="en-US" dirty="0"/>
        </a:p>
      </dgm:t>
    </dgm:pt>
    <dgm:pt modelId="{DE00607E-61AF-4460-839B-20DD908C57D8}" type="parTrans" cxnId="{ECAC2295-FD9C-452F-A93E-26BF3187FA4E}">
      <dgm:prSet/>
      <dgm:spPr>
        <a:solidFill>
          <a:schemeClr val="accent4">
            <a:alpha val="30000"/>
          </a:scheme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dirty="0" smtClean="0">
              <a:solidFill>
                <a:srgbClr val="B2C06C"/>
              </a:solidFill>
            </a:rPr>
            <a:t>Commitment</a:t>
          </a:r>
          <a:endParaRPr lang="en-US" dirty="0">
            <a:solidFill>
              <a:srgbClr val="B2C06C"/>
            </a:solidFill>
          </a:endParaRPr>
        </a:p>
      </dgm:t>
    </dgm:pt>
    <dgm:pt modelId="{3354BAEA-AADC-48E1-A69C-B53D6E348618}" type="parTrans" cxnId="{F170FDC9-0902-41C8-BDD0-575F38392512}">
      <dgm:prSet/>
      <dgm:spPr>
        <a:solidFill>
          <a:schemeClr val="accent4">
            <a:alpha val="30000"/>
          </a:scheme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98C1071C-5094-4B3C-8F75-C5DACCF7517E}" srcId="{E8E499D1-200B-4705-AE75-8B82B26D6480}" destId="{884CD3AC-732C-41FF-8ACD-7883E5AB564F}" srcOrd="0" destOrd="0" parTransId="{005529FD-D679-425D-BD5C-E5D2348897B7}" sibTransId="{1F0B8425-3593-46D2-A3AD-67CE928046E7}"/>
    <dgm:cxn modelId="{F3E9A230-35AA-4A40-8CBC-9CD956A8D5F4}" type="presOf" srcId="{DCA36D84-67E5-4ACC-B18D-CCE1B2B1B0EA}" destId="{25A3DC44-39B5-426D-A143-1E5D016E80A8}" srcOrd="0" destOrd="0" presId="urn:microsoft.com/office/officeart/2005/8/layout/radial4"/>
    <dgm:cxn modelId="{3BFCDB79-5DF6-495A-A642-7A9A6A87A106}" type="presOf" srcId="{C7A3380A-1699-4874-AEE6-BF666295AB9C}" destId="{3B5F3737-0E3D-4637-9CD2-8680446DE926}" srcOrd="0" destOrd="0" presId="urn:microsoft.com/office/officeart/2005/8/layout/radial4"/>
    <dgm:cxn modelId="{32E6D24D-36EF-45B2-AD06-29638EBB8730}" type="presOf" srcId="{3354BAEA-AADC-48E1-A69C-B53D6E348618}" destId="{DA2DCF43-BC50-4F99-B92A-5ADBAB6E8371}" srcOrd="0" destOrd="0" presId="urn:microsoft.com/office/officeart/2005/8/layout/radial4"/>
    <dgm:cxn modelId="{882BCC07-F59F-4E54-A718-08C57291A12D}" type="presOf" srcId="{884CD3AC-732C-41FF-8ACD-7883E5AB564F}" destId="{713F8360-97AF-43F7-ADB9-1A8E05A2C102}" srcOrd="0" destOrd="0" presId="urn:microsoft.com/office/officeart/2005/8/layout/radial4"/>
    <dgm:cxn modelId="{DBB30219-A3B0-4B9D-AB4A-EDDACCCFFEC7}" type="presOf" srcId="{29B485E3-D384-469C-8DF8-8907CF5DAD6B}" destId="{04555C6E-3189-4547-89DF-F1C538BA49BD}"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246B49A3-61DC-44A8-84D7-F22B9F77FE4A}" type="presOf" srcId="{005529FD-D679-425D-BD5C-E5D2348897B7}" destId="{6CF74679-0631-459A-84F3-4BD457913506}" srcOrd="0" destOrd="0" presId="urn:microsoft.com/office/officeart/2005/8/layout/radial4"/>
    <dgm:cxn modelId="{1C389879-0F7C-407A-8662-F08363D3D52B}" type="presOf" srcId="{DE00607E-61AF-4460-839B-20DD908C57D8}" destId="{7AC30CBA-153E-4BE7-B91E-B87879E6A01B}" srcOrd="0" destOrd="0" presId="urn:microsoft.com/office/officeart/2005/8/layout/radial4"/>
    <dgm:cxn modelId="{3045D661-F691-4BCA-BD90-9B2409E875BE}" type="presOf" srcId="{E8E499D1-200B-4705-AE75-8B82B26D6480}" destId="{E1C892CD-8FB1-4625-9ACE-8FE0FC11D5E2}"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ECAC2295-FD9C-452F-A93E-26BF3187FA4E}" srcId="{E8E499D1-200B-4705-AE75-8B82B26D6480}" destId="{C7A3380A-1699-4874-AEE6-BF666295AB9C}" srcOrd="1" destOrd="0" parTransId="{DE00607E-61AF-4460-839B-20DD908C57D8}" sibTransId="{03426340-2323-416F-99E2-4E4059B202E0}"/>
    <dgm:cxn modelId="{A1E55AE7-2183-4C22-BCF6-F0119ACA4A84}" type="presParOf" srcId="{04555C6E-3189-4547-89DF-F1C538BA49BD}" destId="{E1C892CD-8FB1-4625-9ACE-8FE0FC11D5E2}" srcOrd="0" destOrd="0" presId="urn:microsoft.com/office/officeart/2005/8/layout/radial4"/>
    <dgm:cxn modelId="{59CDDE47-20B8-4C15-8646-DC67E6A8CECB}" type="presParOf" srcId="{04555C6E-3189-4547-89DF-F1C538BA49BD}" destId="{6CF74679-0631-459A-84F3-4BD457913506}" srcOrd="1" destOrd="0" presId="urn:microsoft.com/office/officeart/2005/8/layout/radial4"/>
    <dgm:cxn modelId="{BBAD822D-82E3-4B6A-B7E6-990DBAA06859}" type="presParOf" srcId="{04555C6E-3189-4547-89DF-F1C538BA49BD}" destId="{713F8360-97AF-43F7-ADB9-1A8E05A2C102}" srcOrd="2" destOrd="0" presId="urn:microsoft.com/office/officeart/2005/8/layout/radial4"/>
    <dgm:cxn modelId="{829465E3-D080-4EB1-8FDE-77053E9B05FB}" type="presParOf" srcId="{04555C6E-3189-4547-89DF-F1C538BA49BD}" destId="{7AC30CBA-153E-4BE7-B91E-B87879E6A01B}" srcOrd="3" destOrd="0" presId="urn:microsoft.com/office/officeart/2005/8/layout/radial4"/>
    <dgm:cxn modelId="{1CC3EC49-880A-4208-B81F-76317F320156}" type="presParOf" srcId="{04555C6E-3189-4547-89DF-F1C538BA49BD}" destId="{3B5F3737-0E3D-4637-9CD2-8680446DE926}" srcOrd="4" destOrd="0" presId="urn:microsoft.com/office/officeart/2005/8/layout/radial4"/>
    <dgm:cxn modelId="{F2ADB6FB-FC0A-4164-BCEB-D48E2281961B}" type="presParOf" srcId="{04555C6E-3189-4547-89DF-F1C538BA49BD}" destId="{DA2DCF43-BC50-4F99-B92A-5ADBAB6E8371}" srcOrd="5" destOrd="0" presId="urn:microsoft.com/office/officeart/2005/8/layout/radial4"/>
    <dgm:cxn modelId="{113F2597-BE19-4D8F-8BFE-64D7F1DF7D03}"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B485E3-D384-469C-8DF8-8907CF5DAD6B}" type="doc">
      <dgm:prSet loTypeId="urn:microsoft.com/office/officeart/2005/8/layout/radial4" loCatId="relationship" qsTypeId="urn:microsoft.com/office/officeart/2005/8/quickstyle/3d2" qsCatId="3D" csTypeId="urn:microsoft.com/office/officeart/2005/8/colors/accent6_2" csCatId="accent6" phldr="1"/>
      <dgm:spPr/>
    </dgm:pt>
    <dgm:pt modelId="{E8E499D1-200B-4705-AE75-8B82B26D6480}">
      <dgm:prSet phldrT="[Text]"/>
      <dgm:spPr>
        <a:solidFill>
          <a:srgbClr val="70AD47"/>
        </a:solidFill>
      </dgm:spPr>
      <dgm:t>
        <a:bodyPr/>
        <a:lstStyle/>
        <a:p>
          <a:r>
            <a:rPr lang="en-US" dirty="0" smtClean="0"/>
            <a:t>Trust</a:t>
          </a:r>
          <a:endParaRPr lang="en-US" dirty="0"/>
        </a:p>
      </dgm:t>
    </dgm:pt>
    <dgm:pt modelId="{2F376F7D-31B4-45D6-906A-5827AEB44406}" type="parTrans" cxnId="{01B9681F-0C26-404A-AEDA-165801C2A326}">
      <dgm:prSet/>
      <dgm:spPr/>
      <dgm:t>
        <a:bodyPr/>
        <a:lstStyle/>
        <a:p>
          <a:endParaRPr lang="en-US"/>
        </a:p>
      </dgm:t>
    </dgm:pt>
    <dgm:pt modelId="{BF435A28-A5AC-446C-B127-84281E097DC8}" type="sibTrans" cxnId="{01B9681F-0C26-404A-AEDA-165801C2A326}">
      <dgm:prSet/>
      <dgm:spPr/>
      <dgm:t>
        <a:bodyPr/>
        <a:lstStyle/>
        <a:p>
          <a:endParaRPr lang="en-US"/>
        </a:p>
      </dgm:t>
    </dgm:pt>
    <dgm:pt modelId="{884CD3AC-732C-41FF-8ACD-7883E5AB564F}">
      <dgm:prSet phldrT="[Text]"/>
      <dgm:spPr>
        <a:solidFill>
          <a:srgbClr val="70AD47"/>
        </a:solidFill>
      </dgm:spPr>
      <dgm:t>
        <a:bodyPr/>
        <a:lstStyle/>
        <a:p>
          <a:r>
            <a:rPr lang="en-US" dirty="0" smtClean="0">
              <a:solidFill>
                <a:srgbClr val="B2C06C"/>
              </a:solidFill>
            </a:rPr>
            <a:t>Character</a:t>
          </a:r>
          <a:endParaRPr lang="en-US" dirty="0">
            <a:solidFill>
              <a:srgbClr val="B2C06C"/>
            </a:solidFill>
          </a:endParaRPr>
        </a:p>
      </dgm:t>
    </dgm:pt>
    <dgm:pt modelId="{005529FD-D679-425D-BD5C-E5D2348897B7}" type="parTrans" cxnId="{98C1071C-5094-4B3C-8F75-C5DACCF7517E}">
      <dgm:prSet/>
      <dgm:spPr>
        <a:solidFill>
          <a:srgbClr val="70AD47">
            <a:alpha val="30000"/>
          </a:srgbClr>
        </a:solidFill>
      </dgm:spPr>
      <dgm:t>
        <a:bodyPr/>
        <a:lstStyle/>
        <a:p>
          <a:endParaRPr lang="en-US"/>
        </a:p>
      </dgm:t>
    </dgm:pt>
    <dgm:pt modelId="{1F0B8425-3593-46D2-A3AD-67CE928046E7}" type="sibTrans" cxnId="{98C1071C-5094-4B3C-8F75-C5DACCF7517E}">
      <dgm:prSet/>
      <dgm:spPr/>
      <dgm:t>
        <a:bodyPr/>
        <a:lstStyle/>
        <a:p>
          <a:endParaRPr lang="en-US"/>
        </a:p>
      </dgm:t>
    </dgm:pt>
    <dgm:pt modelId="{C7A3380A-1699-4874-AEE6-BF666295AB9C}">
      <dgm:prSet phldrT="[Text]"/>
      <dgm:spPr>
        <a:solidFill>
          <a:srgbClr val="70AD47"/>
        </a:solidFill>
      </dgm:spPr>
      <dgm:t>
        <a:bodyPr/>
        <a:lstStyle/>
        <a:p>
          <a:r>
            <a:rPr lang="en-US" dirty="0" smtClean="0">
              <a:solidFill>
                <a:srgbClr val="B2C06C"/>
              </a:solidFill>
            </a:rPr>
            <a:t>Competence</a:t>
          </a:r>
          <a:endParaRPr lang="en-US" dirty="0">
            <a:solidFill>
              <a:srgbClr val="B2C06C"/>
            </a:solidFill>
          </a:endParaRPr>
        </a:p>
      </dgm:t>
    </dgm:pt>
    <dgm:pt modelId="{DE00607E-61AF-4460-839B-20DD908C57D8}" type="parTrans" cxnId="{ECAC2295-FD9C-452F-A93E-26BF3187FA4E}">
      <dgm:prSet/>
      <dgm:spPr>
        <a:solidFill>
          <a:srgbClr val="70AD47">
            <a:alpha val="30000"/>
          </a:srgbClr>
        </a:solidFill>
      </dgm:spPr>
      <dgm:t>
        <a:bodyPr/>
        <a:lstStyle/>
        <a:p>
          <a:endParaRPr lang="en-US"/>
        </a:p>
      </dgm:t>
    </dgm:pt>
    <dgm:pt modelId="{03426340-2323-416F-99E2-4E4059B202E0}" type="sibTrans" cxnId="{ECAC2295-FD9C-452F-A93E-26BF3187FA4E}">
      <dgm:prSet/>
      <dgm:spPr/>
      <dgm:t>
        <a:bodyPr/>
        <a:lstStyle/>
        <a:p>
          <a:endParaRPr lang="en-US"/>
        </a:p>
      </dgm:t>
    </dgm:pt>
    <dgm:pt modelId="{DCA36D84-67E5-4ACC-B18D-CCE1B2B1B0EA}">
      <dgm:prSet phldrT="[Text]"/>
      <dgm:spPr>
        <a:solidFill>
          <a:srgbClr val="70AD47"/>
        </a:solidFill>
      </dgm:spPr>
      <dgm:t>
        <a:bodyPr/>
        <a:lstStyle/>
        <a:p>
          <a:r>
            <a:rPr lang="en-US" smtClean="0"/>
            <a:t>Commitment</a:t>
          </a:r>
          <a:endParaRPr lang="en-US" dirty="0"/>
        </a:p>
      </dgm:t>
    </dgm:pt>
    <dgm:pt modelId="{3354BAEA-AADC-48E1-A69C-B53D6E348618}" type="parTrans" cxnId="{F170FDC9-0902-41C8-BDD0-575F38392512}">
      <dgm:prSet/>
      <dgm:spPr>
        <a:solidFill>
          <a:srgbClr val="70AD47">
            <a:alpha val="30000"/>
          </a:srgbClr>
        </a:solidFill>
      </dgm:spPr>
      <dgm:t>
        <a:bodyPr/>
        <a:lstStyle/>
        <a:p>
          <a:endParaRPr lang="en-US"/>
        </a:p>
      </dgm:t>
    </dgm:pt>
    <dgm:pt modelId="{FA63F319-3589-43A7-963B-609A1FC24064}" type="sibTrans" cxnId="{F170FDC9-0902-41C8-BDD0-575F38392512}">
      <dgm:prSet/>
      <dgm:spPr/>
      <dgm:t>
        <a:bodyPr/>
        <a:lstStyle/>
        <a:p>
          <a:endParaRPr lang="en-US"/>
        </a:p>
      </dgm:t>
    </dgm:pt>
    <dgm:pt modelId="{04555C6E-3189-4547-89DF-F1C538BA49BD}" type="pres">
      <dgm:prSet presAssocID="{29B485E3-D384-469C-8DF8-8907CF5DAD6B}" presName="cycle" presStyleCnt="0">
        <dgm:presLayoutVars>
          <dgm:chMax val="1"/>
          <dgm:dir/>
          <dgm:animLvl val="ctr"/>
          <dgm:resizeHandles val="exact"/>
        </dgm:presLayoutVars>
      </dgm:prSet>
      <dgm:spPr/>
    </dgm:pt>
    <dgm:pt modelId="{E1C892CD-8FB1-4625-9ACE-8FE0FC11D5E2}" type="pres">
      <dgm:prSet presAssocID="{E8E499D1-200B-4705-AE75-8B82B26D6480}" presName="centerShape" presStyleLbl="node0" presStyleIdx="0" presStyleCnt="1"/>
      <dgm:spPr/>
      <dgm:t>
        <a:bodyPr/>
        <a:lstStyle/>
        <a:p>
          <a:endParaRPr lang="en-US"/>
        </a:p>
      </dgm:t>
    </dgm:pt>
    <dgm:pt modelId="{6CF74679-0631-459A-84F3-4BD457913506}" type="pres">
      <dgm:prSet presAssocID="{005529FD-D679-425D-BD5C-E5D2348897B7}" presName="parTrans" presStyleLbl="bgSibTrans2D1" presStyleIdx="0" presStyleCnt="3"/>
      <dgm:spPr/>
      <dgm:t>
        <a:bodyPr/>
        <a:lstStyle/>
        <a:p>
          <a:endParaRPr lang="en-US"/>
        </a:p>
      </dgm:t>
    </dgm:pt>
    <dgm:pt modelId="{713F8360-97AF-43F7-ADB9-1A8E05A2C102}" type="pres">
      <dgm:prSet presAssocID="{884CD3AC-732C-41FF-8ACD-7883E5AB564F}" presName="node" presStyleLbl="node1" presStyleIdx="0" presStyleCnt="3" custScaleY="51752">
        <dgm:presLayoutVars>
          <dgm:bulletEnabled val="1"/>
        </dgm:presLayoutVars>
      </dgm:prSet>
      <dgm:spPr/>
      <dgm:t>
        <a:bodyPr/>
        <a:lstStyle/>
        <a:p>
          <a:endParaRPr lang="en-US"/>
        </a:p>
      </dgm:t>
    </dgm:pt>
    <dgm:pt modelId="{7AC30CBA-153E-4BE7-B91E-B87879E6A01B}" type="pres">
      <dgm:prSet presAssocID="{DE00607E-61AF-4460-839B-20DD908C57D8}" presName="parTrans" presStyleLbl="bgSibTrans2D1" presStyleIdx="1" presStyleCnt="3"/>
      <dgm:spPr/>
      <dgm:t>
        <a:bodyPr/>
        <a:lstStyle/>
        <a:p>
          <a:endParaRPr lang="en-US"/>
        </a:p>
      </dgm:t>
    </dgm:pt>
    <dgm:pt modelId="{3B5F3737-0E3D-4637-9CD2-8680446DE926}" type="pres">
      <dgm:prSet presAssocID="{C7A3380A-1699-4874-AEE6-BF666295AB9C}" presName="node" presStyleLbl="node1" presStyleIdx="1" presStyleCnt="3" custScaleY="51752">
        <dgm:presLayoutVars>
          <dgm:bulletEnabled val="1"/>
        </dgm:presLayoutVars>
      </dgm:prSet>
      <dgm:spPr/>
      <dgm:t>
        <a:bodyPr/>
        <a:lstStyle/>
        <a:p>
          <a:endParaRPr lang="en-US"/>
        </a:p>
      </dgm:t>
    </dgm:pt>
    <dgm:pt modelId="{DA2DCF43-BC50-4F99-B92A-5ADBAB6E8371}" type="pres">
      <dgm:prSet presAssocID="{3354BAEA-AADC-48E1-A69C-B53D6E348618}" presName="parTrans" presStyleLbl="bgSibTrans2D1" presStyleIdx="2" presStyleCnt="3"/>
      <dgm:spPr/>
      <dgm:t>
        <a:bodyPr/>
        <a:lstStyle/>
        <a:p>
          <a:endParaRPr lang="en-US"/>
        </a:p>
      </dgm:t>
    </dgm:pt>
    <dgm:pt modelId="{25A3DC44-39B5-426D-A143-1E5D016E80A8}" type="pres">
      <dgm:prSet presAssocID="{DCA36D84-67E5-4ACC-B18D-CCE1B2B1B0EA}" presName="node" presStyleLbl="node1" presStyleIdx="2" presStyleCnt="3" custScaleY="51752">
        <dgm:presLayoutVars>
          <dgm:bulletEnabled val="1"/>
        </dgm:presLayoutVars>
      </dgm:prSet>
      <dgm:spPr/>
      <dgm:t>
        <a:bodyPr/>
        <a:lstStyle/>
        <a:p>
          <a:endParaRPr lang="en-US"/>
        </a:p>
      </dgm:t>
    </dgm:pt>
  </dgm:ptLst>
  <dgm:cxnLst>
    <dgm:cxn modelId="{98C1071C-5094-4B3C-8F75-C5DACCF7517E}" srcId="{E8E499D1-200B-4705-AE75-8B82B26D6480}" destId="{884CD3AC-732C-41FF-8ACD-7883E5AB564F}" srcOrd="0" destOrd="0" parTransId="{005529FD-D679-425D-BD5C-E5D2348897B7}" sibTransId="{1F0B8425-3593-46D2-A3AD-67CE928046E7}"/>
    <dgm:cxn modelId="{185CF740-5486-41CF-8A81-1678DD52047B}" type="presOf" srcId="{884CD3AC-732C-41FF-8ACD-7883E5AB564F}" destId="{713F8360-97AF-43F7-ADB9-1A8E05A2C102}" srcOrd="0" destOrd="0" presId="urn:microsoft.com/office/officeart/2005/8/layout/radial4"/>
    <dgm:cxn modelId="{417640BD-EC6B-4823-A347-581E3853D217}" type="presOf" srcId="{E8E499D1-200B-4705-AE75-8B82B26D6480}" destId="{E1C892CD-8FB1-4625-9ACE-8FE0FC11D5E2}" srcOrd="0" destOrd="0" presId="urn:microsoft.com/office/officeart/2005/8/layout/radial4"/>
    <dgm:cxn modelId="{28A9D936-AF23-4452-801D-8534841E5937}" type="presOf" srcId="{005529FD-D679-425D-BD5C-E5D2348897B7}" destId="{6CF74679-0631-459A-84F3-4BD457913506}" srcOrd="0" destOrd="0" presId="urn:microsoft.com/office/officeart/2005/8/layout/radial4"/>
    <dgm:cxn modelId="{F170FDC9-0902-41C8-BDD0-575F38392512}" srcId="{E8E499D1-200B-4705-AE75-8B82B26D6480}" destId="{DCA36D84-67E5-4ACC-B18D-CCE1B2B1B0EA}" srcOrd="2" destOrd="0" parTransId="{3354BAEA-AADC-48E1-A69C-B53D6E348618}" sibTransId="{FA63F319-3589-43A7-963B-609A1FC24064}"/>
    <dgm:cxn modelId="{648D5680-F0DC-4484-899E-49CDE2E7E077}" type="presOf" srcId="{DE00607E-61AF-4460-839B-20DD908C57D8}" destId="{7AC30CBA-153E-4BE7-B91E-B87879E6A01B}" srcOrd="0" destOrd="0" presId="urn:microsoft.com/office/officeart/2005/8/layout/radial4"/>
    <dgm:cxn modelId="{C9046810-5E84-4EAE-AA5E-F2683872281C}" type="presOf" srcId="{C7A3380A-1699-4874-AEE6-BF666295AB9C}" destId="{3B5F3737-0E3D-4637-9CD2-8680446DE926}" srcOrd="0" destOrd="0" presId="urn:microsoft.com/office/officeart/2005/8/layout/radial4"/>
    <dgm:cxn modelId="{0DEAC007-F24E-49E9-BE9A-60C909EF8AAB}" type="presOf" srcId="{29B485E3-D384-469C-8DF8-8907CF5DAD6B}" destId="{04555C6E-3189-4547-89DF-F1C538BA49BD}" srcOrd="0" destOrd="0" presId="urn:microsoft.com/office/officeart/2005/8/layout/radial4"/>
    <dgm:cxn modelId="{80511153-D4F3-4958-B8B3-D91C06D24BAD}" type="presOf" srcId="{DCA36D84-67E5-4ACC-B18D-CCE1B2B1B0EA}" destId="{25A3DC44-39B5-426D-A143-1E5D016E80A8}" srcOrd="0" destOrd="0" presId="urn:microsoft.com/office/officeart/2005/8/layout/radial4"/>
    <dgm:cxn modelId="{01B9681F-0C26-404A-AEDA-165801C2A326}" srcId="{29B485E3-D384-469C-8DF8-8907CF5DAD6B}" destId="{E8E499D1-200B-4705-AE75-8B82B26D6480}" srcOrd="0" destOrd="0" parTransId="{2F376F7D-31B4-45D6-906A-5827AEB44406}" sibTransId="{BF435A28-A5AC-446C-B127-84281E097DC8}"/>
    <dgm:cxn modelId="{ECAC2295-FD9C-452F-A93E-26BF3187FA4E}" srcId="{E8E499D1-200B-4705-AE75-8B82B26D6480}" destId="{C7A3380A-1699-4874-AEE6-BF666295AB9C}" srcOrd="1" destOrd="0" parTransId="{DE00607E-61AF-4460-839B-20DD908C57D8}" sibTransId="{03426340-2323-416F-99E2-4E4059B202E0}"/>
    <dgm:cxn modelId="{A35D1CAA-C90E-48BC-AD6F-2D87975EB9AA}" type="presOf" srcId="{3354BAEA-AADC-48E1-A69C-B53D6E348618}" destId="{DA2DCF43-BC50-4F99-B92A-5ADBAB6E8371}" srcOrd="0" destOrd="0" presId="urn:microsoft.com/office/officeart/2005/8/layout/radial4"/>
    <dgm:cxn modelId="{5BB927D8-0973-4684-A23C-2CEA132DFC94}" type="presParOf" srcId="{04555C6E-3189-4547-89DF-F1C538BA49BD}" destId="{E1C892CD-8FB1-4625-9ACE-8FE0FC11D5E2}" srcOrd="0" destOrd="0" presId="urn:microsoft.com/office/officeart/2005/8/layout/radial4"/>
    <dgm:cxn modelId="{BD013E0B-08C9-4B1D-9054-EE2321661105}" type="presParOf" srcId="{04555C6E-3189-4547-89DF-F1C538BA49BD}" destId="{6CF74679-0631-459A-84F3-4BD457913506}" srcOrd="1" destOrd="0" presId="urn:microsoft.com/office/officeart/2005/8/layout/radial4"/>
    <dgm:cxn modelId="{3217C6C2-DF3B-4118-93D4-9237CBEAE31E}" type="presParOf" srcId="{04555C6E-3189-4547-89DF-F1C538BA49BD}" destId="{713F8360-97AF-43F7-ADB9-1A8E05A2C102}" srcOrd="2" destOrd="0" presId="urn:microsoft.com/office/officeart/2005/8/layout/radial4"/>
    <dgm:cxn modelId="{981F1DF5-E4EB-459A-A3A1-CE786BA94699}" type="presParOf" srcId="{04555C6E-3189-4547-89DF-F1C538BA49BD}" destId="{7AC30CBA-153E-4BE7-B91E-B87879E6A01B}" srcOrd="3" destOrd="0" presId="urn:microsoft.com/office/officeart/2005/8/layout/radial4"/>
    <dgm:cxn modelId="{0C0C6F9D-775F-418C-A956-B11A5C769C97}" type="presParOf" srcId="{04555C6E-3189-4547-89DF-F1C538BA49BD}" destId="{3B5F3737-0E3D-4637-9CD2-8680446DE926}" srcOrd="4" destOrd="0" presId="urn:microsoft.com/office/officeart/2005/8/layout/radial4"/>
    <dgm:cxn modelId="{4C081D7E-35AF-4578-B875-51FC466579A2}" type="presParOf" srcId="{04555C6E-3189-4547-89DF-F1C538BA49BD}" destId="{DA2DCF43-BC50-4F99-B92A-5ADBAB6E8371}" srcOrd="5" destOrd="0" presId="urn:microsoft.com/office/officeart/2005/8/layout/radial4"/>
    <dgm:cxn modelId="{95999D09-3D94-4823-90EB-1ED371927A87}" type="presParOf" srcId="{04555C6E-3189-4547-89DF-F1C538BA49BD}" destId="{25A3DC44-39B5-426D-A143-1E5D016E80A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58"/>
          <a:ext cx="2208618" cy="914315"/>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Character</a:t>
          </a:r>
          <a:endParaRPr lang="en-US" sz="2700" kern="1200" dirty="0"/>
        </a:p>
      </dsp:txBody>
      <dsp:txXfrm>
        <a:off x="539408" y="1642537"/>
        <a:ext cx="2155060" cy="860757"/>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Competence</a:t>
          </a:r>
          <a:endParaRPr lang="en-US" sz="2700" kern="1200" dirty="0"/>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Commitment</a:t>
          </a:r>
          <a:endParaRPr lang="en-US" sz="2700" kern="1200" dirty="0"/>
        </a:p>
      </dsp:txBody>
      <dsp:txXfrm>
        <a:off x="5916134" y="1642496"/>
        <a:ext cx="2155054" cy="860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Character</a:t>
          </a:r>
          <a:endParaRPr lang="en-US" sz="2700" kern="1200" dirty="0"/>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Competence</a:t>
          </a:r>
          <a:endParaRPr lang="en-US" sz="2700" kern="1200" dirty="0">
            <a:solidFill>
              <a:srgbClr val="B2C06C"/>
            </a:solidFill>
          </a:endParaRPr>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4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Commitment</a:t>
          </a:r>
          <a:endParaRPr lang="en-US" sz="2700" kern="1200" dirty="0">
            <a:solidFill>
              <a:srgbClr val="B2C06C"/>
            </a:solidFill>
          </a:endParaRPr>
        </a:p>
      </dsp:txBody>
      <dsp:txXfrm>
        <a:off x="5916134" y="1642496"/>
        <a:ext cx="2155054" cy="8608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Character</a:t>
          </a:r>
          <a:endParaRPr lang="en-US" sz="2700" kern="1200" dirty="0">
            <a:solidFill>
              <a:srgbClr val="B2C06C"/>
            </a:solidFill>
          </a:endParaRPr>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t>Competence</a:t>
          </a:r>
          <a:endParaRPr lang="en-US" sz="2700" kern="1200" dirty="0"/>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chemeClr val="accent4">
            <a:alpha val="3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Commitment</a:t>
          </a:r>
          <a:endParaRPr lang="en-US" sz="2700" kern="1200" dirty="0">
            <a:solidFill>
              <a:srgbClr val="B2C06C"/>
            </a:solidFill>
          </a:endParaRPr>
        </a:p>
      </dsp:txBody>
      <dsp:txXfrm>
        <a:off x="5916134" y="1642496"/>
        <a:ext cx="2155054" cy="860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892CD-8FB1-4625-9ACE-8FE0FC11D5E2}">
      <dsp:nvSpPr>
        <dsp:cNvPr id="0" name=""/>
        <dsp:cNvSpPr/>
      </dsp:nvSpPr>
      <dsp:spPr>
        <a:xfrm>
          <a:off x="3142869" y="2792896"/>
          <a:ext cx="2324862" cy="2324862"/>
        </a:xfrm>
        <a:prstGeom prst="ellipse">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925" tIns="34925" rIns="34925" bIns="34925" numCol="1" spcCol="1270" anchor="ctr" anchorCtr="0">
          <a:noAutofit/>
        </a:bodyPr>
        <a:lstStyle/>
        <a:p>
          <a:pPr lvl="0" algn="ctr" defTabSz="2444750">
            <a:lnSpc>
              <a:spcPct val="90000"/>
            </a:lnSpc>
            <a:spcBef>
              <a:spcPct val="0"/>
            </a:spcBef>
            <a:spcAft>
              <a:spcPct val="35000"/>
            </a:spcAft>
          </a:pPr>
          <a:r>
            <a:rPr lang="en-US" sz="5500" kern="1200" dirty="0" smtClean="0"/>
            <a:t>Trust</a:t>
          </a:r>
          <a:endParaRPr lang="en-US" sz="5500" kern="1200" dirty="0"/>
        </a:p>
      </dsp:txBody>
      <dsp:txXfrm>
        <a:off x="3483337" y="3133364"/>
        <a:ext cx="1643926" cy="1643926"/>
      </dsp:txXfrm>
    </dsp:sp>
    <dsp:sp modelId="{6CF74679-0631-459A-84F3-4BD457913506}">
      <dsp:nvSpPr>
        <dsp:cNvPr id="0" name=""/>
        <dsp:cNvSpPr/>
      </dsp:nvSpPr>
      <dsp:spPr>
        <a:xfrm rot="12900000">
          <a:off x="1435829"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13F8360-97AF-43F7-ADB9-1A8E05A2C102}">
      <dsp:nvSpPr>
        <dsp:cNvPr id="0" name=""/>
        <dsp:cNvSpPr/>
      </dsp:nvSpPr>
      <dsp:spPr>
        <a:xfrm>
          <a:off x="512629"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Character</a:t>
          </a:r>
          <a:endParaRPr lang="en-US" sz="2700" kern="1200" dirty="0">
            <a:solidFill>
              <a:srgbClr val="B2C06C"/>
            </a:solidFill>
          </a:endParaRPr>
        </a:p>
      </dsp:txBody>
      <dsp:txXfrm>
        <a:off x="539411" y="1642496"/>
        <a:ext cx="2155054" cy="860839"/>
      </dsp:txXfrm>
    </dsp:sp>
    <dsp:sp modelId="{7AC30CBA-153E-4BE7-B91E-B87879E6A01B}">
      <dsp:nvSpPr>
        <dsp:cNvPr id="0" name=""/>
        <dsp:cNvSpPr/>
      </dsp:nvSpPr>
      <dsp:spPr>
        <a:xfrm rot="16200000">
          <a:off x="3303858" y="1343592"/>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B5F3737-0E3D-4637-9CD2-8680446DE926}">
      <dsp:nvSpPr>
        <dsp:cNvPr id="0" name=""/>
        <dsp:cNvSpPr/>
      </dsp:nvSpPr>
      <dsp:spPr>
        <a:xfrm>
          <a:off x="3200990" y="216241"/>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smtClean="0">
              <a:solidFill>
                <a:srgbClr val="B2C06C"/>
              </a:solidFill>
            </a:rPr>
            <a:t>Competence</a:t>
          </a:r>
          <a:endParaRPr lang="en-US" sz="2700" kern="1200" dirty="0">
            <a:solidFill>
              <a:srgbClr val="B2C06C"/>
            </a:solidFill>
          </a:endParaRPr>
        </a:p>
      </dsp:txBody>
      <dsp:txXfrm>
        <a:off x="3227772" y="243023"/>
        <a:ext cx="2155054" cy="860839"/>
      </dsp:txXfrm>
    </dsp:sp>
    <dsp:sp modelId="{DA2DCF43-BC50-4F99-B92A-5ADBAB6E8371}">
      <dsp:nvSpPr>
        <dsp:cNvPr id="0" name=""/>
        <dsp:cNvSpPr/>
      </dsp:nvSpPr>
      <dsp:spPr>
        <a:xfrm rot="19500000">
          <a:off x="5171887" y="2316026"/>
          <a:ext cx="2002882" cy="662585"/>
        </a:xfrm>
        <a:prstGeom prst="leftArrow">
          <a:avLst>
            <a:gd name="adj1" fmla="val 60000"/>
            <a:gd name="adj2" fmla="val 50000"/>
          </a:avLst>
        </a:prstGeom>
        <a:solidFill>
          <a:srgbClr val="70AD47">
            <a:alpha val="30000"/>
          </a:srgb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5A3DC44-39B5-426D-A143-1E5D016E80A8}">
      <dsp:nvSpPr>
        <dsp:cNvPr id="0" name=""/>
        <dsp:cNvSpPr/>
      </dsp:nvSpPr>
      <dsp:spPr>
        <a:xfrm>
          <a:off x="5889352" y="1615714"/>
          <a:ext cx="2208618" cy="914403"/>
        </a:xfrm>
        <a:prstGeom prst="roundRect">
          <a:avLst>
            <a:gd name="adj" fmla="val 10000"/>
          </a:avLst>
        </a:prstGeom>
        <a:solidFill>
          <a:srgbClr val="70AD4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smtClean="0"/>
            <a:t>Commitment</a:t>
          </a:r>
          <a:endParaRPr lang="en-US" sz="2700" kern="1200" dirty="0"/>
        </a:p>
      </dsp:txBody>
      <dsp:txXfrm>
        <a:off x="5916134" y="1642496"/>
        <a:ext cx="2155054" cy="86083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699" cy="462120"/>
          </a:xfrm>
          <a:prstGeom prst="rect">
            <a:avLst/>
          </a:prstGeom>
        </p:spPr>
        <p:txBody>
          <a:bodyPr vert="horz" lIns="91436" tIns="45718" rIns="91436" bIns="45718" rtlCol="0"/>
          <a:lstStyle>
            <a:lvl1pPr algn="l">
              <a:defRPr sz="1200"/>
            </a:lvl1pPr>
          </a:lstStyle>
          <a:p>
            <a:endParaRPr lang="en-US"/>
          </a:p>
        </p:txBody>
      </p:sp>
      <p:sp>
        <p:nvSpPr>
          <p:cNvPr id="3" name="Date Placeholder 2"/>
          <p:cNvSpPr>
            <a:spLocks noGrp="1"/>
          </p:cNvSpPr>
          <p:nvPr>
            <p:ph type="dt" sz="quarter" idx="1"/>
          </p:nvPr>
        </p:nvSpPr>
        <p:spPr>
          <a:xfrm>
            <a:off x="3936768" y="1"/>
            <a:ext cx="3011699" cy="462120"/>
          </a:xfrm>
          <a:prstGeom prst="rect">
            <a:avLst/>
          </a:prstGeom>
        </p:spPr>
        <p:txBody>
          <a:bodyPr vert="horz" lIns="91436" tIns="45718" rIns="91436" bIns="45718" rtlCol="0"/>
          <a:lstStyle>
            <a:lvl1pPr algn="r">
              <a:defRPr sz="1200"/>
            </a:lvl1pPr>
          </a:lstStyle>
          <a:p>
            <a:fld id="{4B916AB6-937F-4111-A927-777CC0CF99CC}" type="datetimeFigureOut">
              <a:rPr lang="en-US" smtClean="0"/>
              <a:pPr/>
              <a:t>3/27/2019</a:t>
            </a:fld>
            <a:endParaRPr lang="en-US"/>
          </a:p>
        </p:txBody>
      </p:sp>
      <p:sp>
        <p:nvSpPr>
          <p:cNvPr id="4" name="Footer Placeholder 3"/>
          <p:cNvSpPr>
            <a:spLocks noGrp="1"/>
          </p:cNvSpPr>
          <p:nvPr>
            <p:ph type="ftr" sz="quarter" idx="2"/>
          </p:nvPr>
        </p:nvSpPr>
        <p:spPr>
          <a:xfrm>
            <a:off x="0" y="8772379"/>
            <a:ext cx="3011699" cy="462120"/>
          </a:xfrm>
          <a:prstGeom prst="rect">
            <a:avLst/>
          </a:prstGeom>
        </p:spPr>
        <p:txBody>
          <a:bodyPr vert="horz" lIns="91436" tIns="45718" rIns="91436"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379"/>
            <a:ext cx="3011699" cy="462120"/>
          </a:xfrm>
          <a:prstGeom prst="rect">
            <a:avLst/>
          </a:prstGeom>
        </p:spPr>
        <p:txBody>
          <a:bodyPr vert="horz" lIns="91436" tIns="45718" rIns="91436" bIns="45718" rtlCol="0" anchor="b"/>
          <a:lstStyle>
            <a:lvl1pPr algn="r">
              <a:defRPr sz="1200"/>
            </a:lvl1pPr>
          </a:lstStyle>
          <a:p>
            <a:fld id="{E9B39D2A-BF0D-444B-BD4A-808419B8F293}" type="slidenum">
              <a:rPr lang="en-US" smtClean="0"/>
              <a:pPr/>
              <a:t>‹#›</a:t>
            </a:fld>
            <a:endParaRPr lang="en-US"/>
          </a:p>
        </p:txBody>
      </p:sp>
    </p:spTree>
    <p:extLst>
      <p:ext uri="{BB962C8B-B14F-4D97-AF65-F5344CB8AC3E}">
        <p14:creationId xmlns:p14="http://schemas.microsoft.com/office/powerpoint/2010/main" val="3174785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52425" y="350838"/>
            <a:ext cx="3875088" cy="2908300"/>
          </a:xfrm>
          <a:prstGeom prst="rect">
            <a:avLst/>
          </a:prstGeom>
          <a:noFill/>
          <a:ln w="12700">
            <a:solidFill>
              <a:prstClr val="black"/>
            </a:solidFill>
          </a:ln>
        </p:spPr>
        <p:txBody>
          <a:bodyPr vert="horz" lIns="91436" tIns="45718" rIns="91436" bIns="45718" rtlCol="0" anchor="ctr"/>
          <a:lstStyle/>
          <a:p>
            <a:endParaRPr lang="en-US"/>
          </a:p>
        </p:txBody>
      </p:sp>
    </p:spTree>
    <p:extLst>
      <p:ext uri="{BB962C8B-B14F-4D97-AF65-F5344CB8AC3E}">
        <p14:creationId xmlns:p14="http://schemas.microsoft.com/office/powerpoint/2010/main" val="2144675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8.png"/></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www.bookpump.com/dps/pdf-b/9422964b.pdf" TargetMode="External"/><Relationship Id="rId3" Type="http://schemas.openxmlformats.org/officeDocument/2006/relationships/hyperlink" Target="https://www.youtube.com/watch?v=HjMNWr_qqfM" TargetMode="External"/><Relationship Id="rId7" Type="http://schemas.openxmlformats.org/officeDocument/2006/relationships/hyperlink" Target="http://www.usma.edu/strategic/Shared%20Documents/Honorable%20Living%20White%20Paper.pdf"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cape.army.mil/repository/aaop/one-army-indivisible/one-army-indivisible-info-paper.pdf" TargetMode="External"/><Relationship Id="rId5" Type="http://schemas.openxmlformats.org/officeDocument/2006/relationships/hyperlink" Target="https://www.academia.edu/508791/Organizational_Trust_and_Leadership_as_Driving_Forces_for_Innovativeness" TargetMode="External"/><Relationship Id="rId10" Type="http://schemas.openxmlformats.org/officeDocument/2006/relationships/hyperlink" Target="http://www.kellogg.northwestern.edu/trust-project/videos/waytz-ep-3.aspx" TargetMode="External"/><Relationship Id="rId4" Type="http://schemas.openxmlformats.org/officeDocument/2006/relationships/hyperlink" Target="https://www.youtube.com/watch?v=u6VqcgDtjCo" TargetMode="External"/><Relationship Id="rId9" Type="http://schemas.openxmlformats.org/officeDocument/2006/relationships/hyperlink" Target="http://www.kellogg.northwestern.edu/trust-project/videos/ogrady-ep-3.aspx"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RMC_log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6242" y="457570"/>
            <a:ext cx="934015" cy="880766"/>
          </a:xfrm>
          <a:prstGeom prst="rect">
            <a:avLst/>
          </a:prstGeom>
          <a:noFill/>
          <a:ln>
            <a:noFill/>
          </a:ln>
        </p:spPr>
      </p:pic>
      <p:sp>
        <p:nvSpPr>
          <p:cNvPr id="8" name="TextBox 7"/>
          <p:cNvSpPr txBox="1"/>
          <p:nvPr/>
        </p:nvSpPr>
        <p:spPr>
          <a:xfrm>
            <a:off x="-43129" y="826903"/>
            <a:ext cx="6950075" cy="595332"/>
          </a:xfrm>
          <a:prstGeom prst="rect">
            <a:avLst/>
          </a:prstGeom>
          <a:noFill/>
        </p:spPr>
        <p:txBody>
          <a:bodyPr wrap="square" lIns="90631" tIns="45315" rIns="90631" bIns="45315" rtlCol="0">
            <a:spAutoFit/>
          </a:bodyPr>
          <a:lstStyle/>
          <a:p>
            <a:pPr algn="ctr"/>
            <a:r>
              <a:rPr lang="en-US" sz="1600" b="1" dirty="0">
                <a:cs typeface="Arial" pitchFamily="34" charset="0"/>
              </a:rPr>
              <a:t>Ready and Resilient </a:t>
            </a:r>
          </a:p>
          <a:p>
            <a:pPr algn="ctr"/>
            <a:r>
              <a:rPr lang="en-US" sz="1600" b="1" dirty="0">
                <a:cs typeface="Arial" pitchFamily="34" charset="0"/>
              </a:rPr>
              <a:t>Company Commander and First Sergeant PCC </a:t>
            </a:r>
          </a:p>
        </p:txBody>
      </p:sp>
      <p:sp>
        <p:nvSpPr>
          <p:cNvPr id="9" name="Rectangle 8"/>
          <p:cNvSpPr/>
          <p:nvPr/>
        </p:nvSpPr>
        <p:spPr>
          <a:xfrm>
            <a:off x="525141" y="1562448"/>
            <a:ext cx="5897501" cy="239407"/>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0631" tIns="45315" rIns="90631" bIns="45315" rtlCol="0" anchor="ctr"/>
          <a:lstStyle/>
          <a:p>
            <a:pPr algn="ctr"/>
            <a:r>
              <a:rPr lang="en-US" sz="1100" b="1" dirty="0">
                <a:solidFill>
                  <a:schemeClr val="tx1"/>
                </a:solidFill>
                <a:latin typeface="Arial" panose="020B0604020202020204" pitchFamily="34" charset="0"/>
                <a:cs typeface="Arial" panose="020B0604020202020204" pitchFamily="34" charset="0"/>
              </a:rPr>
              <a:t>Introduction</a:t>
            </a:r>
          </a:p>
        </p:txBody>
      </p:sp>
      <p:sp>
        <p:nvSpPr>
          <p:cNvPr id="12" name="TextBox 11"/>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a:t>
            </a:r>
          </a:p>
        </p:txBody>
      </p:sp>
      <p:sp>
        <p:nvSpPr>
          <p:cNvPr id="11" name="Notes Placeholder 2"/>
          <p:cNvSpPr txBox="1">
            <a:spLocks/>
          </p:cNvSpPr>
          <p:nvPr/>
        </p:nvSpPr>
        <p:spPr>
          <a:xfrm>
            <a:off x="395646" y="1913987"/>
            <a:ext cx="6142083" cy="6791075"/>
          </a:xfrm>
          <a:prstGeom prst="rect">
            <a:avLst/>
          </a:prstGeom>
        </p:spPr>
        <p:txBody>
          <a:bodyPr lIns="96242" tIns="48120" rIns="96242" bIns="4812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69968" indent="-169968">
              <a:spcAft>
                <a:spcPts val="595"/>
              </a:spcAft>
              <a:buFont typeface="Arial" panose="020B0604020202020204" pitchFamily="34" charset="0"/>
              <a:buChar char="•"/>
            </a:pPr>
            <a:r>
              <a:rPr lang="en-US" dirty="0" smtClean="0"/>
              <a:t>Welcome to the Ready and Resilient module of the Company Commander and First Sergeant Pre-Command Course, </a:t>
            </a:r>
            <a:r>
              <a:rPr lang="en-US" dirty="0"/>
              <a:t>part of a series of PME resilience </a:t>
            </a:r>
            <a:r>
              <a:rPr lang="en-US" dirty="0" smtClean="0"/>
              <a:t>modules that </a:t>
            </a:r>
            <a:r>
              <a:rPr lang="en-US" dirty="0"/>
              <a:t>is designed to prepare Soldiers and </a:t>
            </a:r>
            <a:r>
              <a:rPr lang="en-US" dirty="0" smtClean="0"/>
              <a:t>leaders </a:t>
            </a:r>
            <a:r>
              <a:rPr lang="en-US" dirty="0"/>
              <a:t>for the unique demands of military life and the challenge of operating in the garrison environment, operational deployments, and combat. </a:t>
            </a:r>
          </a:p>
          <a:p>
            <a:pPr marL="169968" indent="-169968">
              <a:spcAft>
                <a:spcPts val="595"/>
              </a:spcAft>
              <a:buFont typeface="Arial" panose="020B0604020202020204" pitchFamily="34" charset="0"/>
              <a:buChar char="•"/>
            </a:pPr>
            <a:r>
              <a:rPr lang="en-US" dirty="0"/>
              <a:t>These resilience modules focus on building and sustaining individual and organizational resistance to adversity and strengthening mental toughness through leader skills, behaviors, and actions that can be learned, mentored, and practiced. </a:t>
            </a:r>
          </a:p>
          <a:p>
            <a:pPr marL="169968" indent="-169968">
              <a:spcAft>
                <a:spcPts val="595"/>
              </a:spcAft>
              <a:buFont typeface="Arial" panose="020B0604020202020204" pitchFamily="34" charset="0"/>
              <a:buChar char="•"/>
            </a:pPr>
            <a:r>
              <a:rPr lang="en-US" dirty="0" smtClean="0"/>
              <a:t>Leaders participate in the Ready and Resilient Company Commander and First Sergeant Pre-Command Course and discuss </a:t>
            </a:r>
            <a:r>
              <a:rPr lang="en-US" dirty="0"/>
              <a:t>the principles and concepts of resilience, effective leader </a:t>
            </a:r>
            <a:r>
              <a:rPr lang="en-US" dirty="0" smtClean="0"/>
              <a:t>actions, </a:t>
            </a:r>
            <a:r>
              <a:rPr lang="en-US" dirty="0"/>
              <a:t>and behavioral health. Leaders have always been responsible for taking care of Soldiers; being resilient is not a new concept, it has always been a fundamental part of being a </a:t>
            </a:r>
            <a:r>
              <a:rPr lang="en-US" dirty="0" smtClean="0"/>
              <a:t>leader.</a:t>
            </a:r>
          </a:p>
          <a:p>
            <a:pPr>
              <a:spcAft>
                <a:spcPts val="595"/>
              </a:spcAft>
            </a:pPr>
            <a:r>
              <a:rPr lang="en-US" b="1" dirty="0" smtClean="0"/>
              <a:t>Recommendations for Selecting an Instructor: </a:t>
            </a:r>
          </a:p>
          <a:p>
            <a:pPr marL="171441" indent="-171441">
              <a:buFont typeface="Arial" panose="020B0604020202020204" pitchFamily="34" charset="0"/>
              <a:buChar char="•"/>
            </a:pPr>
            <a:r>
              <a:rPr lang="en-US" dirty="0"/>
              <a:t>Choose a </a:t>
            </a:r>
            <a:r>
              <a:rPr lang="en-US" dirty="0" smtClean="0"/>
              <a:t>Performance </a:t>
            </a:r>
            <a:r>
              <a:rPr lang="en-US" dirty="0"/>
              <a:t>Expert </a:t>
            </a:r>
            <a:r>
              <a:rPr lang="en-US" dirty="0" smtClean="0"/>
              <a:t>(PE</a:t>
            </a:r>
            <a:r>
              <a:rPr lang="en-US" dirty="0"/>
              <a:t>) if you have </a:t>
            </a:r>
            <a:r>
              <a:rPr lang="en-US" dirty="0" smtClean="0"/>
              <a:t>an R2 Performance Center </a:t>
            </a:r>
            <a:r>
              <a:rPr lang="en-US" dirty="0"/>
              <a:t>on your </a:t>
            </a:r>
            <a:r>
              <a:rPr lang="en-US" dirty="0" smtClean="0"/>
              <a:t>installation.</a:t>
            </a:r>
          </a:p>
          <a:p>
            <a:pPr marL="171441" indent="-171441">
              <a:buFont typeface="Arial" panose="020B0604020202020204" pitchFamily="34" charset="0"/>
              <a:buChar char="•"/>
            </a:pPr>
            <a:r>
              <a:rPr lang="en-US" dirty="0" smtClean="0"/>
              <a:t>Choose a former CDR and/or 1SG (preferably someone who is a Master Resilience Trainer) to lead the training because they have both “been there and done that” and will have credibility.</a:t>
            </a:r>
          </a:p>
          <a:p>
            <a:pPr marL="171441" indent="-171441">
              <a:buFont typeface="Arial" panose="020B0604020202020204" pitchFamily="34" charset="0"/>
              <a:buChar char="•"/>
            </a:pPr>
            <a:r>
              <a:rPr lang="en-US" dirty="0" smtClean="0"/>
              <a:t>Choose a Master Resilience Trainer (MRT) who is an excellent presenter and who has been active in his or her company to lead this training.</a:t>
            </a:r>
          </a:p>
          <a:p>
            <a:r>
              <a:rPr lang="en-US" b="1" dirty="0"/>
              <a:t>Instructor Guidance: </a:t>
            </a:r>
          </a:p>
          <a:p>
            <a:pPr marL="169968" indent="-169968">
              <a:spcAft>
                <a:spcPts val="595"/>
              </a:spcAft>
              <a:buFont typeface="Arial" panose="020B0604020202020204" pitchFamily="34" charset="0"/>
              <a:buChar char="•"/>
            </a:pPr>
            <a:r>
              <a:rPr lang="en-US" dirty="0" smtClean="0"/>
              <a:t>Before </a:t>
            </a:r>
            <a:r>
              <a:rPr lang="en-US" dirty="0"/>
              <a:t>presenting this lesson, instructors must thoroughly prepare by studying this lesson: PowerPoint </a:t>
            </a:r>
            <a:r>
              <a:rPr lang="en-US" dirty="0" smtClean="0"/>
              <a:t>Presentation</a:t>
            </a:r>
            <a:r>
              <a:rPr lang="en-US" dirty="0"/>
              <a:t> </a:t>
            </a:r>
            <a:r>
              <a:rPr lang="en-US" dirty="0" smtClean="0"/>
              <a:t>(Notes </a:t>
            </a:r>
            <a:r>
              <a:rPr lang="en-US" dirty="0"/>
              <a:t>View has the Instructor </a:t>
            </a:r>
            <a:r>
              <a:rPr lang="en-US" dirty="0" smtClean="0"/>
              <a:t>SmartGuide).</a:t>
            </a:r>
          </a:p>
          <a:p>
            <a:pPr marL="169968" indent="-169968">
              <a:spcAft>
                <a:spcPts val="595"/>
              </a:spcAft>
              <a:buFont typeface="Arial" panose="020B0604020202020204" pitchFamily="34" charset="0"/>
              <a:buChar char="•"/>
            </a:pPr>
            <a:r>
              <a:rPr lang="en-US" dirty="0" smtClean="0"/>
              <a:t>Prior to instructing the module, make copies of handouts for each person. </a:t>
            </a:r>
            <a:endParaRPr lang="en-US" dirty="0"/>
          </a:p>
          <a:p>
            <a:endParaRPr lang="en-US" dirty="0"/>
          </a:p>
        </p:txBody>
      </p:sp>
      <p:pic>
        <p:nvPicPr>
          <p:cNvPr id="14"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5646" y="500900"/>
            <a:ext cx="868759" cy="8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1495553" y="7516993"/>
            <a:ext cx="1192708" cy="1571672"/>
          </a:xfrm>
          <a:prstGeom prst="rect">
            <a:avLst/>
          </a:prstGeom>
        </p:spPr>
      </p:pic>
      <p:pic>
        <p:nvPicPr>
          <p:cNvPr id="3" name="Picture 2"/>
          <p:cNvPicPr>
            <a:picLocks noChangeAspect="1"/>
          </p:cNvPicPr>
          <p:nvPr/>
        </p:nvPicPr>
        <p:blipFill>
          <a:blip r:embed="rId6"/>
          <a:stretch>
            <a:fillRect/>
          </a:stretch>
        </p:blipFill>
        <p:spPr>
          <a:xfrm>
            <a:off x="4178231" y="7516993"/>
            <a:ext cx="1171607" cy="1571672"/>
          </a:xfrm>
          <a:prstGeom prst="rect">
            <a:avLst/>
          </a:prstGeom>
        </p:spPr>
      </p:pic>
    </p:spTree>
    <p:extLst>
      <p:ext uri="{BB962C8B-B14F-4D97-AF65-F5344CB8AC3E}">
        <p14:creationId xmlns:p14="http://schemas.microsoft.com/office/powerpoint/2010/main" val="2380128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31352"/>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41222199"/>
              </p:ext>
            </p:extLst>
          </p:nvPr>
        </p:nvGraphicFramePr>
        <p:xfrm>
          <a:off x="193860" y="3475037"/>
          <a:ext cx="4114800" cy="4040384"/>
        </p:xfrm>
        <a:graphic>
          <a:graphicData uri="http://schemas.openxmlformats.org/drawingml/2006/table">
            <a:tbl>
              <a:tblPr firstRow="1" bandRow="1">
                <a:tableStyleId>{5C22544A-7EE6-4342-B048-85BDC9FD1C3A}</a:tableStyleId>
              </a:tblPr>
              <a:tblGrid>
                <a:gridCol w="408674"/>
                <a:gridCol w="3706126"/>
              </a:tblGrid>
              <a:tr h="69565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Introduce the training overview for the CCFSPCC.</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5423">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Introduce the training overview.</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34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In this course,</a:t>
                      </a:r>
                      <a:r>
                        <a:rPr lang="en-US" sz="1100" baseline="0" dirty="0" smtClean="0">
                          <a:latin typeface="Arial" panose="020B0604020202020204" pitchFamily="34" charset="0"/>
                          <a:cs typeface="Arial" panose="020B0604020202020204" pitchFamily="34" charset="0"/>
                        </a:rPr>
                        <a:t> we will be focusing on leadership and two specific ways you can impact your company to improve readiness and resilience.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Understanding what trust is and how it works will help shape your decision-making throughout your time in command and responsibility.</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Developing a culture of trust in your unit </a:t>
                      </a:r>
                      <a:r>
                        <a:rPr lang="en-US" sz="1100" b="0" baseline="0" dirty="0" smtClean="0">
                          <a:solidFill>
                            <a:schemeClr val="tx1"/>
                          </a:solidFill>
                          <a:latin typeface="Arial" panose="020B0604020202020204" pitchFamily="34" charset="0"/>
                          <a:cs typeface="Arial" panose="020B0604020202020204" pitchFamily="34" charset="0"/>
                        </a:rPr>
                        <a:t>is crucial to your success and is foundational for this module.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This concept will be interwoven throughout this module.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We will also talk about how you can empower your subordinate leaders – including your MRTs – to grow as teachers, coaches, and mentors that will hopefully promote and reinforce a culture of trust.</a:t>
                      </a:r>
                      <a:endParaRPr lang="en-US" sz="110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5</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Rectangle 8"/>
          <p:cNvSpPr/>
          <p:nvPr/>
        </p:nvSpPr>
        <p:spPr>
          <a:xfrm>
            <a:off x="3979123" y="861062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701089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6</a:t>
            </a:r>
          </a:p>
        </p:txBody>
      </p:sp>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11" name="Table 10"/>
          <p:cNvGraphicFramePr>
            <a:graphicFrameLocks noGrp="1"/>
          </p:cNvGraphicFramePr>
          <p:nvPr>
            <p:extLst>
              <p:ext uri="{D42A27DB-BD31-4B8C-83A1-F6EECF244321}">
                <p14:modId xmlns:p14="http://schemas.microsoft.com/office/powerpoint/2010/main" val="802166002"/>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73369617"/>
              </p:ext>
            </p:extLst>
          </p:nvPr>
        </p:nvGraphicFramePr>
        <p:xfrm>
          <a:off x="193860" y="3322638"/>
          <a:ext cx="4114800" cy="568492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To provide a foundation for the training.</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6902">
                <a:tc>
                  <a:txBody>
                    <a:bodyPr/>
                    <a:lstStyle/>
                    <a:p>
                      <a:pPr>
                        <a:spcBef>
                          <a:spcPts val="0"/>
                        </a:spcBef>
                        <a:spcAft>
                          <a:spcPts val="0"/>
                        </a:spcAft>
                      </a:pPr>
                      <a:endParaRPr lang="en-US" sz="1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i="1" kern="1200" dirty="0" smtClean="0">
                          <a:solidFill>
                            <a:srgbClr val="000000"/>
                          </a:solidFill>
                          <a:latin typeface="Arial" panose="020B0604020202020204" pitchFamily="34" charset="0"/>
                          <a:cs typeface="Arial" panose="020B0604020202020204" pitchFamily="34" charset="0"/>
                        </a:rPr>
                        <a:t>[</a:t>
                      </a:r>
                      <a:r>
                        <a:rPr lang="en-US" sz="1100" b="1" i="1" kern="1200" dirty="0" smtClean="0">
                          <a:solidFill>
                            <a:srgbClr val="000000"/>
                          </a:solidFill>
                          <a:latin typeface="Arial" panose="020B0604020202020204" pitchFamily="34" charset="0"/>
                          <a:cs typeface="Arial" panose="020B0604020202020204" pitchFamily="34" charset="0"/>
                        </a:rPr>
                        <a:t>SLIDE</a:t>
                      </a:r>
                      <a:r>
                        <a:rPr lang="en-US" sz="1100" b="1" i="1" kern="1200" baseline="0" dirty="0" smtClean="0">
                          <a:solidFill>
                            <a:srgbClr val="000000"/>
                          </a:solidFill>
                          <a:latin typeface="Arial" panose="020B0604020202020204" pitchFamily="34" charset="0"/>
                          <a:cs typeface="Arial" panose="020B0604020202020204" pitchFamily="34" charset="0"/>
                        </a:rPr>
                        <a:t> BUILDS</a:t>
                      </a:r>
                      <a:r>
                        <a:rPr lang="en-US" sz="1100" b="0" i="1" kern="1200" baseline="0" dirty="0" smtClean="0">
                          <a:solidFill>
                            <a:srgbClr val="000000"/>
                          </a:solidFill>
                          <a:latin typeface="Arial" panose="020B0604020202020204" pitchFamily="34" charset="0"/>
                          <a:cs typeface="Arial" panose="020B0604020202020204" pitchFamily="34" charset="0"/>
                        </a:rPr>
                        <a:t>]</a:t>
                      </a:r>
                      <a:endParaRPr lang="en-US" sz="1100" b="0" i="1" strike="noStrike"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Provide</a:t>
                      </a:r>
                      <a:r>
                        <a:rPr lang="en-US" sz="1100" b="0" baseline="0" dirty="0" smtClean="0">
                          <a:solidFill>
                            <a:schemeClr val="tx1"/>
                          </a:solidFill>
                          <a:latin typeface="Arial" panose="020B0604020202020204" pitchFamily="34" charset="0"/>
                          <a:cs typeface="Arial" panose="020B0604020202020204" pitchFamily="34" charset="0"/>
                        </a:rPr>
                        <a:t> an opportunity to discuss upcoming responsibilities as CDR/1SG.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0632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05977">
                        <a:spcBef>
                          <a:spcPts val="600"/>
                        </a:spcBef>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Here</a:t>
                      </a:r>
                      <a:r>
                        <a:rPr lang="en-US" sz="1100" baseline="0" dirty="0" smtClean="0">
                          <a:latin typeface="Arial" panose="020B0604020202020204" pitchFamily="34" charset="0"/>
                          <a:cs typeface="Arial" panose="020B0604020202020204" pitchFamily="34" charset="0"/>
                        </a:rPr>
                        <a:t> is your first opportunity to start participating. </a:t>
                      </a:r>
                    </a:p>
                    <a:p>
                      <a:pPr marL="171450" indent="-171450" defTabSz="905977">
                        <a:spcBef>
                          <a:spcPts val="600"/>
                        </a:spcBef>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You will have a lot of responsibilities as a CDR or a 1SG. </a:t>
                      </a:r>
                      <a:endParaRPr lang="en-US" sz="1100" i="1" dirty="0" smtClean="0">
                        <a:latin typeface="Arial" panose="020B0604020202020204" pitchFamily="34" charset="0"/>
                        <a:cs typeface="Arial" panose="020B0604020202020204" pitchFamily="34" charset="0"/>
                      </a:endParaRPr>
                    </a:p>
                    <a:p>
                      <a:pPr marL="171450" indent="-171450" defTabSz="905977">
                        <a:spcBef>
                          <a:spcPts val="600"/>
                        </a:spcBef>
                        <a:buFont typeface="Arial" panose="020B0604020202020204" pitchFamily="34" charset="0"/>
                        <a:buChar char="•"/>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What</a:t>
                      </a:r>
                      <a:r>
                        <a:rPr lang="en-US" sz="1100" baseline="0" dirty="0" smtClean="0">
                          <a:latin typeface="Arial" panose="020B0604020202020204" pitchFamily="34" charset="0"/>
                          <a:cs typeface="Arial" panose="020B0604020202020204" pitchFamily="34" charset="0"/>
                        </a:rPr>
                        <a:t> responsibilities are you looking forward to?</a:t>
                      </a:r>
                    </a:p>
                    <a:p>
                      <a:pPr marL="0" marR="0" lvl="0" indent="0" algn="l" defTabSz="905977"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endParaRPr lang="en-US" sz="1100" baseline="0" dirty="0" smtClean="0">
                        <a:latin typeface="Arial" panose="020B0604020202020204" pitchFamily="34" charset="0"/>
                        <a:cs typeface="Arial" panose="020B0604020202020204" pitchFamily="34" charset="0"/>
                      </a:endParaRPr>
                    </a:p>
                    <a:p>
                      <a:pPr marL="171450" indent="-171450" defTabSz="905977">
                        <a:spcBef>
                          <a:spcPts val="600"/>
                        </a:spcBef>
                        <a:buFont typeface="Arial" panose="020B0604020202020204" pitchFamily="34" charset="0"/>
                        <a:buChar char="•"/>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What responsibilities are not quite as exciting to think about?</a:t>
                      </a:r>
                    </a:p>
                    <a:p>
                      <a:pPr marL="0" marR="0" lvl="0" indent="0" algn="l" defTabSz="905977" rtl="0" eaLnBrk="1" fontAlgn="auto" latinLnBrk="0" hangingPunct="1">
                        <a:lnSpc>
                          <a:spcPct val="100000"/>
                        </a:lnSpc>
                        <a:spcBef>
                          <a:spcPts val="600"/>
                        </a:spcBef>
                        <a:spcAft>
                          <a:spcPts val="0"/>
                        </a:spcAft>
                        <a:buClrTx/>
                        <a:buSzTx/>
                        <a:buFontTx/>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endParaRPr lang="en-US" sz="1100" baseline="0" dirty="0" smtClean="0">
                        <a:latin typeface="Arial" panose="020B0604020202020204" pitchFamily="34" charset="0"/>
                        <a:cs typeface="Arial" panose="020B0604020202020204" pitchFamily="34" charset="0"/>
                      </a:endParaRPr>
                    </a:p>
                    <a:p>
                      <a:pPr marL="171450" indent="-171450" defTabSz="905977">
                        <a:spcBef>
                          <a:spcPts val="600"/>
                        </a:spcBef>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With those lists you created, it’s safe to say that you can anticipate a great deal of responsibility and many challenges as you take on your new role. </a:t>
                      </a:r>
                    </a:p>
                    <a:p>
                      <a:pPr marL="171450" indent="-171450" defTabSz="905977">
                        <a:spcBef>
                          <a:spcPts val="600"/>
                        </a:spcBef>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You have been provided the opportunity to lead from the front and bring the Army Values to life in your unit.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Encourage leaders to consider</a:t>
                      </a:r>
                      <a:r>
                        <a:rPr lang="en-US" sz="1100" b="0" baseline="0" dirty="0" smtClean="0">
                          <a:solidFill>
                            <a:schemeClr val="tx1"/>
                          </a:solidFill>
                          <a:latin typeface="Arial" panose="020B0604020202020204" pitchFamily="34" charset="0"/>
                          <a:cs typeface="Arial" panose="020B0604020202020204" pitchFamily="34" charset="0"/>
                        </a:rPr>
                        <a:t> the privilege of leadership and the legacy they will leave.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6858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We’ve discussed some of the general responsibilities of leadership but we should also keep in mind that leadership is a </a:t>
                      </a: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privilege</a:t>
                      </a: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7</a:t>
            </a:r>
          </a:p>
        </p:txBody>
      </p:sp>
      <p:sp>
        <p:nvSpPr>
          <p:cNvPr id="10" name="Isosceles Triangle 9"/>
          <p:cNvSpPr/>
          <p:nvPr/>
        </p:nvSpPr>
        <p:spPr>
          <a:xfrm rot="5400000">
            <a:off x="4084996" y="8803802"/>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767523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787409509"/>
              </p:ext>
            </p:extLst>
          </p:nvPr>
        </p:nvGraphicFramePr>
        <p:xfrm>
          <a:off x="198438" y="427038"/>
          <a:ext cx="4114800" cy="7421795"/>
        </p:xfrm>
        <a:graphic>
          <a:graphicData uri="http://schemas.openxmlformats.org/drawingml/2006/table">
            <a:tbl>
              <a:tblPr firstRow="1" bandRow="1">
                <a:tableStyleId>{5C22544A-7EE6-4342-B048-85BDC9FD1C3A}</a:tableStyleId>
              </a:tblPr>
              <a:tblGrid>
                <a:gridCol w="408675"/>
                <a:gridCol w="3706125"/>
              </a:tblGrid>
              <a:tr h="5971033">
                <a:tc>
                  <a:txBody>
                    <a:bodyPr/>
                    <a:lstStyle/>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sz="2800" dirty="0" smtClean="0">
                          <a:solidFill>
                            <a:schemeClr val="tx1"/>
                          </a:solidFill>
                          <a:effectLst/>
                          <a:latin typeface="Arial" panose="020B0604020202020204" pitchFamily="34" charset="0"/>
                          <a:cs typeface="Arial" panose="020B0604020202020204" pitchFamily="34" charset="0"/>
                          <a:sym typeface="Webdings"/>
                        </a:rPr>
                        <a:t></a:t>
                      </a:r>
                    </a:p>
                    <a:p>
                      <a:pPr marL="0" marR="0" indent="0" algn="l" defTabSz="914400" rtl="0" eaLnBrk="1" fontAlgn="auto" latinLnBrk="0" hangingPunct="1">
                        <a:lnSpc>
                          <a:spcPct val="100000"/>
                        </a:lnSpc>
                        <a:spcBef>
                          <a:spcPts val="0"/>
                        </a:spcBef>
                        <a:spcAft>
                          <a:spcPts val="600"/>
                        </a:spcAft>
                        <a:buClrTx/>
                        <a:buSzTx/>
                        <a:buFontTx/>
                        <a:buNone/>
                        <a:tabLst/>
                        <a:defRPr/>
                      </a:pPr>
                      <a:r>
                        <a:rPr lang="en-US" sz="2800" dirty="0" smtClean="0">
                          <a:solidFill>
                            <a:schemeClr val="tx1"/>
                          </a:solidFill>
                          <a:effectLst/>
                          <a:latin typeface="Arial" panose="020B0604020202020204" pitchFamily="34" charset="0"/>
                          <a:cs typeface="Arial" panose="020B0604020202020204" pitchFamily="34" charset="0"/>
                          <a:sym typeface="Webdings"/>
                        </a:rPr>
                        <a:t></a:t>
                      </a:r>
                      <a:endParaRPr lang="en-US" sz="2800" dirty="0" smtClean="0">
                        <a:solidFill>
                          <a:schemeClr val="tx1"/>
                        </a:solidFill>
                        <a:effectLst/>
                        <a:latin typeface="Arial" panose="020B0604020202020204" pitchFamily="34" charset="0"/>
                        <a:ea typeface="Times New Roman"/>
                        <a:cs typeface="Arial" panose="020B0604020202020204" pitchFamily="34" charset="0"/>
                      </a:endParaRPr>
                    </a:p>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05977"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CLICK TO ADVANCE</a:t>
                      </a:r>
                      <a:r>
                        <a:rPr lang="en-US" sz="1100" b="0" i="1" baseline="0" dirty="0" smtClean="0">
                          <a:solidFill>
                            <a:schemeClr val="tx1"/>
                          </a:solidFill>
                          <a:latin typeface="Arial" panose="020B0604020202020204" pitchFamily="34" charset="0"/>
                          <a:cs typeface="Arial" panose="020B0604020202020204" pitchFamily="34" charset="0"/>
                        </a:rPr>
                        <a:t>]</a:t>
                      </a:r>
                      <a:endPar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Your selection as CDR or 1SG affords you the opportunity to make a lifelong impact on those you lead.</a:t>
                      </a:r>
                    </a:p>
                    <a:p>
                      <a:pPr marL="171450" indent="-171450" defTabSz="905977">
                        <a:spcBef>
                          <a:spcPts val="600"/>
                        </a:spcBef>
                        <a:buFont typeface="Arial" panose="020B0604020202020204" pitchFamily="34" charset="0"/>
                        <a:buChar char="•"/>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Let’s take a moment and consider how you will use this privilege to improve your organization and the Army as a whole.</a:t>
                      </a:r>
                    </a:p>
                    <a:p>
                      <a:pPr marL="171450" indent="-171450" defTabSz="905977">
                        <a:spcBef>
                          <a:spcPts val="600"/>
                        </a:spcBef>
                        <a:buFont typeface="Arial" panose="020B0604020202020204" pitchFamily="34" charset="0"/>
                        <a:buChar char="•"/>
                        <a:defRPr/>
                      </a:pPr>
                      <a:r>
                        <a:rPr lang="en-US" sz="1100" b="0" baseline="0" dirty="0" smtClean="0">
                          <a:solidFill>
                            <a:schemeClr val="tx1"/>
                          </a:solidFill>
                          <a:latin typeface="Arial" panose="020B0604020202020204" pitchFamily="34" charset="0"/>
                          <a:cs typeface="Arial" panose="020B0604020202020204" pitchFamily="34" charset="0"/>
                        </a:rPr>
                        <a:t>Think about the influence you have to lead, develop, and achieve. </a:t>
                      </a:r>
                    </a:p>
                    <a:p>
                      <a:pPr marL="171450" indent="-171450" defTabSz="905977">
                        <a:spcBef>
                          <a:spcPts val="600"/>
                        </a:spcBef>
                        <a:buFont typeface="Arial" panose="020B0604020202020204" pitchFamily="34" charset="0"/>
                        <a:buChar char="•"/>
                        <a:defRPr/>
                      </a:pPr>
                      <a:r>
                        <a:rPr lang="en-US" sz="1100" b="0" baseline="0" dirty="0" smtClean="0">
                          <a:solidFill>
                            <a:schemeClr val="tx1"/>
                          </a:solidFill>
                          <a:latin typeface="Arial" panose="020B0604020202020204" pitchFamily="34" charset="0"/>
                          <a:cs typeface="Arial" panose="020B0604020202020204" pitchFamily="34" charset="0"/>
                        </a:rPr>
                        <a:t>You set the tone for the culture in your company. </a:t>
                      </a:r>
                    </a:p>
                    <a:p>
                      <a:pPr marL="171450" indent="-171450" defTabSz="905977">
                        <a:spcBef>
                          <a:spcPts val="600"/>
                        </a:spcBef>
                        <a:buFont typeface="Arial" panose="020B0604020202020204" pitchFamily="34" charset="0"/>
                        <a:buChar char="•"/>
                        <a:defRPr/>
                      </a:pPr>
                      <a:r>
                        <a:rPr lang="en-US" sz="1100" b="0" i="0" baseline="0" dirty="0" smtClean="0">
                          <a:solidFill>
                            <a:schemeClr val="tx1"/>
                          </a:solidFill>
                          <a:latin typeface="Arial" panose="020B0604020202020204" pitchFamily="34" charset="0"/>
                          <a:cs typeface="Arial" panose="020B0604020202020204" pitchFamily="34" charset="0"/>
                        </a:rPr>
                        <a:t>It is your turn to think more about what you want for your Soldiers. </a:t>
                      </a:r>
                      <a:endParaRPr lang="en-US" sz="1100" b="0" i="0" dirty="0" smtClean="0">
                        <a:solidFill>
                          <a:schemeClr val="tx1"/>
                        </a:solidFill>
                        <a:latin typeface="Arial" panose="020B0604020202020204" pitchFamily="34" charset="0"/>
                        <a:cs typeface="Arial" panose="020B0604020202020204" pitchFamily="34" charset="0"/>
                      </a:endParaRPr>
                    </a:p>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Keep in mind that your influence doesn’t stop with your Soldiers – for many of them – they will carry your influence home with them to their Families.</a:t>
                      </a:r>
                      <a:endPar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05977"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Pass out the handouts if you haven’t already.]</a:t>
                      </a:r>
                    </a:p>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Take time with your counterpart or someone who has the other role to discuss each question on the legacy page and write down a few notes. </a:t>
                      </a:r>
                    </a:p>
                    <a:p>
                      <a:pPr marL="0" marR="0" lvl="0" indent="0" algn="l" defTabSz="905977"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5-8 minutes for pair discussions.]</a:t>
                      </a:r>
                    </a:p>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That was the start of the conversation about the legacy you hope to leave. </a:t>
                      </a:r>
                    </a:p>
                    <a:p>
                      <a:pPr marL="171450" indent="-171450" defTabSz="905977">
                        <a:spcBef>
                          <a:spcPts val="600"/>
                        </a:spcBef>
                        <a:buFont typeface="Arial" panose="020B0604020202020204" pitchFamily="34" charset="0"/>
                        <a:buChar char="•"/>
                        <a:defRPr/>
                      </a:pPr>
                      <a:r>
                        <a:rPr lang="en-US" sz="1100" b="0" baseline="0" dirty="0" smtClean="0">
                          <a:solidFill>
                            <a:schemeClr val="tx1"/>
                          </a:solidFill>
                          <a:latin typeface="Arial" panose="020B0604020202020204" pitchFamily="34" charset="0"/>
                          <a:cs typeface="Arial" panose="020B0604020202020204" pitchFamily="34" charset="0"/>
                        </a:rPr>
                        <a:t>Hopefully this module will help you think through how you will engage with Soldiers in your unit, work with your counterpart, and grow because of the situations you face. </a:t>
                      </a:r>
                    </a:p>
                    <a:p>
                      <a:pPr marL="171450" indent="-171450" defTabSz="905977">
                        <a:spcBef>
                          <a:spcPts val="600"/>
                        </a:spcBef>
                        <a:buFont typeface="Arial" panose="020B0604020202020204" pitchFamily="34" charset="0"/>
                        <a:buChar char="•"/>
                        <a:defRPr/>
                      </a:pPr>
                      <a:r>
                        <a:rPr lang="en-US" sz="1100" b="0" baseline="0" dirty="0" smtClean="0">
                          <a:solidFill>
                            <a:schemeClr val="tx1"/>
                          </a:solidFill>
                          <a:latin typeface="Arial" panose="020B0604020202020204" pitchFamily="34" charset="0"/>
                          <a:cs typeface="Arial" panose="020B0604020202020204" pitchFamily="34" charset="0"/>
                        </a:rPr>
                        <a:t>Although it is true that there are protocols for dealing with certain situations, it is also true that dealing with many of the challenges of life do not have an SOP.</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1237">
                <a:tc>
                  <a:txBody>
                    <a:bodyPr/>
                    <a:lstStyle/>
                    <a:p>
                      <a:pPr>
                        <a:spcBef>
                          <a:spcPts val="0"/>
                        </a:spcBef>
                        <a:spcAft>
                          <a:spcPts val="600"/>
                        </a:spcAft>
                      </a:pPr>
                      <a:r>
                        <a:rPr lang="en-US" sz="1100" dirty="0" smtClean="0">
                          <a:solidFill>
                            <a:schemeClr val="tx1"/>
                          </a:solidFill>
                          <a:latin typeface="Arial" panose="020B0604020202020204" pitchFamily="34" charset="0"/>
                          <a:cs typeface="Arial" panose="020B0604020202020204" pitchFamily="34" charset="0"/>
                        </a:rPr>
                        <a:t>3.</a:t>
                      </a: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Transition to ARD Soldier for Life Lifecycle.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09952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This module is focused on the human aspect of leading.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Let’s take a look at how the Army Resiliency Directorate is working to facilitate the growth and development of Soldiers throughout their careers.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611859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98438" y="427038"/>
            <a:ext cx="3803650" cy="2852737"/>
          </a:xfrm>
          <a:prstGeom prst="rect">
            <a:avLst/>
          </a:prstGeom>
          <a:ln/>
        </p:spPr>
      </p:sp>
      <p:sp>
        <p:nvSpPr>
          <p:cNvPr id="5" name="TextBox 4"/>
          <p:cNvSpPr txBox="1"/>
          <p:nvPr/>
        </p:nvSpPr>
        <p:spPr>
          <a:xfrm>
            <a:off x="4465638"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9</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Isosceles Triangle 8"/>
          <p:cNvSpPr/>
          <p:nvPr/>
        </p:nvSpPr>
        <p:spPr>
          <a:xfrm rot="5400000">
            <a:off x="4009702"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1987517488"/>
              </p:ext>
            </p:extLst>
          </p:nvPr>
        </p:nvGraphicFramePr>
        <p:xfrm>
          <a:off x="202765" y="3392179"/>
          <a:ext cx="3992681" cy="5592920"/>
        </p:xfrm>
        <a:graphic>
          <a:graphicData uri="http://schemas.openxmlformats.org/drawingml/2006/table">
            <a:tbl>
              <a:tblPr firstRow="1" bandRow="1">
                <a:tableStyleId>{5C22544A-7EE6-4342-B048-85BDC9FD1C3A}</a:tableStyleId>
              </a:tblPr>
              <a:tblGrid>
                <a:gridCol w="421301"/>
                <a:gridCol w="3571380"/>
              </a:tblGrid>
              <a:tr h="531081">
                <a:tc>
                  <a:txBody>
                    <a:bodyPr/>
                    <a:lstStyle/>
                    <a:p>
                      <a:pPr algn="ctr"/>
                      <a:r>
                        <a:rPr lang="en-US" sz="36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C6C6"/>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dirty="0" smtClean="0">
                          <a:solidFill>
                            <a:schemeClr val="tx1"/>
                          </a:solidFill>
                          <a:latin typeface="Arial" panose="020B0604020202020204" pitchFamily="34" charset="0"/>
                          <a:cs typeface="Arial" panose="020B0604020202020204" pitchFamily="34" charset="0"/>
                        </a:rPr>
                        <a:t>Discuss</a:t>
                      </a:r>
                      <a:r>
                        <a:rPr lang="en-US" sz="1200" b="1" baseline="0" dirty="0" smtClean="0">
                          <a:solidFill>
                            <a:schemeClr val="tx1"/>
                          </a:solidFill>
                          <a:latin typeface="Arial" panose="020B0604020202020204" pitchFamily="34" charset="0"/>
                          <a:cs typeface="Arial" panose="020B0604020202020204" pitchFamily="34" charset="0"/>
                        </a:rPr>
                        <a:t> the Army Ready and Resilient program lines of effort and lifecycle.</a:t>
                      </a:r>
                      <a:endParaRPr lang="en-US" sz="1200" b="1"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C6C6"/>
                    </a:solidFill>
                  </a:tcPr>
                </a:tc>
              </a:tr>
              <a:tr h="135340">
                <a:tc>
                  <a:txBody>
                    <a:bodyPr/>
                    <a:lstStyle/>
                    <a:p>
                      <a:pPr algn="ctr"/>
                      <a:endParaRPr lang="en-US" sz="2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base" latinLnBrk="0" hangingPunct="1">
                        <a:lnSpc>
                          <a:spcPct val="100000"/>
                        </a:lnSpc>
                        <a:spcBef>
                          <a:spcPts val="600"/>
                        </a:spcBef>
                        <a:spcAft>
                          <a:spcPct val="0"/>
                        </a:spcAft>
                        <a:buClrTx/>
                        <a:buSzTx/>
                        <a:buFontTx/>
                        <a:buNone/>
                        <a:tabLst/>
                        <a:defRPr/>
                      </a:pPr>
                      <a:endParaRPr lang="en-US" sz="200" b="0"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9573">
                <a:tc>
                  <a:txBody>
                    <a:bodyPr/>
                    <a:lstStyle/>
                    <a:p>
                      <a:pPr algn="ctr"/>
                      <a:r>
                        <a:rPr lang="en-US" sz="1100" dirty="0" smtClean="0">
                          <a:solidFill>
                            <a:schemeClr val="tx1"/>
                          </a:solidFill>
                          <a:latin typeface="Arial" panose="020B0604020202020204" pitchFamily="34" charset="0"/>
                          <a:cs typeface="Arial" panose="020B0604020202020204" pitchFamily="34" charset="0"/>
                        </a:rPr>
                        <a:t>1.</a:t>
                      </a: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600"/>
                        </a:spcBef>
                        <a:spcAft>
                          <a:spcPct val="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Describe the components</a:t>
                      </a:r>
                      <a:r>
                        <a:rPr lang="en-US" sz="1100" b="0" baseline="0" dirty="0" smtClean="0">
                          <a:solidFill>
                            <a:schemeClr val="tx1"/>
                          </a:solidFill>
                          <a:latin typeface="Arial" panose="020B0604020202020204" pitchFamily="34" charset="0"/>
                          <a:cs typeface="Arial" panose="020B0604020202020204" pitchFamily="34" charset="0"/>
                        </a:rPr>
                        <a:t> of R2</a:t>
                      </a:r>
                      <a:r>
                        <a:rPr lang="en-US" sz="1100" b="0" dirty="0" smtClean="0">
                          <a:solidFill>
                            <a:schemeClr val="tx1"/>
                          </a:solidFill>
                          <a:latin typeface="Arial" panose="020B0604020202020204" pitchFamily="34" charset="0"/>
                          <a:cs typeface="Arial" panose="020B0604020202020204" pitchFamily="34" charset="0"/>
                        </a:rPr>
                        <a:t>.</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19573">
                <a:tc>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There are multiple components to the R2 program: Performance enhancement, resilience, substance abuse, suicide prevention, and SHARP. </a:t>
                      </a:r>
                    </a:p>
                    <a:p>
                      <a:pPr marL="171450" marR="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However, so many more organizations fall under R2 including: Safety, Equal Opportunity (EO).</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9573">
                <a:tc>
                  <a:txBody>
                    <a:bodyPr/>
                    <a:lstStyle/>
                    <a:p>
                      <a:pPr algn="ctr"/>
                      <a:r>
                        <a:rPr lang="en-US" sz="1100" dirty="0" smtClean="0">
                          <a:solidFill>
                            <a:schemeClr val="tx1"/>
                          </a:solidFill>
                          <a:latin typeface="Arial" panose="020B0604020202020204" pitchFamily="34" charset="0"/>
                          <a:cs typeface="Arial" panose="020B0604020202020204" pitchFamily="34" charset="0"/>
                        </a:rPr>
                        <a:t>2.</a:t>
                      </a: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600"/>
                        </a:spcBef>
                        <a:spcAft>
                          <a:spcPct val="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Describe the R2 Strategy</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19573">
                <a:tc>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Ready and Resilient falls under the Army Resilience Directorate (ARD) at Army </a:t>
                      </a:r>
                      <a:r>
                        <a:rPr lang="en-US" sz="1100" baseline="0" dirty="0" smtClean="0">
                          <a:latin typeface="Arial" panose="020B0604020202020204" pitchFamily="34" charset="0"/>
                          <a:cs typeface="Arial" panose="020B0604020202020204" pitchFamily="34" charset="0"/>
                        </a:rPr>
                        <a:t>G-1.</a:t>
                      </a:r>
                      <a:endParaRPr lang="en-US" sz="1100" baseline="0" dirty="0" smtClean="0">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The R2 strategy is using a holistic, comprehensive proactive model to strengthen </a:t>
                      </a:r>
                      <a:r>
                        <a:rPr lang="en-US" sz="1100" dirty="0" smtClean="0">
                          <a:latin typeface="Arial" panose="020B0604020202020204" pitchFamily="34" charset="0"/>
                          <a:cs typeface="Arial" panose="020B0604020202020204" pitchFamily="34" charset="0"/>
                        </a:rPr>
                        <a:t>Soldiers</a:t>
                      </a:r>
                      <a:r>
                        <a:rPr lang="en-US" sz="1100" baseline="0" dirty="0" smtClean="0">
                          <a:latin typeface="Arial" panose="020B0604020202020204" pitchFamily="34" charset="0"/>
                          <a:cs typeface="Arial" panose="020B0604020202020204" pitchFamily="34" charset="0"/>
                        </a:rPr>
                        <a:t>.</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Specifically, the goal is to</a:t>
                      </a:r>
                      <a:r>
                        <a:rPr lang="en-US" sz="110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build protective factors and foster </a:t>
                      </a:r>
                      <a:r>
                        <a:rPr lang="en-US" sz="1100" dirty="0" smtClean="0">
                          <a:latin typeface="Arial" panose="020B0604020202020204" pitchFamily="34" charset="0"/>
                          <a:cs typeface="Arial" panose="020B0604020202020204" pitchFamily="34" charset="0"/>
                        </a:rPr>
                        <a:t>a culture of</a:t>
                      </a:r>
                      <a:r>
                        <a:rPr lang="en-US" sz="1100" baseline="0" dirty="0" smtClean="0">
                          <a:latin typeface="Arial" panose="020B0604020202020204" pitchFamily="34" charset="0"/>
                          <a:cs typeface="Arial" panose="020B0604020202020204" pitchFamily="34" charset="0"/>
                        </a:rPr>
                        <a:t> trust </a:t>
                      </a:r>
                      <a:r>
                        <a:rPr lang="en-US" sz="1100" dirty="0" smtClean="0">
                          <a:latin typeface="Arial" panose="020B0604020202020204" pitchFamily="34" charset="0"/>
                          <a:cs typeface="Arial" panose="020B0604020202020204" pitchFamily="34" charset="0"/>
                        </a:rPr>
                        <a:t>to </a:t>
                      </a:r>
                      <a:r>
                        <a:rPr lang="en-US" sz="1100" dirty="0" smtClean="0">
                          <a:latin typeface="Arial" panose="020B0604020202020204" pitchFamily="34" charset="0"/>
                          <a:cs typeface="Arial" panose="020B0604020202020204" pitchFamily="34" charset="0"/>
                        </a:rPr>
                        <a:t>promote unit cohesion, increase </a:t>
                      </a:r>
                      <a:r>
                        <a:rPr lang="en-US" sz="1100" dirty="0" err="1" smtClean="0">
                          <a:latin typeface="Arial" panose="020B0604020202020204" pitchFamily="34" charset="0"/>
                          <a:cs typeface="Arial" panose="020B0604020202020204" pitchFamily="34" charset="0"/>
                        </a:rPr>
                        <a:t>deployability</a:t>
                      </a:r>
                      <a:r>
                        <a:rPr lang="en-US" sz="1100" dirty="0" smtClean="0">
                          <a:latin typeface="Arial" panose="020B0604020202020204" pitchFamily="34" charset="0"/>
                          <a:cs typeface="Arial" panose="020B0604020202020204" pitchFamily="34" charset="0"/>
                        </a:rPr>
                        <a:t>, and successful service.</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altLang="en-US" sz="1100" dirty="0" smtClean="0">
                          <a:latin typeface="Arial" panose="020B0604020202020204" pitchFamily="34" charset="0"/>
                          <a:cs typeface="Arial" panose="020B0604020202020204" pitchFamily="34" charset="0"/>
                        </a:rPr>
                        <a:t>This R2 approach empowers leadership throughout the Total Army to improve and sustain personal readiness. An effect is the result, outcome, or consequence of an action (ADRP 1-02). </a:t>
                      </a:r>
                    </a:p>
                    <a:p>
                      <a:pPr marL="171450" marR="0" lvl="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altLang="en-US" sz="1100" dirty="0" smtClean="0">
                          <a:latin typeface="Arial" panose="020B0604020202020204" pitchFamily="34" charset="0"/>
                          <a:cs typeface="Arial" panose="020B0604020202020204" pitchFamily="34" charset="0"/>
                        </a:rPr>
                        <a:t>The R2 initiatives identify, synchronize and leverage efficiencies and allocate resources necessary to meet the readiness demands of the Total Army through Mission Command at each echelon: Tactical, Operational and Strategic. </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05129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21" name="TextBox 20"/>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22" name="TextBox 21"/>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10</a:t>
            </a:r>
          </a:p>
        </p:txBody>
      </p:sp>
      <p:graphicFrame>
        <p:nvGraphicFramePr>
          <p:cNvPr id="7" name="Table 6"/>
          <p:cNvGraphicFramePr>
            <a:graphicFrameLocks noGrp="1"/>
          </p:cNvGraphicFramePr>
          <p:nvPr>
            <p:extLst>
              <p:ext uri="{D42A27DB-BD31-4B8C-83A1-F6EECF244321}">
                <p14:modId xmlns:p14="http://schemas.microsoft.com/office/powerpoint/2010/main" val="754575833"/>
              </p:ext>
            </p:extLst>
          </p:nvPr>
        </p:nvGraphicFramePr>
        <p:xfrm>
          <a:off x="141805" y="463550"/>
          <a:ext cx="3992681" cy="8108012"/>
        </p:xfrm>
        <a:graphic>
          <a:graphicData uri="http://schemas.openxmlformats.org/drawingml/2006/table">
            <a:tbl>
              <a:tblPr firstRow="1" bandRow="1">
                <a:tableStyleId>{5C22544A-7EE6-4342-B048-85BDC9FD1C3A}</a:tableStyleId>
              </a:tblPr>
              <a:tblGrid>
                <a:gridCol w="421301"/>
                <a:gridCol w="3571380"/>
              </a:tblGrid>
              <a:tr h="4261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The slide shows the R2 strategy.</a:t>
                      </a:r>
                      <a:endParaRPr lang="en-US" sz="1100" b="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Leveraging, developing and synchronizing systems </a:t>
                      </a:r>
                      <a:r>
                        <a:rPr lang="en-US" sz="1100" b="0" dirty="0" smtClean="0">
                          <a:solidFill>
                            <a:schemeClr val="tx1"/>
                          </a:solidFill>
                          <a:latin typeface="Arial" panose="020B0604020202020204" pitchFamily="34" charset="0"/>
                          <a:cs typeface="Arial" panose="020B0604020202020204" pitchFamily="34" charset="0"/>
                        </a:rPr>
                        <a:t>allows </a:t>
                      </a:r>
                      <a:r>
                        <a:rPr lang="en-US" sz="1100" b="0" dirty="0" smtClean="0">
                          <a:solidFill>
                            <a:schemeClr val="tx1"/>
                          </a:solidFill>
                          <a:latin typeface="Arial" panose="020B0604020202020204" pitchFamily="34" charset="0"/>
                          <a:cs typeface="Arial" panose="020B0604020202020204" pitchFamily="34" charset="0"/>
                        </a:rPr>
                        <a:t>commanders and leaders to see a more holistic picture of Soldier, Army </a:t>
                      </a:r>
                      <a:r>
                        <a:rPr lang="en-US" sz="1100" b="0" dirty="0" smtClean="0">
                          <a:solidFill>
                            <a:schemeClr val="tx1"/>
                          </a:solidFill>
                          <a:latin typeface="Arial" panose="020B0604020202020204" pitchFamily="34" charset="0"/>
                          <a:cs typeface="Arial" panose="020B0604020202020204" pitchFamily="34" charset="0"/>
                        </a:rPr>
                        <a:t>Civilian, </a:t>
                      </a:r>
                      <a:r>
                        <a:rPr lang="en-US" sz="1100" b="0" dirty="0" smtClean="0">
                          <a:solidFill>
                            <a:schemeClr val="tx1"/>
                          </a:solidFill>
                          <a:latin typeface="Arial" panose="020B0604020202020204" pitchFamily="34" charset="0"/>
                          <a:cs typeface="Arial" panose="020B0604020202020204" pitchFamily="34" charset="0"/>
                        </a:rPr>
                        <a:t>and Family member health and wellness.</a:t>
                      </a:r>
                      <a:endParaRPr lang="en-US" altLang="en-US" sz="1100" b="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altLang="en-US" sz="1100" b="0" dirty="0" smtClean="0">
                          <a:solidFill>
                            <a:schemeClr val="tx1"/>
                          </a:solidFill>
                          <a:latin typeface="Arial" panose="020B0604020202020204" pitchFamily="34" charset="0"/>
                          <a:cs typeface="Arial" panose="020B0604020202020204" pitchFamily="34" charset="0"/>
                        </a:rPr>
                        <a:t>Through ongoing assessments and monitoring of strategic objectives, leaders can have better visibility of issues before they become systemic problems.</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Routine assessments that are both </a:t>
                      </a:r>
                      <a:r>
                        <a:rPr lang="en-US" sz="1100" b="0" dirty="0" smtClean="0">
                          <a:solidFill>
                            <a:schemeClr val="tx1"/>
                          </a:solidFill>
                          <a:latin typeface="Arial" panose="020B0604020202020204" pitchFamily="34" charset="0"/>
                          <a:cs typeface="Arial" panose="020B0604020202020204" pitchFamily="34" charset="0"/>
                        </a:rPr>
                        <a:t>fixed</a:t>
                      </a:r>
                      <a:r>
                        <a:rPr lang="en-US" sz="1100" b="0" baseline="0" dirty="0" smtClean="0">
                          <a:solidFill>
                            <a:schemeClr val="tx1"/>
                          </a:solidFill>
                          <a:latin typeface="Arial" panose="020B0604020202020204" pitchFamily="34" charset="0"/>
                          <a:cs typeface="Arial" panose="020B0604020202020204" pitchFamily="34" charset="0"/>
                        </a:rPr>
                        <a:t>-interval </a:t>
                      </a:r>
                      <a:r>
                        <a:rPr lang="en-US" sz="1100" b="0" baseline="0" dirty="0" smtClean="0">
                          <a:solidFill>
                            <a:schemeClr val="tx1"/>
                          </a:solidFill>
                          <a:latin typeface="Arial" panose="020B0604020202020204" pitchFamily="34" charset="0"/>
                          <a:cs typeface="Arial" panose="020B0604020202020204" pitchFamily="34" charset="0"/>
                        </a:rPr>
                        <a:t>and </a:t>
                      </a:r>
                      <a:r>
                        <a:rPr lang="en-US" sz="1100" b="0" baseline="0" dirty="0" smtClean="0">
                          <a:solidFill>
                            <a:schemeClr val="tx1"/>
                          </a:solidFill>
                          <a:latin typeface="Arial" panose="020B0604020202020204" pitchFamily="34" charset="0"/>
                          <a:cs typeface="Arial" panose="020B0604020202020204" pitchFamily="34" charset="0"/>
                        </a:rPr>
                        <a:t>event-driven </a:t>
                      </a:r>
                      <a:r>
                        <a:rPr lang="en-US" sz="1100" b="0" baseline="0" dirty="0" smtClean="0">
                          <a:solidFill>
                            <a:schemeClr val="tx1"/>
                          </a:solidFill>
                          <a:latin typeface="Arial" panose="020B0604020202020204" pitchFamily="34" charset="0"/>
                          <a:cs typeface="Arial" panose="020B0604020202020204" pitchFamily="34" charset="0"/>
                        </a:rPr>
                        <a:t>will provide measurable indicators of individual comprehensive wellness and personal readiness to inform resources that enable unit leaders and individual Soldiers to take targeted actions to strengthen the individual, </a:t>
                      </a:r>
                      <a:r>
                        <a:rPr lang="en-US" sz="1100" b="0" baseline="0" dirty="0" smtClean="0">
                          <a:solidFill>
                            <a:schemeClr val="tx1"/>
                          </a:solidFill>
                          <a:latin typeface="Arial" panose="020B0604020202020204" pitchFamily="34" charset="0"/>
                          <a:cs typeface="Arial" panose="020B0604020202020204" pitchFamily="34" charset="0"/>
                        </a:rPr>
                        <a:t>unit, </a:t>
                      </a:r>
                      <a:r>
                        <a:rPr lang="en-US" sz="1100" b="0" baseline="0" dirty="0" smtClean="0">
                          <a:solidFill>
                            <a:schemeClr val="tx1"/>
                          </a:solidFill>
                          <a:latin typeface="Arial" panose="020B0604020202020204" pitchFamily="34" charset="0"/>
                          <a:cs typeface="Arial" panose="020B0604020202020204" pitchFamily="34" charset="0"/>
                        </a:rPr>
                        <a:t>and Army team.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These resources build the knowledge, </a:t>
                      </a:r>
                      <a:r>
                        <a:rPr lang="en-US" sz="1100" b="0" baseline="0" dirty="0" smtClean="0">
                          <a:solidFill>
                            <a:schemeClr val="tx1"/>
                          </a:solidFill>
                          <a:latin typeface="Arial" panose="020B0604020202020204" pitchFamily="34" charset="0"/>
                          <a:cs typeface="Arial" panose="020B0604020202020204" pitchFamily="34" charset="0"/>
                        </a:rPr>
                        <a:t>skills, </a:t>
                      </a:r>
                      <a:r>
                        <a:rPr lang="en-US" sz="1100" b="0" baseline="0" dirty="0" smtClean="0">
                          <a:solidFill>
                            <a:schemeClr val="tx1"/>
                          </a:solidFill>
                          <a:latin typeface="Arial" panose="020B0604020202020204" pitchFamily="34" charset="0"/>
                          <a:cs typeface="Arial" panose="020B0604020202020204" pitchFamily="34" charset="0"/>
                        </a:rPr>
                        <a:t>and abilities required to sustain enhanced well-being and performance that prevail throughout the challenges of Army life. </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26143">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3.</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how R2 training is integrated within the Soldier</a:t>
                      </a:r>
                      <a:r>
                        <a:rPr lang="en-US" sz="1100" b="0" baseline="0" dirty="0" smtClean="0">
                          <a:solidFill>
                            <a:schemeClr val="tx1"/>
                          </a:solidFill>
                          <a:latin typeface="Arial" panose="020B0604020202020204" pitchFamily="34" charset="0"/>
                          <a:cs typeface="Arial" panose="020B0604020202020204" pitchFamily="34" charset="0"/>
                        </a:rPr>
                        <a:t> lifecycle.</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175845">
                <a:tc>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Thinking about a Soldier’s life cycle in the Army, the goal of R2 training is to target the development of the mind and body by training specific concepts and skills to improve wellbeing, relationships, and performance </a:t>
                      </a:r>
                      <a:r>
                        <a:rPr lang="en-US" sz="1100" b="0" baseline="0" dirty="0" smtClean="0">
                          <a:solidFill>
                            <a:schemeClr val="tx1"/>
                          </a:solidFill>
                          <a:latin typeface="Arial" panose="020B0604020202020204" pitchFamily="34" charset="0"/>
                          <a:cs typeface="Arial" panose="020B0604020202020204" pitchFamily="34" charset="0"/>
                        </a:rPr>
                        <a:t>throughout the Army-career life cycle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So at the entry level and early stages of the career, the Soldier is primarily focused on his or her self improvement.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When moving to positions of leadership, training will focus more on the responsibility one has to battle buddy’s and others in showing, teaching, and preserving dignity and respect and intervening early.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kern="1200" dirty="0" smtClean="0">
                          <a:solidFill>
                            <a:schemeClr val="dk1"/>
                          </a:solidFill>
                          <a:effectLst/>
                          <a:latin typeface="Arial" panose="020B0604020202020204" pitchFamily="34" charset="0"/>
                          <a:ea typeface="+mn-ea"/>
                          <a:cs typeface="Arial" panose="020B0604020202020204" pitchFamily="34" charset="0"/>
                        </a:rPr>
                        <a:t>As the Army Career Life-Cycle continues training (primarily Professional Military Education) focuses</a:t>
                      </a:r>
                      <a:r>
                        <a:rPr lang="en-US" sz="1100" b="0" kern="1200" baseline="0" dirty="0" smtClean="0">
                          <a:solidFill>
                            <a:schemeClr val="dk1"/>
                          </a:solidFill>
                          <a:effectLst/>
                          <a:latin typeface="Arial" panose="020B0604020202020204" pitchFamily="34" charset="0"/>
                          <a:ea typeface="+mn-ea"/>
                          <a:cs typeface="Arial" panose="020B0604020202020204" pitchFamily="34" charset="0"/>
                        </a:rPr>
                        <a:t> on developing cohesive and resilient units/teams/Army founded on the bedrock of trust.</a:t>
                      </a:r>
                      <a:endParaRPr lang="en-US" sz="1100" b="0" kern="1200" baseline="0" dirty="0" smtClean="0">
                        <a:solidFill>
                          <a:schemeClr val="tx1"/>
                        </a:solidFill>
                        <a:latin typeface="Arial" panose="020B0604020202020204" pitchFamily="34" charset="0"/>
                        <a:ea typeface="+mn-ea"/>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sz="1100" b="0" baseline="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ts val="600"/>
                        </a:spcBef>
                        <a:spcAft>
                          <a:spcPct val="0"/>
                        </a:spcAft>
                        <a:buClrTx/>
                        <a:buSzTx/>
                        <a:buFontTx/>
                        <a:buNone/>
                        <a:tabLst/>
                        <a:defRPr/>
                      </a:pP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Isosceles Triangle 7"/>
          <p:cNvSpPr/>
          <p:nvPr/>
        </p:nvSpPr>
        <p:spPr>
          <a:xfrm rot="5400000">
            <a:off x="3984793" y="828059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611859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5" name="TextBox 4"/>
          <p:cNvSpPr txBox="1"/>
          <p:nvPr/>
        </p:nvSpPr>
        <p:spPr>
          <a:xfrm>
            <a:off x="-30163" y="19233"/>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graphicFrame>
        <p:nvGraphicFramePr>
          <p:cNvPr id="6" name="Table 5"/>
          <p:cNvGraphicFramePr>
            <a:graphicFrameLocks noGrp="1"/>
          </p:cNvGraphicFramePr>
          <p:nvPr>
            <p:extLst>
              <p:ext uri="{D42A27DB-BD31-4B8C-83A1-F6EECF244321}">
                <p14:modId xmlns:p14="http://schemas.microsoft.com/office/powerpoint/2010/main" val="3927328504"/>
              </p:ext>
            </p:extLst>
          </p:nvPr>
        </p:nvGraphicFramePr>
        <p:xfrm>
          <a:off x="174007" y="463550"/>
          <a:ext cx="3992681" cy="3940888"/>
        </p:xfrm>
        <a:graphic>
          <a:graphicData uri="http://schemas.openxmlformats.org/drawingml/2006/table">
            <a:tbl>
              <a:tblPr firstRow="1" bandRow="1">
                <a:tableStyleId>{5C22544A-7EE6-4342-B048-85BDC9FD1C3A}</a:tableStyleId>
              </a:tblPr>
              <a:tblGrid>
                <a:gridCol w="421301"/>
                <a:gridCol w="3571380"/>
              </a:tblGrid>
              <a:tr h="526796">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4.</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a:t>
                      </a:r>
                      <a:r>
                        <a:rPr lang="en-US" sz="1100" b="0" baseline="0" dirty="0" smtClean="0">
                          <a:solidFill>
                            <a:schemeClr val="tx1"/>
                          </a:solidFill>
                          <a:latin typeface="Arial" panose="020B0604020202020204" pitchFamily="34" charset="0"/>
                          <a:cs typeface="Arial" panose="020B0604020202020204" pitchFamily="34" charset="0"/>
                        </a:rPr>
                        <a:t> the positive effects of the R2 program.</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703908">
                <a:tc>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eaLnBrk="1" hangingPunct="1">
                        <a:lnSpc>
                          <a:spcPct val="110000"/>
                        </a:lnSpc>
                        <a:spcBef>
                          <a:spcPct val="0"/>
                        </a:spcBef>
                      </a:pPr>
                      <a:r>
                        <a:rPr lang="en-US" altLang="en-US" sz="1100" dirty="0" smtClean="0">
                          <a:latin typeface="Arial" panose="020B0604020202020204" pitchFamily="34" charset="0"/>
                          <a:cs typeface="Arial" panose="020B0604020202020204" pitchFamily="34" charset="0"/>
                        </a:rPr>
                        <a:t>Some</a:t>
                      </a:r>
                      <a:r>
                        <a:rPr lang="en-US" altLang="en-US" sz="1100" baseline="0" dirty="0" smtClean="0">
                          <a:latin typeface="Arial" panose="020B0604020202020204" pitchFamily="34" charset="0"/>
                          <a:cs typeface="Arial" panose="020B0604020202020204" pitchFamily="34" charset="0"/>
                        </a:rPr>
                        <a:t> of the positive effects we’ve begun to see and expect to see related to the R2 program </a:t>
                      </a:r>
                      <a:r>
                        <a:rPr lang="en-US" altLang="en-US" sz="1100" dirty="0" smtClean="0">
                          <a:latin typeface="Arial" panose="020B0604020202020204" pitchFamily="34" charset="0"/>
                          <a:cs typeface="Arial" panose="020B0604020202020204" pitchFamily="34" charset="0"/>
                        </a:rPr>
                        <a:t>include</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Sustained Personal Readiness, Resilience</a:t>
                      </a: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Optimized </a:t>
                      </a:r>
                      <a:r>
                        <a:rPr lang="en-US" altLang="en-US" sz="1100" dirty="0" smtClean="0">
                          <a:latin typeface="Arial" panose="020B0604020202020204" pitchFamily="34" charset="0"/>
                          <a:cs typeface="Arial" panose="020B0604020202020204" pitchFamily="34" charset="0"/>
                        </a:rPr>
                        <a:t>human </a:t>
                      </a:r>
                      <a:r>
                        <a:rPr lang="en-US" altLang="en-US" sz="1100" dirty="0" smtClean="0">
                          <a:latin typeface="Arial" panose="020B0604020202020204" pitchFamily="34" charset="0"/>
                          <a:cs typeface="Arial" panose="020B0604020202020204" pitchFamily="34" charset="0"/>
                        </a:rPr>
                        <a:t>performance</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Adaptive, empowered leaders of </a:t>
                      </a:r>
                      <a:r>
                        <a:rPr lang="en-US" altLang="en-US" sz="1100" dirty="0" smtClean="0">
                          <a:latin typeface="Arial" panose="020B0604020202020204" pitchFamily="34" charset="0"/>
                          <a:cs typeface="Arial" panose="020B0604020202020204" pitchFamily="34" charset="0"/>
                        </a:rPr>
                        <a:t>character </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Cohesive teams committed to a culture of trust and the Army professional </a:t>
                      </a:r>
                      <a:r>
                        <a:rPr lang="en-US" altLang="en-US" sz="1100" dirty="0" smtClean="0">
                          <a:latin typeface="Arial" panose="020B0604020202020204" pitchFamily="34" charset="0"/>
                          <a:cs typeface="Arial" panose="020B0604020202020204" pitchFamily="34" charset="0"/>
                        </a:rPr>
                        <a:t>ethic</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Enhanced visibility of personal readiness/personnel </a:t>
                      </a:r>
                      <a:r>
                        <a:rPr lang="en-US" altLang="en-US" sz="1100" dirty="0" smtClean="0">
                          <a:latin typeface="Arial" panose="020B0604020202020204" pitchFamily="34" charset="0"/>
                          <a:cs typeface="Arial" panose="020B0604020202020204" pitchFamily="34" charset="0"/>
                        </a:rPr>
                        <a:t>readiness</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Increased </a:t>
                      </a:r>
                      <a:r>
                        <a:rPr lang="en-US" altLang="en-US" sz="1100" dirty="0" err="1" smtClean="0">
                          <a:latin typeface="Arial" panose="020B0604020202020204" pitchFamily="34" charset="0"/>
                          <a:cs typeface="Arial" panose="020B0604020202020204" pitchFamily="34" charset="0"/>
                        </a:rPr>
                        <a:t>deployability</a:t>
                      </a:r>
                      <a:r>
                        <a:rPr lang="en-US" altLang="en-US" sz="1100" dirty="0" smtClean="0">
                          <a:latin typeface="Arial" panose="020B0604020202020204" pitchFamily="34" charset="0"/>
                          <a:cs typeface="Arial" panose="020B0604020202020204" pitchFamily="34" charset="0"/>
                        </a:rPr>
                        <a:t> </a:t>
                      </a:r>
                      <a:r>
                        <a:rPr lang="en-US" altLang="en-US" sz="1100" dirty="0" smtClean="0">
                          <a:latin typeface="Arial" panose="020B0604020202020204" pitchFamily="34" charset="0"/>
                          <a:cs typeface="Arial" panose="020B0604020202020204" pitchFamily="34" charset="0"/>
                        </a:rPr>
                        <a:t>rates</a:t>
                      </a:r>
                      <a:endParaRPr lang="en-US" altLang="en-US" sz="1100" dirty="0" smtClean="0">
                        <a:latin typeface="Arial" panose="020B0604020202020204" pitchFamily="34" charset="0"/>
                        <a:cs typeface="Arial" panose="020B0604020202020204" pitchFamily="34" charset="0"/>
                      </a:endParaRPr>
                    </a:p>
                    <a:p>
                      <a:pPr marL="798661" lvl="1" indent="-171450" eaLnBrk="1" hangingPunct="1">
                        <a:lnSpc>
                          <a:spcPct val="110000"/>
                        </a:lnSpc>
                        <a:spcBef>
                          <a:spcPct val="0"/>
                        </a:spcBef>
                        <a:buFont typeface="Arial" panose="020B0604020202020204" pitchFamily="34" charset="0"/>
                        <a:buChar char="-"/>
                      </a:pPr>
                      <a:r>
                        <a:rPr lang="en-US" altLang="en-US" sz="1100" dirty="0" smtClean="0">
                          <a:latin typeface="Arial" panose="020B0604020202020204" pitchFamily="34" charset="0"/>
                          <a:cs typeface="Arial" panose="020B0604020202020204" pitchFamily="34" charset="0"/>
                        </a:rPr>
                        <a:t>Increased </a:t>
                      </a:r>
                      <a:r>
                        <a:rPr lang="en-US" altLang="en-US" sz="1100" dirty="0" err="1" smtClean="0">
                          <a:latin typeface="Arial" panose="020B0604020202020204" pitchFamily="34" charset="0"/>
                          <a:cs typeface="Arial" panose="020B0604020202020204" pitchFamily="34" charset="0"/>
                        </a:rPr>
                        <a:t>retainability</a:t>
                      </a:r>
                      <a:r>
                        <a:rPr lang="en-US" altLang="en-US" sz="1100" dirty="0" smtClean="0">
                          <a:latin typeface="Arial" panose="020B0604020202020204" pitchFamily="34" charset="0"/>
                          <a:cs typeface="Arial" panose="020B0604020202020204" pitchFamily="34" charset="0"/>
                        </a:rPr>
                        <a:t> of individual first-term </a:t>
                      </a:r>
                      <a:r>
                        <a:rPr lang="en-US" altLang="en-US" sz="1100" dirty="0" smtClean="0">
                          <a:latin typeface="Arial" panose="020B0604020202020204" pitchFamily="34" charset="0"/>
                          <a:cs typeface="Arial" panose="020B0604020202020204" pitchFamily="34" charset="0"/>
                        </a:rPr>
                        <a:t>Soldiers</a:t>
                      </a:r>
                      <a:endParaRPr lang="en-US" altLang="en-US" sz="1100" dirty="0" smtClean="0">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sz="1100" b="0" baseline="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sz="1100" b="0" baseline="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ts val="600"/>
                        </a:spcBef>
                        <a:spcAft>
                          <a:spcPct val="0"/>
                        </a:spcAft>
                        <a:buClrTx/>
                        <a:buSzTx/>
                        <a:buFontTx/>
                        <a:buNone/>
                        <a:tabLst/>
                        <a:defRPr/>
                      </a:pP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Rectangle 6"/>
          <p:cNvSpPr/>
          <p:nvPr/>
        </p:nvSpPr>
        <p:spPr>
          <a:xfrm>
            <a:off x="3921016"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930154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6" name="Table 5"/>
          <p:cNvGraphicFramePr>
            <a:graphicFrameLocks noGrp="1"/>
          </p:cNvGraphicFramePr>
          <p:nvPr>
            <p:extLst/>
          </p:nvPr>
        </p:nvGraphicFramePr>
        <p:xfrm>
          <a:off x="427038"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12</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88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06108673"/>
              </p:ext>
            </p:extLst>
          </p:nvPr>
        </p:nvGraphicFramePr>
        <p:xfrm>
          <a:off x="193860" y="3475039"/>
          <a:ext cx="4114800" cy="4625542"/>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Introduce installation and unit assets with an R2 mission.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65760">
                <a:tc>
                  <a:txBody>
                    <a:bodyPr/>
                    <a:lstStyle/>
                    <a:p>
                      <a:pPr>
                        <a:spcBef>
                          <a:spcPts val="0"/>
                        </a:spcBef>
                        <a:spcAft>
                          <a:spcPts val="0"/>
                        </a:spcAft>
                      </a:pPr>
                      <a:endParaRPr lang="en-US" sz="1100" b="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1" strike="noStrike" kern="1200" baseline="0" dirty="0" smtClean="0">
                          <a:solidFill>
                            <a:schemeClr val="tx1"/>
                          </a:solidFill>
                          <a:effectLst/>
                          <a:latin typeface="Arial" panose="020B0604020202020204" pitchFamily="34" charset="0"/>
                          <a:ea typeface="+mn-ea"/>
                          <a:cs typeface="Arial" panose="020B0604020202020204" pitchFamily="34" charset="0"/>
                        </a:rPr>
                        <a:t>[</a:t>
                      </a:r>
                      <a:r>
                        <a:rPr lang="en-US" sz="1100" b="1" i="1" strike="noStrike" kern="1200" baseline="0" dirty="0" smtClean="0">
                          <a:solidFill>
                            <a:schemeClr val="tx1"/>
                          </a:solidFill>
                          <a:effectLst/>
                          <a:latin typeface="Arial" panose="020B0604020202020204" pitchFamily="34" charset="0"/>
                          <a:ea typeface="+mn-ea"/>
                          <a:cs typeface="Arial" panose="020B0604020202020204" pitchFamily="34" charset="0"/>
                        </a:rPr>
                        <a:t>SLIDE BUILDS</a:t>
                      </a:r>
                      <a:r>
                        <a:rPr lang="en-US" sz="1100" b="0" i="1" strike="noStrike" kern="1200" baseline="0" dirty="0" smtClean="0">
                          <a:solidFill>
                            <a:schemeClr val="tx1"/>
                          </a:solidFill>
                          <a:effectLst/>
                          <a:latin typeface="Arial" panose="020B0604020202020204" pitchFamily="34" charset="0"/>
                          <a:ea typeface="+mn-ea"/>
                          <a:cs typeface="Arial" panose="020B0604020202020204" pitchFamily="34" charset="0"/>
                        </a:rPr>
                        <a:t>]</a:t>
                      </a: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Briefly discuss installation-level assets with an ARD mission</a:t>
                      </a:r>
                      <a:r>
                        <a:rPr lang="en-US" sz="1100" b="0" baseline="0" dirty="0" smtClean="0">
                          <a:solidFill>
                            <a:schemeClr val="tx1"/>
                          </a:solidFill>
                          <a:latin typeface="Arial" panose="020B0604020202020204" pitchFamily="34" charset="0"/>
                          <a:cs typeface="Arial" panose="020B0604020202020204" pitchFamily="34" charset="0"/>
                        </a:rPr>
                        <a:t> focus. </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1089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1200" baseline="0" dirty="0" smtClean="0">
                          <a:solidFill>
                            <a:schemeClr val="dk1"/>
                          </a:solidFill>
                          <a:latin typeface="Arial" panose="020B0604020202020204" pitchFamily="34" charset="0"/>
                          <a:ea typeface="+mn-ea"/>
                          <a:cs typeface="Arial" panose="020B0604020202020204" pitchFamily="34" charset="0"/>
                        </a:rPr>
                        <a:t>This is a list of R2 resources that are primed to support you in your leadership role.</a:t>
                      </a:r>
                    </a:p>
                    <a:p>
                      <a:pPr marL="171450" indent="-171450">
                        <a:spcBef>
                          <a:spcPts val="600"/>
                        </a:spcBef>
                        <a:spcAft>
                          <a:spcPts val="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We are going to focus</a:t>
                      </a:r>
                      <a:r>
                        <a:rPr lang="en-US" sz="1100" baseline="0" dirty="0" smtClean="0">
                          <a:latin typeface="Arial" panose="020B0604020202020204" pitchFamily="34" charset="0"/>
                          <a:cs typeface="Arial" panose="020B0604020202020204" pitchFamily="34" charset="0"/>
                        </a:rPr>
                        <a:t> on 2 specific roles within your ARD team – PEs and MRTs.</a:t>
                      </a:r>
                    </a:p>
                    <a:p>
                      <a: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CLICK FOR BOLD</a:t>
                      </a:r>
                      <a:r>
                        <a:rPr lang="en-US" sz="1100" b="0" i="1" dirty="0" smtClean="0">
                          <a:solidFill>
                            <a:schemeClr val="tx1"/>
                          </a:solidFill>
                          <a:latin typeface="Arial" panose="020B0604020202020204" pitchFamily="34" charset="0"/>
                          <a:cs typeface="Arial" panose="020B0604020202020204" pitchFamily="34" charset="0"/>
                        </a:rPr>
                        <a:t>]</a:t>
                      </a:r>
                      <a:endParaRPr lang="en-US" sz="1100" i="1" baseline="0" dirty="0" smtClean="0">
                        <a:latin typeface="Arial" panose="020B0604020202020204" pitchFamily="34" charset="0"/>
                        <a:cs typeface="Arial" panose="020B0604020202020204" pitchFamily="34" charset="0"/>
                      </a:endParaRPr>
                    </a:p>
                    <a:p>
                      <a:pPr marL="171450" indent="-171450">
                        <a:spcBef>
                          <a:spcPts val="600"/>
                        </a:spcBef>
                        <a:spcAft>
                          <a:spcPts val="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At the installation level, there are Performance Experts, or PEs for short. </a:t>
                      </a:r>
                    </a:p>
                    <a:p>
                      <a:pPr marL="171450" indent="-171450">
                        <a:spcBef>
                          <a:spcPts val="600"/>
                        </a:spcBef>
                        <a:spcAft>
                          <a:spcPts val="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All PEs have a</a:t>
                      </a:r>
                      <a:r>
                        <a:rPr lang="en-US" sz="1100" baseline="0" dirty="0" smtClean="0">
                          <a:latin typeface="Arial" panose="020B0604020202020204" pitchFamily="34" charset="0"/>
                          <a:cs typeface="Arial" panose="020B0604020202020204" pitchFamily="34" charset="0"/>
                        </a:rPr>
                        <a:t> graduate degree in sport or performance psychology, and their expertise is in helping leaders and Soldiers apply the concepts in any type of performance (e.g., BRM, APFT, STX lanes, FTX, EFMB, test taking).</a:t>
                      </a:r>
                    </a:p>
                    <a:p>
                      <a:pPr marL="171450" indent="-171450">
                        <a:spcBef>
                          <a:spcPts val="600"/>
                        </a:spcBef>
                        <a:spcAft>
                          <a:spcPts val="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They are available to facilitate the application and coaching of mental skills.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1076" y="13027"/>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13</a:t>
            </a:r>
            <a:endParaRPr lang="en-US" sz="1200" dirty="0">
              <a:latin typeface="Arial" panose="020B0604020202020204" pitchFamily="34" charset="0"/>
              <a:cs typeface="Arial" panose="020B0604020202020204" pitchFamily="34" charset="0"/>
            </a:endParaRPr>
          </a:p>
        </p:txBody>
      </p:sp>
      <p:sp>
        <p:nvSpPr>
          <p:cNvPr id="10" name="Isosceles Triangle 9"/>
          <p:cNvSpPr/>
          <p:nvPr/>
        </p:nvSpPr>
        <p:spPr>
          <a:xfrm rot="5400000">
            <a:off x="3820724"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652212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1977713"/>
              </p:ext>
            </p:extLst>
          </p:nvPr>
        </p:nvGraphicFramePr>
        <p:xfrm>
          <a:off x="198438" y="384641"/>
          <a:ext cx="4114800" cy="7726680"/>
        </p:xfrm>
        <a:graphic>
          <a:graphicData uri="http://schemas.openxmlformats.org/drawingml/2006/table">
            <a:tbl>
              <a:tblPr firstRow="1" bandRow="1">
                <a:tableStyleId>{5C22544A-7EE6-4342-B048-85BDC9FD1C3A}</a:tableStyleId>
              </a:tblPr>
              <a:tblGrid>
                <a:gridCol w="408675"/>
                <a:gridCol w="3706125"/>
              </a:tblGrid>
              <a:tr h="3657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dirty="0" smtClean="0">
                          <a:solidFill>
                            <a:schemeClr val="tx1"/>
                          </a:solidFill>
                          <a:latin typeface="Arial" panose="020B0604020202020204" pitchFamily="34" charset="0"/>
                          <a:cs typeface="Arial" panose="020B0604020202020204" pitchFamily="34" charset="0"/>
                        </a:rPr>
                        <a:t>Discuss unit-specific assets with R2 </a:t>
                      </a:r>
                      <a:r>
                        <a:rPr lang="en-US" sz="1100" b="0" baseline="0" dirty="0" smtClean="0">
                          <a:solidFill>
                            <a:schemeClr val="tx1"/>
                          </a:solidFill>
                          <a:latin typeface="Arial" panose="020B0604020202020204" pitchFamily="34" charset="0"/>
                          <a:cs typeface="Arial" panose="020B0604020202020204" pitchFamily="34" charset="0"/>
                        </a:rPr>
                        <a:t>capabilities.</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57150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You have specific unit assets as well. </a:t>
                      </a: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Master Resilience Trainers are leaders</a:t>
                      </a:r>
                      <a:r>
                        <a:rPr lang="en-US" sz="1100" baseline="0" dirty="0" smtClean="0">
                          <a:latin typeface="Arial" panose="020B0604020202020204" pitchFamily="34" charset="0"/>
                          <a:cs typeface="Arial" panose="020B0604020202020204" pitchFamily="34" charset="0"/>
                        </a:rPr>
                        <a:t> who have been through a 2-week course to learn positive and performance psychology concepts and skills. </a:t>
                      </a:r>
                    </a:p>
                    <a:p>
                      <a:pPr marL="171450" marR="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Their current capabilities include teaching the 14 resilience skills; however, the MRT program is evolving so changes are coming.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When it comes to the readiness and resilience of your Soldiers, 1 PowerPoint a month is not going to be a quick fix for your company.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These resilience concepts and skills need to be intentionally applied.</a:t>
                      </a:r>
                    </a:p>
                    <a:p>
                      <a:pPr marL="0" marR="0" lvl="0" indent="0" algn="l" defTabSz="914400" rtl="0" eaLnBrk="0" fontAlgn="base" latinLnBrk="0" hangingPunct="0">
                        <a:lnSpc>
                          <a:spcPct val="100000"/>
                        </a:lnSpc>
                        <a:spcBef>
                          <a:spcPts val="0"/>
                        </a:spcBef>
                        <a:spcAft>
                          <a:spcPts val="600"/>
                        </a:spcAft>
                        <a:buClrTx/>
                        <a:buSzTx/>
                        <a:buFont typeface="+mj-lt"/>
                        <a:buNone/>
                        <a:tabLst/>
                        <a:defRPr/>
                      </a:pPr>
                      <a:endParaRPr lang="en-US" sz="1100" b="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endParaRPr lang="en-US" sz="1100" b="0"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In addition to resilience training, your MRT is able to be trained to teach the mandatory Deployment Cycle Resilience Training (DCRT), formerly </a:t>
                      </a:r>
                      <a:r>
                        <a:rPr lang="en-US" sz="1100" b="0" baseline="0" dirty="0" err="1" smtClean="0">
                          <a:solidFill>
                            <a:schemeClr val="tx1"/>
                          </a:solidFill>
                          <a:latin typeface="Arial" panose="020B0604020202020204" pitchFamily="34" charset="0"/>
                          <a:cs typeface="Arial" panose="020B0604020202020204" pitchFamily="34" charset="0"/>
                        </a:rPr>
                        <a:t>Battlemind</a:t>
                      </a:r>
                      <a:r>
                        <a:rPr lang="en-US" sz="1100" b="0" baseline="0" dirty="0" smtClean="0">
                          <a:solidFill>
                            <a:schemeClr val="tx1"/>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This training prepares Soldiers, leaders, and Spouses for the transitions they will face through the deployment cycle.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If you have Soldiers in your unit who will deploy for more than 90 days, this training is required for Soldiers 1-6 months before deployment, +/- 1 month of redeployment, and 3-6 months after redeployment.</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 training for Spouses is mandatory to offer; however, you cannot mandate that Spouses attend.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Facilitated discussion topics include: expectation management, communication, adjustments after redeployment, help-seeking behaviors, and growth through the deployment.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This training has shown to decrease depression, anxiety, and PTSD symptoms as well as improve sleep.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Let’s think about how you can empower your MRT to not only live these skills and concepts, but to teach, coach, and mentor them too. </a:t>
                      </a:r>
                      <a:endParaRPr lang="en-US" sz="1100" baseline="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14</a:t>
            </a:r>
            <a:endParaRPr lang="en-US" sz="1200" dirty="0">
              <a:latin typeface="Arial" panose="020B0604020202020204" pitchFamily="34" charset="0"/>
              <a:cs typeface="Arial" panose="020B0604020202020204" pitchFamily="34" charset="0"/>
            </a:endParaRPr>
          </a:p>
        </p:txBody>
      </p:sp>
      <p:sp>
        <p:nvSpPr>
          <p:cNvPr id="2" name="TextBox 1"/>
          <p:cNvSpPr txBox="1"/>
          <p:nvPr/>
        </p:nvSpPr>
        <p:spPr>
          <a:xfrm>
            <a:off x="198438" y="3538055"/>
            <a:ext cx="4114800" cy="261610"/>
          </a:xfrm>
          <a:prstGeom prst="rect">
            <a:avLst/>
          </a:prstGeom>
          <a:solidFill>
            <a:srgbClr val="FFFF00"/>
          </a:solidFill>
        </p:spPr>
        <p:txBody>
          <a:bodyPr wrap="square" rtlCol="0">
            <a:spAutoFit/>
          </a:bodyPr>
          <a:lstStyle/>
          <a:p>
            <a:r>
              <a:rPr lang="en-US" sz="1100" dirty="0" smtClean="0">
                <a:latin typeface="Arial" panose="020B0604020202020204" pitchFamily="34" charset="0"/>
                <a:cs typeface="Arial" panose="020B0604020202020204" pitchFamily="34" charset="0"/>
              </a:rPr>
              <a:t>3.      Discuss Deployment Cycle Resilience Training</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otes Placeholder 2"/>
          <p:cNvSpPr txBox="1">
            <a:spLocks/>
          </p:cNvSpPr>
          <p:nvPr/>
        </p:nvSpPr>
        <p:spPr>
          <a:xfrm>
            <a:off x="392097" y="836946"/>
            <a:ext cx="6262364" cy="6829091"/>
          </a:xfrm>
          <a:prstGeom prst="rect">
            <a:avLst/>
          </a:prstGeom>
        </p:spPr>
        <p:txBody>
          <a:bodyPr lIns="96242" tIns="48120" rIns="96242" bIns="4812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pPr>
            <a:r>
              <a:rPr lang="en-US" dirty="0" smtClean="0"/>
              <a:t>The Trainer’s Guide has been designed to be user-friendly while containing as much information as possible to help you present the Ready and Resilient: Company Commander/First Sergeant Pre-Command Course.</a:t>
            </a:r>
          </a:p>
          <a:p>
            <a:pPr>
              <a:spcBef>
                <a:spcPts val="0"/>
              </a:spcBef>
            </a:pPr>
            <a:r>
              <a:rPr lang="en-US" dirty="0" smtClean="0"/>
              <a:t> </a:t>
            </a:r>
          </a:p>
          <a:p>
            <a:pPr>
              <a:spcBef>
                <a:spcPts val="0"/>
              </a:spcBef>
            </a:pPr>
            <a:r>
              <a:rPr lang="en-US" dirty="0"/>
              <a:t>When the booklet is open on any of the content pages, you will see the format as below. On the slide page (</a:t>
            </a:r>
            <a:r>
              <a:rPr lang="en-US" i="1" dirty="0"/>
              <a:t>left side</a:t>
            </a:r>
            <a:r>
              <a:rPr lang="en-US" dirty="0"/>
              <a:t>) is a depiction of the slide, followed by a statement of slide intent. The highlighted instructions in yellow briefly describe the key points that must be covered to meet the intent of the slide. </a:t>
            </a:r>
            <a:r>
              <a:rPr lang="en-US" dirty="0" smtClean="0"/>
              <a:t>These </a:t>
            </a:r>
            <a:r>
              <a:rPr lang="en-US" dirty="0"/>
              <a:t>are followed by more details or instructions. Instructional content usually flows onto a second page (</a:t>
            </a:r>
            <a:r>
              <a:rPr lang="en-US" i="1" dirty="0"/>
              <a:t>right side). </a:t>
            </a:r>
            <a:r>
              <a:rPr lang="en-US" dirty="0"/>
              <a:t>When content does not flow onto a second page, there will be a blank page on the right to maintain consistent formatting.</a:t>
            </a:r>
          </a:p>
          <a:p>
            <a:pPr>
              <a:spcBef>
                <a:spcPts val="0"/>
              </a:spcBef>
            </a:pPr>
            <a:r>
              <a:rPr lang="en-US" dirty="0" smtClean="0"/>
              <a:t> </a:t>
            </a:r>
          </a:p>
          <a:p>
            <a:pPr>
              <a:spcBef>
                <a:spcPts val="0"/>
              </a:spcBef>
            </a:pPr>
            <a:r>
              <a:rPr lang="en-US" dirty="0" smtClean="0"/>
              <a:t>The key points tell you </a:t>
            </a:r>
            <a:r>
              <a:rPr lang="en-US" i="1" u="sng" dirty="0" smtClean="0"/>
              <a:t>what you need to do</a:t>
            </a:r>
            <a:r>
              <a:rPr lang="en-US" dirty="0" smtClean="0"/>
              <a:t>, while the extra notes explain </a:t>
            </a:r>
            <a:r>
              <a:rPr lang="en-US" i="1" u="sng" dirty="0" smtClean="0"/>
              <a:t>how to do it</a:t>
            </a:r>
            <a:r>
              <a:rPr lang="en-US" dirty="0" smtClean="0"/>
              <a:t>. </a:t>
            </a:r>
          </a:p>
          <a:p>
            <a:pPr>
              <a:spcBef>
                <a:spcPts val="0"/>
              </a:spcBef>
            </a:pPr>
            <a:endParaRPr lang="en-US" dirty="0" smtClean="0"/>
          </a:p>
          <a:p>
            <a:pPr>
              <a:spcBef>
                <a:spcPts val="0"/>
              </a:spcBef>
            </a:pPr>
            <a:r>
              <a:rPr lang="en-US" dirty="0" smtClean="0"/>
              <a:t> </a:t>
            </a:r>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a:p>
          <a:p>
            <a:pPr>
              <a:spcBef>
                <a:spcPts val="0"/>
              </a:spcBef>
            </a:pPr>
            <a:endParaRPr lang="en-US" dirty="0" smtClean="0"/>
          </a:p>
          <a:p>
            <a:pPr>
              <a:spcBef>
                <a:spcPts val="0"/>
              </a:spcBef>
            </a:pPr>
            <a:endParaRPr lang="en-US" dirty="0" smtClean="0"/>
          </a:p>
          <a:p>
            <a:pPr>
              <a:spcBef>
                <a:spcPts val="0"/>
              </a:spcBef>
            </a:pPr>
            <a:r>
              <a:rPr lang="en-US" dirty="0"/>
              <a:t>When you start preparing to train each module, you </a:t>
            </a:r>
            <a:r>
              <a:rPr lang="en-US" dirty="0" smtClean="0"/>
              <a:t>should read </a:t>
            </a:r>
            <a:r>
              <a:rPr lang="en-US" dirty="0"/>
              <a:t>all of the detailed information. When you become more familiar with the material, the highlighted key points </a:t>
            </a:r>
            <a:r>
              <a:rPr lang="en-US" dirty="0" smtClean="0"/>
              <a:t>will be enough to remind you how to </a:t>
            </a:r>
            <a:r>
              <a:rPr lang="en-US" dirty="0"/>
              <a:t>train</a:t>
            </a:r>
            <a:r>
              <a:rPr lang="en-US" dirty="0">
                <a:solidFill>
                  <a:srgbClr val="FF0000"/>
                </a:solidFill>
              </a:rPr>
              <a:t> </a:t>
            </a:r>
            <a:r>
              <a:rPr lang="en-US" dirty="0"/>
              <a:t>each </a:t>
            </a:r>
            <a:r>
              <a:rPr lang="en-US" dirty="0" smtClean="0"/>
              <a:t>slide effectively.</a:t>
            </a:r>
            <a:endParaRPr lang="en-US" dirty="0"/>
          </a:p>
          <a:p>
            <a:pPr>
              <a:spcBef>
                <a:spcPts val="0"/>
              </a:spcBef>
            </a:pPr>
            <a:endParaRPr lang="en-US" dirty="0" smtClean="0"/>
          </a:p>
        </p:txBody>
      </p:sp>
      <p:sp>
        <p:nvSpPr>
          <p:cNvPr id="12" name="TextBox 11"/>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ii</a:t>
            </a:r>
          </a:p>
        </p:txBody>
      </p:sp>
      <p:sp>
        <p:nvSpPr>
          <p:cNvPr id="10" name="Rectangle 6"/>
          <p:cNvSpPr>
            <a:spLocks noChangeArrowheads="1"/>
          </p:cNvSpPr>
          <p:nvPr/>
        </p:nvSpPr>
        <p:spPr bwMode="auto">
          <a:xfrm>
            <a:off x="301904" y="34494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endParaRPr lang="en-US"/>
          </a:p>
        </p:txBody>
      </p:sp>
      <p:sp>
        <p:nvSpPr>
          <p:cNvPr id="11" name="Rectangle 11"/>
          <p:cNvSpPr>
            <a:spLocks noChangeArrowheads="1"/>
          </p:cNvSpPr>
          <p:nvPr/>
        </p:nvSpPr>
        <p:spPr bwMode="auto">
          <a:xfrm>
            <a:off x="301904" y="571755"/>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4" name="Rectangle 15"/>
          <p:cNvSpPr>
            <a:spLocks noChangeArrowheads="1"/>
          </p:cNvSpPr>
          <p:nvPr/>
        </p:nvSpPr>
        <p:spPr bwMode="auto">
          <a:xfrm>
            <a:off x="452857" y="72295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6" name="Rectangle 11"/>
          <p:cNvSpPr>
            <a:spLocks noChangeArrowheads="1"/>
          </p:cNvSpPr>
          <p:nvPr/>
        </p:nvSpPr>
        <p:spPr bwMode="auto">
          <a:xfrm>
            <a:off x="603807" y="874164"/>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21" name="Rectangle 20"/>
          <p:cNvSpPr/>
          <p:nvPr/>
        </p:nvSpPr>
        <p:spPr>
          <a:xfrm>
            <a:off x="472319" y="464087"/>
            <a:ext cx="5969552" cy="263168"/>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6242" tIns="48120" rIns="96242" bIns="48120" rtlCol="0" anchor="ctr"/>
          <a:lstStyle/>
          <a:p>
            <a:pPr algn="ctr"/>
            <a:r>
              <a:rPr lang="en-US" sz="1200" b="1" dirty="0">
                <a:solidFill>
                  <a:schemeClr val="tx1"/>
                </a:solidFill>
                <a:latin typeface="Arial" panose="020B0604020202020204" pitchFamily="34" charset="0"/>
                <a:cs typeface="Arial" panose="020B0604020202020204" pitchFamily="34" charset="0"/>
              </a:rPr>
              <a:t>Trainer’s Guide Format</a:t>
            </a:r>
          </a:p>
        </p:txBody>
      </p:sp>
      <p:sp>
        <p:nvSpPr>
          <p:cNvPr id="17" name="TextBox 1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pic>
        <p:nvPicPr>
          <p:cNvPr id="4" name="Picture 3"/>
          <p:cNvPicPr>
            <a:picLocks noChangeAspect="1"/>
          </p:cNvPicPr>
          <p:nvPr/>
        </p:nvPicPr>
        <p:blipFill>
          <a:blip r:embed="rId3"/>
          <a:stretch>
            <a:fillRect/>
          </a:stretch>
        </p:blipFill>
        <p:spPr>
          <a:xfrm>
            <a:off x="458895" y="3536188"/>
            <a:ext cx="2944560" cy="391953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553785" y="3536188"/>
            <a:ext cx="2950346" cy="392076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0128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555677" y="372703"/>
            <a:ext cx="2272160" cy="8513064"/>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22743489"/>
              </p:ext>
            </p:extLst>
          </p:nvPr>
        </p:nvGraphicFramePr>
        <p:xfrm>
          <a:off x="122237" y="3322638"/>
          <a:ext cx="4297680" cy="5885081"/>
        </p:xfrm>
        <a:graphic>
          <a:graphicData uri="http://schemas.openxmlformats.org/drawingml/2006/table">
            <a:tbl>
              <a:tblPr firstRow="1" bandRow="1">
                <a:tableStyleId>{5C22544A-7EE6-4342-B048-85BDC9FD1C3A}</a:tableStyleId>
              </a:tblPr>
              <a:tblGrid>
                <a:gridCol w="365760"/>
                <a:gridCol w="3931920"/>
              </a:tblGrid>
              <a:tr h="69565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ways to develop and involve your MRT in leading a cohesive, resilient, and high-performing organization.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spcBef>
                          <a:spcPts val="0"/>
                        </a:spcBef>
                        <a:spcAft>
                          <a:spcPts val="0"/>
                        </a:spcAft>
                      </a:pPr>
                      <a:endParaRPr lang="en-US" sz="100" b="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0"/>
                        </a:spcAft>
                        <a:buClrTx/>
                        <a:buSzTx/>
                        <a:buFontTx/>
                        <a:buNone/>
                        <a:tabLst/>
                        <a:defRPr/>
                      </a:pPr>
                      <a:endParaRPr lang="en-US" sz="100" b="0"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the</a:t>
                      </a:r>
                      <a:r>
                        <a:rPr lang="en-US" sz="1100" b="0" baseline="0" dirty="0" smtClean="0">
                          <a:solidFill>
                            <a:schemeClr val="tx1"/>
                          </a:solidFill>
                          <a:latin typeface="Arial" panose="020B0604020202020204" pitchFamily="34" charset="0"/>
                          <a:cs typeface="Arial" panose="020B0604020202020204" pitchFamily="34" charset="0"/>
                        </a:rPr>
                        <a:t> importance of starting early and discussing your expectations of MRT.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5466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Bef>
                          <a:spcPts val="0"/>
                        </a:spcBef>
                        <a:spcAft>
                          <a:spcPts val="500"/>
                        </a:spcAft>
                        <a:buFont typeface="Arial" panose="020B0604020202020204" pitchFamily="34" charset="0"/>
                        <a:buNone/>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i="1" baseline="0" dirty="0" smtClean="0">
                          <a:latin typeface="Arial" panose="020B0604020202020204" pitchFamily="34" charset="0"/>
                          <a:cs typeface="Arial" panose="020B0604020202020204" pitchFamily="34" charset="0"/>
                        </a:rPr>
                        <a:t>: You may use the video to cover this topic.]</a:t>
                      </a:r>
                    </a:p>
                    <a:p>
                      <a:pPr marL="171450" indent="-171450">
                        <a:spcBef>
                          <a:spcPts val="0"/>
                        </a:spcBef>
                        <a:spcAft>
                          <a:spcPts val="5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MRTs are prepared to conduct resilience </a:t>
                      </a:r>
                      <a:r>
                        <a:rPr lang="en-US" sz="1100" baseline="0" dirty="0" smtClean="0">
                          <a:solidFill>
                            <a:schemeClr val="tx1"/>
                          </a:solidFill>
                          <a:latin typeface="Arial" panose="020B0604020202020204" pitchFamily="34" charset="0"/>
                          <a:cs typeface="Arial" panose="020B0604020202020204" pitchFamily="34" charset="0"/>
                        </a:rPr>
                        <a:t>training, but there is much more that they can offer whether they know </a:t>
                      </a:r>
                      <a:r>
                        <a:rPr lang="en-US" sz="1100" baseline="0" dirty="0" smtClean="0">
                          <a:latin typeface="Arial" panose="020B0604020202020204" pitchFamily="34" charset="0"/>
                          <a:cs typeface="Arial" panose="020B0604020202020204" pitchFamily="34" charset="0"/>
                        </a:rPr>
                        <a:t>it or not. </a:t>
                      </a:r>
                    </a:p>
                    <a:p>
                      <a:pPr marL="171450" indent="-171450">
                        <a:spcBef>
                          <a:spcPts val="0"/>
                        </a:spcBef>
                        <a:spcAft>
                          <a:spcPts val="5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One way that you can empower your MRTs—some of your subordinate leaders—to apply these concepts and skills is by discussing your expectations with </a:t>
                      </a:r>
                      <a:r>
                        <a:rPr lang="en-US" sz="1100" kern="1200" baseline="0" dirty="0" smtClean="0">
                          <a:solidFill>
                            <a:schemeClr val="dk1"/>
                          </a:solidFill>
                          <a:latin typeface="Arial" panose="020B0604020202020204" pitchFamily="34" charset="0"/>
                          <a:ea typeface="+mn-ea"/>
                          <a:cs typeface="Arial" panose="020B0604020202020204" pitchFamily="34" charset="0"/>
                        </a:rPr>
                        <a:t>them. </a:t>
                      </a:r>
                    </a:p>
                    <a:p>
                      <a:pPr marL="171450" indent="-171450">
                        <a:spcBef>
                          <a:spcPts val="0"/>
                        </a:spcBef>
                        <a:spcAft>
                          <a:spcPts val="500"/>
                        </a:spcAft>
                        <a:buFont typeface="Arial" panose="020B0604020202020204" pitchFamily="34" charset="0"/>
                        <a:buChar char="•"/>
                      </a:pPr>
                      <a:r>
                        <a:rPr lang="en-US" sz="1100" kern="1200" baseline="0" dirty="0" smtClean="0">
                          <a:solidFill>
                            <a:schemeClr val="dk1"/>
                          </a:solidFill>
                          <a:latin typeface="Arial" panose="020B0604020202020204" pitchFamily="34" charset="0"/>
                          <a:ea typeface="+mn-ea"/>
                          <a:cs typeface="Arial" panose="020B0604020202020204" pitchFamily="34" charset="0"/>
                        </a:rPr>
                        <a:t>Be as specific as possible about what you want to achieve.</a:t>
                      </a:r>
                    </a:p>
                    <a:p>
                      <a:pPr marL="171450" indent="-171450">
                        <a:spcBef>
                          <a:spcPts val="0"/>
                        </a:spcBef>
                        <a:spcAft>
                          <a:spcPts val="5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For example, you might want them to figure out what could be applied through hip pocket training the week prior to the M16 range.</a:t>
                      </a:r>
                    </a:p>
                    <a:p>
                      <a:pPr marL="171450" marR="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An </a:t>
                      </a:r>
                      <a:r>
                        <a:rPr lang="en-US" sz="1100" baseline="0" dirty="0" smtClean="0">
                          <a:solidFill>
                            <a:schemeClr val="tx1"/>
                          </a:solidFill>
                          <a:latin typeface="Arial" panose="020B0604020202020204" pitchFamily="34" charset="0"/>
                          <a:cs typeface="Arial" panose="020B0604020202020204" pitchFamily="34" charset="0"/>
                        </a:rPr>
                        <a:t>MRT may encourage </a:t>
                      </a:r>
                      <a:r>
                        <a:rPr lang="en-US" sz="1100" kern="1200" baseline="0" dirty="0" smtClean="0">
                          <a:solidFill>
                            <a:schemeClr val="tx1"/>
                          </a:solidFill>
                          <a:latin typeface="Arial" panose="020B0604020202020204" pitchFamily="34" charset="0"/>
                          <a:ea typeface="+mn-ea"/>
                          <a:cs typeface="Arial" panose="020B0604020202020204" pitchFamily="34" charset="0"/>
                        </a:rPr>
                        <a:t>Soldiers to focus on some or all of the fundamentals of marksmanship while on the on the range rather than focusing on their missed shots. </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For example, if/when a Soldier misses a target, he or she might have thoughts like “I should have hit that target, now I’m going to bolo this range.” </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This thought drives frustration and causes the Soldier to tense up potentially contributing to more missed shots.  </a:t>
                      </a:r>
                    </a:p>
                    <a:p>
                      <a:pPr marL="171450" marR="0" lvl="0" indent="-1714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Refocusing on breathing or sight picture changes a Soldier’s thought and these thoughts may decrease frustration and tension in muscles.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15</a:t>
            </a:r>
            <a:endParaRPr lang="en-US" sz="1200" dirty="0">
              <a:latin typeface="Arial" panose="020B0604020202020204" pitchFamily="34" charset="0"/>
              <a:cs typeface="Arial" panose="020B0604020202020204" pitchFamily="34" charset="0"/>
            </a:endParaRPr>
          </a:p>
        </p:txBody>
      </p:sp>
      <p:sp>
        <p:nvSpPr>
          <p:cNvPr id="10" name="Isosceles Triangle 9"/>
          <p:cNvSpPr/>
          <p:nvPr/>
        </p:nvSpPr>
        <p:spPr>
          <a:xfrm rot="5400000">
            <a:off x="4124509" y="861390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73797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429758900"/>
              </p:ext>
            </p:extLst>
          </p:nvPr>
        </p:nvGraphicFramePr>
        <p:xfrm>
          <a:off x="122237" y="350837"/>
          <a:ext cx="4261104" cy="8566242"/>
        </p:xfrm>
        <a:graphic>
          <a:graphicData uri="http://schemas.openxmlformats.org/drawingml/2006/table">
            <a:tbl>
              <a:tblPr firstRow="1" bandRow="1">
                <a:tableStyleId>{5C22544A-7EE6-4342-B048-85BDC9FD1C3A}</a:tableStyleId>
              </a:tblPr>
              <a:tblGrid>
                <a:gridCol w="320040"/>
                <a:gridCol w="3941064"/>
              </a:tblGrid>
              <a:tr h="567782">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This is foundational to MRT— Thoughts drive Emotions and Reactions.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Highlight the benefit of having an MRT support in training and strategy meetings.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24612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500"/>
                        </a:spcBef>
                        <a:spcAft>
                          <a:spcPts val="0"/>
                        </a:spcAft>
                        <a:buClrTx/>
                        <a:buSzTx/>
                        <a:buFont typeface="Arial" panose="020B0604020202020204" pitchFamily="34" charset="0"/>
                        <a:buChar char="•"/>
                        <a:tabLst/>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If your MRTs are primed to apply their skillsets, it will be beneficial to have them in training meetings as they can provide insight into how to integrate the skills you want your unit to develop or enhance.</a:t>
                      </a:r>
                    </a:p>
                    <a:p>
                      <a:pPr marL="171450" lvl="0" indent="-171450" defTabSz="916137">
                        <a:spcBef>
                          <a:spcPts val="500"/>
                        </a:spcBef>
                        <a:spcAft>
                          <a:spcPts val="0"/>
                        </a:spcAft>
                        <a:buFont typeface="Arial" panose="020B0604020202020204" pitchFamily="34" charset="0"/>
                        <a:buChar char="•"/>
                        <a:defRPr/>
                      </a:pPr>
                      <a:r>
                        <a:rPr lang="en-US" sz="1100" b="0" kern="1200" baseline="0" noProof="0" dirty="0" smtClean="0">
                          <a:solidFill>
                            <a:schemeClr val="tx1"/>
                          </a:solidFill>
                          <a:latin typeface="Arial" panose="020B0604020202020204" pitchFamily="34" charset="0"/>
                          <a:ea typeface="+mn-ea"/>
                          <a:cs typeface="Arial" panose="020B0604020202020204" pitchFamily="34" charset="0"/>
                        </a:rPr>
                        <a:t>For instance, </a:t>
                      </a:r>
                      <a:r>
                        <a:rPr lang="en-US" sz="1100" b="0" kern="1200" baseline="0" dirty="0" smtClean="0">
                          <a:solidFill>
                            <a:schemeClr val="tx1"/>
                          </a:solidFill>
                          <a:latin typeface="Arial" panose="020B0604020202020204" pitchFamily="34" charset="0"/>
                          <a:ea typeface="+mn-ea"/>
                          <a:cs typeface="Arial" panose="020B0604020202020204" pitchFamily="34" charset="0"/>
                        </a:rPr>
                        <a:t>your company has a 12-mile ruck march coming up. </a:t>
                      </a:r>
                    </a:p>
                    <a:p>
                      <a:pPr marL="171450" lvl="0" indent="-171450" defTabSz="916137">
                        <a:spcBef>
                          <a:spcPts val="500"/>
                        </a:spcBef>
                        <a:spcAft>
                          <a:spcPts val="0"/>
                        </a:spcAft>
                        <a:buFont typeface="Arial" panose="020B0604020202020204" pitchFamily="34" charset="0"/>
                        <a:buChar char="•"/>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Your MRT might anticipate Thinking Traps that Soldiers might fall into before and during the event. Thoughts like:  </a:t>
                      </a:r>
                    </a:p>
                    <a:p>
                      <a:pPr marL="621792" lvl="1" indent="-171450" defTabSz="916137">
                        <a:spcBef>
                          <a:spcPts val="500"/>
                        </a:spcBef>
                        <a:spcAft>
                          <a:spcPts val="0"/>
                        </a:spcAft>
                        <a:buFont typeface="Arial" panose="020B0604020202020204" pitchFamily="34" charset="0"/>
                        <a:buChar char="-"/>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I’m never going to finish. (Always, Always, Always)</a:t>
                      </a:r>
                    </a:p>
                    <a:p>
                      <a:pPr marL="621792" lvl="1" indent="-171450" defTabSz="916137">
                        <a:spcBef>
                          <a:spcPts val="500"/>
                        </a:spcBef>
                        <a:spcAft>
                          <a:spcPts val="0"/>
                        </a:spcAft>
                        <a:buFont typeface="Arial" panose="020B0604020202020204" pitchFamily="34" charset="0"/>
                        <a:buChar char="-"/>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My leaders didn’t prepare me for this. (Them, Them, Them)</a:t>
                      </a:r>
                    </a:p>
                    <a:p>
                      <a:pPr marL="171450" marR="0" lvl="0" indent="-171450" algn="l" defTabSz="914400" rtl="0" eaLnBrk="0" fontAlgn="base" latinLnBrk="0" hangingPunct="0">
                        <a:lnSpc>
                          <a:spcPct val="100000"/>
                        </a:lnSpc>
                        <a:spcBef>
                          <a:spcPts val="500"/>
                        </a:spcBef>
                        <a:spcAft>
                          <a:spcPts val="0"/>
                        </a:spcAft>
                        <a:buClrTx/>
                        <a:buSzTx/>
                        <a:buFont typeface="Arial" panose="020B0604020202020204" pitchFamily="34" charset="0"/>
                        <a:buChar char="•"/>
                        <a:tabLst/>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An MRT could do some opportunity training to discuss these and how to take other perspectives, building self-awareness, and improving self-regulation. </a:t>
                      </a:r>
                    </a:p>
                    <a:p>
                      <a:pPr marL="171450" marR="0" lvl="0" indent="-171450" algn="l" defTabSz="914400" rtl="0" eaLnBrk="0" fontAlgn="base" latinLnBrk="0" hangingPunct="0">
                        <a:lnSpc>
                          <a:spcPct val="100000"/>
                        </a:lnSpc>
                        <a:spcBef>
                          <a:spcPts val="500"/>
                        </a:spcBef>
                        <a:spcAft>
                          <a:spcPts val="0"/>
                        </a:spcAft>
                        <a:buClrTx/>
                        <a:buSzTx/>
                        <a:buFont typeface="Arial" panose="020B0604020202020204" pitchFamily="34" charset="0"/>
                        <a:buChar char="•"/>
                        <a:tabLst/>
                        <a:defRPr/>
                      </a:pPr>
                      <a:r>
                        <a:rPr lang="en-US" sz="1100" b="0" kern="1200" baseline="0" noProof="0" dirty="0" smtClean="0">
                          <a:solidFill>
                            <a:schemeClr val="tx1"/>
                          </a:solidFill>
                          <a:latin typeface="Arial" panose="020B0604020202020204" pitchFamily="34" charset="0"/>
                          <a:ea typeface="+mn-ea"/>
                          <a:cs typeface="Arial" panose="020B0604020202020204" pitchFamily="34" charset="0"/>
                        </a:rPr>
                        <a:t>Afterward, the MRT could provide comments in the AAR to reinforce training principles.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3.</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Discuss the importance for MRTs to use reach back capabilities if necessary.</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65100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Your MRTs may not have the confidence to apply these skills without the PowerPoint in the background. </a:t>
                      </a:r>
                    </a:p>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To help guide them, one option would bring in a PE from the R2 Performance Center to demonstrate how to do this and mentor your MRT while supporting your company. </a:t>
                      </a:r>
                    </a:p>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Another option is to ask the MRT to reach back to the R2 Performance Center to get input from the PEs. </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4.</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Explain the importance of recognizing your MRT’s limits.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71450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Just as it is important for the MRTs to know their limits, you should also know their limits. </a:t>
                      </a:r>
                    </a:p>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It would be unwise to place your MRTs in circumstances that are more complex than they are trained to handle.</a:t>
                      </a:r>
                    </a:p>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Always consult your MRT and apply your own professional judgement in situations that may warrant a greater specialization.</a:t>
                      </a:r>
                    </a:p>
                    <a:p>
                      <a:pPr marL="171450" marR="0" lvl="0" indent="-171450" algn="l" defTabSz="914400" rtl="0" eaLnBrk="0" fontAlgn="base" latinLnBrk="0" hangingPunct="0">
                        <a:lnSpc>
                          <a:spcPct val="100000"/>
                        </a:lnSpc>
                        <a:spcBef>
                          <a:spcPts val="0"/>
                        </a:spcBef>
                        <a:spcAft>
                          <a:spcPts val="5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Let’s start thinking about trust.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Rectangle 8"/>
          <p:cNvSpPr/>
          <p:nvPr/>
        </p:nvSpPr>
        <p:spPr>
          <a:xfrm>
            <a:off x="4081437" y="8691840"/>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7030A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71311199"/>
              </p:ext>
            </p:extLst>
          </p:nvPr>
        </p:nvGraphicFramePr>
        <p:xfrm>
          <a:off x="193860" y="3475038"/>
          <a:ext cx="4114800" cy="359196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Establish that trust is based on a combination of factors that are equally important.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that</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competence is</a:t>
                      </a:r>
                      <a:r>
                        <a:rPr lang="en-US" sz="1100" b="0" baseline="0" dirty="0" smtClean="0">
                          <a:solidFill>
                            <a:schemeClr val="tx1"/>
                          </a:solidFill>
                          <a:latin typeface="Arial" panose="020B0604020202020204" pitchFamily="34" charset="0"/>
                          <a:cs typeface="Arial" panose="020B0604020202020204" pitchFamily="34" charset="0"/>
                        </a:rPr>
                        <a:t> not the primary factor but one of the </a:t>
                      </a:r>
                      <a:r>
                        <a:rPr lang="en-US" sz="1100" b="0" dirty="0" smtClean="0">
                          <a:solidFill>
                            <a:schemeClr val="tx1"/>
                          </a:solidFill>
                          <a:latin typeface="Arial" panose="020B0604020202020204" pitchFamily="34" charset="0"/>
                          <a:cs typeface="Arial" panose="020B0604020202020204" pitchFamily="34" charset="0"/>
                        </a:rPr>
                        <a:t>factors in trust. </a:t>
                      </a:r>
                      <a:r>
                        <a:rPr lang="en-US" sz="1100" b="1" dirty="0" smtClean="0">
                          <a:solidFill>
                            <a:schemeClr val="tx1"/>
                          </a:solidFill>
                          <a:latin typeface="Arial" panose="020B0604020202020204" pitchFamily="34" charset="0"/>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31648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Look</a:t>
                      </a:r>
                      <a:r>
                        <a:rPr lang="en-US" sz="1100" baseline="0" dirty="0" smtClean="0">
                          <a:latin typeface="Arial" panose="020B0604020202020204" pitchFamily="34" charset="0"/>
                          <a:cs typeface="Arial" panose="020B0604020202020204" pitchFamily="34" charset="0"/>
                        </a:rPr>
                        <a:t> at the statement on the slide. Do you think this statement is fact or fiction?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endParaRPr lang="en-US" sz="1100"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If you said fiction,</a:t>
                      </a:r>
                      <a:r>
                        <a:rPr lang="en-US" sz="1100" baseline="0" dirty="0" smtClean="0">
                          <a:latin typeface="Arial" panose="020B0604020202020204" pitchFamily="34" charset="0"/>
                          <a:cs typeface="Arial" panose="020B0604020202020204" pitchFamily="34" charset="0"/>
                        </a:rPr>
                        <a:t> you are correct. </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smtClean="0">
                          <a:solidFill>
                            <a:schemeClr val="dk1"/>
                          </a:solidFill>
                          <a:latin typeface="Arial" panose="020B0604020202020204" pitchFamily="34" charset="0"/>
                          <a:ea typeface="+mn-ea"/>
                          <a:cs typeface="Arial" panose="020B0604020202020204" pitchFamily="34" charset="0"/>
                        </a:rPr>
                        <a:t>[</a:t>
                      </a:r>
                      <a:r>
                        <a:rPr lang="en-US" sz="1100" b="1" i="1" kern="1200" baseline="0" dirty="0" smtClean="0">
                          <a:solidFill>
                            <a:schemeClr val="dk1"/>
                          </a:solidFill>
                          <a:latin typeface="Arial" panose="020B0604020202020204" pitchFamily="34" charset="0"/>
                          <a:ea typeface="+mn-ea"/>
                          <a:cs typeface="Arial" panose="020B0604020202020204" pitchFamily="34" charset="0"/>
                        </a:rPr>
                        <a:t>NOTE</a:t>
                      </a:r>
                      <a:r>
                        <a:rPr lang="en-US" sz="1100" i="1" kern="1200" baseline="0" dirty="0" smtClean="0">
                          <a:solidFill>
                            <a:schemeClr val="dk1"/>
                          </a:solidFill>
                          <a:latin typeface="Arial" panose="020B0604020202020204" pitchFamily="34" charset="0"/>
                          <a:ea typeface="+mn-ea"/>
                          <a:cs typeface="Arial" panose="020B0604020202020204" pitchFamily="34" charset="0"/>
                        </a:rPr>
                        <a:t>: If they answer the question below, skip it.]</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kern="1200" baseline="0" dirty="0" smtClean="0">
                          <a:solidFill>
                            <a:schemeClr val="dk1"/>
                          </a:solidFill>
                          <a:latin typeface="Arial" panose="020B0604020202020204" pitchFamily="34" charset="0"/>
                          <a:ea typeface="+mn-ea"/>
                          <a:cs typeface="Arial" panose="020B0604020202020204" pitchFamily="34" charset="0"/>
                        </a:rPr>
                        <a:t>[</a:t>
                      </a:r>
                      <a:r>
                        <a:rPr lang="en-US" sz="1100" b="1" i="1" kern="1200" baseline="0" dirty="0" smtClean="0">
                          <a:solidFill>
                            <a:schemeClr val="dk1"/>
                          </a:solidFill>
                          <a:latin typeface="Arial" panose="020B0604020202020204" pitchFamily="34" charset="0"/>
                          <a:ea typeface="+mn-ea"/>
                          <a:cs typeface="Arial" panose="020B0604020202020204" pitchFamily="34" charset="0"/>
                        </a:rPr>
                        <a:t>ASK</a:t>
                      </a:r>
                      <a:r>
                        <a:rPr lang="en-US" sz="1100" i="1" kern="1200" baseline="0" dirty="0" smtClean="0">
                          <a:solidFill>
                            <a:schemeClr val="dk1"/>
                          </a:solidFill>
                          <a:latin typeface="Arial" panose="020B0604020202020204" pitchFamily="34" charset="0"/>
                          <a:ea typeface="+mn-ea"/>
                          <a:cs typeface="Arial" panose="020B0604020202020204" pitchFamily="34" charset="0"/>
                        </a:rPr>
                        <a:t>]</a:t>
                      </a:r>
                      <a:r>
                        <a:rPr lang="en-US" sz="1100" kern="1200" baseline="0" dirty="0" smtClean="0">
                          <a:solidFill>
                            <a:schemeClr val="dk1"/>
                          </a:solidFill>
                          <a:latin typeface="Arial" panose="020B0604020202020204" pitchFamily="34" charset="0"/>
                          <a:ea typeface="+mn-ea"/>
                          <a:cs typeface="Arial" panose="020B0604020202020204" pitchFamily="34" charset="0"/>
                        </a:rPr>
                        <a:t> How might someone be very competent at certain tasks, but not someone you would trust?  </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smtClean="0">
                          <a:solidFill>
                            <a:schemeClr val="dk1"/>
                          </a:solidFill>
                          <a:latin typeface="Arial" panose="020B0604020202020204" pitchFamily="34" charset="0"/>
                          <a:ea typeface="+mn-ea"/>
                          <a:cs typeface="Arial" panose="020B0604020202020204" pitchFamily="34" charset="0"/>
                        </a:rPr>
                        <a:t>[</a:t>
                      </a:r>
                      <a:r>
                        <a:rPr lang="en-US" sz="1100" b="1" i="1" kern="1200" baseline="0" dirty="0" smtClean="0">
                          <a:solidFill>
                            <a:schemeClr val="dk1"/>
                          </a:solidFill>
                          <a:latin typeface="Arial" panose="020B0604020202020204" pitchFamily="34" charset="0"/>
                          <a:ea typeface="+mn-ea"/>
                          <a:cs typeface="Arial" panose="020B0604020202020204" pitchFamily="34" charset="0"/>
                        </a:rPr>
                        <a:t>NOTE</a:t>
                      </a:r>
                      <a:r>
                        <a:rPr lang="en-US" sz="1100" i="1" kern="1200" baseline="0" dirty="0" smtClean="0">
                          <a:solidFill>
                            <a:schemeClr val="dk1"/>
                          </a:solidFill>
                          <a:latin typeface="Arial" panose="020B0604020202020204" pitchFamily="34" charset="0"/>
                          <a:ea typeface="+mn-ea"/>
                          <a:cs typeface="Arial" panose="020B0604020202020204" pitchFamily="34" charset="0"/>
                        </a:rPr>
                        <a:t>: Allow for some discussion.]</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Competence</a:t>
                      </a:r>
                      <a:r>
                        <a:rPr lang="en-US" sz="1100" baseline="0" dirty="0" smtClean="0">
                          <a:latin typeface="Arial" panose="020B0604020202020204" pitchFamily="34" charset="0"/>
                          <a:cs typeface="Arial" panose="020B0604020202020204" pitchFamily="34" charset="0"/>
                        </a:rPr>
                        <a:t> is very important, but it must be combined with </a:t>
                      </a:r>
                      <a:r>
                        <a:rPr lang="en-US" sz="1100" kern="1200" baseline="0" dirty="0" smtClean="0">
                          <a:solidFill>
                            <a:schemeClr val="dk1"/>
                          </a:solidFill>
                          <a:latin typeface="Arial" panose="020B0604020202020204" pitchFamily="34" charset="0"/>
                          <a:ea typeface="+mn-ea"/>
                          <a:cs typeface="Arial" panose="020B0604020202020204" pitchFamily="34" charset="0"/>
                        </a:rPr>
                        <a:t>character and commitment.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Rectangle 7"/>
          <p:cNvSpPr/>
          <p:nvPr/>
        </p:nvSpPr>
        <p:spPr>
          <a:xfrm>
            <a:off x="399944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361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6" name="Table 5"/>
          <p:cNvGraphicFramePr>
            <a:graphicFrameLocks noGrp="1"/>
          </p:cNvGraphicFramePr>
          <p:nvPr>
            <p:extLst>
              <p:ext uri="{D42A27DB-BD31-4B8C-83A1-F6EECF244321}">
                <p14:modId xmlns:p14="http://schemas.microsoft.com/office/powerpoint/2010/main" val="1723318379"/>
              </p:ext>
            </p:extLst>
          </p:nvPr>
        </p:nvGraphicFramePr>
        <p:xfrm>
          <a:off x="427038"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94870032"/>
              </p:ext>
            </p:extLst>
          </p:nvPr>
        </p:nvGraphicFramePr>
        <p:xfrm>
          <a:off x="198438" y="3475037"/>
          <a:ext cx="4114800" cy="5275578"/>
        </p:xfrm>
        <a:graphic>
          <a:graphicData uri="http://schemas.openxmlformats.org/drawingml/2006/table">
            <a:tbl>
              <a:tblPr firstRow="1" bandRow="1">
                <a:tableStyleId>{5C22544A-7EE6-4342-B048-85BDC9FD1C3A}</a:tableStyleId>
              </a:tblPr>
              <a:tblGrid>
                <a:gridCol w="408674"/>
                <a:gridCol w="3706126"/>
              </a:tblGrid>
              <a:tr h="677036">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Introduce trust as a foundation of relationships and the impact of trust lost between the CDR and 1SG.</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5622">
                <a:tc>
                  <a:txBody>
                    <a:bodyPr/>
                    <a:lstStyle/>
                    <a:p>
                      <a:endParaRPr lang="en-US" sz="1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SLIDE BUILDS</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Define</a:t>
                      </a:r>
                      <a:r>
                        <a:rPr lang="en-US" sz="1100" b="0" baseline="0" dirty="0" smtClean="0">
                          <a:solidFill>
                            <a:schemeClr val="tx1"/>
                          </a:solidFill>
                          <a:latin typeface="Arial" panose="020B0604020202020204" pitchFamily="34" charset="0"/>
                          <a:cs typeface="Arial" panose="020B0604020202020204" pitchFamily="34" charset="0"/>
                        </a:rPr>
                        <a:t> trust and its role in the foundation of relationships.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947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0"/>
                        </a:spcBef>
                        <a:spcAft>
                          <a:spcPts val="600"/>
                        </a:spcAft>
                        <a:buFont typeface="Arial" panose="020B0604020202020204" pitchFamily="34" charset="0"/>
                        <a:buChar cha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ASK</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Why do your Soldiers trust you?</a:t>
                      </a:r>
                    </a:p>
                    <a:p>
                      <a:pPr marL="171450" indent="-171450">
                        <a:spcBef>
                          <a:spcPts val="0"/>
                        </a:spcBef>
                        <a:spcAft>
                          <a:spcPts val="600"/>
                        </a:spcAft>
                        <a:buFont typeface="Arial" panose="020B0604020202020204" pitchFamily="34" charset="0"/>
                        <a:buChar cha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ASK</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Why do your superiors trust you?</a:t>
                      </a:r>
                      <a:endParaRPr lang="en-US" sz="11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discussion. Categorize each answer into one of the following categories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Sets personal example for trust</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Takes direct action to build trust</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Sustains a climate of trust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These are categories from ARDP 6-22 under leader competency Builds Trust.]</a:t>
                      </a:r>
                      <a:endParaRPr lang="en-US" sz="110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CLICK TO ADVANCE</a:t>
                      </a:r>
                      <a:r>
                        <a:rPr lang="en-US" sz="1100" b="0" i="1" baseline="0" dirty="0" smtClean="0">
                          <a:latin typeface="Arial" panose="020B0604020202020204" pitchFamily="34" charset="0"/>
                          <a:cs typeface="Arial" panose="020B0604020202020204" pitchFamily="34" charset="0"/>
                        </a:rPr>
                        <a:t>]</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Trust is defined as “the assured reliance on the character, ability, strength, or truth of someone or something.”</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You are in a challenging position because you have competing elements above and below you.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It is imperative that you, as a command team, be able to trust each other.</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19</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7" y="861390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863231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260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539463730"/>
              </p:ext>
            </p:extLst>
          </p:nvPr>
        </p:nvGraphicFramePr>
        <p:xfrm>
          <a:off x="325527" y="384640"/>
          <a:ext cx="3945599" cy="3977640"/>
        </p:xfrm>
        <a:graphic>
          <a:graphicData uri="http://schemas.openxmlformats.org/drawingml/2006/table">
            <a:tbl>
              <a:tblPr firstRow="1" bandRow="1">
                <a:tableStyleId>{5C22544A-7EE6-4342-B048-85BDC9FD1C3A}</a:tableStyleId>
              </a:tblPr>
              <a:tblGrid>
                <a:gridCol w="391870"/>
                <a:gridCol w="3553729"/>
              </a:tblGrid>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the potential</a:t>
                      </a:r>
                      <a:r>
                        <a:rPr lang="en-US" sz="1100" b="0" baseline="0" dirty="0" smtClean="0">
                          <a:solidFill>
                            <a:schemeClr val="tx1"/>
                          </a:solidFill>
                          <a:latin typeface="Arial" panose="020B0604020202020204" pitchFamily="34" charset="0"/>
                          <a:cs typeface="Arial" panose="020B0604020202020204" pitchFamily="34" charset="0"/>
                        </a:rPr>
                        <a:t> impact on the unit if the CDR and 1SG don’t trust each other.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45948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CLICK TO ADVANCE</a:t>
                      </a:r>
                      <a:r>
                        <a:rPr lang="en-US" sz="1100" b="0" i="1" dirty="0" smtClean="0">
                          <a:latin typeface="Arial" panose="020B0604020202020204" pitchFamily="34" charset="0"/>
                          <a:cs typeface="Arial" panose="020B0604020202020204" pitchFamily="34" charset="0"/>
                        </a:rPr>
                        <a:t>]</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a:t>
                      </a:r>
                      <a:r>
                        <a:rPr lang="en-US" sz="1100" i="1"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What might happen in a company if the CDR and 1SG don’t trust each</a:t>
                      </a:r>
                      <a:r>
                        <a:rPr lang="en-US" sz="1100" baseline="0" dirty="0" smtClean="0">
                          <a:latin typeface="Arial" panose="020B0604020202020204" pitchFamily="34" charset="0"/>
                          <a:cs typeface="Arial" panose="020B0604020202020204" pitchFamily="34" charset="0"/>
                        </a:rPr>
                        <a:t> other?</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 Answers should include </a:t>
                      </a:r>
                    </a:p>
                    <a:p>
                      <a:pPr marL="1085850" marR="0" lvl="2" indent="-171450" algn="l" defTabSz="914400" rtl="0" eaLnBrk="1" fontAlgn="base"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Splitting and general lack of cohesion</a:t>
                      </a:r>
                    </a:p>
                    <a:p>
                      <a:pPr marL="1085850" marR="0" lvl="2" indent="-171450" algn="l" defTabSz="914400" rtl="0" eaLnBrk="1" fontAlgn="base"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Breakdown in communication</a:t>
                      </a:r>
                    </a:p>
                    <a:p>
                      <a:pPr marL="1085850" marR="0" lvl="2" indent="-171450" algn="l" defTabSz="914400" rtl="0" eaLnBrk="1" fontAlgn="base"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Suspicion and doubt</a:t>
                      </a:r>
                    </a:p>
                    <a:p>
                      <a:pPr marL="1085850" marR="0" lvl="2" indent="-171450" algn="l" defTabSz="914400" rtl="0" eaLnBrk="1" fontAlgn="base"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Inefficient work</a:t>
                      </a:r>
                    </a:p>
                    <a:p>
                      <a:pPr marL="1085850" marR="0" lvl="2" indent="-171450" algn="l" defTabSz="914400" rtl="0" eaLnBrk="1" fontAlgn="base"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Favoritism and unethical behavior]</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CLICK TO ADVANCE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What might you observe when a unit has a high level of internal distrust?</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00393528"/>
              </p:ext>
            </p:extLst>
          </p:nvPr>
        </p:nvGraphicFramePr>
        <p:xfrm>
          <a:off x="198438" y="3322637"/>
          <a:ext cx="4114800" cy="5400980"/>
        </p:xfrm>
        <a:graphic>
          <a:graphicData uri="http://schemas.openxmlformats.org/drawingml/2006/table">
            <a:tbl>
              <a:tblPr firstRow="1" bandRow="1">
                <a:tableStyleId>{5C22544A-7EE6-4342-B048-85BDC9FD1C3A}</a:tableStyleId>
              </a:tblPr>
              <a:tblGrid>
                <a:gridCol w="408674"/>
                <a:gridCol w="3706126"/>
              </a:tblGrid>
              <a:tr h="673583">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Introduce elements of trust from Army doctrine.</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2725">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3192">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Introduce</a:t>
                      </a:r>
                      <a:r>
                        <a:rPr lang="en-US" sz="1100" b="0" baseline="0" dirty="0" smtClean="0">
                          <a:solidFill>
                            <a:schemeClr val="tx1"/>
                          </a:solidFill>
                          <a:latin typeface="Arial" panose="020B0604020202020204" pitchFamily="34" charset="0"/>
                          <a:cs typeface="Arial" panose="020B0604020202020204" pitchFamily="34" charset="0"/>
                        </a:rPr>
                        <a:t> elements of trust from various Army resources.</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0538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Character, competence, and commitment are three elements of trust.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You have seen or will see these during a Center for Army Leadership (CAL or CAPE) brief.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We want to continue the discussion in contexts specifically related to resilience and leadership.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you demonstrate these 3 elements to others, you are more likely to be trusted.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Trust is earned.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You cannot order your Soldiers to trust you.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You can order them to obey you because of your rank and role.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Another way to think about this: are you willing and able to work for another’s best interest?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so, people are more likely to trust you.</a:t>
                      </a:r>
                    </a:p>
                    <a:p>
                      <a:pPr>
                        <a:spcAft>
                          <a:spcPts val="600"/>
                        </a:spcAft>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i="1" baseline="0" dirty="0" smtClean="0">
                          <a:latin typeface="Arial" panose="020B0604020202020204" pitchFamily="34" charset="0"/>
                          <a:cs typeface="Arial" panose="020B0604020202020204" pitchFamily="34" charset="0"/>
                        </a:rPr>
                        <a:t>: Connect any comments made about why people trust you, why you trust people, or other relevant feedback you have received so far. Examples include: Army Values could reflect character, getting the job done efficiently could reflect competence.]</a:t>
                      </a:r>
                      <a:endParaRPr lang="en-US" sz="1100" baseline="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21</a:t>
            </a:r>
            <a:endParaRPr lang="en-US" sz="1200" dirty="0">
              <a:latin typeface="Arial" panose="020B0604020202020204" pitchFamily="34" charset="0"/>
              <a:cs typeface="Arial" panose="020B0604020202020204" pitchFamily="34" charset="0"/>
            </a:endParaRPr>
          </a:p>
        </p:txBody>
      </p:sp>
      <p:sp>
        <p:nvSpPr>
          <p:cNvPr id="10" name="Isosceles Triangle 9"/>
          <p:cNvSpPr/>
          <p:nvPr/>
        </p:nvSpPr>
        <p:spPr>
          <a:xfrm rot="5400000">
            <a:off x="3858744" y="861390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409114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22</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4479477" y="375065"/>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13" name="Rectangle 12"/>
          <p:cNvSpPr/>
          <p:nvPr/>
        </p:nvSpPr>
        <p:spPr>
          <a:xfrm>
            <a:off x="4073415" y="87296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114781181"/>
              </p:ext>
            </p:extLst>
          </p:nvPr>
        </p:nvGraphicFramePr>
        <p:xfrm>
          <a:off x="350837" y="537041"/>
          <a:ext cx="4114800" cy="929640"/>
        </p:xfrm>
        <a:graphic>
          <a:graphicData uri="http://schemas.openxmlformats.org/drawingml/2006/table">
            <a:tbl>
              <a:tblPr firstRow="1" bandRow="1">
                <a:tableStyleId>{5C22544A-7EE6-4342-B048-85BDC9FD1C3A}</a:tableStyleId>
              </a:tblPr>
              <a:tblGrid>
                <a:gridCol w="408675"/>
                <a:gridCol w="3706125"/>
              </a:tblGrid>
              <a:tr h="92964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0"/>
                        </a:spcBef>
                        <a:spcAft>
                          <a:spcPts val="600"/>
                        </a:spcAft>
                        <a:buFont typeface="Arial" panose="020B0604020202020204" pitchFamily="34" charset="0"/>
                        <a:buChar char="•"/>
                      </a:pPr>
                      <a:r>
                        <a:rPr lang="en-US" sz="1100" b="0" dirty="0" smtClean="0">
                          <a:solidFill>
                            <a:schemeClr val="tx1"/>
                          </a:solidFill>
                          <a:latin typeface="Arial" panose="020B0604020202020204" pitchFamily="34" charset="0"/>
                          <a:cs typeface="Arial" panose="020B0604020202020204" pitchFamily="34" charset="0"/>
                        </a:rPr>
                        <a:t>This information on trust is derived from several Army</a:t>
                      </a:r>
                      <a:r>
                        <a:rPr lang="en-US" sz="1100" b="0" baseline="0" dirty="0" smtClean="0">
                          <a:solidFill>
                            <a:schemeClr val="tx1"/>
                          </a:solidFill>
                          <a:latin typeface="Arial" panose="020B0604020202020204" pitchFamily="34" charset="0"/>
                          <a:cs typeface="Arial" panose="020B0604020202020204" pitchFamily="34" charset="0"/>
                        </a:rPr>
                        <a:t> resources which are identified in the handout you will receive at the end of class.</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Let’s start with character.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0251268"/>
              </p:ext>
            </p:extLst>
          </p:nvPr>
        </p:nvGraphicFramePr>
        <p:xfrm>
          <a:off x="198438" y="3398837"/>
          <a:ext cx="4114800" cy="555792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Define character and its role as a part of leadership and trust.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Define</a:t>
                      </a:r>
                      <a:r>
                        <a:rPr lang="en-US" sz="1100" b="0" baseline="0" dirty="0" smtClean="0">
                          <a:solidFill>
                            <a:schemeClr val="tx1"/>
                          </a:solidFill>
                          <a:latin typeface="Arial" panose="020B0604020202020204" pitchFamily="34" charset="0"/>
                          <a:cs typeface="Arial" panose="020B0604020202020204" pitchFamily="34" charset="0"/>
                        </a:rPr>
                        <a:t> character and its part in leadership.</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4993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Character is comprised of a person’s moral and ethical qualities.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Character is what helps determine what is right and gives a leader motivation to do that regardless of the circumstances or consequences.</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An informed ethical conscience consistent with the Army Values strengthens leaders to make the right choices when faced with tough issues.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Character is critical.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you have internalized the Army values, they will often guide your behaviors without you even being aware of it.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the</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relationship</a:t>
                      </a:r>
                      <a:r>
                        <a:rPr lang="en-US" sz="1100" b="0" baseline="0" dirty="0" smtClean="0">
                          <a:solidFill>
                            <a:schemeClr val="tx1"/>
                          </a:solidFill>
                          <a:latin typeface="Arial" panose="020B0604020202020204" pitchFamily="34" charset="0"/>
                          <a:cs typeface="Arial" panose="020B0604020202020204" pitchFamily="34" charset="0"/>
                        </a:rPr>
                        <a:t> between c</a:t>
                      </a:r>
                      <a:r>
                        <a:rPr lang="en-US" sz="1100" b="0" dirty="0" smtClean="0">
                          <a:solidFill>
                            <a:schemeClr val="tx1"/>
                          </a:solidFill>
                          <a:latin typeface="Arial" panose="020B0604020202020204" pitchFamily="34" charset="0"/>
                          <a:cs typeface="Arial" panose="020B0604020202020204" pitchFamily="34" charset="0"/>
                        </a:rPr>
                        <a:t>haracter in trust within</a:t>
                      </a:r>
                      <a:r>
                        <a:rPr lang="en-US" sz="1100" b="0" baseline="0" dirty="0" smtClean="0">
                          <a:solidFill>
                            <a:schemeClr val="tx1"/>
                          </a:solidFill>
                          <a:latin typeface="Arial" panose="020B0604020202020204" pitchFamily="34" charset="0"/>
                          <a:cs typeface="Arial" panose="020B0604020202020204" pitchFamily="34" charset="0"/>
                        </a:rPr>
                        <a:t> the command team. </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43256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you know that your command team counterpart will act unwaveringly in accordance with the Army Values, you have a better idea of what to expect.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you and your counterpart have differing opinions, this is a great time to have a conversation about priorities, values, and beliefs to maintain transparency and build trust.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23</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802377"/>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3994514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804959715"/>
              </p:ext>
            </p:extLst>
          </p:nvPr>
        </p:nvGraphicFramePr>
        <p:xfrm>
          <a:off x="198438" y="384640"/>
          <a:ext cx="4114800" cy="4099560"/>
        </p:xfrm>
        <a:graphic>
          <a:graphicData uri="http://schemas.openxmlformats.org/drawingml/2006/table">
            <a:tbl>
              <a:tblPr firstRow="1" bandRow="1">
                <a:tableStyleId>{5C22544A-7EE6-4342-B048-85BDC9FD1C3A}</a:tableStyleId>
              </a:tblPr>
              <a:tblGrid>
                <a:gridCol w="408675"/>
                <a:gridCol w="3706125"/>
              </a:tblGrid>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3.</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0" baseline="0" dirty="0" smtClean="0">
                          <a:solidFill>
                            <a:schemeClr val="tx1"/>
                          </a:solidFill>
                          <a:latin typeface="Arial" panose="020B0604020202020204" pitchFamily="34" charset="0"/>
                          <a:cs typeface="Arial" panose="020B0604020202020204" pitchFamily="34" charset="0"/>
                        </a:rPr>
                        <a:t>Discuss ways to develop character in subordinate leaders and Soldiers using the Army Values. </a:t>
                      </a:r>
                      <a:r>
                        <a:rPr lang="en-US" sz="1100" b="1" i="0" baseline="0" dirty="0" smtClean="0">
                          <a:solidFill>
                            <a:schemeClr val="tx1"/>
                          </a:solidFill>
                          <a:latin typeface="Arial" panose="020B0604020202020204" pitchFamily="34" charset="0"/>
                          <a:cs typeface="Arial" panose="020B0604020202020204" pitchFamily="34" charset="0"/>
                        </a:rPr>
                        <a:t>[?]</a:t>
                      </a:r>
                      <a:endParaRPr lang="en-US" sz="1100" b="1" i="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5814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kern="1200" baseline="0" dirty="0" smtClean="0">
                          <a:solidFill>
                            <a:schemeClr val="dk1"/>
                          </a:solidFill>
                          <a:latin typeface="Arial" panose="020B0604020202020204" pitchFamily="34" charset="0"/>
                          <a:ea typeface="+mn-ea"/>
                          <a:cs typeface="Arial" panose="020B0604020202020204" pitchFamily="34" charset="0"/>
                        </a:rPr>
                        <a:t>An essential leadership challenge is to </a:t>
                      </a:r>
                      <a:r>
                        <a:rPr lang="en-US" sz="1100" baseline="0" dirty="0" smtClean="0">
                          <a:latin typeface="Arial" panose="020B0604020202020204" pitchFamily="34" charset="0"/>
                          <a:cs typeface="Arial" panose="020B0604020202020204" pitchFamily="34" charset="0"/>
                        </a:rPr>
                        <a:t>encourage your subordinate leaders and your Soldiers to live these values.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ASK</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What are strategies that you know have helped Soldiers internalize the Army Values? </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 and encourage participants to make note of useful strategies mentioned.]</a:t>
                      </a:r>
                      <a:endParaRPr lang="en-US" sz="1100" baseline="0" dirty="0" smtClean="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dk1"/>
                          </a:solidFill>
                          <a:effectLst/>
                          <a:latin typeface="Arial" panose="020B0604020202020204" pitchFamily="34" charset="0"/>
                          <a:ea typeface="+mn-ea"/>
                          <a:cs typeface="Arial" panose="020B0604020202020204" pitchFamily="34" charset="0"/>
                        </a:rPr>
                        <a:t>Becoming a person and leader of character is a process involving day-to-day experience, education, self-development, developmental counseling, coaching, and mentoring.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dk1"/>
                          </a:solidFill>
                          <a:effectLst/>
                          <a:latin typeface="Arial" panose="020B0604020202020204" pitchFamily="34" charset="0"/>
                          <a:ea typeface="+mn-ea"/>
                          <a:cs typeface="Arial" panose="020B0604020202020204" pitchFamily="34" charset="0"/>
                        </a:rPr>
                        <a:t>While individuals are responsible for their own character development, leaders are responsible for encouraging, supporting, and assessing the efforts of their people.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dk1"/>
                          </a:solidFill>
                          <a:effectLst/>
                          <a:latin typeface="Arial" panose="020B0604020202020204" pitchFamily="34" charset="0"/>
                          <a:ea typeface="+mn-ea"/>
                          <a:cs typeface="Arial" panose="020B0604020202020204" pitchFamily="34" charset="0"/>
                        </a:rPr>
                        <a:t>Leaders of character develop through continual study, reflection, experience, and feedback. </a:t>
                      </a:r>
                      <a:endParaRPr lang="en-US" sz="1100" baseline="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 y="8944627"/>
            <a:ext cx="6950075" cy="259912"/>
          </a:xfrm>
          <a:prstGeom prst="rect">
            <a:avLst/>
          </a:prstGeom>
          <a:noFill/>
        </p:spPr>
        <p:txBody>
          <a:bodyPr wrap="square" lIns="91591" tIns="45795" rIns="91591" bIns="45795" rtlCol="0">
            <a:spAutoFit/>
          </a:bodyPr>
          <a:lstStyle/>
          <a:p>
            <a:pPr algn="ctr"/>
            <a:r>
              <a:rPr lang="en-US" sz="1100" i="1" dirty="0"/>
              <a:t>iii</a:t>
            </a:r>
          </a:p>
        </p:txBody>
      </p:sp>
      <p:graphicFrame>
        <p:nvGraphicFramePr>
          <p:cNvPr id="13" name="Table 12"/>
          <p:cNvGraphicFramePr>
            <a:graphicFrameLocks noGrp="1"/>
          </p:cNvGraphicFramePr>
          <p:nvPr>
            <p:extLst>
              <p:ext uri="{D42A27DB-BD31-4B8C-83A1-F6EECF244321}">
                <p14:modId xmlns:p14="http://schemas.microsoft.com/office/powerpoint/2010/main" val="3368636075"/>
              </p:ext>
            </p:extLst>
          </p:nvPr>
        </p:nvGraphicFramePr>
        <p:xfrm>
          <a:off x="240355" y="1082675"/>
          <a:ext cx="6469367" cy="7629970"/>
        </p:xfrm>
        <a:graphic>
          <a:graphicData uri="http://schemas.openxmlformats.org/drawingml/2006/table">
            <a:tbl>
              <a:tblPr firstRow="1" firstCol="1" bandRow="1">
                <a:tableStyleId>{D27102A9-8310-4765-A935-A1911B00CA55}</a:tableStyleId>
              </a:tblPr>
              <a:tblGrid>
                <a:gridCol w="679267"/>
                <a:gridCol w="1694462"/>
                <a:gridCol w="4095638"/>
              </a:tblGrid>
              <a:tr h="424599">
                <a:tc>
                  <a:txBody>
                    <a:bodyPr/>
                    <a:lstStyle/>
                    <a:p>
                      <a:pPr marL="0" marR="0" algn="ctr">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Symbol</a:t>
                      </a:r>
                      <a:endParaRPr lang="en-US" sz="1100" b="1"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20000"/>
                      </a:srgbClr>
                    </a:solidFill>
                  </a:tcPr>
                </a:tc>
                <a:tc>
                  <a:txBody>
                    <a:bodyPr/>
                    <a:lstStyle/>
                    <a:p>
                      <a:pPr marL="67310" marR="45720" algn="ctr">
                        <a:lnSpc>
                          <a:spcPct val="115000"/>
                        </a:lnSpc>
                        <a:spcBef>
                          <a:spcPts val="0"/>
                        </a:spcBef>
                        <a:spcAft>
                          <a:spcPts val="0"/>
                        </a:spcAft>
                      </a:pPr>
                      <a:r>
                        <a:rPr lang="en-US" sz="1100" b="1" dirty="0">
                          <a:effectLst/>
                          <a:latin typeface="Arial" panose="020B0604020202020204" pitchFamily="34" charset="0"/>
                          <a:cs typeface="Arial" panose="020B0604020202020204" pitchFamily="34" charset="0"/>
                        </a:rPr>
                        <a:t>Represents</a:t>
                      </a:r>
                      <a:endParaRPr lang="en-US" sz="1100" b="1"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20000"/>
                      </a:srgbClr>
                    </a:solidFill>
                  </a:tcPr>
                </a:tc>
                <a:tc>
                  <a:txBody>
                    <a:bodyPr/>
                    <a:lstStyle/>
                    <a:p>
                      <a:pPr marL="45720" marR="45720" algn="ctr">
                        <a:lnSpc>
                          <a:spcPct val="115000"/>
                        </a:lnSpc>
                        <a:spcBef>
                          <a:spcPts val="0"/>
                        </a:spcBef>
                        <a:spcAft>
                          <a:spcPts val="0"/>
                        </a:spcAft>
                      </a:pPr>
                      <a:r>
                        <a:rPr lang="en-US" sz="1100" b="1" dirty="0">
                          <a:effectLst/>
                          <a:latin typeface="Arial" panose="020B0604020202020204" pitchFamily="34" charset="0"/>
                          <a:cs typeface="Arial" panose="020B0604020202020204" pitchFamily="34" charset="0"/>
                        </a:rPr>
                        <a:t>Explanation</a:t>
                      </a:r>
                      <a:endParaRPr lang="en-US" sz="1100" b="1"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alpha val="20000"/>
                      </a:srgbClr>
                    </a:solidFill>
                  </a:tcPr>
                </a:tc>
              </a:tr>
              <a:tr h="610614">
                <a:tc>
                  <a:txBody>
                    <a:bodyPr/>
                    <a:lstStyle/>
                    <a:p>
                      <a:pPr marL="0" marR="0" algn="ctr">
                        <a:lnSpc>
                          <a:spcPct val="115000"/>
                        </a:lnSpc>
                        <a:spcBef>
                          <a:spcPts val="0"/>
                        </a:spcBef>
                        <a:spcAft>
                          <a:spcPts val="0"/>
                        </a:spcAft>
                      </a:pPr>
                      <a:r>
                        <a:rPr lang="en-US" sz="3200" b="1" dirty="0">
                          <a:effectLst/>
                          <a:latin typeface="Arial" panose="020B0604020202020204" pitchFamily="34" charset="0"/>
                          <a:cs typeface="Arial" panose="020B0604020202020204" pitchFamily="34" charset="0"/>
                          <a:sym typeface="Wingdings"/>
                        </a:rPr>
                        <a:t></a:t>
                      </a:r>
                      <a:endParaRPr lang="en-US" sz="3200" b="1" dirty="0">
                        <a:solidFill>
                          <a:schemeClr val="tx1"/>
                        </a:solidFill>
                        <a:effectLst/>
                        <a:latin typeface="Arial" panose="020B0604020202020204" pitchFamily="34" charset="0"/>
                        <a:ea typeface="Calibri"/>
                        <a:cs typeface="Arial" panose="020B0604020202020204" pitchFamily="34" charset="0"/>
                      </a:endParaRPr>
                    </a:p>
                  </a:txBody>
                  <a:tcPr marL="44301" marR="44301" marT="27091" marB="27091"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457200" marR="67310" indent="-389890" algn="ctr">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Timing</a:t>
                      </a:r>
                      <a:endParaRPr lang="en-US" sz="1000" i="0" dirty="0">
                        <a:solidFill>
                          <a:schemeClr val="tx1"/>
                        </a:solidFill>
                        <a:effectLst/>
                        <a:latin typeface="Arial" panose="020B0604020202020204" pitchFamily="34" charset="0"/>
                        <a:ea typeface="Times New Roman"/>
                        <a:cs typeface="Arial" panose="020B0604020202020204" pitchFamily="34" charset="0"/>
                      </a:endParaRPr>
                    </a:p>
                  </a:txBody>
                  <a:tcPr marL="44301" marR="44301" marT="27091" marB="27091"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67310" marR="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This</a:t>
                      </a:r>
                      <a:r>
                        <a:rPr lang="en-US" sz="1100" baseline="0" dirty="0" smtClean="0">
                          <a:effectLst/>
                          <a:latin typeface="Arial" panose="020B0604020202020204" pitchFamily="34" charset="0"/>
                          <a:cs typeface="Arial" panose="020B0604020202020204" pitchFamily="34" charset="0"/>
                        </a:rPr>
                        <a:t> symbol i</a:t>
                      </a:r>
                      <a:r>
                        <a:rPr lang="en-US" sz="1100" dirty="0" smtClean="0">
                          <a:effectLst/>
                          <a:latin typeface="Arial" panose="020B0604020202020204" pitchFamily="34" charset="0"/>
                          <a:cs typeface="Arial" panose="020B0604020202020204" pitchFamily="34" charset="0"/>
                        </a:rPr>
                        <a:t>ndicates </a:t>
                      </a:r>
                      <a:r>
                        <a:rPr lang="en-US" sz="1100" dirty="0">
                          <a:effectLst/>
                          <a:latin typeface="Arial" panose="020B0604020202020204" pitchFamily="34" charset="0"/>
                          <a:cs typeface="Arial" panose="020B0604020202020204" pitchFamily="34" charset="0"/>
                        </a:rPr>
                        <a:t>the amount of time allotted for a given section of the material.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4301" marR="44301" marT="27091" marB="27091"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594438">
                <a:tc>
                  <a:txBody>
                    <a:bodyPr/>
                    <a:lstStyle/>
                    <a:p>
                      <a:pPr marL="0" marR="0" lvl="0" indent="0" algn="ctr" defTabSz="914400" rtl="0" eaLnBrk="1" fontAlgn="base" latinLnBrk="0" hangingPunct="1">
                        <a:lnSpc>
                          <a:spcPct val="115000"/>
                        </a:lnSpc>
                        <a:spcBef>
                          <a:spcPts val="0"/>
                        </a:spcBef>
                        <a:spcAft>
                          <a:spcPts val="0"/>
                        </a:spcAft>
                        <a:buClr>
                          <a:srgbClr val="000000"/>
                        </a:buClr>
                        <a:buSzPts val="800"/>
                        <a:buFont typeface="Symbol"/>
                        <a:buNone/>
                        <a:tabLst/>
                        <a:defRPr/>
                      </a:pPr>
                      <a:r>
                        <a:rPr lang="en-US" sz="3200" b="0" kern="1200" dirty="0" smtClean="0">
                          <a:solidFill>
                            <a:srgbClr val="FF0000"/>
                          </a:solidFill>
                          <a:effectLst/>
                          <a:latin typeface="Arial" panose="020B0604020202020204" pitchFamily="34" charset="0"/>
                          <a:cs typeface="Arial" panose="020B0604020202020204" pitchFamily="34" charset="0"/>
                          <a:sym typeface="Wingdings"/>
                        </a:rPr>
                        <a:t></a:t>
                      </a:r>
                      <a:endParaRPr lang="en-US" sz="3200" b="0" dirty="0" smtClean="0">
                        <a:solidFill>
                          <a:srgbClr val="FF0000"/>
                        </a:solidFill>
                        <a:latin typeface="Arial" panose="020B0604020202020204" pitchFamily="34" charset="0"/>
                        <a:cs typeface="Arial" panose="020B0604020202020204" pitchFamily="34" charset="0"/>
                      </a:endParaRPr>
                    </a:p>
                  </a:txBody>
                  <a:tcPr marL="20204" marR="20204" marT="12355" marB="12355" anchor="ctr">
                    <a:lnT w="12700" cap="flat" cmpd="sng" algn="ctr">
                      <a:noFill/>
                      <a:prstDash val="solid"/>
                      <a:round/>
                      <a:headEnd type="none" w="med" len="med"/>
                      <a:tailEnd type="none" w="med" len="med"/>
                    </a:lnT>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Target / Intent</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lnT w="12700" cap="flat" cmpd="sng" algn="ctr">
                      <a:noFill/>
                      <a:prstDash val="solid"/>
                      <a:round/>
                      <a:headEnd type="none" w="med" len="med"/>
                      <a:tailEnd type="none" w="med" len="med"/>
                    </a:lnT>
                    <a:solidFill>
                      <a:schemeClr val="bg1">
                        <a:lumMod val="65000"/>
                        <a:alpha val="20000"/>
                      </a:schemeClr>
                    </a:solidFill>
                  </a:tcPr>
                </a:tc>
                <a:tc>
                  <a:txBody>
                    <a:bodyPr/>
                    <a:lstStyle/>
                    <a:p>
                      <a:pPr marL="67310" marR="0" algn="l">
                        <a:lnSpc>
                          <a:spcPct val="115000"/>
                        </a:lnSpc>
                        <a:spcBef>
                          <a:spcPts val="0"/>
                        </a:spcBef>
                        <a:spcAft>
                          <a:spcPts val="0"/>
                        </a:spcAft>
                      </a:pPr>
                      <a:r>
                        <a:rPr lang="en-US" sz="1100" kern="1200" dirty="0" smtClean="0">
                          <a:effectLst/>
                          <a:latin typeface="Arial" panose="020B0604020202020204" pitchFamily="34" charset="0"/>
                          <a:cs typeface="Arial" panose="020B0604020202020204" pitchFamily="34" charset="0"/>
                        </a:rPr>
                        <a:t>This symbol</a:t>
                      </a:r>
                      <a:r>
                        <a:rPr lang="en-US" sz="1100" kern="1200" baseline="0" dirty="0" smtClean="0">
                          <a:effectLst/>
                          <a:latin typeface="Arial" panose="020B0604020202020204" pitchFamily="34" charset="0"/>
                          <a:cs typeface="Arial" panose="020B0604020202020204" pitchFamily="34" charset="0"/>
                        </a:rPr>
                        <a:t> i</a:t>
                      </a:r>
                      <a:r>
                        <a:rPr lang="en-US" sz="1100" kern="1200" dirty="0" smtClean="0">
                          <a:effectLst/>
                          <a:latin typeface="Arial" panose="020B0604020202020204" pitchFamily="34" charset="0"/>
                          <a:cs typeface="Arial" panose="020B0604020202020204" pitchFamily="34" charset="0"/>
                        </a:rPr>
                        <a:t>ndicates the main function or rationale for a given slide.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lnT w="12700" cap="flat" cmpd="sng" algn="ctr">
                      <a:noFill/>
                      <a:prstDash val="solid"/>
                      <a:round/>
                      <a:headEnd type="none" w="med" len="med"/>
                      <a:tailEnd type="none" w="med" len="med"/>
                    </a:lnT>
                    <a:solidFill>
                      <a:schemeClr val="bg1">
                        <a:lumMod val="65000"/>
                        <a:alpha val="20000"/>
                      </a:schemeClr>
                    </a:solidFill>
                  </a:tcPr>
                </a:tc>
              </a:tr>
              <a:tr h="652648">
                <a:tc>
                  <a:txBody>
                    <a:bodyPr/>
                    <a:lstStyle/>
                    <a:p>
                      <a:pPr marL="168275" marR="0" lvl="0" indent="0" algn="ctr">
                        <a:lnSpc>
                          <a:spcPct val="115000"/>
                        </a:lnSpc>
                        <a:spcBef>
                          <a:spcPts val="0"/>
                        </a:spcBef>
                        <a:spcAft>
                          <a:spcPts val="0"/>
                        </a:spcAft>
                        <a:buClr>
                          <a:srgbClr val="000000"/>
                        </a:buClr>
                        <a:buSzPts val="800"/>
                        <a:buFont typeface="+mj-lt"/>
                        <a:buNone/>
                      </a:pPr>
                      <a:endParaRPr lang="en-US" sz="14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67310" algn="ctr">
                        <a:lnSpc>
                          <a:spcPct val="115000"/>
                        </a:lnSpc>
                        <a:spcBef>
                          <a:spcPts val="0"/>
                        </a:spcBef>
                        <a:spcAft>
                          <a:spcPts val="0"/>
                        </a:spcAft>
                      </a:pPr>
                      <a:r>
                        <a:rPr lang="en-US" sz="1100" dirty="0" smtClean="0">
                          <a:solidFill>
                            <a:schemeClr val="tx1"/>
                          </a:solidFill>
                          <a:effectLst/>
                          <a:latin typeface="Arial" panose="020B0604020202020204" pitchFamily="34" charset="0"/>
                          <a:ea typeface="Times New Roman"/>
                          <a:cs typeface="Arial" panose="020B0604020202020204" pitchFamily="34" charset="0"/>
                        </a:rPr>
                        <a:t>Key Point</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0" algn="l">
                        <a:lnSpc>
                          <a:spcPct val="115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Numbers and text highlighted in yellow are used to</a:t>
                      </a:r>
                      <a:r>
                        <a:rPr lang="en-US" sz="1100" baseline="0" dirty="0" smtClean="0">
                          <a:solidFill>
                            <a:schemeClr val="tx1"/>
                          </a:solidFill>
                          <a:effectLst/>
                          <a:latin typeface="Arial" panose="020B0604020202020204" pitchFamily="34" charset="0"/>
                          <a:ea typeface="Calibri"/>
                          <a:cs typeface="Arial" panose="020B0604020202020204" pitchFamily="34" charset="0"/>
                        </a:rPr>
                        <a:t> indicate the main points that must be addressed in order to meet a given slide’s target / intent.</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tc>
              </a:tr>
              <a:tr h="594438">
                <a:tc>
                  <a:txBody>
                    <a:bodyPr/>
                    <a:lstStyle/>
                    <a:p>
                      <a:pPr marL="169862" marR="0" lvl="0" indent="0" algn="ctr">
                        <a:lnSpc>
                          <a:spcPct val="115000"/>
                        </a:lnSpc>
                        <a:spcBef>
                          <a:spcPts val="0"/>
                        </a:spcBef>
                        <a:spcAft>
                          <a:spcPts val="0"/>
                        </a:spcAft>
                        <a:buClr>
                          <a:srgbClr val="000000"/>
                        </a:buClr>
                        <a:buSzPts val="800"/>
                        <a:buFont typeface="Symbol"/>
                        <a:buNone/>
                      </a:pPr>
                      <a:r>
                        <a:rPr lang="en-US" sz="1100" dirty="0">
                          <a:effectLst/>
                          <a:latin typeface="Arial" panose="020B0604020202020204" pitchFamily="34" charset="0"/>
                          <a:cs typeface="Arial" panose="020B0604020202020204" pitchFamily="34" charset="0"/>
                        </a:rPr>
                        <a:t> </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smtClean="0">
                          <a:solidFill>
                            <a:schemeClr val="tx1"/>
                          </a:solidFill>
                          <a:effectLst/>
                          <a:latin typeface="Arial" panose="020B0604020202020204" pitchFamily="34" charset="0"/>
                          <a:ea typeface="Times New Roman"/>
                          <a:cs typeface="Arial" panose="020B0604020202020204" pitchFamily="34" charset="0"/>
                        </a:rPr>
                        <a:t>Sample</a:t>
                      </a:r>
                      <a:r>
                        <a:rPr lang="en-US" sz="1100" baseline="0" dirty="0" smtClean="0">
                          <a:solidFill>
                            <a:schemeClr val="tx1"/>
                          </a:solidFill>
                          <a:effectLst/>
                          <a:latin typeface="Arial" panose="020B0604020202020204" pitchFamily="34" charset="0"/>
                          <a:ea typeface="Times New Roman"/>
                          <a:cs typeface="Arial" panose="020B0604020202020204" pitchFamily="34" charset="0"/>
                        </a:rPr>
                        <a:t> Script</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Bullets are used</a:t>
                      </a:r>
                      <a:r>
                        <a:rPr lang="en-US" sz="1100" baseline="0" dirty="0" smtClean="0">
                          <a:effectLst/>
                          <a:latin typeface="Arial" panose="020B0604020202020204" pitchFamily="34" charset="0"/>
                          <a:cs typeface="Arial" panose="020B0604020202020204" pitchFamily="34" charset="0"/>
                        </a:rPr>
                        <a:t> to elaborate on key points by providing a potential script that </a:t>
                      </a:r>
                      <a:r>
                        <a:rPr lang="en-US" sz="1100" dirty="0" smtClean="0">
                          <a:effectLst/>
                          <a:latin typeface="Arial" panose="020B0604020202020204" pitchFamily="34" charset="0"/>
                          <a:cs typeface="Arial" panose="020B0604020202020204" pitchFamily="34" charset="0"/>
                        </a:rPr>
                        <a:t>the</a:t>
                      </a:r>
                      <a:r>
                        <a:rPr lang="en-US" sz="1100" baseline="0" dirty="0" smtClean="0">
                          <a:effectLst/>
                          <a:latin typeface="Arial" panose="020B0604020202020204" pitchFamily="34" charset="0"/>
                          <a:cs typeface="Arial" panose="020B0604020202020204" pitchFamily="34" charset="0"/>
                        </a:rPr>
                        <a:t> trainer can use.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solidFill>
                      <a:schemeClr val="bg1">
                        <a:lumMod val="65000"/>
                        <a:alpha val="20000"/>
                      </a:schemeClr>
                    </a:solidFill>
                  </a:tcPr>
                </a:tc>
              </a:tr>
              <a:tr h="917607">
                <a:tc>
                  <a:txBody>
                    <a:bodyPr/>
                    <a:lstStyle/>
                    <a:p>
                      <a:pPr marL="0" marR="0" algn="ctr">
                        <a:lnSpc>
                          <a:spcPct val="115000"/>
                        </a:lnSpc>
                        <a:spcBef>
                          <a:spcPts val="0"/>
                        </a:spcBef>
                        <a:spcAft>
                          <a:spcPts val="0"/>
                        </a:spcAft>
                      </a:pPr>
                      <a:r>
                        <a:rPr lang="en-US" sz="1200" dirty="0" smtClean="0">
                          <a:effectLst/>
                          <a:latin typeface="Arial" panose="020B0604020202020204" pitchFamily="34" charset="0"/>
                          <a:cs typeface="Arial" panose="020B0604020202020204" pitchFamily="34" charset="0"/>
                        </a:rPr>
                        <a:t>[</a:t>
                      </a:r>
                      <a:r>
                        <a:rPr lang="en-US" sz="1200" i="1" baseline="0" dirty="0" smtClean="0">
                          <a:solidFill>
                            <a:schemeClr val="tx1"/>
                          </a:solidFill>
                          <a:effectLst/>
                          <a:latin typeface="Arial" panose="020B0604020202020204" pitchFamily="34" charset="0"/>
                          <a:cs typeface="Arial" panose="020B0604020202020204" pitchFamily="34" charset="0"/>
                        </a:rPr>
                        <a:t>TEXT</a:t>
                      </a:r>
                      <a:r>
                        <a:rPr lang="en-US" sz="1200" dirty="0" smtClean="0">
                          <a:effectLst/>
                          <a:latin typeface="Arial" panose="020B0604020202020204" pitchFamily="34" charset="0"/>
                          <a:cs typeface="Arial" panose="020B0604020202020204" pitchFamily="34" charset="0"/>
                        </a:rPr>
                        <a:t>]</a:t>
                      </a:r>
                      <a:endParaRPr lang="en-US" sz="12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67310" algn="ctr">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Note to Trainer</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Bracketed text</a:t>
                      </a:r>
                      <a:r>
                        <a:rPr lang="en-US" sz="1100" baseline="0" dirty="0" smtClean="0">
                          <a:effectLst/>
                          <a:latin typeface="Arial" panose="020B0604020202020204" pitchFamily="34" charset="0"/>
                          <a:cs typeface="Arial" panose="020B0604020202020204" pitchFamily="34" charset="0"/>
                        </a:rPr>
                        <a:t> i</a:t>
                      </a:r>
                      <a:r>
                        <a:rPr lang="en-US" sz="1100" dirty="0" smtClean="0">
                          <a:effectLst/>
                          <a:latin typeface="Arial" panose="020B0604020202020204" pitchFamily="34" charset="0"/>
                          <a:cs typeface="Arial" panose="020B0604020202020204" pitchFamily="34" charset="0"/>
                        </a:rPr>
                        <a:t>ndicates a note </a:t>
                      </a:r>
                      <a:r>
                        <a:rPr lang="en-US" sz="1100" dirty="0">
                          <a:effectLst/>
                          <a:latin typeface="Arial" panose="020B0604020202020204" pitchFamily="34" charset="0"/>
                          <a:cs typeface="Arial" panose="020B0604020202020204" pitchFamily="34" charset="0"/>
                        </a:rPr>
                        <a:t>to the </a:t>
                      </a:r>
                      <a:r>
                        <a:rPr lang="en-US" sz="1100" dirty="0" smtClean="0">
                          <a:effectLst/>
                          <a:latin typeface="Arial" panose="020B0604020202020204" pitchFamily="34" charset="0"/>
                          <a:cs typeface="Arial" panose="020B0604020202020204" pitchFamily="34" charset="0"/>
                        </a:rPr>
                        <a:t>trainer</a:t>
                      </a:r>
                      <a:r>
                        <a:rPr lang="en-US" sz="1100" baseline="0" dirty="0" smtClean="0">
                          <a:effectLst/>
                          <a:latin typeface="Arial" panose="020B0604020202020204" pitchFamily="34" charset="0"/>
                          <a:cs typeface="Arial" panose="020B0604020202020204" pitchFamily="34" charset="0"/>
                        </a:rPr>
                        <a:t> which is not intended to be read aloud</a:t>
                      </a:r>
                      <a:r>
                        <a:rPr lang="en-US" sz="1100" dirty="0" smtClean="0">
                          <a:effectLst/>
                          <a:latin typeface="Arial" panose="020B0604020202020204" pitchFamily="34" charset="0"/>
                          <a:cs typeface="Arial" panose="020B0604020202020204" pitchFamily="34" charset="0"/>
                        </a:rPr>
                        <a:t>. </a:t>
                      </a:r>
                      <a:r>
                        <a:rPr lang="en-US" sz="1100" dirty="0">
                          <a:effectLst/>
                          <a:latin typeface="Arial" panose="020B0604020202020204" pitchFamily="34" charset="0"/>
                          <a:cs typeface="Arial" panose="020B0604020202020204" pitchFamily="34" charset="0"/>
                        </a:rPr>
                        <a:t>These provide hints on how to present the material and tips to avoid potential issues that may arise within a given topic.</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tc>
              </a:tr>
              <a:tr h="694422">
                <a:tc>
                  <a:txBody>
                    <a:bodyPr/>
                    <a:lstStyle/>
                    <a:p>
                      <a:pPr marL="0" marR="0" algn="ctr">
                        <a:lnSpc>
                          <a:spcPct val="115000"/>
                        </a:lnSpc>
                        <a:spcBef>
                          <a:spcPts val="0"/>
                        </a:spcBef>
                        <a:spcAft>
                          <a:spcPts val="0"/>
                        </a:spcAft>
                      </a:pP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Multimedia</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45720" marR="4572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This</a:t>
                      </a:r>
                      <a:r>
                        <a:rPr lang="en-US" sz="1100" baseline="0" dirty="0" smtClean="0">
                          <a:effectLst/>
                          <a:latin typeface="Arial" panose="020B0604020202020204" pitchFamily="34" charset="0"/>
                          <a:cs typeface="Arial" panose="020B0604020202020204" pitchFamily="34" charset="0"/>
                        </a:rPr>
                        <a:t> symbol i</a:t>
                      </a:r>
                      <a:r>
                        <a:rPr lang="en-US" sz="1100" dirty="0" smtClean="0">
                          <a:effectLst/>
                          <a:latin typeface="Arial" panose="020B0604020202020204" pitchFamily="34" charset="0"/>
                          <a:cs typeface="Arial" panose="020B0604020202020204" pitchFamily="34" charset="0"/>
                        </a:rPr>
                        <a:t>ndicates </a:t>
                      </a:r>
                      <a:r>
                        <a:rPr lang="en-US" sz="1100" dirty="0">
                          <a:effectLst/>
                          <a:latin typeface="Arial" panose="020B0604020202020204" pitchFamily="34" charset="0"/>
                          <a:cs typeface="Arial" panose="020B0604020202020204" pitchFamily="34" charset="0"/>
                        </a:rPr>
                        <a:t>the use of supplementary audio/video files. To avoid down-time or technical difficulties, keep an eye out for these and plan accordingly. </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r>
              <a:tr h="750422">
                <a:tc>
                  <a:txBody>
                    <a:bodyPr/>
                    <a:lstStyle/>
                    <a:p>
                      <a:pPr marL="0" marR="0" algn="ctr">
                        <a:lnSpc>
                          <a:spcPct val="115000"/>
                        </a:lnSpc>
                        <a:spcBef>
                          <a:spcPts val="0"/>
                        </a:spcBef>
                        <a:spcAft>
                          <a:spcPts val="0"/>
                        </a:spcAft>
                      </a:pPr>
                      <a:r>
                        <a:rPr lang="en-US" sz="3200" dirty="0">
                          <a:effectLst/>
                          <a:latin typeface="Arial" panose="020B0604020202020204" pitchFamily="34" charset="0"/>
                          <a:cs typeface="Arial" panose="020B0604020202020204" pitchFamily="34" charset="0"/>
                          <a:sym typeface="Webdings"/>
                        </a:rPr>
                        <a:t></a:t>
                      </a:r>
                      <a:endParaRPr lang="en-US" sz="32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67310" algn="ctr">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Handouts</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This</a:t>
                      </a:r>
                      <a:r>
                        <a:rPr lang="en-US" sz="1100" baseline="0" dirty="0" smtClean="0">
                          <a:effectLst/>
                          <a:latin typeface="Arial" panose="020B0604020202020204" pitchFamily="34" charset="0"/>
                          <a:cs typeface="Arial" panose="020B0604020202020204" pitchFamily="34" charset="0"/>
                        </a:rPr>
                        <a:t> symbol i</a:t>
                      </a:r>
                      <a:r>
                        <a:rPr lang="en-US" sz="1100" dirty="0" smtClean="0">
                          <a:effectLst/>
                          <a:latin typeface="Arial" panose="020B0604020202020204" pitchFamily="34" charset="0"/>
                          <a:cs typeface="Arial" panose="020B0604020202020204" pitchFamily="34" charset="0"/>
                        </a:rPr>
                        <a:t>ndicates </a:t>
                      </a:r>
                      <a:r>
                        <a:rPr lang="en-US" sz="1100" dirty="0">
                          <a:effectLst/>
                          <a:latin typeface="Arial" panose="020B0604020202020204" pitchFamily="34" charset="0"/>
                          <a:cs typeface="Arial" panose="020B0604020202020204" pitchFamily="34" charset="0"/>
                        </a:rPr>
                        <a:t>that the participants will use handouts </a:t>
                      </a:r>
                      <a:r>
                        <a:rPr lang="en-US" sz="1100" dirty="0" smtClean="0">
                          <a:effectLst/>
                          <a:latin typeface="Arial" panose="020B0604020202020204" pitchFamily="34" charset="0"/>
                          <a:cs typeface="Arial" panose="020B0604020202020204" pitchFamily="34" charset="0"/>
                        </a:rPr>
                        <a:t>at a given </a:t>
                      </a:r>
                      <a:r>
                        <a:rPr lang="en-US" sz="1100" dirty="0">
                          <a:effectLst/>
                          <a:latin typeface="Arial" panose="020B0604020202020204" pitchFamily="34" charset="0"/>
                          <a:cs typeface="Arial" panose="020B0604020202020204" pitchFamily="34" charset="0"/>
                        </a:rPr>
                        <a:t>point in the </a:t>
                      </a:r>
                      <a:r>
                        <a:rPr lang="en-US" sz="1100" dirty="0" smtClean="0">
                          <a:effectLst/>
                          <a:latin typeface="Arial" panose="020B0604020202020204" pitchFamily="34" charset="0"/>
                          <a:cs typeface="Arial" panose="020B0604020202020204" pitchFamily="34" charset="0"/>
                        </a:rPr>
                        <a:t>module. To avoid down-time, keep an eye out for these and plan accordingly.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tc>
              </a:tr>
              <a:tr h="594438">
                <a:tc>
                  <a:txBody>
                    <a:bodyPr/>
                    <a:lstStyle/>
                    <a:p>
                      <a:pPr marL="0" marR="0" algn="ctr">
                        <a:lnSpc>
                          <a:spcPct val="115000"/>
                        </a:lnSpc>
                        <a:spcBef>
                          <a:spcPts val="0"/>
                        </a:spcBef>
                        <a:spcAft>
                          <a:spcPts val="0"/>
                        </a:spcAft>
                      </a:pPr>
                      <a:r>
                        <a:rPr lang="en-US" sz="3200" dirty="0">
                          <a:effectLst/>
                          <a:latin typeface="Arial" panose="020B0604020202020204" pitchFamily="34" charset="0"/>
                          <a:cs typeface="Arial" panose="020B0604020202020204" pitchFamily="34" charset="0"/>
                          <a:sym typeface="Webdings"/>
                        </a:rPr>
                        <a:t></a:t>
                      </a:r>
                      <a:endParaRPr lang="en-US" sz="32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a:effectLst/>
                          <a:latin typeface="Arial" panose="020B0604020202020204" pitchFamily="34" charset="0"/>
                          <a:cs typeface="Arial" panose="020B0604020202020204" pitchFamily="34" charset="0"/>
                        </a:rPr>
                        <a:t>Exercise</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0" algn="l">
                        <a:lnSpc>
                          <a:spcPct val="115000"/>
                        </a:lnSpc>
                        <a:spcBef>
                          <a:spcPts val="0"/>
                        </a:spcBef>
                        <a:spcAft>
                          <a:spcPts val="0"/>
                        </a:spcAft>
                      </a:pPr>
                      <a:r>
                        <a:rPr lang="en-US" sz="1100" dirty="0" smtClean="0">
                          <a:effectLst/>
                          <a:latin typeface="Arial" panose="020B0604020202020204" pitchFamily="34" charset="0"/>
                          <a:cs typeface="Arial" panose="020B0604020202020204" pitchFamily="34" charset="0"/>
                        </a:rPr>
                        <a:t>This</a:t>
                      </a:r>
                      <a:r>
                        <a:rPr lang="en-US" sz="1100" baseline="0" dirty="0" smtClean="0">
                          <a:effectLst/>
                          <a:latin typeface="Arial" panose="020B0604020202020204" pitchFamily="34" charset="0"/>
                          <a:cs typeface="Arial" panose="020B0604020202020204" pitchFamily="34" charset="0"/>
                        </a:rPr>
                        <a:t> symbol i</a:t>
                      </a:r>
                      <a:r>
                        <a:rPr lang="en-US" sz="1100" dirty="0" smtClean="0">
                          <a:effectLst/>
                          <a:latin typeface="Arial" panose="020B0604020202020204" pitchFamily="34" charset="0"/>
                          <a:cs typeface="Arial" panose="020B0604020202020204" pitchFamily="34" charset="0"/>
                        </a:rPr>
                        <a:t>ndicates </a:t>
                      </a:r>
                      <a:r>
                        <a:rPr lang="en-US" sz="1100" dirty="0">
                          <a:effectLst/>
                          <a:latin typeface="Arial" panose="020B0604020202020204" pitchFamily="34" charset="0"/>
                          <a:cs typeface="Arial" panose="020B0604020202020204" pitchFamily="34" charset="0"/>
                        </a:rPr>
                        <a:t>the start of an exercise or activity</a:t>
                      </a:r>
                      <a:r>
                        <a:rPr lang="en-US" sz="1100" dirty="0" smtClean="0">
                          <a:effectLst/>
                          <a:latin typeface="Arial" panose="020B0604020202020204" pitchFamily="34" charset="0"/>
                          <a:cs typeface="Arial" panose="020B0604020202020204" pitchFamily="34" charset="0"/>
                        </a:rPr>
                        <a:t>. To avoid down-time, keep an eye out for these and plan accordingly.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solidFill>
                      <a:schemeClr val="bg1">
                        <a:lumMod val="65000"/>
                        <a:alpha val="20000"/>
                      </a:schemeClr>
                    </a:solidFill>
                  </a:tcPr>
                </a:tc>
              </a:tr>
              <a:tr h="594438">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endParaRPr lang="en-US" sz="3200" kern="1200" dirty="0" smtClean="0">
                        <a:solidFill>
                          <a:schemeClr val="tx1"/>
                        </a:solidFill>
                        <a:effectLst/>
                        <a:latin typeface="Arial" panose="020B0604020202020204" pitchFamily="34" charset="0"/>
                        <a:ea typeface="+mn-ea"/>
                        <a:cs typeface="Arial" panose="020B0604020202020204" pitchFamily="34" charset="0"/>
                      </a:endParaRPr>
                    </a:p>
                  </a:txBody>
                  <a:tcPr marL="20204" marR="20204" marT="12355" marB="12355" anchor="ctr"/>
                </a:tc>
                <a:tc>
                  <a:txBody>
                    <a:bodyPr/>
                    <a:lstStyle/>
                    <a:p>
                      <a:pPr marL="67310" marR="67310" algn="ctr">
                        <a:lnSpc>
                          <a:spcPct val="115000"/>
                        </a:lnSpc>
                        <a:spcBef>
                          <a:spcPts val="0"/>
                        </a:spcBef>
                        <a:spcAft>
                          <a:spcPts val="0"/>
                        </a:spcAft>
                      </a:pPr>
                      <a:r>
                        <a:rPr lang="en-US" sz="1100" dirty="0" smtClean="0">
                          <a:solidFill>
                            <a:schemeClr val="tx1"/>
                          </a:solidFill>
                          <a:effectLst/>
                          <a:latin typeface="Arial" panose="020B0604020202020204" pitchFamily="34" charset="0"/>
                          <a:ea typeface="Times New Roman"/>
                          <a:cs typeface="Arial" panose="020B0604020202020204" pitchFamily="34" charset="0"/>
                        </a:rPr>
                        <a:t>Continue</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tc>
                <a:tc>
                  <a:txBody>
                    <a:bodyPr/>
                    <a:lstStyle/>
                    <a:p>
                      <a:pPr marL="67310" marR="0" algn="l">
                        <a:lnSpc>
                          <a:spcPct val="115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This</a:t>
                      </a:r>
                      <a:r>
                        <a:rPr lang="en-US" sz="1100" baseline="0" dirty="0" smtClean="0">
                          <a:solidFill>
                            <a:schemeClr val="tx1"/>
                          </a:solidFill>
                          <a:effectLst/>
                          <a:latin typeface="Arial" panose="020B0604020202020204" pitchFamily="34" charset="0"/>
                          <a:ea typeface="Calibri"/>
                          <a:cs typeface="Arial" panose="020B0604020202020204" pitchFamily="34" charset="0"/>
                        </a:rPr>
                        <a:t> symbol i</a:t>
                      </a:r>
                      <a:r>
                        <a:rPr lang="en-US" sz="1100" dirty="0" smtClean="0">
                          <a:solidFill>
                            <a:schemeClr val="tx1"/>
                          </a:solidFill>
                          <a:effectLst/>
                          <a:latin typeface="Arial" panose="020B0604020202020204" pitchFamily="34" charset="0"/>
                          <a:ea typeface="Calibri"/>
                          <a:cs typeface="Arial" panose="020B0604020202020204" pitchFamily="34" charset="0"/>
                        </a:rPr>
                        <a:t>ndicates</a:t>
                      </a:r>
                      <a:r>
                        <a:rPr lang="en-US" sz="1100" baseline="0" dirty="0" smtClean="0">
                          <a:solidFill>
                            <a:schemeClr val="tx1"/>
                          </a:solidFill>
                          <a:effectLst/>
                          <a:latin typeface="Arial" panose="020B0604020202020204" pitchFamily="34" charset="0"/>
                          <a:ea typeface="Calibri"/>
                          <a:cs typeface="Arial" panose="020B0604020202020204" pitchFamily="34" charset="0"/>
                        </a:rPr>
                        <a:t> that the training material for a given slide continues onto the next page.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tc>
              </a:tr>
              <a:tr h="594438">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endParaRPr lang="en-US" sz="3200" dirty="0" smtClean="0">
                        <a:solidFill>
                          <a:srgbClr val="FF0000"/>
                        </a:solidFill>
                        <a:latin typeface="Arial" panose="020B0604020202020204" pitchFamily="34" charset="0"/>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smtClean="0">
                          <a:solidFill>
                            <a:schemeClr val="tx1"/>
                          </a:solidFill>
                          <a:effectLst/>
                          <a:latin typeface="Arial" panose="020B0604020202020204" pitchFamily="34" charset="0"/>
                          <a:ea typeface="Times New Roman"/>
                          <a:cs typeface="Arial" panose="020B0604020202020204" pitchFamily="34" charset="0"/>
                        </a:rPr>
                        <a:t>Stop</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0" algn="l">
                        <a:lnSpc>
                          <a:spcPct val="115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This symbol</a:t>
                      </a:r>
                      <a:r>
                        <a:rPr lang="en-US" sz="1100" baseline="0" dirty="0" smtClean="0">
                          <a:solidFill>
                            <a:schemeClr val="tx1"/>
                          </a:solidFill>
                          <a:effectLst/>
                          <a:latin typeface="Arial" panose="020B0604020202020204" pitchFamily="34" charset="0"/>
                          <a:ea typeface="Calibri"/>
                          <a:cs typeface="Arial" panose="020B0604020202020204" pitchFamily="34" charset="0"/>
                        </a:rPr>
                        <a:t> i</a:t>
                      </a:r>
                      <a:r>
                        <a:rPr lang="en-US" sz="1100" dirty="0" smtClean="0">
                          <a:solidFill>
                            <a:schemeClr val="tx1"/>
                          </a:solidFill>
                          <a:effectLst/>
                          <a:latin typeface="Arial" panose="020B0604020202020204" pitchFamily="34" charset="0"/>
                          <a:ea typeface="Calibri"/>
                          <a:cs typeface="Arial" panose="020B0604020202020204" pitchFamily="34" charset="0"/>
                        </a:rPr>
                        <a:t>ndicates</a:t>
                      </a:r>
                      <a:r>
                        <a:rPr lang="en-US" sz="1100" baseline="0" dirty="0" smtClean="0">
                          <a:solidFill>
                            <a:schemeClr val="tx1"/>
                          </a:solidFill>
                          <a:effectLst/>
                          <a:latin typeface="Arial" panose="020B0604020202020204" pitchFamily="34" charset="0"/>
                          <a:ea typeface="Calibri"/>
                          <a:cs typeface="Arial" panose="020B0604020202020204" pitchFamily="34" charset="0"/>
                        </a:rPr>
                        <a:t> that the training material for a given slide ends on this page. </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solidFill>
                      <a:schemeClr val="bg1">
                        <a:lumMod val="65000"/>
                        <a:alpha val="20000"/>
                      </a:schemeClr>
                    </a:solidFill>
                  </a:tcPr>
                </a:tc>
              </a:tr>
              <a:tr h="594438">
                <a:tc>
                  <a: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lang="en-US" sz="1200" dirty="0" smtClean="0">
                          <a:solidFill>
                            <a:schemeClr val="tx1"/>
                          </a:solidFill>
                          <a:latin typeface="Arial" panose="020B0604020202020204" pitchFamily="34" charset="0"/>
                          <a:cs typeface="Arial" panose="020B0604020202020204" pitchFamily="34" charset="0"/>
                        </a:rPr>
                        <a:t>[?]</a:t>
                      </a:r>
                    </a:p>
                  </a:txBody>
                  <a:tcPr marL="20204" marR="20204" marT="12355" marB="12355" anchor="ctr">
                    <a:solidFill>
                      <a:schemeClr val="bg1">
                        <a:lumMod val="65000"/>
                        <a:alpha val="20000"/>
                      </a:schemeClr>
                    </a:solidFill>
                  </a:tcPr>
                </a:tc>
                <a:tc>
                  <a:txBody>
                    <a:bodyPr/>
                    <a:lstStyle/>
                    <a:p>
                      <a:pPr marL="67310" marR="67310" algn="ctr">
                        <a:lnSpc>
                          <a:spcPct val="115000"/>
                        </a:lnSpc>
                        <a:spcBef>
                          <a:spcPts val="0"/>
                        </a:spcBef>
                        <a:spcAft>
                          <a:spcPts val="0"/>
                        </a:spcAft>
                      </a:pPr>
                      <a:r>
                        <a:rPr lang="en-US" sz="1100" dirty="0" smtClean="0">
                          <a:solidFill>
                            <a:schemeClr val="tx1"/>
                          </a:solidFill>
                          <a:effectLst/>
                          <a:latin typeface="Arial" panose="020B0604020202020204" pitchFamily="34" charset="0"/>
                          <a:ea typeface="Times New Roman"/>
                          <a:cs typeface="Arial" panose="020B0604020202020204" pitchFamily="34" charset="0"/>
                        </a:rPr>
                        <a:t>Discussion Question(s)</a:t>
                      </a:r>
                      <a:endParaRPr lang="en-US" sz="1100" dirty="0">
                        <a:solidFill>
                          <a:schemeClr val="tx1"/>
                        </a:solidFill>
                        <a:effectLst/>
                        <a:latin typeface="Arial" panose="020B0604020202020204" pitchFamily="34" charset="0"/>
                        <a:ea typeface="Times New Roman"/>
                        <a:cs typeface="Arial" panose="020B0604020202020204" pitchFamily="34" charset="0"/>
                      </a:endParaRPr>
                    </a:p>
                  </a:txBody>
                  <a:tcPr marL="20204" marR="20204" marT="12355" marB="12355" anchor="ctr">
                    <a:solidFill>
                      <a:schemeClr val="bg1">
                        <a:lumMod val="65000"/>
                        <a:alpha val="20000"/>
                      </a:schemeClr>
                    </a:solidFill>
                  </a:tcPr>
                </a:tc>
                <a:tc>
                  <a:txBody>
                    <a:bodyPr/>
                    <a:lstStyle/>
                    <a:p>
                      <a:pPr marL="67310" marR="0" algn="l">
                        <a:lnSpc>
                          <a:spcPct val="115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This symbol identifies when there is</a:t>
                      </a:r>
                      <a:r>
                        <a:rPr lang="en-US" sz="1100" baseline="0" dirty="0" smtClean="0">
                          <a:solidFill>
                            <a:schemeClr val="tx1"/>
                          </a:solidFill>
                          <a:effectLst/>
                          <a:latin typeface="Arial" panose="020B0604020202020204" pitchFamily="34" charset="0"/>
                          <a:ea typeface="Calibri"/>
                          <a:cs typeface="Arial" panose="020B0604020202020204" pitchFamily="34" charset="0"/>
                        </a:rPr>
                        <a:t> a</a:t>
                      </a:r>
                      <a:r>
                        <a:rPr lang="en-US" sz="1100" dirty="0" smtClean="0">
                          <a:solidFill>
                            <a:schemeClr val="tx1"/>
                          </a:solidFill>
                          <a:effectLst/>
                          <a:latin typeface="Arial" panose="020B0604020202020204" pitchFamily="34" charset="0"/>
                          <a:ea typeface="Calibri"/>
                          <a:cs typeface="Arial" panose="020B0604020202020204" pitchFamily="34" charset="0"/>
                        </a:rPr>
                        <a:t> non-rhetorical</a:t>
                      </a:r>
                      <a:r>
                        <a:rPr lang="en-US" sz="1100" baseline="0" dirty="0" smtClean="0">
                          <a:solidFill>
                            <a:schemeClr val="tx1"/>
                          </a:solidFill>
                          <a:effectLst/>
                          <a:latin typeface="Arial" panose="020B0604020202020204" pitchFamily="34" charset="0"/>
                          <a:ea typeface="Calibri"/>
                          <a:cs typeface="Arial" panose="020B0604020202020204" pitchFamily="34" charset="0"/>
                        </a:rPr>
                        <a:t> </a:t>
                      </a:r>
                      <a:r>
                        <a:rPr lang="en-US" sz="1100" dirty="0" smtClean="0">
                          <a:solidFill>
                            <a:schemeClr val="tx1"/>
                          </a:solidFill>
                          <a:effectLst/>
                          <a:latin typeface="Arial" panose="020B0604020202020204" pitchFamily="34" charset="0"/>
                          <a:ea typeface="Calibri"/>
                          <a:cs typeface="Arial" panose="020B0604020202020204" pitchFamily="34" charset="0"/>
                        </a:rPr>
                        <a:t>discussion question(s) in the instructional content that follows.</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20204" marR="20204" marT="12355" marB="12355" anchor="ctr">
                    <a:solidFill>
                      <a:schemeClr val="bg1">
                        <a:lumMod val="65000"/>
                        <a:alpha val="20000"/>
                      </a:schemeClr>
                    </a:solidFill>
                  </a:tcPr>
                </a:tc>
              </a:tr>
            </a:tbl>
          </a:graphicData>
        </a:graphic>
      </p:graphicFrame>
      <p:sp>
        <p:nvSpPr>
          <p:cNvPr id="14" name="Isosceles Triangle 13"/>
          <p:cNvSpPr/>
          <p:nvPr/>
        </p:nvSpPr>
        <p:spPr>
          <a:xfrm rot="5400000">
            <a:off x="452145" y="7173872"/>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
        <p:nvSpPr>
          <p:cNvPr id="16" name="Rectangle 15"/>
          <p:cNvSpPr/>
          <p:nvPr/>
        </p:nvSpPr>
        <p:spPr>
          <a:xfrm>
            <a:off x="438592" y="775683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pic>
        <p:nvPicPr>
          <p:cNvPr id="18" name="Picture 125"/>
          <p:cNvPicPr>
            <a:picLocks noChangeAspect="1" noChangeArrowheads="1"/>
          </p:cNvPicPr>
          <p:nvPr/>
        </p:nvPicPr>
        <p:blipFill>
          <a:blip r:embed="rId3" cstate="print"/>
          <a:srcRect/>
          <a:stretch>
            <a:fillRect/>
          </a:stretch>
        </p:blipFill>
        <p:spPr bwMode="auto">
          <a:xfrm>
            <a:off x="447135" y="5035510"/>
            <a:ext cx="377819" cy="386041"/>
          </a:xfrm>
          <a:prstGeom prst="rect">
            <a:avLst/>
          </a:prstGeom>
          <a:noFill/>
          <a:ln w="9525">
            <a:noFill/>
            <a:miter lim="800000"/>
            <a:headEnd/>
            <a:tailEnd/>
          </a:ln>
          <a:effectLst/>
        </p:spPr>
      </p:pic>
      <p:sp>
        <p:nvSpPr>
          <p:cNvPr id="19" name="Flowchart: Connector 18"/>
          <p:cNvSpPr/>
          <p:nvPr/>
        </p:nvSpPr>
        <p:spPr>
          <a:xfrm>
            <a:off x="532987" y="3735570"/>
            <a:ext cx="75476" cy="73843"/>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
        <p:nvSpPr>
          <p:cNvPr id="20" name="TextBox 19"/>
          <p:cNvSpPr txBox="1"/>
          <p:nvPr/>
        </p:nvSpPr>
        <p:spPr>
          <a:xfrm>
            <a:off x="279541" y="537616"/>
            <a:ext cx="6395887" cy="536137"/>
          </a:xfrm>
          <a:prstGeom prst="rect">
            <a:avLst/>
          </a:prstGeom>
          <a:noFill/>
        </p:spPr>
        <p:txBody>
          <a:bodyPr wrap="square" lIns="90649" tIns="45325" rIns="90649" bIns="45325" rtlCol="0">
            <a:spAutoFit/>
          </a:bodyPr>
          <a:lstStyle/>
          <a:p>
            <a:r>
              <a:rPr lang="en-US" sz="1200" dirty="0">
                <a:latin typeface="Arial" panose="020B0604020202020204" pitchFamily="34" charset="0"/>
                <a:cs typeface="Arial" panose="020B0604020202020204" pitchFamily="34" charset="0"/>
              </a:rPr>
              <a:t>The table below explains the meaning of the symbols used throughout the guide.</a:t>
            </a:r>
          </a:p>
          <a:p>
            <a:endParaRPr lang="en-US" sz="1600" dirty="0">
              <a:latin typeface="Arial" panose="020B0604020202020204" pitchFamily="34" charset="0"/>
              <a:cs typeface="Arial" panose="020B0604020202020204" pitchFamily="34" charset="0"/>
            </a:endParaRPr>
          </a:p>
        </p:txBody>
      </p:sp>
      <p:sp>
        <p:nvSpPr>
          <p:cNvPr id="21" name="TextBox 20"/>
          <p:cNvSpPr txBox="1"/>
          <p:nvPr/>
        </p:nvSpPr>
        <p:spPr>
          <a:xfrm>
            <a:off x="385303" y="2979290"/>
            <a:ext cx="419772" cy="314083"/>
          </a:xfrm>
          <a:prstGeom prst="rect">
            <a:avLst/>
          </a:prstGeom>
          <a:solidFill>
            <a:srgbClr val="FFFF00"/>
          </a:solidFill>
        </p:spPr>
        <p:txBody>
          <a:bodyPr wrap="square" lIns="90649" tIns="45325" rIns="90649" bIns="45325" rtlCol="0">
            <a:spAutoFit/>
          </a:bodyPr>
          <a:lstStyle/>
          <a:p>
            <a:r>
              <a:rPr lang="en-US" sz="1400" b="1" dirty="0"/>
              <a:t>1.</a:t>
            </a:r>
          </a:p>
        </p:txBody>
      </p:sp>
      <p:sp>
        <p:nvSpPr>
          <p:cNvPr id="12" name="TextBox 11"/>
          <p:cNvSpPr txBox="1"/>
          <p:nvPr/>
        </p:nvSpPr>
        <p:spPr>
          <a:xfrm>
            <a:off x="3444876" y="0"/>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Tree>
    <p:extLst>
      <p:ext uri="{BB962C8B-B14F-4D97-AF65-F5344CB8AC3E}">
        <p14:creationId xmlns:p14="http://schemas.microsoft.com/office/powerpoint/2010/main" val="2380128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803"/>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strike="sngStrike" kern="0" dirty="0">
              <a:solidFill>
                <a:srgbClr val="7030A0"/>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01942871"/>
              </p:ext>
            </p:extLst>
          </p:nvPr>
        </p:nvGraphicFramePr>
        <p:xfrm>
          <a:off x="193860" y="3373033"/>
          <a:ext cx="4114800" cy="476544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Highlight the element of competence as it relates to trust.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Define competence</a:t>
                      </a:r>
                      <a:r>
                        <a:rPr lang="en-US" sz="1100" b="0" baseline="0" dirty="0" smtClean="0">
                          <a:solidFill>
                            <a:schemeClr val="tx1"/>
                          </a:solidFill>
                          <a:latin typeface="Arial" panose="020B0604020202020204" pitchFamily="34" charset="0"/>
                          <a:cs typeface="Arial" panose="020B0604020202020204" pitchFamily="34" charset="0"/>
                        </a:rPr>
                        <a: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6576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Being able to do your job in the Army is important— technical and tactical proficiency are foundational to being a good Soldier, NCO, or Officer.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The ability to perform your job (commensurate with skill level) and properly respond to threats to your safety and the safety of others is expected of every Soldier in every situation.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In some jobs, survival is inherently at risk.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We place more trust in people who are competent rather than those who are incompetent.</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As leaders, you are expected to be prepared for both foreseen and unforeseen challenges.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You may not have a specific competency when an unexpected challenge arises, but you know the Army and you should know your Soldiers well enough to deal with that challenge.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Your demonstrated problem-solving abilities can help you effectively navigate many of these situations.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25</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58084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196471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3993554"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2" name="Table 1"/>
          <p:cNvGraphicFramePr>
            <a:graphicFrameLocks noGrp="1"/>
          </p:cNvGraphicFramePr>
          <p:nvPr>
            <p:extLst>
              <p:ext uri="{D42A27DB-BD31-4B8C-83A1-F6EECF244321}">
                <p14:modId xmlns:p14="http://schemas.microsoft.com/office/powerpoint/2010/main" val="2536245499"/>
              </p:ext>
            </p:extLst>
          </p:nvPr>
        </p:nvGraphicFramePr>
        <p:xfrm>
          <a:off x="198438" y="369486"/>
          <a:ext cx="4114800" cy="4008120"/>
        </p:xfrm>
        <a:graphic>
          <a:graphicData uri="http://schemas.openxmlformats.org/drawingml/2006/table">
            <a:tbl>
              <a:tblPr firstRow="1" bandRow="1">
                <a:tableStyleId>{5C22544A-7EE6-4342-B048-85BDC9FD1C3A}</a:tableStyleId>
              </a:tblPr>
              <a:tblGrid>
                <a:gridCol w="408674"/>
                <a:gridCol w="3706126"/>
              </a:tblGrid>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that pursuing</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greater levels of competence is expected throughout leaders’ Army careers.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48996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Another expectation within the Army is that you continue to deepen and broaden your knowledge of the Army, your unit’s mission and equipment, and other subjects/factors.</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These can lead to increased competence just like you’ve done with your knowledge and skills since your first day in Initial Military Training.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As you continue to increase your leadership competence, you will be able to </a:t>
                      </a:r>
                      <a:r>
                        <a:rPr lang="en-US" sz="1100" kern="0" dirty="0" smtClean="0">
                          <a:solidFill>
                            <a:schemeClr val="tx1"/>
                          </a:solidFill>
                          <a:latin typeface="Arial" panose="020B0604020202020204" pitchFamily="34" charset="0"/>
                          <a:cs typeface="Arial" panose="020B0604020202020204" pitchFamily="34" charset="0"/>
                        </a:rPr>
                        <a:t>mentor subordinate leaders more effectively</a:t>
                      </a:r>
                      <a:r>
                        <a:rPr lang="en-US" sz="1100" b="0" baseline="0" dirty="0" smtClean="0">
                          <a:solidFill>
                            <a:schemeClr val="tx1"/>
                          </a:solidFill>
                          <a:latin typeface="Arial" panose="020B0604020202020204" pitchFamily="34" charset="0"/>
                          <a:cs typeface="Arial" panose="020B0604020202020204" pitchFamily="34" charset="0"/>
                        </a:rPr>
                        <a:t> and influence their growth so they will be able to better impact their Soldiers in effective ways.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Leaders must lead from the front.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Set the example.</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Leaders who stay a safe distance from risk destroy their subordinates’ trust and confidence in them.</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Trust may take time to build.</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803"/>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latin typeface="Arial" panose="020B0604020202020204" pitchFamily="34" charset="0"/>
              <a:cs typeface="Arial" panose="020B0604020202020204" pitchFamily="34" charset="0"/>
            </a:endParaRPr>
          </a:p>
          <a:p>
            <a:endParaRPr lang="en-US" sz="1100" b="1" kern="0" dirty="0">
              <a:latin typeface="Arial" panose="020B0604020202020204" pitchFamily="34" charset="0"/>
              <a:cs typeface="Arial" panose="020B0604020202020204" pitchFamily="34" charset="0"/>
            </a:endParaRPr>
          </a:p>
          <a:p>
            <a:pPr defTabSz="916093">
              <a:defRPr/>
            </a:pPr>
            <a:endParaRPr lang="en-US" sz="1100" kern="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13674977"/>
              </p:ext>
            </p:extLst>
          </p:nvPr>
        </p:nvGraphicFramePr>
        <p:xfrm>
          <a:off x="193860" y="3373034"/>
          <a:ext cx="4114800" cy="4876354"/>
        </p:xfrm>
        <a:graphic>
          <a:graphicData uri="http://schemas.openxmlformats.org/drawingml/2006/table">
            <a:tbl>
              <a:tblPr firstRow="1" bandRow="1">
                <a:tableStyleId>{5C22544A-7EE6-4342-B048-85BDC9FD1C3A}</a:tableStyleId>
              </a:tblPr>
              <a:tblGrid>
                <a:gridCol w="408674"/>
                <a:gridCol w="3706126"/>
              </a:tblGrid>
              <a:tr h="696000">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Highlight the element of commitment as it relates to trust.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7142">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85612">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Define</a:t>
                      </a:r>
                      <a:r>
                        <a:rPr lang="en-US" sz="1100" b="0" baseline="0" dirty="0" smtClean="0">
                          <a:solidFill>
                            <a:schemeClr val="tx1"/>
                          </a:solidFill>
                          <a:latin typeface="Arial" panose="020B0604020202020204" pitchFamily="34" charset="0"/>
                          <a:cs typeface="Arial" panose="020B0604020202020204" pitchFamily="34" charset="0"/>
                        </a:rPr>
                        <a:t> commitment.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6576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kern="0" dirty="0" smtClean="0">
                          <a:solidFill>
                            <a:prstClr val="black"/>
                          </a:solidFill>
                          <a:latin typeface="Arial" panose="020B0604020202020204" pitchFamily="34" charset="0"/>
                          <a:cs typeface="Arial" panose="020B0604020202020204" pitchFamily="34" charset="0"/>
                        </a:rPr>
                        <a:t>Gen </a:t>
                      </a:r>
                      <a:r>
                        <a:rPr lang="en-US" sz="1100" b="0" kern="0" dirty="0" err="1" smtClean="0">
                          <a:solidFill>
                            <a:prstClr val="black"/>
                          </a:solidFill>
                          <a:latin typeface="Arial" panose="020B0604020202020204" pitchFamily="34" charset="0"/>
                          <a:cs typeface="Arial" panose="020B0604020202020204" pitchFamily="34" charset="0"/>
                        </a:rPr>
                        <a:t>Odierno</a:t>
                      </a:r>
                      <a:r>
                        <a:rPr lang="en-US" sz="1100" b="0" kern="0" dirty="0" smtClean="0">
                          <a:solidFill>
                            <a:prstClr val="black"/>
                          </a:solidFill>
                          <a:latin typeface="Arial" panose="020B0604020202020204" pitchFamily="34" charset="0"/>
                          <a:cs typeface="Arial" panose="020B0604020202020204" pitchFamily="34" charset="0"/>
                        </a:rPr>
                        <a:t> the 38</a:t>
                      </a:r>
                      <a:r>
                        <a:rPr lang="en-US" sz="1100" b="0" kern="0" baseline="30000" dirty="0" smtClean="0">
                          <a:solidFill>
                            <a:prstClr val="black"/>
                          </a:solidFill>
                          <a:latin typeface="Arial" panose="020B0604020202020204" pitchFamily="34" charset="0"/>
                          <a:cs typeface="Arial" panose="020B0604020202020204" pitchFamily="34" charset="0"/>
                        </a:rPr>
                        <a:t>th</a:t>
                      </a:r>
                      <a:r>
                        <a:rPr lang="en-US" sz="1100" b="0" kern="0" dirty="0" smtClean="0">
                          <a:solidFill>
                            <a:prstClr val="black"/>
                          </a:solidFill>
                          <a:latin typeface="Arial" panose="020B0604020202020204" pitchFamily="34" charset="0"/>
                          <a:cs typeface="Arial" panose="020B0604020202020204" pitchFamily="34" charset="0"/>
                        </a:rPr>
                        <a:t> Chief of Staff of the Army said, “We will foster a continued commitment to the Army Profession, a noble and selfless calling founded on the bedrock of trust.”</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latin typeface="Arial" panose="020B0604020202020204" pitchFamily="34" charset="0"/>
                          <a:cs typeface="Arial" panose="020B0604020202020204" pitchFamily="34" charset="0"/>
                        </a:rPr>
                        <a:t>Commitment is an Army professional’s resolve to contribute honorable service to the Nation and accomplish the</a:t>
                      </a:r>
                      <a:r>
                        <a:rPr lang="en-US" sz="1100" b="0" baseline="0" dirty="0" smtClean="0">
                          <a:latin typeface="Arial" panose="020B0604020202020204" pitchFamily="34" charset="0"/>
                          <a:cs typeface="Arial" panose="020B0604020202020204" pitchFamily="34" charset="0"/>
                        </a:rPr>
                        <a:t> </a:t>
                      </a:r>
                      <a:r>
                        <a:rPr lang="en-US" sz="1100" b="0" dirty="0" smtClean="0">
                          <a:latin typeface="Arial" panose="020B0604020202020204" pitchFamily="34" charset="0"/>
                          <a:cs typeface="Arial" panose="020B0604020202020204" pitchFamily="34" charset="0"/>
                        </a:rPr>
                        <a:t>mission despite adversity, obstacles, and challenges.</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b="0" i="1" dirty="0" smtClean="0">
                          <a:latin typeface="Arial" panose="020B0604020202020204" pitchFamily="34" charset="0"/>
                          <a:cs typeface="Arial" panose="020B0604020202020204" pitchFamily="34" charset="0"/>
                        </a:rPr>
                        <a:t>] </a:t>
                      </a:r>
                      <a:r>
                        <a:rPr lang="en-US" sz="1100" b="0" dirty="0" smtClean="0">
                          <a:latin typeface="Arial" panose="020B0604020202020204" pitchFamily="34" charset="0"/>
                          <a:cs typeface="Arial" panose="020B0604020202020204" pitchFamily="34" charset="0"/>
                        </a:rPr>
                        <a:t>What is the difference between compliance</a:t>
                      </a:r>
                      <a:r>
                        <a:rPr lang="en-US" sz="1100" b="0" baseline="0" dirty="0" smtClean="0">
                          <a:latin typeface="Arial" panose="020B0604020202020204" pitchFamily="34" charset="0"/>
                          <a:cs typeface="Arial" panose="020B0604020202020204" pitchFamily="34" charset="0"/>
                        </a:rPr>
                        <a:t> and commitment?</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b="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 </a:t>
                      </a:r>
                      <a:r>
                        <a:rPr lang="en-US" sz="1100" b="0" i="1" baseline="0" dirty="0" smtClean="0">
                          <a:latin typeface="Arial" panose="020B0604020202020204" pitchFamily="34" charset="0"/>
                          <a:cs typeface="Arial" panose="020B0604020202020204" pitchFamily="34" charset="0"/>
                        </a:rPr>
                        <a:t>Allow for answers.]</a:t>
                      </a:r>
                      <a:endParaRPr lang="en-US" sz="1100" b="0" i="1" dirty="0" smtClean="0">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latin typeface="Arial" panose="020B0604020202020204" pitchFamily="34" charset="0"/>
                          <a:cs typeface="Arial" panose="020B0604020202020204" pitchFamily="34" charset="0"/>
                        </a:rPr>
                        <a:t>Demonstrating commitment requires the resilience to cope with, recover from, and learn from setbacks.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latin typeface="Arial" panose="020B0604020202020204" pitchFamily="34" charset="0"/>
                          <a:cs typeface="Arial" panose="020B0604020202020204" pitchFamily="34" charset="0"/>
                        </a:rPr>
                        <a:t>Commitment generally produces longer-lasting and broader effects.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latin typeface="Arial" panose="020B0604020202020204" pitchFamily="34" charset="0"/>
                          <a:cs typeface="Arial" panose="020B0604020202020204" pitchFamily="34" charset="0"/>
                        </a:rPr>
                        <a:t>Whereas compliance only affects</a:t>
                      </a:r>
                      <a:r>
                        <a:rPr lang="en-US" sz="1100" b="0" baseline="0" dirty="0" smtClean="0">
                          <a:latin typeface="Arial" panose="020B0604020202020204" pitchFamily="34" charset="0"/>
                          <a:cs typeface="Arial" panose="020B0604020202020204" pitchFamily="34" charset="0"/>
                        </a:rPr>
                        <a:t> </a:t>
                      </a:r>
                      <a:r>
                        <a:rPr lang="en-US" sz="1100" b="0" dirty="0" smtClean="0">
                          <a:latin typeface="Arial" panose="020B0604020202020204" pitchFamily="34" charset="0"/>
                          <a:cs typeface="Arial" panose="020B0604020202020204" pitchFamily="34" charset="0"/>
                        </a:rPr>
                        <a:t>a follower’s behavior, commitment reaches deeper—changing attitudes, beliefs, and behavior.</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27</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61900" y="858084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144799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12" name="TextBox 11"/>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28</a:t>
            </a:r>
            <a:endParaRPr lang="en-US" sz="1200" dirty="0">
              <a:latin typeface="Arial" panose="020B0604020202020204" pitchFamily="34" charset="0"/>
              <a:cs typeface="Arial" panose="020B0604020202020204" pitchFamily="34" charset="0"/>
            </a:endParaRPr>
          </a:p>
        </p:txBody>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3993554"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87578818"/>
              </p:ext>
            </p:extLst>
          </p:nvPr>
        </p:nvGraphicFramePr>
        <p:xfrm>
          <a:off x="198438" y="369487"/>
          <a:ext cx="4114800" cy="5208671"/>
        </p:xfrm>
        <a:graphic>
          <a:graphicData uri="http://schemas.openxmlformats.org/drawingml/2006/table">
            <a:tbl>
              <a:tblPr firstRow="1" bandRow="1">
                <a:tableStyleId>{5C22544A-7EE6-4342-B048-85BDC9FD1C3A}</a:tableStyleId>
              </a:tblPr>
              <a:tblGrid>
                <a:gridCol w="408674"/>
                <a:gridCol w="3706126"/>
              </a:tblGrid>
              <a:tr h="150876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Just</a:t>
                      </a:r>
                      <a:r>
                        <a:rPr lang="en-US" sz="1100" b="0" baseline="0" dirty="0" smtClean="0">
                          <a:solidFill>
                            <a:schemeClr val="tx1"/>
                          </a:solidFill>
                          <a:latin typeface="Arial" panose="020B0604020202020204" pitchFamily="34" charset="0"/>
                          <a:cs typeface="Arial" panose="020B0604020202020204" pitchFamily="34" charset="0"/>
                        </a:rPr>
                        <a:t> like Soldiers may have a “check the block” attitude about some tasks, you may also find yourselves falling into that trap. </a:t>
                      </a:r>
                      <a:r>
                        <a:rPr lang="en-US" sz="1100" b="0" baseline="0" dirty="0" smtClean="0">
                          <a:latin typeface="Arial" panose="020B0604020202020204" pitchFamily="34" charset="0"/>
                          <a:cs typeface="Arial" panose="020B0604020202020204" pitchFamily="34" charset="0"/>
                        </a:rPr>
                        <a:t>too.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baseline="0" dirty="0" smtClean="0">
                          <a:solidFill>
                            <a:schemeClr val="tx1"/>
                          </a:solidFill>
                          <a:latin typeface="Arial" panose="020B0604020202020204" pitchFamily="34" charset="0"/>
                          <a:cs typeface="Arial" panose="020B0604020202020204" pitchFamily="34" charset="0"/>
                        </a:rPr>
                        <a:t>What can you do when you find yourself modeling compliance rather than commitment to your Soldiers, subordinate leaders, and job?</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for responses.]</a:t>
                      </a:r>
                      <a:endParaRPr lang="en-US" sz="1100" b="0" i="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2351">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baseline="0" dirty="0" smtClean="0">
                          <a:solidFill>
                            <a:schemeClr val="tx1"/>
                          </a:solidFill>
                          <a:latin typeface="Arial" panose="020B0604020202020204" pitchFamily="34" charset="0"/>
                          <a:cs typeface="Arial" panose="020B0604020202020204" pitchFamily="34" charset="0"/>
                        </a:rPr>
                        <a:t>Describe how commitment is grown and modeled.</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33756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Commitment grows from an individual’s desire to gain a sense of control and develop self-worth by contributing </a:t>
                      </a:r>
                      <a:r>
                        <a:rPr lang="en-US" sz="1100" b="0" dirty="0" smtClean="0">
                          <a:latin typeface="Arial" panose="020B0604020202020204" pitchFamily="34" charset="0"/>
                          <a:cs typeface="Arial" panose="020B0604020202020204" pitchFamily="34" charset="0"/>
                        </a:rPr>
                        <a:t>to the organization.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When a leader builds responsibility among followers, they will likely demonstrate more initiative, personal involvement, and creativity.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Depending on the influence objective, leaders can strengthen commitment by reinforcing followers’ identification with the nation (loyalty), the Army (professionalism), the unit or organization (selfless service), the leadership in a unit (respect), and to the job (duty).</a:t>
                      </a:r>
                      <a:endParaRPr lang="en-US" sz="1100" b="0" kern="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When people see you are going to be consistent and have committed to the person or organization, their trust for you deepens.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They see your behaviors day in and day out and they are confident that you will maintain these behaviors.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38027041"/>
              </p:ext>
            </p:extLst>
          </p:nvPr>
        </p:nvGraphicFramePr>
        <p:xfrm>
          <a:off x="193861" y="3398837"/>
          <a:ext cx="4043177" cy="5072448"/>
        </p:xfrm>
        <a:graphic>
          <a:graphicData uri="http://schemas.openxmlformats.org/drawingml/2006/table">
            <a:tbl>
              <a:tblPr firstRow="1" bandRow="1">
                <a:tableStyleId>{5C22544A-7EE6-4342-B048-85BDC9FD1C3A}</a:tableStyleId>
              </a:tblPr>
              <a:tblGrid>
                <a:gridCol w="401561"/>
                <a:gridCol w="3641616"/>
              </a:tblGrid>
              <a:tr h="68542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Explain that the perceptions others have of how you balance the elements of trust will inform the degree to which they trust you.</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059">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8580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that others’ perceptions of how</a:t>
                      </a:r>
                      <a:r>
                        <a:rPr lang="en-US" sz="1100" b="0" baseline="0" dirty="0" smtClean="0">
                          <a:solidFill>
                            <a:schemeClr val="tx1"/>
                          </a:solidFill>
                          <a:latin typeface="Arial" panose="020B0604020202020204" pitchFamily="34" charset="0"/>
                          <a:cs typeface="Arial" panose="020B0604020202020204" pitchFamily="34" charset="0"/>
                        </a:rPr>
                        <a:t> you demonstrate character, competence, and commitment impact how much they trust you.</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5661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How people perceive you regarding character, competence, and commitment will lead to their </a:t>
                      </a:r>
                      <a:r>
                        <a:rPr lang="en-US" sz="1100" baseline="0" dirty="0" smtClean="0">
                          <a:solidFill>
                            <a:schemeClr val="tx1"/>
                          </a:solidFill>
                          <a:latin typeface="Arial" panose="020B0604020202020204" pitchFamily="34" charset="0"/>
                          <a:cs typeface="Arial" panose="020B0604020202020204" pitchFamily="34" charset="0"/>
                        </a:rPr>
                        <a:t>estimation of your trustworthiness. </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This perception is not built on your work performance alone but also on how you interact with the community, your Family and friends, and your presence on social media.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Because trust is relational, communication and accountability are critical.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When there are breakdowns in communication, trust is often a casualty.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Accountability is important for all 3 elements of trust.</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Soldiers need to know that you are working to build and maintain trust.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As we already discussed, you cannot order others to trust you. </a:t>
                      </a:r>
                    </a:p>
                    <a:p>
                      <a:pPr marL="171450" indent="-171450">
                        <a:spcAft>
                          <a:spcPts val="600"/>
                        </a:spcAft>
                        <a:buFont typeface="Arial" panose="020B0604020202020204" pitchFamily="34" charset="0"/>
                        <a:buChar char="•"/>
                      </a:pP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29</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58084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46023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3993554"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15" name="TextBox 1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16" name="Table 15"/>
          <p:cNvGraphicFramePr>
            <a:graphicFrameLocks noGrp="1"/>
          </p:cNvGraphicFramePr>
          <p:nvPr>
            <p:extLst>
              <p:ext uri="{D42A27DB-BD31-4B8C-83A1-F6EECF244321}">
                <p14:modId xmlns:p14="http://schemas.microsoft.com/office/powerpoint/2010/main" val="4285222858"/>
              </p:ext>
            </p:extLst>
          </p:nvPr>
        </p:nvGraphicFramePr>
        <p:xfrm>
          <a:off x="198438" y="369486"/>
          <a:ext cx="4114800" cy="2164080"/>
        </p:xfrm>
        <a:graphic>
          <a:graphicData uri="http://schemas.openxmlformats.org/drawingml/2006/table">
            <a:tbl>
              <a:tblPr firstRow="1" bandRow="1">
                <a:tableStyleId>{5C22544A-7EE6-4342-B048-85BDC9FD1C3A}</a:tableStyleId>
              </a:tblPr>
              <a:tblGrid>
                <a:gridCol w="408674"/>
                <a:gridCol w="3706126"/>
              </a:tblGrid>
              <a:tr h="216408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You can order them to obey you because of your rank and role.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Trust is earned.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It’s not always that easy, though, as complications do arise in relationships.</a:t>
                      </a:r>
                      <a:r>
                        <a:rPr lang="en-US" sz="1100" baseline="0" dirty="0" smtClean="0">
                          <a:solidFill>
                            <a:schemeClr val="tx1"/>
                          </a:solidFill>
                          <a:latin typeface="Arial" panose="020B0604020202020204" pitchFamily="34" charset="0"/>
                          <a:cs typeface="Arial" panose="020B0604020202020204" pitchFamily="34" charset="0"/>
                        </a:rPr>
                        <a:t>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In fact, some people are less likely to trust because of their own experiences.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In such cases, it may take longer to build trust, and you may have to figure out the elements of trust that are most important to them. </a:t>
                      </a:r>
                      <a:endPar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7" name="TextBox 1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31716220"/>
              </p:ext>
            </p:extLst>
          </p:nvPr>
        </p:nvGraphicFramePr>
        <p:xfrm>
          <a:off x="193861" y="3322637"/>
          <a:ext cx="4043177" cy="5634124"/>
        </p:xfrm>
        <a:graphic>
          <a:graphicData uri="http://schemas.openxmlformats.org/drawingml/2006/table">
            <a:tbl>
              <a:tblPr firstRow="1" bandRow="1">
                <a:tableStyleId>{5C22544A-7EE6-4342-B048-85BDC9FD1C3A}</a:tableStyleId>
              </a:tblPr>
              <a:tblGrid>
                <a:gridCol w="401561"/>
                <a:gridCol w="3641616"/>
              </a:tblGrid>
              <a:tr h="530307">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ways to foster a culture of trust, define and explain “baselines”, and discuss the risk involved in trust.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3811">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Identify</a:t>
                      </a:r>
                      <a:r>
                        <a:rPr lang="en-US" sz="1100" b="0" baseline="0" dirty="0" smtClean="0">
                          <a:solidFill>
                            <a:schemeClr val="tx1"/>
                          </a:solidFill>
                          <a:latin typeface="Arial" panose="020B0604020202020204" pitchFamily="34" charset="0"/>
                          <a:cs typeface="Arial" panose="020B0604020202020204" pitchFamily="34" charset="0"/>
                        </a:rPr>
                        <a:t> actions that can foster a culture of trust.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5457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NOTE</a:t>
                      </a:r>
                      <a:r>
                        <a:rPr lang="en-US" sz="1100" b="0" i="1" dirty="0" smtClean="0">
                          <a:solidFill>
                            <a:schemeClr val="tx1"/>
                          </a:solidFill>
                          <a:latin typeface="Arial" panose="020B0604020202020204" pitchFamily="34" charset="0"/>
                          <a:cs typeface="Arial" panose="020B0604020202020204" pitchFamily="34" charset="0"/>
                        </a:rPr>
                        <a:t>: You may use the video in place of teaching the</a:t>
                      </a:r>
                      <a:r>
                        <a:rPr lang="en-US" sz="1100" b="0" i="1" baseline="0" dirty="0" smtClean="0">
                          <a:solidFill>
                            <a:schemeClr val="tx1"/>
                          </a:solidFill>
                          <a:latin typeface="Arial" panose="020B0604020202020204" pitchFamily="34" charset="0"/>
                          <a:cs typeface="Arial" panose="020B0604020202020204" pitchFamily="34" charset="0"/>
                        </a:rPr>
                        <a:t> Key Points. Discuss the questions in Key Points 3 and 4.]</a:t>
                      </a:r>
                      <a:endParaRPr lang="en-US" sz="1100" b="0" i="1"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On the screen,</a:t>
                      </a:r>
                      <a:r>
                        <a:rPr lang="en-US" sz="1100" b="0" baseline="0" dirty="0" smtClean="0">
                          <a:solidFill>
                            <a:schemeClr val="tx1"/>
                          </a:solidFill>
                          <a:latin typeface="Arial" panose="020B0604020202020204" pitchFamily="34" charset="0"/>
                          <a:cs typeface="Arial" panose="020B0604020202020204" pitchFamily="34" charset="0"/>
                        </a:rPr>
                        <a:t> there </a:t>
                      </a:r>
                      <a:r>
                        <a:rPr lang="en-US" sz="1100" b="0" dirty="0" smtClean="0">
                          <a:solidFill>
                            <a:schemeClr val="tx1"/>
                          </a:solidFill>
                          <a:latin typeface="Arial" panose="020B0604020202020204" pitchFamily="34" charset="0"/>
                          <a:cs typeface="Arial" panose="020B0604020202020204" pitchFamily="34" charset="0"/>
                        </a:rPr>
                        <a:t>is a list of things</a:t>
                      </a:r>
                      <a:r>
                        <a:rPr lang="en-US" sz="1100" b="0" baseline="0" dirty="0" smtClean="0">
                          <a:solidFill>
                            <a:schemeClr val="tx1"/>
                          </a:solidFill>
                          <a:latin typeface="Arial" panose="020B0604020202020204" pitchFamily="34" charset="0"/>
                          <a:cs typeface="Arial" panose="020B0604020202020204" pitchFamily="34" charset="0"/>
                        </a:rPr>
                        <a:t> you can and should do to make trust part of the battle rhythm of your unit.</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As you look at this list, you can see that character, competence, and commitment are implied</a:t>
                      </a:r>
                      <a:r>
                        <a:rPr lang="en-US" sz="1100" b="0" baseline="0" dirty="0" smtClean="0">
                          <a:solidFill>
                            <a:schemeClr val="tx1"/>
                          </a:solidFill>
                          <a:latin typeface="Arial" panose="020B0604020202020204" pitchFamily="34" charset="0"/>
                          <a:cs typeface="Arial" panose="020B0604020202020204" pitchFamily="34" charset="0"/>
                        </a:rPr>
                        <a:t> throughout the list</a:t>
                      </a:r>
                      <a:r>
                        <a:rPr lang="en-US" sz="1100" b="0" dirty="0" smtClean="0">
                          <a:solidFill>
                            <a:schemeClr val="tx1"/>
                          </a:solidFill>
                          <a:latin typeface="Arial" panose="020B0604020202020204" pitchFamily="34" charset="0"/>
                          <a:cs typeface="Arial" panose="020B0604020202020204" pitchFamily="34" charset="0"/>
                        </a:rPr>
                        <a: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3811">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0" dirty="0" smtClean="0">
                          <a:solidFill>
                            <a:schemeClr val="tx1"/>
                          </a:solidFill>
                          <a:latin typeface="Arial" panose="020B0604020202020204" pitchFamily="34" charset="0"/>
                          <a:cs typeface="Arial" panose="020B0604020202020204" pitchFamily="34" charset="0"/>
                        </a:rPr>
                        <a:t>Explain how to foster trust with</a:t>
                      </a:r>
                      <a:r>
                        <a:rPr lang="en-US" sz="1100" b="0" i="0" baseline="0" dirty="0" smtClean="0">
                          <a:solidFill>
                            <a:schemeClr val="tx1"/>
                          </a:solidFill>
                          <a:latin typeface="Arial" panose="020B0604020202020204" pitchFamily="34" charset="0"/>
                          <a:cs typeface="Arial" panose="020B0604020202020204" pitchFamily="34" charset="0"/>
                        </a:rPr>
                        <a:t> Families</a:t>
                      </a:r>
                      <a:r>
                        <a:rPr lang="en-US" sz="1100" b="0" i="0" dirty="0" smtClean="0">
                          <a:solidFill>
                            <a:schemeClr val="tx1"/>
                          </a:solidFill>
                          <a:latin typeface="Arial" panose="020B0604020202020204" pitchFamily="34" charset="0"/>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5448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Having the trust of your Soldiers is crucial.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Having the trust of their Families is also key to successful company leadership (FM 6-22, Table 7-31).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Considering your decisions in order to balance mission accomplishment with the welfare of Soldiers and their Families.</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Ensuring subordinates’ and their Families’ health, welfare, and development are provided for.</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Speaking with the team (unit) and their Families to determine how you can better serve them.</a:t>
                      </a:r>
                      <a:endParaRPr kumimoji="0" lang="en-US" sz="12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31</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66924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948255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616546984"/>
              </p:ext>
            </p:extLst>
          </p:nvPr>
        </p:nvGraphicFramePr>
        <p:xfrm>
          <a:off x="198438" y="384640"/>
          <a:ext cx="4114800" cy="7940040"/>
        </p:xfrm>
        <a:graphic>
          <a:graphicData uri="http://schemas.openxmlformats.org/drawingml/2006/table">
            <a:tbl>
              <a:tblPr firstRow="1" bandRow="1">
                <a:tableStyleId>{5C22544A-7EE6-4342-B048-85BDC9FD1C3A}</a:tableStyleId>
              </a:tblPr>
              <a:tblGrid>
                <a:gridCol w="408675"/>
                <a:gridCol w="3706125"/>
              </a:tblGrid>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3.</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0" dirty="0" smtClean="0">
                          <a:solidFill>
                            <a:schemeClr val="tx1"/>
                          </a:solidFill>
                          <a:latin typeface="Arial" panose="020B0604020202020204" pitchFamily="34" charset="0"/>
                          <a:cs typeface="Arial" panose="020B0604020202020204" pitchFamily="34" charset="0"/>
                        </a:rPr>
                        <a:t>Discuss the</a:t>
                      </a:r>
                      <a:r>
                        <a:rPr lang="en-US" sz="1100" b="0" i="0" baseline="0" dirty="0" smtClean="0">
                          <a:solidFill>
                            <a:schemeClr val="tx1"/>
                          </a:solidFill>
                          <a:latin typeface="Arial" panose="020B0604020202020204" pitchFamily="34" charset="0"/>
                          <a:cs typeface="Arial" panose="020B0604020202020204" pitchFamily="34" charset="0"/>
                        </a:rPr>
                        <a:t> effects that a challenging Family can have on the unit and ways to manage the situation. </a:t>
                      </a:r>
                      <a:r>
                        <a:rPr lang="en-US" sz="1100" b="1" dirty="0" smtClean="0">
                          <a:solidFill>
                            <a:schemeClr val="tx1"/>
                          </a:solidFill>
                          <a:latin typeface="Arial" panose="020B0604020202020204" pitchFamily="34" charset="0"/>
                          <a:cs typeface="Arial" panose="020B0604020202020204" pitchFamily="34" charset="0"/>
                        </a:rPr>
                        <a:t>[?]</a:t>
                      </a:r>
                      <a:endParaRPr lang="en-US" sz="1100" b="0" i="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22148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What are the effects</a:t>
                      </a:r>
                      <a:r>
                        <a:rPr lang="en-US" sz="1100" baseline="0" dirty="0" smtClean="0">
                          <a:latin typeface="Arial" panose="020B0604020202020204" pitchFamily="34" charset="0"/>
                          <a:cs typeface="Arial" panose="020B0604020202020204" pitchFamily="34" charset="0"/>
                        </a:rPr>
                        <a:t> on a company with a particularly challenging Family? How will you and your subordinate leaders deal with this?</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i="1" baseline="0" dirty="0" smtClean="0">
                          <a:latin typeface="Arial" panose="020B0604020202020204" pitchFamily="34" charset="0"/>
                          <a:cs typeface="Arial" panose="020B0604020202020204" pitchFamily="34" charset="0"/>
                        </a:rPr>
                        <a:t>: Allow for some discussion. Answers should include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Effects can be division between Soldiers and their Families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Soldiers being distracted from work</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Reduced productivity and dependability on the Soldier which impacts daily operations, training, and readiness</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Managing is part of the art of leadership</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MRT training might be helpful for the Spouse as well as a leader Spouse (of the same gender) taking a coach or mentor role</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smtClean="0">
                          <a:latin typeface="Arial" panose="020B0604020202020204" pitchFamily="34" charset="0"/>
                          <a:cs typeface="Arial" panose="020B0604020202020204" pitchFamily="34" charset="0"/>
                        </a:rPr>
                        <a:t>If the following point is not discussed, make sure it is discussed.]</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Foster positive</a:t>
                      </a:r>
                      <a:r>
                        <a:rPr lang="en-US" sz="1100" baseline="0" dirty="0" smtClean="0">
                          <a:latin typeface="Arial" panose="020B0604020202020204" pitchFamily="34" charset="0"/>
                          <a:cs typeface="Arial" panose="020B0604020202020204" pitchFamily="34" charset="0"/>
                        </a:rPr>
                        <a:t> behaviors in Families.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If you highlight these behaviors, they may echo through the company. </a:t>
                      </a:r>
                      <a:endParaRPr lang="en-US" sz="110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5760">
                <a:tc>
                  <a:txBody>
                    <a:bodyPr/>
                    <a:lstStyle/>
                    <a:p>
                      <a:pPr algn="ctr">
                        <a:spcBef>
                          <a:spcPts val="0"/>
                        </a:spcBef>
                        <a:spcAft>
                          <a:spcPts val="600"/>
                        </a:spcAft>
                      </a:pPr>
                      <a:r>
                        <a:rPr lang="en-US" sz="1100" dirty="0" smtClean="0">
                          <a:solidFill>
                            <a:schemeClr val="tx1"/>
                          </a:solidFill>
                          <a:latin typeface="Arial" panose="020B0604020202020204" pitchFamily="34" charset="0"/>
                          <a:cs typeface="Arial" panose="020B0604020202020204" pitchFamily="34" charset="0"/>
                        </a:rPr>
                        <a:t>4.</a:t>
                      </a: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kern="0" dirty="0" smtClean="0">
                          <a:solidFill>
                            <a:schemeClr val="tx1"/>
                          </a:solidFill>
                          <a:latin typeface="Arial" panose="020B0604020202020204" pitchFamily="34" charset="0"/>
                          <a:cs typeface="Arial" panose="020B0604020202020204" pitchFamily="34" charset="0"/>
                        </a:rPr>
                        <a:t>Discuss baselines. </a:t>
                      </a:r>
                      <a:r>
                        <a:rPr lang="en-US" sz="1100" b="1" dirty="0" smtClean="0">
                          <a:solidFill>
                            <a:schemeClr val="tx1"/>
                          </a:solidFill>
                          <a:latin typeface="Arial" panose="020B0604020202020204" pitchFamily="34" charset="0"/>
                          <a:cs typeface="Arial" panose="020B0604020202020204" pitchFamily="34" charset="0"/>
                        </a:rPr>
                        <a:t>[?]</a:t>
                      </a:r>
                      <a:endParaRPr lang="en-US" sz="1100" kern="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34640">
                <a:tc>
                  <a:txBody>
                    <a:bodyPr/>
                    <a:lstStyle/>
                    <a:p>
                      <a:pPr algn="ct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Notice also that there is a relational aspect of trust when considering communication, and in knowing and responding to variations in baselines.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Let’s talk more about baselines and their importance for any leader or Soldier. </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A baseline can be defined as simply a reference point, a basis for future comparison.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Your familiarity with how someone you routinely interact with, their normal level of functioning and productivity, attitude, level of involvement, range of emotion, etc. informs their “baseline”. </a:t>
                      </a:r>
                      <a:endParaRPr lang="en-US" sz="1100" b="1" i="1" baseline="0" dirty="0" smtClean="0">
                        <a:solidFill>
                          <a:schemeClr val="tx1"/>
                        </a:solidFill>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W</a:t>
                      </a:r>
                      <a:r>
                        <a:rPr lang="en-US" sz="1100" b="0" baseline="0" dirty="0" smtClean="0">
                          <a:solidFill>
                            <a:schemeClr val="tx1"/>
                          </a:solidFill>
                          <a:latin typeface="Arial" panose="020B0604020202020204" pitchFamily="34" charset="0"/>
                          <a:cs typeface="Arial" panose="020B0604020202020204" pitchFamily="34" charset="0"/>
                        </a:rPr>
                        <a:t>hy is it important to determine your counterpart’s, subordinate leaders’, Soldiers’, and loved ones’ baselines?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8" name="Isosceles Triangle 7"/>
          <p:cNvSpPr/>
          <p:nvPr/>
        </p:nvSpPr>
        <p:spPr>
          <a:xfrm rot="5400000">
            <a:off x="4030245" y="8730216"/>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32</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33</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757236"/>
              </p:ext>
            </p:extLst>
          </p:nvPr>
        </p:nvGraphicFramePr>
        <p:xfrm>
          <a:off x="198438" y="384640"/>
          <a:ext cx="4114800" cy="5745480"/>
        </p:xfrm>
        <a:graphic>
          <a:graphicData uri="http://schemas.openxmlformats.org/drawingml/2006/table">
            <a:tbl>
              <a:tblPr firstRow="1" bandRow="1">
                <a:tableStyleId>{5C22544A-7EE6-4342-B048-85BDC9FD1C3A}</a:tableStyleId>
              </a:tblPr>
              <a:tblGrid>
                <a:gridCol w="408675"/>
                <a:gridCol w="3706125"/>
              </a:tblGrid>
              <a:tr h="364236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discussion. Answers should include</a:t>
                      </a:r>
                      <a:endParaRPr lang="en-US" sz="1100" i="1" baseline="0" dirty="0" smtClean="0">
                        <a:solidFill>
                          <a:schemeClr val="tx1"/>
                        </a:solidFill>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So you know what normal looks like</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So you can see if there are variations]</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Another way to phrase this is attunement.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Being attuned means you know what makes them tick, you know what a good day looks like, and you know what a bad day looks like.</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Deviations from baseline may indicate that a person is experiencing life challenges they may need help with.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Likewise, behavior inconsistent with a baseline might indicate personal growth and maturity.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In either case, recognizing and responding to changes will build the trust connection.</a:t>
                      </a:r>
                    </a:p>
                    <a:p>
                      <a:pPr marL="171450" indent="-171450">
                        <a:spcAft>
                          <a:spcPts val="600"/>
                        </a:spcAft>
                        <a:buFont typeface="Arial" panose="020B0604020202020204" pitchFamily="34" charset="0"/>
                        <a:buChar char="•"/>
                      </a:pPr>
                      <a:r>
                        <a:rPr lang="en-US" sz="1100" b="0" baseline="0" dirty="0" smtClean="0">
                          <a:solidFill>
                            <a:schemeClr val="tx1"/>
                          </a:solidFill>
                          <a:latin typeface="Arial" panose="020B0604020202020204" pitchFamily="34" charset="0"/>
                          <a:cs typeface="Arial" panose="020B0604020202020204" pitchFamily="34" charset="0"/>
                        </a:rPr>
                        <a:t>Consider if you are attuned to your counterpart, your subordinate leaders, your Soldiers, and your loved ones.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5.</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kern="0" dirty="0" smtClean="0">
                          <a:solidFill>
                            <a:prstClr val="black"/>
                          </a:solidFill>
                          <a:latin typeface="Arial" panose="020B0604020202020204" pitchFamily="34" charset="0"/>
                          <a:cs typeface="Arial" panose="020B0604020202020204" pitchFamily="34" charset="0"/>
                        </a:rPr>
                        <a:t>Discuss the risk inherent in trust.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7526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Giving trust is a risk.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Often in order to be trusted as a leader, you have to show that you are willing to take a risk and trust your junior leaders…first.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By leaning on them and enlisting their help, you are demonstrating</a:t>
                      </a:r>
                      <a:r>
                        <a:rPr lang="en-US" sz="1100" baseline="0" dirty="0" smtClean="0">
                          <a:latin typeface="Arial" panose="020B0604020202020204" pitchFamily="34" charset="0"/>
                          <a:cs typeface="Arial" panose="020B0604020202020204" pitchFamily="34" charset="0"/>
                        </a:rPr>
                        <a:t> trust in them.</a:t>
                      </a:r>
                      <a:endParaRPr lang="en-US" sz="1100"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Of course, blind trust is not always wise so do your due diligence before deciding who to trust with what.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Rectangle 11"/>
          <p:cNvSpPr/>
          <p:nvPr/>
        </p:nvSpPr>
        <p:spPr>
          <a:xfrm>
            <a:off x="3993554"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825767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34</a:t>
            </a:r>
            <a:endParaRPr lang="en-US" sz="1200" dirty="0">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585750664"/>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i="1" dirty="0">
                <a:latin typeface="+mj-lt"/>
                <a:cs typeface="Arial" panose="020B0604020202020204" pitchFamily="34" charset="0"/>
              </a:rPr>
              <a:t>iv</a:t>
            </a:r>
          </a:p>
        </p:txBody>
      </p:sp>
      <p:sp>
        <p:nvSpPr>
          <p:cNvPr id="9" name="TextBox 8"/>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11" name="Notes Placeholder 2"/>
          <p:cNvSpPr txBox="1">
            <a:spLocks/>
          </p:cNvSpPr>
          <p:nvPr/>
        </p:nvSpPr>
        <p:spPr>
          <a:xfrm>
            <a:off x="454305" y="989346"/>
            <a:ext cx="6139967" cy="7295697"/>
          </a:xfrm>
          <a:prstGeom prst="rect">
            <a:avLst/>
          </a:prstGeom>
        </p:spPr>
        <p:txBody>
          <a:bodyPr lIns="96242" tIns="48120" rIns="96242" bIns="48120"/>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task</a:t>
            </a:r>
            <a:r>
              <a:rPr lang="en-US" sz="1400" dirty="0">
                <a:cs typeface="Arial" panose="020B0604020202020204" pitchFamily="34" charset="0"/>
              </a:rPr>
              <a:t> is to conduct the Ready and Resilient module for the CCFSPCC.</a:t>
            </a:r>
          </a:p>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conditions</a:t>
            </a:r>
            <a:r>
              <a:rPr lang="en-US" sz="1400" dirty="0">
                <a:cs typeface="Arial" panose="020B0604020202020204" pitchFamily="34" charset="0"/>
              </a:rPr>
              <a:t> are, given a classroom environment, future Company Commanders and 1SGs, Army policies and regulations, and embedded training scenarios.</a:t>
            </a:r>
          </a:p>
          <a:p>
            <a:pPr eaLnBrk="1" hangingPunct="1">
              <a:spcBef>
                <a:spcPts val="0"/>
              </a:spcBef>
              <a:spcAft>
                <a:spcPts val="600"/>
              </a:spcAft>
              <a:defRPr/>
            </a:pPr>
            <a:r>
              <a:rPr lang="en-US" sz="1400" dirty="0">
                <a:cs typeface="Arial" panose="020B0604020202020204" pitchFamily="34" charset="0"/>
              </a:rPr>
              <a:t>The </a:t>
            </a:r>
            <a:r>
              <a:rPr lang="en-US" sz="1400" b="1" dirty="0">
                <a:cs typeface="Arial" panose="020B0604020202020204" pitchFamily="34" charset="0"/>
              </a:rPr>
              <a:t>standards</a:t>
            </a:r>
            <a:r>
              <a:rPr lang="en-US" sz="1400" dirty="0">
                <a:cs typeface="Arial" panose="020B0604020202020204" pitchFamily="34" charset="0"/>
              </a:rPr>
              <a:t> are to encourage leaders to develop a Command philosophy that integrates and supports the Army Ready and Resilient (R2) mission and a culture of trust </a:t>
            </a:r>
            <a:r>
              <a:rPr lang="en-US" sz="1400" dirty="0" smtClean="0">
                <a:cs typeface="Arial" panose="020B0604020202020204" pitchFamily="34" charset="0"/>
              </a:rPr>
              <a:t>by</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Identifying components of the Army’s R2 </a:t>
            </a:r>
            <a:r>
              <a:rPr lang="en-US" sz="1400" dirty="0" smtClean="0">
                <a:cs typeface="Arial" panose="020B0604020202020204" pitchFamily="34" charset="0"/>
              </a:rPr>
              <a:t>mission</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Incorporating R2 considerations into all </a:t>
            </a:r>
            <a:r>
              <a:rPr lang="en-US" sz="1400" dirty="0" smtClean="0">
                <a:cs typeface="Arial" panose="020B0604020202020204" pitchFamily="34" charset="0"/>
              </a:rPr>
              <a:t>decision-making</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Empowering subordinate leaders to help maintain effective R2 programs IAW DoD and Army regulations and </a:t>
            </a:r>
            <a:r>
              <a:rPr lang="en-US" sz="1400" dirty="0" smtClean="0">
                <a:cs typeface="Arial" panose="020B0604020202020204" pitchFamily="34" charset="0"/>
              </a:rPr>
              <a:t>policies</a:t>
            </a:r>
            <a:endParaRPr lang="en-US" sz="1400" dirty="0">
              <a:cs typeface="Arial" panose="020B0604020202020204" pitchFamily="34" charset="0"/>
            </a:endParaRPr>
          </a:p>
          <a:p>
            <a:pPr marL="628620" lvl="1" indent="-171441" defTabSz="615361" eaLnBrk="1" fontAlgn="auto" hangingPunct="1">
              <a:spcBef>
                <a:spcPts val="300"/>
              </a:spcBef>
              <a:spcAft>
                <a:spcPts val="300"/>
              </a:spcAft>
              <a:buFont typeface="Arial" panose="020B0604020202020204" pitchFamily="34" charset="0"/>
              <a:buChar char="-"/>
              <a:defRPr/>
            </a:pPr>
            <a:r>
              <a:rPr lang="en-US" sz="1400" dirty="0">
                <a:cs typeface="Arial" panose="020B0604020202020204" pitchFamily="34" charset="0"/>
              </a:rPr>
              <a:t>Explaining the importance of developing and maintaining a culture of trust within the </a:t>
            </a:r>
            <a:r>
              <a:rPr lang="en-US" sz="1400" dirty="0" smtClean="0">
                <a:cs typeface="Arial" panose="020B0604020202020204" pitchFamily="34" charset="0"/>
              </a:rPr>
              <a:t>organization</a:t>
            </a:r>
            <a:endParaRPr lang="en-US" sz="1800" dirty="0">
              <a:cs typeface="Arial" panose="020B0604020202020204" pitchFamily="34" charset="0"/>
            </a:endParaRPr>
          </a:p>
          <a:p>
            <a:pPr>
              <a:spcBef>
                <a:spcPts val="0"/>
              </a:spcBef>
            </a:pPr>
            <a:endParaRPr lang="en-US" sz="2000" dirty="0"/>
          </a:p>
          <a:p>
            <a:pPr>
              <a:spcBef>
                <a:spcPts val="0"/>
              </a:spcBef>
            </a:pPr>
            <a:r>
              <a:rPr lang="en-US" sz="2000" dirty="0"/>
              <a:t> </a:t>
            </a:r>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a:p>
            <a:pPr>
              <a:spcBef>
                <a:spcPts val="0"/>
              </a:spcBef>
            </a:pPr>
            <a:endParaRPr lang="en-US" sz="2000" dirty="0"/>
          </a:p>
        </p:txBody>
      </p:sp>
      <p:sp>
        <p:nvSpPr>
          <p:cNvPr id="14" name="Rectangle 6"/>
          <p:cNvSpPr>
            <a:spLocks noChangeArrowheads="1"/>
          </p:cNvSpPr>
          <p:nvPr/>
        </p:nvSpPr>
        <p:spPr bwMode="auto">
          <a:xfrm>
            <a:off x="454305" y="497347"/>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endParaRPr lang="en-US"/>
          </a:p>
        </p:txBody>
      </p:sp>
      <p:sp>
        <p:nvSpPr>
          <p:cNvPr id="15" name="Rectangle 11"/>
          <p:cNvSpPr>
            <a:spLocks noChangeArrowheads="1"/>
          </p:cNvSpPr>
          <p:nvPr/>
        </p:nvSpPr>
        <p:spPr bwMode="auto">
          <a:xfrm>
            <a:off x="454305" y="724155"/>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6" name="Rectangle 15"/>
          <p:cNvSpPr>
            <a:spLocks noChangeArrowheads="1"/>
          </p:cNvSpPr>
          <p:nvPr/>
        </p:nvSpPr>
        <p:spPr bwMode="auto">
          <a:xfrm>
            <a:off x="605256" y="875358"/>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7" name="Rectangle 11"/>
          <p:cNvSpPr>
            <a:spLocks noChangeArrowheads="1"/>
          </p:cNvSpPr>
          <p:nvPr/>
        </p:nvSpPr>
        <p:spPr bwMode="auto">
          <a:xfrm>
            <a:off x="756207" y="1026564"/>
            <a:ext cx="183143" cy="36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649" tIns="45325" rIns="90649" bIns="45325" numCol="1" anchor="ctr" anchorCtr="0" compatLnSpc="1">
            <a:prstTxWarp prst="textNoShape">
              <a:avLst/>
            </a:prstTxWarp>
            <a:spAutoFit/>
          </a:bodyPr>
          <a:lstStyle/>
          <a:p>
            <a:pPr defTabSz="906492" fontAlgn="base">
              <a:spcBef>
                <a:spcPct val="0"/>
              </a:spcBef>
              <a:spcAft>
                <a:spcPct val="0"/>
              </a:spcAft>
            </a:pPr>
            <a:endParaRPr lang="en-US" altLang="en-US">
              <a:latin typeface="Arial" pitchFamily="34" charset="0"/>
              <a:cs typeface="Arial" pitchFamily="34" charset="0"/>
            </a:endParaRPr>
          </a:p>
        </p:txBody>
      </p:sp>
      <p:sp>
        <p:nvSpPr>
          <p:cNvPr id="18" name="Rectangle 17"/>
          <p:cNvSpPr/>
          <p:nvPr/>
        </p:nvSpPr>
        <p:spPr>
          <a:xfrm>
            <a:off x="454305" y="616487"/>
            <a:ext cx="6139967" cy="249398"/>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6242" tIns="48120" rIns="96242" bIns="48120" rtlCol="0" anchor="ctr"/>
          <a:lstStyle/>
          <a:p>
            <a:pPr algn="ctr"/>
            <a:r>
              <a:rPr lang="en-US" sz="1200" b="1" dirty="0">
                <a:solidFill>
                  <a:schemeClr val="tx1"/>
                </a:solidFill>
                <a:latin typeface="Arial" panose="020B0604020202020204" pitchFamily="34" charset="0"/>
                <a:cs typeface="Arial" panose="020B0604020202020204" pitchFamily="34" charset="0"/>
              </a:rPr>
              <a:t>Tasks Conditions Standards</a:t>
            </a:r>
          </a:p>
        </p:txBody>
      </p:sp>
    </p:spTree>
    <p:extLst>
      <p:ext uri="{BB962C8B-B14F-4D97-AF65-F5344CB8AC3E}">
        <p14:creationId xmlns:p14="http://schemas.microsoft.com/office/powerpoint/2010/main" val="4285272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89879806"/>
              </p:ext>
            </p:extLst>
          </p:nvPr>
        </p:nvGraphicFramePr>
        <p:xfrm>
          <a:off x="193860" y="3322638"/>
          <a:ext cx="4114800" cy="475020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the leader challenge scenario related to fairness.</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Read</a:t>
                      </a:r>
                      <a:r>
                        <a:rPr lang="en-US" sz="1100" b="0" baseline="0" dirty="0" smtClean="0">
                          <a:solidFill>
                            <a:schemeClr val="tx1"/>
                          </a:solidFill>
                          <a:latin typeface="Arial" panose="020B0604020202020204" pitchFamily="34" charset="0"/>
                          <a:cs typeface="Arial" panose="020B0604020202020204" pitchFamily="34" charset="0"/>
                        </a:rPr>
                        <a:t> and discuss the leader challenge scenario. </a:t>
                      </a:r>
                      <a:r>
                        <a:rPr lang="en-US" sz="1100" b="1" dirty="0" smtClean="0">
                          <a:solidFill>
                            <a:schemeClr val="tx1"/>
                          </a:solidFill>
                          <a:latin typeface="Arial" panose="020B0604020202020204" pitchFamily="34" charset="0"/>
                          <a:cs typeface="Arial" panose="020B0604020202020204" pitchFamily="34" charset="0"/>
                        </a:rPr>
                        <a: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6423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i="1" kern="1200" dirty="0" smtClean="0">
                          <a:solidFill>
                            <a:schemeClr val="tx1"/>
                          </a:solidFill>
                          <a:effectLst/>
                          <a:latin typeface="Arial" panose="020B0604020202020204" pitchFamily="34" charset="0"/>
                          <a:cs typeface="Arial" panose="020B0604020202020204" pitchFamily="34" charset="0"/>
                        </a:rPr>
                        <a:t>[</a:t>
                      </a:r>
                      <a:r>
                        <a:rPr lang="en-US" sz="1100" b="1" i="1" kern="1200" dirty="0" smtClean="0">
                          <a:solidFill>
                            <a:schemeClr val="tx1"/>
                          </a:solidFill>
                          <a:effectLst/>
                          <a:latin typeface="Arial" panose="020B0604020202020204" pitchFamily="34" charset="0"/>
                          <a:cs typeface="Arial" panose="020B0604020202020204" pitchFamily="34" charset="0"/>
                        </a:rPr>
                        <a:t>NOTE: </a:t>
                      </a:r>
                      <a:r>
                        <a:rPr lang="en-US" sz="1100" i="1" kern="1200" dirty="0" smtClean="0">
                          <a:solidFill>
                            <a:schemeClr val="tx1"/>
                          </a:solidFill>
                          <a:effectLst/>
                          <a:latin typeface="Arial" panose="020B0604020202020204" pitchFamily="34" charset="0"/>
                          <a:cs typeface="Arial" panose="020B0604020202020204" pitchFamily="34" charset="0"/>
                        </a:rPr>
                        <a:t>Have</a:t>
                      </a:r>
                      <a:r>
                        <a:rPr lang="en-US" sz="1100" i="1" kern="1200" baseline="0" dirty="0" smtClean="0">
                          <a:solidFill>
                            <a:schemeClr val="tx1"/>
                          </a:solidFill>
                          <a:effectLst/>
                          <a:latin typeface="Arial" panose="020B0604020202020204" pitchFamily="34" charset="0"/>
                          <a:cs typeface="Arial" panose="020B0604020202020204" pitchFamily="34" charset="0"/>
                        </a:rPr>
                        <a:t> a volunteer read the scenario on the slide.]</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0" kern="1200" baseline="0" dirty="0" smtClean="0">
                          <a:solidFill>
                            <a:schemeClr val="tx1"/>
                          </a:solidFill>
                          <a:effectLst/>
                          <a:latin typeface="Arial" panose="020B0604020202020204" pitchFamily="34" charset="0"/>
                          <a:cs typeface="Arial" panose="020B0604020202020204" pitchFamily="34" charset="0"/>
                        </a:rPr>
                        <a:t> </a:t>
                      </a:r>
                      <a:r>
                        <a:rPr lang="en-US" sz="1100" i="0" kern="1200" baseline="0" dirty="0" smtClean="0">
                          <a:solidFill>
                            <a:schemeClr val="tx1"/>
                          </a:solidFill>
                          <a:effectLst/>
                          <a:latin typeface="Arial" panose="020B0604020202020204" pitchFamily="34" charset="0"/>
                          <a:cs typeface="Arial" panose="020B0604020202020204" pitchFamily="34" charset="0"/>
                        </a:rPr>
                        <a:t>What do you think about this method of developing strengths and capabilities of Soldiers?</a:t>
                      </a:r>
                    </a:p>
                    <a:p>
                      <a:pPr marL="0" marR="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Allow for discussion.]</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0" kern="1200" baseline="0" dirty="0" smtClean="0">
                          <a:solidFill>
                            <a:schemeClr val="tx1"/>
                          </a:solidFill>
                          <a:effectLst/>
                          <a:latin typeface="Arial" panose="020B0604020202020204" pitchFamily="34" charset="0"/>
                          <a:cs typeface="Arial" panose="020B0604020202020204" pitchFamily="34" charset="0"/>
                        </a:rPr>
                        <a:t> </a:t>
                      </a:r>
                      <a:r>
                        <a:rPr lang="en-US" sz="1100" i="0" kern="1200" baseline="0" dirty="0" smtClean="0">
                          <a:solidFill>
                            <a:schemeClr val="tx1"/>
                          </a:solidFill>
                          <a:effectLst/>
                          <a:latin typeface="Arial" panose="020B0604020202020204" pitchFamily="34" charset="0"/>
                          <a:cs typeface="Arial" panose="020B0604020202020204" pitchFamily="34" charset="0"/>
                        </a:rPr>
                        <a:t>What are potential issues with this strategy?</a:t>
                      </a:r>
                    </a:p>
                    <a:p>
                      <a:pPr marL="0" marR="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Allow for discussion.]</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This leader is concerned about fairness.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Standards are needed in the Army.</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a:t>
                      </a:r>
                      <a:r>
                        <a:rPr lang="en-US" sz="1100" b="1" kern="1200" dirty="0" smtClean="0">
                          <a:solidFill>
                            <a:schemeClr val="tx1"/>
                          </a:solidFill>
                          <a:effectLst/>
                          <a:latin typeface="Arial" panose="020B0604020202020204" pitchFamily="34" charset="0"/>
                          <a:cs typeface="Arial" panose="020B0604020202020204" pitchFamily="34" charset="0"/>
                        </a:rPr>
                        <a:t>ASK</a:t>
                      </a:r>
                      <a:r>
                        <a:rPr lang="en-US" sz="1100" kern="1200" dirty="0" smtClean="0">
                          <a:solidFill>
                            <a:schemeClr val="tx1"/>
                          </a:solidFill>
                          <a:effectLst/>
                          <a:latin typeface="Arial" panose="020B0604020202020204" pitchFamily="34" charset="0"/>
                          <a:cs typeface="Arial" panose="020B0604020202020204" pitchFamily="34" charset="0"/>
                        </a:rPr>
                        <a:t>] How might Soldiers who don’t enjoy these types of physical and competitive activities</a:t>
                      </a:r>
                      <a:r>
                        <a:rPr lang="en-US" sz="1100" kern="1200" baseline="0" dirty="0" smtClean="0">
                          <a:solidFill>
                            <a:schemeClr val="tx1"/>
                          </a:solidFill>
                          <a:effectLst/>
                          <a:latin typeface="Arial" panose="020B0604020202020204" pitchFamily="34" charset="0"/>
                          <a:cs typeface="Arial" panose="020B0604020202020204" pitchFamily="34" charset="0"/>
                        </a:rPr>
                        <a:t> perceive this requirement?</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Allow for responses.]</a:t>
                      </a:r>
                      <a:endParaRPr lang="en-US" sz="1100" i="1" kern="1200" dirty="0" smtClean="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Fairness is a good standard—so is everyone pulling together—but that doesn’t always mean treating everyone the same.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smtClean="0">
                          <a:solidFill>
                            <a:schemeClr val="tx1"/>
                          </a:solidFill>
                          <a:effectLst/>
                          <a:latin typeface="Arial" panose="020B0604020202020204" pitchFamily="34" charset="0"/>
                          <a:cs typeface="Arial" panose="020B0604020202020204" pitchFamily="34" charset="0"/>
                        </a:rPr>
                        <a:t>An Org Day setting is a great time to encourage Soldiers to share those talents.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35</a:t>
            </a:r>
            <a:endParaRPr lang="en-US" sz="1200" dirty="0">
              <a:latin typeface="Arial" panose="020B0604020202020204" pitchFamily="34" charset="0"/>
              <a:cs typeface="Arial" panose="020B0604020202020204" pitchFamily="34" charset="0"/>
            </a:endParaRPr>
          </a:p>
        </p:txBody>
      </p:sp>
      <p:sp>
        <p:nvSpPr>
          <p:cNvPr id="10" name="Isosceles Triangle 9"/>
          <p:cNvSpPr/>
          <p:nvPr/>
        </p:nvSpPr>
        <p:spPr>
          <a:xfrm rot="5400000">
            <a:off x="4008187" y="857144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2772486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srgbClr val="0070C0"/>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srgbClr val="0070C0"/>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a:p>
            <a:pPr defTabSz="916093">
              <a:defRPr/>
            </a:pPr>
            <a:endParaRPr lang="en-US" sz="1100" kern="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3907870" y="861062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916042878"/>
              </p:ext>
            </p:extLst>
          </p:nvPr>
        </p:nvGraphicFramePr>
        <p:xfrm>
          <a:off x="198438" y="384640"/>
          <a:ext cx="4114800" cy="8915400"/>
        </p:xfrm>
        <a:graphic>
          <a:graphicData uri="http://schemas.openxmlformats.org/drawingml/2006/table">
            <a:tbl>
              <a:tblPr firstRow="1" bandRow="1">
                <a:tableStyleId>{5C22544A-7EE6-4342-B048-85BDC9FD1C3A}</a:tableStyleId>
              </a:tblPr>
              <a:tblGrid>
                <a:gridCol w="408675"/>
                <a:gridCol w="3706125"/>
              </a:tblGrid>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0" dirty="0" smtClean="0">
                          <a:solidFill>
                            <a:schemeClr val="tx1"/>
                          </a:solidFill>
                          <a:latin typeface="Arial" panose="020B0604020202020204" pitchFamily="34" charset="0"/>
                          <a:cs typeface="Arial" panose="020B0604020202020204" pitchFamily="34" charset="0"/>
                        </a:rPr>
                        <a:t>Discuss</a:t>
                      </a:r>
                      <a:r>
                        <a:rPr lang="en-US" sz="1100" b="0" i="0" baseline="0" dirty="0" smtClean="0">
                          <a:solidFill>
                            <a:schemeClr val="tx1"/>
                          </a:solidFill>
                          <a:latin typeface="Arial" panose="020B0604020202020204" pitchFamily="34" charset="0"/>
                          <a:cs typeface="Arial" panose="020B0604020202020204" pitchFamily="34" charset="0"/>
                        </a:rPr>
                        <a:t> the potential consequences of a lack of flexibility. </a:t>
                      </a:r>
                      <a:r>
                        <a:rPr lang="en-US" sz="1100" b="1" i="0" baseline="0" dirty="0" smtClean="0">
                          <a:solidFill>
                            <a:schemeClr val="tx1"/>
                          </a:solidFill>
                          <a:latin typeface="Arial" panose="020B0604020202020204" pitchFamily="34" charset="0"/>
                          <a:cs typeface="Arial" panose="020B0604020202020204" pitchFamily="34" charset="0"/>
                        </a:rPr>
                        <a:t>[?]</a:t>
                      </a:r>
                      <a:endParaRPr lang="en-US" sz="1100" b="1" i="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9144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An Organizational Day is designed to increase </a:t>
                      </a:r>
                      <a:r>
                        <a:rPr lang="en-US" sz="1100" i="1" kern="1200" dirty="0" smtClean="0">
                          <a:solidFill>
                            <a:schemeClr val="tx1"/>
                          </a:solidFill>
                          <a:effectLst/>
                          <a:latin typeface="Arial" panose="020B0604020202020204" pitchFamily="34" charset="0"/>
                          <a:cs typeface="Arial" panose="020B0604020202020204" pitchFamily="34" charset="0"/>
                        </a:rPr>
                        <a:t>esprit de corps</a:t>
                      </a:r>
                      <a:r>
                        <a:rPr lang="en-US" sz="1100" kern="1200" dirty="0" smtClean="0">
                          <a:solidFill>
                            <a:schemeClr val="tx1"/>
                          </a:solidFill>
                          <a:effectLst/>
                          <a:latin typeface="Arial" panose="020B0604020202020204" pitchFamily="34" charset="0"/>
                          <a:cs typeface="Arial" panose="020B0604020202020204" pitchFamily="34" charset="0"/>
                        </a:rPr>
                        <a:t> and bonding, so it should be inclusive</a:t>
                      </a:r>
                      <a:r>
                        <a:rPr lang="en-US" sz="1100" kern="1200" baseline="0" dirty="0" smtClean="0">
                          <a:solidFill>
                            <a:schemeClr val="tx1"/>
                          </a:solidFill>
                          <a:effectLst/>
                          <a:latin typeface="Arial" panose="020B0604020202020204" pitchFamily="34" charset="0"/>
                          <a:cs typeface="Arial" panose="020B0604020202020204" pitchFamily="34" charset="0"/>
                        </a:rPr>
                        <a:t> and </a:t>
                      </a:r>
                      <a:r>
                        <a:rPr lang="en-US" sz="1100" kern="1200" dirty="0" smtClean="0">
                          <a:solidFill>
                            <a:schemeClr val="tx1"/>
                          </a:solidFill>
                          <a:effectLst/>
                          <a:latin typeface="Arial" panose="020B0604020202020204" pitchFamily="34" charset="0"/>
                          <a:cs typeface="Arial" panose="020B0604020202020204" pitchFamily="34" charset="0"/>
                        </a:rPr>
                        <a:t>not just focused on physical activities.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smtClean="0">
                          <a:solidFill>
                            <a:schemeClr val="tx1"/>
                          </a:solidFill>
                          <a:effectLst/>
                          <a:latin typeface="Arial" panose="020B0604020202020204" pitchFamily="34" charset="0"/>
                          <a:cs typeface="Arial" panose="020B0604020202020204" pitchFamily="34" charset="0"/>
                        </a:rPr>
                        <a:t>The leader in this example is holding everyone to the same requirements in a non-critical circumstance.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smtClean="0">
                          <a:solidFill>
                            <a:schemeClr val="tx1"/>
                          </a:solidFill>
                          <a:effectLst/>
                          <a:latin typeface="Arial" panose="020B0604020202020204" pitchFamily="34" charset="0"/>
                          <a:cs typeface="Arial" panose="020B0604020202020204" pitchFamily="34" charset="0"/>
                        </a:rPr>
                        <a:t>This could erode trust with some Soldiers who don’t see that you have their best interests in mind.</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dirty="0" smtClean="0">
                          <a:solidFill>
                            <a:schemeClr val="tx1"/>
                          </a:solidFill>
                          <a:effectLst/>
                          <a:latin typeface="Arial" panose="020B0604020202020204" pitchFamily="34" charset="0"/>
                          <a:cs typeface="Arial" panose="020B0604020202020204" pitchFamily="34" charset="0"/>
                        </a:rPr>
                        <a:t>[</a:t>
                      </a:r>
                      <a:r>
                        <a:rPr lang="en-US" sz="1100" b="1" i="1" kern="1200" dirty="0" smtClean="0">
                          <a:solidFill>
                            <a:schemeClr val="tx1"/>
                          </a:solidFill>
                          <a:effectLst/>
                          <a:latin typeface="Arial" panose="020B0604020202020204" pitchFamily="34" charset="0"/>
                          <a:cs typeface="Arial" panose="020B0604020202020204" pitchFamily="34" charset="0"/>
                        </a:rPr>
                        <a:t>ASK</a:t>
                      </a:r>
                      <a:r>
                        <a:rPr lang="en-US" sz="1100" b="0" i="1" kern="1200" dirty="0" smtClean="0">
                          <a:solidFill>
                            <a:schemeClr val="tx1"/>
                          </a:solidFill>
                          <a:effectLst/>
                          <a:latin typeface="Arial" panose="020B0604020202020204" pitchFamily="34" charset="0"/>
                          <a:cs typeface="Arial" panose="020B0604020202020204" pitchFamily="34" charset="0"/>
                        </a:rPr>
                        <a:t>]</a:t>
                      </a:r>
                      <a:r>
                        <a:rPr lang="en-US" sz="1100" b="1" i="1" kern="1200" dirty="0" smtClean="0">
                          <a:solidFill>
                            <a:schemeClr val="tx1"/>
                          </a:solidFill>
                          <a:effectLst/>
                          <a:latin typeface="Arial" panose="020B0604020202020204" pitchFamily="34" charset="0"/>
                          <a:cs typeface="Arial" panose="020B0604020202020204" pitchFamily="34" charset="0"/>
                        </a:rPr>
                        <a:t> </a:t>
                      </a:r>
                      <a:r>
                        <a:rPr lang="en-US" sz="1100" b="0" i="0" kern="1200" dirty="0" smtClean="0">
                          <a:solidFill>
                            <a:schemeClr val="tx1"/>
                          </a:solidFill>
                          <a:effectLst/>
                          <a:latin typeface="Arial" panose="020B0604020202020204" pitchFamily="34" charset="0"/>
                          <a:cs typeface="Arial" panose="020B0604020202020204" pitchFamily="34" charset="0"/>
                        </a:rPr>
                        <a:t>What</a:t>
                      </a:r>
                      <a:r>
                        <a:rPr lang="en-US" sz="1100" b="0" i="0" kern="1200" baseline="0" dirty="0" smtClean="0">
                          <a:solidFill>
                            <a:schemeClr val="tx1"/>
                          </a:solidFill>
                          <a:effectLst/>
                          <a:latin typeface="Arial" panose="020B0604020202020204" pitchFamily="34" charset="0"/>
                          <a:cs typeface="Arial" panose="020B0604020202020204" pitchFamily="34" charset="0"/>
                        </a:rPr>
                        <a:t> might be</a:t>
                      </a:r>
                      <a:r>
                        <a:rPr lang="en-US" sz="1100" b="0" i="0" kern="1200" dirty="0" smtClean="0">
                          <a:solidFill>
                            <a:schemeClr val="tx1"/>
                          </a:solidFill>
                          <a:effectLst/>
                          <a:latin typeface="Arial" panose="020B0604020202020204" pitchFamily="34" charset="0"/>
                          <a:cs typeface="Arial" panose="020B0604020202020204" pitchFamily="34" charset="0"/>
                        </a:rPr>
                        <a:t> some consequences of this rigid thinking that can sometimes mimic fairness?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t>
                      </a:r>
                      <a:r>
                        <a:rPr lang="en-US" sz="1100" b="0" i="1" kern="1200" baseline="0" dirty="0" smtClean="0">
                          <a:solidFill>
                            <a:schemeClr val="tx1"/>
                          </a:solidFill>
                          <a:effectLst/>
                          <a:latin typeface="Arial" panose="020B0604020202020204" pitchFamily="34" charset="0"/>
                          <a:cs typeface="Arial" panose="020B0604020202020204" pitchFamily="34" charset="0"/>
                        </a:rPr>
                        <a:t>Allow for discussion. Answers should include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Soldiers feeling uncared for</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Decrease in esprit de corps</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Soldiers feeling stressed rather than enjoying the day</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Fear of performance-related judgement/letting their buddies down</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Social isolation]</a:t>
                      </a:r>
                      <a:endParaRPr lang="en-US" sz="1100" b="0" kern="1200" dirty="0" smtClean="0">
                        <a:solidFill>
                          <a:schemeClr val="tx1"/>
                        </a:solidFill>
                        <a:effectLst/>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804160">
                <a:tc>
                  <a:txBody>
                    <a:bodyPr/>
                    <a:lstStyle/>
                    <a:p>
                      <a:endParaRPr lang="en-US" sz="1100" b="0" dirty="0">
                        <a:solidFill>
                          <a:schemeClr val="tx1"/>
                        </a:solidFill>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sz="1100" b="0" kern="1200" dirty="0" smtClean="0">
                        <a:solidFill>
                          <a:schemeClr val="tx1"/>
                        </a:solidFill>
                        <a:effectLst/>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r>
                        <a:rPr lang="en-US" sz="1100" dirty="0" smtClean="0">
                          <a:latin typeface="Arial" panose="020B0604020202020204" pitchFamily="34" charset="0"/>
                          <a:cs typeface="Arial" panose="020B0604020202020204" pitchFamily="34" charset="0"/>
                        </a:rPr>
                        <a:t>3.</a:t>
                      </a:r>
                      <a:endParaRPr lang="en-US" sz="1100" dirty="0">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dirty="0" smtClean="0">
                          <a:latin typeface="Arial" panose="020B0604020202020204" pitchFamily="34" charset="0"/>
                          <a:cs typeface="Arial" panose="020B0604020202020204" pitchFamily="34" charset="0"/>
                        </a:rPr>
                        <a:t>Discuss</a:t>
                      </a:r>
                      <a:r>
                        <a:rPr lang="en-US" sz="1100" baseline="0" dirty="0" smtClean="0">
                          <a:latin typeface="Arial" panose="020B0604020202020204" pitchFamily="34" charset="0"/>
                          <a:cs typeface="Arial" panose="020B0604020202020204" pitchFamily="34" charset="0"/>
                        </a:rPr>
                        <a:t> ways to make “mandatory fun” fun.</a:t>
                      </a:r>
                      <a:r>
                        <a:rPr lang="en-US" sz="1100" b="1" dirty="0" smtClean="0">
                          <a:solidFill>
                            <a:schemeClr val="tx1"/>
                          </a:solidFill>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328160">
                <a:tc>
                  <a:txBody>
                    <a:bodyPr/>
                    <a:lstStyle/>
                    <a:p>
                      <a:endParaRPr lang="en-US" sz="1800"/>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What are some ways to make “mandatory fun” more fun for all involved?</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discussion. Answers may include: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dirty="0" smtClean="0">
                          <a:solidFill>
                            <a:schemeClr val="tx1"/>
                          </a:solidFill>
                          <a:effectLst/>
                          <a:latin typeface="Arial" panose="020B0604020202020204" pitchFamily="34" charset="0"/>
                          <a:cs typeface="Arial" panose="020B0604020202020204" pitchFamily="34" charset="0"/>
                        </a:rPr>
                        <a:t>A fun land navigation challenge, scavenger hunt, or card game is also great addition since they</a:t>
                      </a:r>
                      <a:r>
                        <a:rPr lang="en-US" sz="1100" b="0" i="1" kern="1200" baseline="0" dirty="0" smtClean="0">
                          <a:solidFill>
                            <a:schemeClr val="tx1"/>
                          </a:solidFill>
                          <a:effectLst/>
                          <a:latin typeface="Arial" panose="020B0604020202020204" pitchFamily="34" charset="0"/>
                          <a:cs typeface="Arial" panose="020B0604020202020204" pitchFamily="34" charset="0"/>
                        </a:rPr>
                        <a:t> are not just about strength, coordination, and stamina.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Having Soldiers working the grill, serving food, or doing face painting for children are other ways to encourage participation.]</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smtClean="0">
                          <a:solidFill>
                            <a:schemeClr val="tx1"/>
                          </a:solidFill>
                          <a:effectLst/>
                          <a:latin typeface="Arial" panose="020B0604020202020204" pitchFamily="34" charset="0"/>
                          <a:cs typeface="Arial" panose="020B0604020202020204" pitchFamily="34" charset="0"/>
                        </a:rPr>
                        <a:t>Today's Army requires a wide range of talents, and not all involve brute strength or athletic prowess.</a:t>
                      </a:r>
                    </a:p>
                    <a:p>
                      <a:pPr marL="1714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smtClean="0">
                          <a:solidFill>
                            <a:schemeClr val="tx1"/>
                          </a:solidFill>
                          <a:effectLst/>
                          <a:latin typeface="Arial" panose="020B0604020202020204" pitchFamily="34" charset="0"/>
                          <a:cs typeface="Arial" panose="020B0604020202020204" pitchFamily="34" charset="0"/>
                        </a:rPr>
                        <a:t>Alternate, less physical events can be great for including Families.</a:t>
                      </a:r>
                      <a:endParaRPr lang="en-US" sz="1100" b="0" i="0" kern="1200" dirty="0" smtClean="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smtClean="0">
                          <a:solidFill>
                            <a:schemeClr val="tx1"/>
                          </a:solidFill>
                          <a:effectLst/>
                          <a:latin typeface="Arial" panose="020B0604020202020204" pitchFamily="34" charset="0"/>
                          <a:cs typeface="Arial" panose="020B0604020202020204" pitchFamily="34" charset="0"/>
                        </a:rPr>
                        <a:t>One way to build trust is to ask for and consider input from Soldiers.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smtClean="0">
                          <a:solidFill>
                            <a:schemeClr val="tx1"/>
                          </a:solidFill>
                          <a:effectLst/>
                          <a:latin typeface="Arial" panose="020B0604020202020204" pitchFamily="34" charset="0"/>
                          <a:cs typeface="Arial" panose="020B0604020202020204" pitchFamily="34" charset="0"/>
                        </a:rPr>
                        <a:t>Soldiers’ perceptions of you will be part of your legacy. </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endPar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sz="1800" dirty="0"/>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75278133"/>
              </p:ext>
            </p:extLst>
          </p:nvPr>
        </p:nvGraphicFramePr>
        <p:xfrm>
          <a:off x="122238" y="3322638"/>
          <a:ext cx="4206240" cy="5510064"/>
        </p:xfrm>
        <a:graphic>
          <a:graphicData uri="http://schemas.openxmlformats.org/drawingml/2006/table">
            <a:tbl>
              <a:tblPr firstRow="1" bandRow="1">
                <a:tableStyleId>{5C22544A-7EE6-4342-B048-85BDC9FD1C3A}</a:tableStyleId>
              </a:tblPr>
              <a:tblGrid>
                <a:gridCol w="417756"/>
                <a:gridCol w="3788484"/>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Introduce the leader challenges scenario as a basis for a discussion on favoritism.</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88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Read</a:t>
                      </a:r>
                      <a:r>
                        <a:rPr lang="en-US" sz="1100" b="0" baseline="0" dirty="0" smtClean="0">
                          <a:solidFill>
                            <a:schemeClr val="tx1"/>
                          </a:solidFill>
                          <a:latin typeface="Arial" panose="020B0604020202020204" pitchFamily="34" charset="0"/>
                          <a:cs typeface="Arial" panose="020B0604020202020204" pitchFamily="34" charset="0"/>
                        </a:rPr>
                        <a:t> and discuss the scenario.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002280">
                <a:tc>
                  <a:txBody>
                    <a:bodyPr/>
                    <a:lstStyle/>
                    <a:p>
                      <a:pPr algn="ctr">
                        <a:spcBef>
                          <a:spcPts val="0"/>
                        </a:spcBef>
                        <a:spcAft>
                          <a:spcPts val="4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lang="en-US" sz="1100" i="1" kern="1200" dirty="0" smtClean="0">
                          <a:solidFill>
                            <a:schemeClr val="tx1"/>
                          </a:solidFill>
                          <a:effectLst/>
                          <a:latin typeface="Arial" panose="020B0604020202020204" pitchFamily="34" charset="0"/>
                          <a:cs typeface="Arial" panose="020B0604020202020204" pitchFamily="34" charset="0"/>
                        </a:rPr>
                        <a:t>[</a:t>
                      </a:r>
                      <a:r>
                        <a:rPr lang="en-US" sz="1100" b="1" i="1" kern="1200" dirty="0" smtClean="0">
                          <a:solidFill>
                            <a:schemeClr val="tx1"/>
                          </a:solidFill>
                          <a:effectLst/>
                          <a:latin typeface="Arial" panose="020B0604020202020204" pitchFamily="34" charset="0"/>
                          <a:cs typeface="Arial" panose="020B0604020202020204" pitchFamily="34" charset="0"/>
                        </a:rPr>
                        <a:t>NOTE:</a:t>
                      </a:r>
                      <a:r>
                        <a:rPr lang="en-US" sz="1100" b="1" i="1" kern="1200" baseline="0" dirty="0" smtClean="0">
                          <a:solidFill>
                            <a:schemeClr val="tx1"/>
                          </a:solidFill>
                          <a:effectLst/>
                          <a:latin typeface="Arial" panose="020B0604020202020204" pitchFamily="34" charset="0"/>
                          <a:cs typeface="Arial" panose="020B0604020202020204" pitchFamily="34" charset="0"/>
                        </a:rPr>
                        <a:t> </a:t>
                      </a:r>
                      <a:r>
                        <a:rPr lang="en-US" sz="1100" i="1" kern="1200" baseline="0" dirty="0" smtClean="0">
                          <a:solidFill>
                            <a:schemeClr val="tx1"/>
                          </a:solidFill>
                          <a:effectLst/>
                          <a:latin typeface="Arial" panose="020B0604020202020204" pitchFamily="34" charset="0"/>
                          <a:cs typeface="Arial" panose="020B0604020202020204" pitchFamily="34" charset="0"/>
                        </a:rPr>
                        <a:t>Have a participant volunteer to read the scenario on the screen aloud.] </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0" kern="1200" baseline="0" dirty="0" smtClean="0">
                          <a:solidFill>
                            <a:schemeClr val="tx1"/>
                          </a:solidFill>
                          <a:effectLst/>
                          <a:latin typeface="Arial" panose="020B0604020202020204" pitchFamily="34" charset="0"/>
                          <a:cs typeface="Arial" panose="020B0604020202020204" pitchFamily="34" charset="0"/>
                        </a:rPr>
                        <a:t> </a:t>
                      </a:r>
                      <a:r>
                        <a:rPr lang="en-US" sz="1100" i="0" kern="1200" baseline="0" dirty="0" smtClean="0">
                          <a:solidFill>
                            <a:schemeClr val="tx1"/>
                          </a:solidFill>
                          <a:effectLst/>
                          <a:latin typeface="Arial" panose="020B0604020202020204" pitchFamily="34" charset="0"/>
                          <a:cs typeface="Arial" panose="020B0604020202020204" pitchFamily="34" charset="0"/>
                        </a:rPr>
                        <a:t>What do you think about this method of developing strengths and capabilities of Soldiers?</a:t>
                      </a:r>
                    </a:p>
                    <a:p>
                      <a:pPr marL="0" marR="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Allow for discussion.]</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0" kern="1200" baseline="0" dirty="0" smtClean="0">
                          <a:solidFill>
                            <a:schemeClr val="tx1"/>
                          </a:solidFill>
                          <a:effectLst/>
                          <a:latin typeface="Arial" panose="020B0604020202020204" pitchFamily="34" charset="0"/>
                          <a:cs typeface="Arial" panose="020B0604020202020204" pitchFamily="34" charset="0"/>
                        </a:rPr>
                        <a:t> </a:t>
                      </a:r>
                      <a:r>
                        <a:rPr lang="en-US" sz="1100" i="0" kern="1200" baseline="0" dirty="0" smtClean="0">
                          <a:solidFill>
                            <a:schemeClr val="tx1"/>
                          </a:solidFill>
                          <a:effectLst/>
                          <a:latin typeface="Arial" panose="020B0604020202020204" pitchFamily="34" charset="0"/>
                          <a:cs typeface="Arial" panose="020B0604020202020204" pitchFamily="34" charset="0"/>
                        </a:rPr>
                        <a:t>What are potential issues with this strategy?</a:t>
                      </a:r>
                    </a:p>
                    <a:p>
                      <a:pPr marL="0" marR="0" indent="0" algn="l" defTabSz="914400" rtl="0" eaLnBrk="1" fontAlgn="base" latinLnBrk="0" hangingPunct="1">
                        <a:lnSpc>
                          <a:spcPct val="100000"/>
                        </a:lnSpc>
                        <a:spcBef>
                          <a:spcPts val="0"/>
                        </a:spcBef>
                        <a:spcAft>
                          <a:spcPts val="300"/>
                        </a:spcAft>
                        <a:buClrTx/>
                        <a:buSzTx/>
                        <a:buFont typeface="Arial" panose="020B0604020202020204" pitchFamily="34" charset="0"/>
                        <a:buNone/>
                        <a:tabLst/>
                        <a:defRPr/>
                      </a:pPr>
                      <a:r>
                        <a:rPr lang="en-US" sz="110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i="1" kern="1200" baseline="0" dirty="0" smtClean="0">
                          <a:solidFill>
                            <a:schemeClr val="tx1"/>
                          </a:solidFill>
                          <a:effectLst/>
                          <a:latin typeface="Arial" panose="020B0604020202020204" pitchFamily="34" charset="0"/>
                          <a:cs typeface="Arial" panose="020B0604020202020204" pitchFamily="34" charset="0"/>
                        </a:rPr>
                        <a:t>: Allow for discussion.]</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This leader values competence and</a:t>
                      </a:r>
                      <a:r>
                        <a:rPr lang="en-US" sz="1100" kern="1200" baseline="0" dirty="0" smtClean="0">
                          <a:solidFill>
                            <a:schemeClr val="tx1"/>
                          </a:solidFill>
                          <a:effectLst/>
                          <a:latin typeface="Arial" panose="020B0604020202020204" pitchFamily="34" charset="0"/>
                          <a:cs typeface="Arial" panose="020B0604020202020204" pitchFamily="34" charset="0"/>
                        </a:rPr>
                        <a:t> efficiency</a:t>
                      </a:r>
                      <a:r>
                        <a:rPr lang="en-US" sz="1100" kern="1200" dirty="0" smtClean="0">
                          <a:solidFill>
                            <a:schemeClr val="tx1"/>
                          </a:solidFill>
                          <a:effectLst/>
                          <a:latin typeface="Arial" panose="020B0604020202020204" pitchFamily="34" charset="0"/>
                          <a:cs typeface="Arial" panose="020B0604020202020204" pitchFamily="34" charset="0"/>
                        </a:rPr>
                        <a:t>. </a:t>
                      </a: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He or she may genuinely want to inspire the unit, but</a:t>
                      </a:r>
                      <a:r>
                        <a:rPr lang="en-US" sz="1100" kern="1200" baseline="0" dirty="0" smtClean="0">
                          <a:solidFill>
                            <a:schemeClr val="tx1"/>
                          </a:solidFill>
                          <a:effectLst/>
                          <a:latin typeface="Arial" panose="020B0604020202020204" pitchFamily="34" charset="0"/>
                          <a:cs typeface="Arial" panose="020B0604020202020204" pitchFamily="34" charset="0"/>
                        </a:rPr>
                        <a:t> might also be taking an easier path. </a:t>
                      </a:r>
                      <a:endParaRPr lang="en-US" sz="1100" kern="1200" dirty="0" smtClean="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3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Choosing</a:t>
                      </a:r>
                      <a:r>
                        <a:rPr lang="en-US" sz="1100" kern="1200" baseline="0" dirty="0" smtClean="0">
                          <a:solidFill>
                            <a:schemeClr val="tx1"/>
                          </a:solidFill>
                          <a:effectLst/>
                          <a:latin typeface="Arial" panose="020B0604020202020204" pitchFamily="34" charset="0"/>
                          <a:cs typeface="Arial" panose="020B0604020202020204" pitchFamily="34" charset="0"/>
                        </a:rPr>
                        <a:t> and r</a:t>
                      </a:r>
                      <a:r>
                        <a:rPr lang="en-US" sz="1100" kern="1200" dirty="0" smtClean="0">
                          <a:solidFill>
                            <a:schemeClr val="tx1"/>
                          </a:solidFill>
                          <a:effectLst/>
                          <a:latin typeface="Arial" panose="020B0604020202020204" pitchFamily="34" charset="0"/>
                          <a:cs typeface="Arial" panose="020B0604020202020204" pitchFamily="34" charset="0"/>
                        </a:rPr>
                        <a:t>ecognizing the same people over and over might be perceived as favoritism and could also lead to burnout for the select few</a:t>
                      </a:r>
                      <a:r>
                        <a:rPr lang="en-US" sz="1100" b="0" kern="1200" dirty="0" smtClean="0">
                          <a:solidFill>
                            <a:schemeClr val="tx1"/>
                          </a:solidFill>
                          <a:effectLst/>
                          <a:latin typeface="Arial" panose="020B0604020202020204" pitchFamily="34" charset="0"/>
                          <a:cs typeface="Arial" panose="020B0604020202020204" pitchFamily="34" charset="0"/>
                        </a:rPr>
                        <a:t>.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It also doesn't give others a chance to step up and grow. </a:t>
                      </a:r>
                      <a:endParaRPr lang="en-US" sz="110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kern="0" dirty="0" smtClean="0">
                          <a:solidFill>
                            <a:prstClr val="black"/>
                          </a:solidFill>
                          <a:latin typeface="Arial" panose="020B0604020202020204" pitchFamily="34" charset="0"/>
                          <a:cs typeface="Arial" panose="020B0604020202020204" pitchFamily="34" charset="0"/>
                        </a:rPr>
                        <a:t>Discuss leader and Soldier development and the impact on the culture of trust. </a:t>
                      </a:r>
                      <a:r>
                        <a:rPr lang="en-US" sz="1100" b="1" dirty="0" smtClean="0">
                          <a:solidFill>
                            <a:schemeClr val="tx1"/>
                          </a:solidFill>
                          <a:latin typeface="Arial" panose="020B0604020202020204" pitchFamily="34" charset="0"/>
                          <a:cs typeface="Arial" panose="020B0604020202020204" pitchFamily="34" charset="0"/>
                        </a:rPr>
                        <a:t>[?]</a:t>
                      </a:r>
                      <a:endParaRPr lang="en-US" sz="1100" b="0" kern="0" dirty="0" smtClean="0">
                        <a:solidFill>
                          <a:prstClr val="black"/>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8534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cs typeface="Arial" panose="020B0604020202020204" pitchFamily="34" charset="0"/>
                        </a:rPr>
                        <a:t>Leadership in the Army isn’t just about recognizing the top talent; it’s about leader and Soldier development and motivating and helping the team to excel, including those who might have to work harder to get there.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37</a:t>
            </a:r>
            <a:endParaRPr lang="en-US" sz="1200" dirty="0">
              <a:latin typeface="Arial" panose="020B0604020202020204" pitchFamily="34" charset="0"/>
              <a:cs typeface="Arial" panose="020B0604020202020204" pitchFamily="34" charset="0"/>
            </a:endParaRPr>
          </a:p>
        </p:txBody>
      </p:sp>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10" name="Isosceles Triangle 9"/>
          <p:cNvSpPr/>
          <p:nvPr/>
        </p:nvSpPr>
        <p:spPr>
          <a:xfrm rot="5400000">
            <a:off x="4014481" y="8771840"/>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2978563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38</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777515935"/>
              </p:ext>
            </p:extLst>
          </p:nvPr>
        </p:nvGraphicFramePr>
        <p:xfrm>
          <a:off x="198438" y="384640"/>
          <a:ext cx="4114800" cy="8153400"/>
        </p:xfrm>
        <a:graphic>
          <a:graphicData uri="http://schemas.openxmlformats.org/drawingml/2006/table">
            <a:tbl>
              <a:tblPr firstRow="1" bandRow="1">
                <a:tableStyleId>{5C22544A-7EE6-4342-B048-85BDC9FD1C3A}</a:tableStyleId>
              </a:tblPr>
              <a:tblGrid>
                <a:gridCol w="408675"/>
                <a:gridCol w="3706125"/>
              </a:tblGrid>
              <a:tr h="438912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0" kern="1200" baseline="0" dirty="0" smtClean="0">
                          <a:solidFill>
                            <a:schemeClr val="tx1"/>
                          </a:solidFill>
                          <a:effectLst/>
                          <a:latin typeface="Arial" panose="020B0604020202020204" pitchFamily="34" charset="0"/>
                          <a:cs typeface="Arial" panose="020B0604020202020204" pitchFamily="34" charset="0"/>
                        </a:rPr>
                        <a:t> </a:t>
                      </a:r>
                      <a:r>
                        <a:rPr lang="en-US" sz="1100" b="0" i="0" kern="1200" baseline="0" dirty="0" smtClean="0">
                          <a:solidFill>
                            <a:schemeClr val="tx1"/>
                          </a:solidFill>
                          <a:effectLst/>
                          <a:latin typeface="Arial" panose="020B0604020202020204" pitchFamily="34" charset="0"/>
                          <a:cs typeface="Arial" panose="020B0604020202020204" pitchFamily="34" charset="0"/>
                        </a:rPr>
                        <a:t>How do you recognize the strengths/ progression of all Soldiers without losing sight of Army standards?</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b="0" i="1" kern="1200" baseline="0" dirty="0" smtClean="0">
                          <a:solidFill>
                            <a:schemeClr val="tx1"/>
                          </a:solidFill>
                          <a:effectLst/>
                          <a:latin typeface="Arial" panose="020B0604020202020204" pitchFamily="34" charset="0"/>
                          <a:cs typeface="Arial" panose="020B0604020202020204" pitchFamily="34" charset="0"/>
                        </a:rPr>
                        <a:t>: Allow for discussion. Answers may include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Showing genuine interest in true competence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Not handing out a trophy to all, but recognizing that those who are improving benefit from your acknowledgement, whether one-on-one or in front of a group</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Effective Praise, Effective Criticism]</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0" i="0" kern="1200" baseline="0" dirty="0" smtClean="0">
                          <a:solidFill>
                            <a:schemeClr val="tx1"/>
                          </a:solidFill>
                          <a:effectLst/>
                          <a:latin typeface="Arial" panose="020B0604020202020204" pitchFamily="34" charset="0"/>
                          <a:cs typeface="Arial" panose="020B0604020202020204" pitchFamily="34" charset="0"/>
                        </a:rPr>
                        <a:t> What happens to the readiness and the culture of trust in your unit if you favor efficiency over development and growth?</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b="0" i="1" kern="1200" baseline="0" dirty="0" smtClean="0">
                          <a:solidFill>
                            <a:schemeClr val="tx1"/>
                          </a:solidFill>
                          <a:effectLst/>
                          <a:latin typeface="Arial" panose="020B0604020202020204" pitchFamily="34" charset="0"/>
                          <a:cs typeface="Arial" panose="020B0604020202020204" pitchFamily="34" charset="0"/>
                        </a:rPr>
                        <a:t>: Allow for discussion. Add any below points not addressed.</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We spread ourselves too thin increasing the probability of multiple “single points of failure.”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Soldiers become complacent or apathetic, or begin to look for opportunities to leave.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People will to see “pockets” of trust and oceans of favoritism.]</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spcBef>
                          <a:spcPts val="0"/>
                        </a:spcBef>
                        <a:spcAft>
                          <a:spcPts val="600"/>
                        </a:spcAft>
                      </a:pPr>
                      <a:r>
                        <a:rPr lang="en-US" sz="1100" dirty="0" smtClean="0">
                          <a:solidFill>
                            <a:schemeClr val="tx1"/>
                          </a:solidFill>
                          <a:latin typeface="Arial" panose="020B0604020202020204" pitchFamily="34" charset="0"/>
                          <a:cs typeface="Arial" panose="020B0604020202020204" pitchFamily="34" charset="0"/>
                        </a:rPr>
                        <a:t>3.</a:t>
                      </a: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kern="1200" dirty="0" smtClean="0">
                          <a:solidFill>
                            <a:schemeClr val="tx1"/>
                          </a:solidFill>
                          <a:effectLst/>
                          <a:latin typeface="Arial" panose="020B0604020202020204" pitchFamily="34" charset="0"/>
                          <a:cs typeface="Arial" panose="020B0604020202020204" pitchFamily="34" charset="0"/>
                        </a:rPr>
                        <a:t>Discuss balancing efficiency with Soldier development. </a:t>
                      </a:r>
                      <a:r>
                        <a:rPr lang="en-US" sz="1100" b="1" dirty="0" smtClean="0">
                          <a:solidFill>
                            <a:schemeClr val="tx1"/>
                          </a:solidFill>
                          <a:latin typeface="Arial" panose="020B0604020202020204" pitchFamily="34" charset="0"/>
                          <a:cs typeface="Arial" panose="020B0604020202020204" pitchFamily="34" charset="0"/>
                        </a:rPr>
                        <a:t>[?]</a:t>
                      </a:r>
                      <a:endParaRPr lang="en-US" sz="1100" kern="1200" dirty="0" smtClean="0">
                        <a:solidFill>
                          <a:schemeClr val="tx1"/>
                        </a:solidFill>
                        <a:effectLst/>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24612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CLICK TO ADVANCE</a:t>
                      </a:r>
                      <a:r>
                        <a:rPr lang="en-US" sz="1100" b="0" i="1" kern="1200" baseline="0" dirty="0" smtClean="0">
                          <a:solidFill>
                            <a:schemeClr val="tx1"/>
                          </a:solidFill>
                          <a:effectLst/>
                          <a:latin typeface="Arial" panose="020B0604020202020204" pitchFamily="34" charset="0"/>
                          <a:cs typeface="Arial" panose="020B0604020202020204" pitchFamily="34" charset="0"/>
                        </a:rPr>
                        <a:t>]</a:t>
                      </a:r>
                      <a:endParaRPr lang="en-US" sz="1100" b="0" i="0" kern="1200" baseline="0" dirty="0" smtClean="0">
                        <a:solidFill>
                          <a:schemeClr val="tx1"/>
                        </a:solidFill>
                        <a:effectLst/>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ASK</a:t>
                      </a: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0" i="0" kern="1200" baseline="0" dirty="0" smtClean="0">
                          <a:solidFill>
                            <a:schemeClr val="tx1"/>
                          </a:solidFill>
                          <a:effectLst/>
                          <a:latin typeface="Arial" panose="020B0604020202020204" pitchFamily="34" charset="0"/>
                          <a:cs typeface="Arial" panose="020B0604020202020204" pitchFamily="34" charset="0"/>
                        </a:rPr>
                        <a:t> How do you balance efficiency and developing the Soldiers in your unit?</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t>
                      </a:r>
                      <a:r>
                        <a:rPr lang="en-US" sz="1100" b="1" i="1" kern="1200" baseline="0" dirty="0" smtClean="0">
                          <a:solidFill>
                            <a:schemeClr val="tx1"/>
                          </a:solidFill>
                          <a:effectLst/>
                          <a:latin typeface="Arial" panose="020B0604020202020204" pitchFamily="34" charset="0"/>
                          <a:cs typeface="Arial" panose="020B0604020202020204" pitchFamily="34" charset="0"/>
                        </a:rPr>
                        <a:t>NOTE</a:t>
                      </a:r>
                      <a:r>
                        <a:rPr lang="en-US" sz="1100" b="0" i="1" kern="1200" baseline="0" dirty="0" smtClean="0">
                          <a:solidFill>
                            <a:schemeClr val="tx1"/>
                          </a:solidFill>
                          <a:effectLst/>
                          <a:latin typeface="Arial" panose="020B0604020202020204" pitchFamily="34" charset="0"/>
                          <a:cs typeface="Arial" panose="020B0604020202020204" pitchFamily="34" charset="0"/>
                        </a:rPr>
                        <a:t>: Allow for discussion. Add any below points not addressed.</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Pair the more experienced and efficient with the lesser experienced so that tasks are completed in a timely manner but all gain practice and experience.</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Assign non-mission critical tasks deliberately to allow Soldiers to develop new skills and abilities that they can then build upon.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kern="1200" baseline="0" dirty="0" smtClean="0">
                          <a:solidFill>
                            <a:schemeClr val="tx1"/>
                          </a:solidFill>
                          <a:effectLst/>
                          <a:latin typeface="Arial" panose="020B0604020202020204" pitchFamily="34" charset="0"/>
                          <a:cs typeface="Arial" panose="020B0604020202020204" pitchFamily="34" charset="0"/>
                        </a:rPr>
                        <a:t>Mission-critical, high-profile, and high-stakes tasks can go to anyone who is prepared. Share the opportunities in order to develop competence and trust.]</a:t>
                      </a:r>
                      <a:endParaRPr lang="en-US" sz="1100" i="1" kern="1200" dirty="0" smtClean="0">
                        <a:solidFill>
                          <a:schemeClr val="tx1"/>
                        </a:solidFill>
                        <a:effectLst/>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Rectangle 5"/>
          <p:cNvSpPr/>
          <p:nvPr/>
        </p:nvSpPr>
        <p:spPr>
          <a:xfrm>
            <a:off x="3921016" y="8728454"/>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6118599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062748547"/>
              </p:ext>
            </p:extLst>
          </p:nvPr>
        </p:nvGraphicFramePr>
        <p:xfrm>
          <a:off x="198438" y="3398838"/>
          <a:ext cx="4114800" cy="359196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Establish that once lost, trust is difficult to restore.</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Facilitate</a:t>
                      </a:r>
                      <a:r>
                        <a:rPr lang="en-US" sz="1100" b="0" baseline="0" dirty="0" smtClean="0">
                          <a:solidFill>
                            <a:schemeClr val="tx1"/>
                          </a:solidFill>
                          <a:latin typeface="Arial" panose="020B0604020202020204" pitchFamily="34" charset="0"/>
                          <a:cs typeface="Arial" panose="020B0604020202020204" pitchFamily="34" charset="0"/>
                        </a:rPr>
                        <a:t> a brief discussion on the restoration of trust using the fact or fiction statement on the slide.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31648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Look</a:t>
                      </a:r>
                      <a:r>
                        <a:rPr lang="en-US" sz="1100" baseline="0" dirty="0" smtClean="0">
                          <a:latin typeface="Arial" panose="020B0604020202020204" pitchFamily="34" charset="0"/>
                          <a:cs typeface="Arial" panose="020B0604020202020204" pitchFamily="34" charset="0"/>
                        </a:rPr>
                        <a:t> at the statement on the slide.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Do you think this statement is fact or fiction?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endParaRPr lang="en-US" sz="1100" dirty="0" smtClean="0">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The correct answer</a:t>
                      </a:r>
                      <a:r>
                        <a:rPr lang="en-US" sz="1100" baseline="0" dirty="0" smtClean="0">
                          <a:latin typeface="Arial" panose="020B0604020202020204" pitchFamily="34" charset="0"/>
                          <a:cs typeface="Arial" panose="020B0604020202020204" pitchFamily="34" charset="0"/>
                        </a:rPr>
                        <a:t> is fact. </a:t>
                      </a:r>
                    </a:p>
                    <a:p>
                      <a:pPr marL="171450" indent="-171450">
                        <a:spcAft>
                          <a:spcPts val="600"/>
                        </a:spcAft>
                        <a:buFont typeface="Arial" panose="020B0604020202020204" pitchFamily="34" charset="0"/>
                        <a:buChar char="•"/>
                      </a:pPr>
                      <a:r>
                        <a:rPr lang="en-US" sz="1100" kern="1200" dirty="0" smtClean="0">
                          <a:solidFill>
                            <a:schemeClr val="tx1"/>
                          </a:solidFill>
                          <a:effectLst/>
                          <a:latin typeface="Arial" panose="020B0604020202020204" pitchFamily="34" charset="0"/>
                          <a:ea typeface="+mn-ea"/>
                          <a:cs typeface="Arial" panose="020B0604020202020204" pitchFamily="34" charset="0"/>
                        </a:rPr>
                        <a:t>Repairing breached trust is not impossible but it’s not always easily done.</a:t>
                      </a:r>
                    </a:p>
                    <a:p>
                      <a:pPr marL="171450" indent="-171450">
                        <a:spcAft>
                          <a:spcPts val="600"/>
                        </a:spcAft>
                        <a:buFont typeface="Arial" panose="020B0604020202020204" pitchFamily="34" charset="0"/>
                        <a:buChar char="•"/>
                      </a:pPr>
                      <a:r>
                        <a:rPr lang="en-US" sz="1100" kern="1200" dirty="0" smtClean="0">
                          <a:solidFill>
                            <a:schemeClr val="tx1"/>
                          </a:solidFill>
                          <a:effectLst/>
                          <a:latin typeface="Arial" panose="020B0604020202020204" pitchFamily="34" charset="0"/>
                          <a:ea typeface="+mn-ea"/>
                          <a:cs typeface="Arial" panose="020B0604020202020204" pitchFamily="34" charset="0"/>
                        </a:rPr>
                        <a:t>The methods for doing so depend upon the type of trust breach. </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a:t>
                      </a:r>
                    </a:p>
                    <a:p>
                      <a:pPr marL="171450" indent="-171450">
                        <a:spcAft>
                          <a:spcPts val="600"/>
                        </a:spcAft>
                        <a:buFont typeface="Arial" panose="020B0604020202020204" pitchFamily="34" charset="0"/>
                        <a:buChar char="•"/>
                      </a:pPr>
                      <a:r>
                        <a:rPr lang="en-US" sz="1100" kern="1200" baseline="0" dirty="0" smtClean="0">
                          <a:solidFill>
                            <a:schemeClr val="tx1"/>
                          </a:solidFill>
                          <a:effectLst/>
                          <a:latin typeface="Arial" panose="020B0604020202020204" pitchFamily="34" charset="0"/>
                          <a:ea typeface="+mn-ea"/>
                          <a:cs typeface="Arial" panose="020B0604020202020204" pitchFamily="34" charset="0"/>
                        </a:rPr>
                        <a:t>Let’s look at different ways that trust might be breached and strategies to mitigate them.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39</a:t>
            </a:r>
            <a:endParaRPr lang="en-US" sz="1200" dirty="0">
              <a:latin typeface="Arial" panose="020B0604020202020204" pitchFamily="34" charset="0"/>
              <a:cs typeface="Arial" panose="020B0604020202020204" pitchFamily="34" charset="0"/>
            </a:endParaRPr>
          </a:p>
        </p:txBody>
      </p:sp>
      <p:sp>
        <p:nvSpPr>
          <p:cNvPr id="10" name="Rectangle 9"/>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930361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11" name="Table 10"/>
          <p:cNvGraphicFramePr>
            <a:graphicFrameLocks noGrp="1"/>
          </p:cNvGraphicFramePr>
          <p:nvPr>
            <p:extLst>
              <p:ext uri="{D42A27DB-BD31-4B8C-83A1-F6EECF244321}">
                <p14:modId xmlns:p14="http://schemas.microsoft.com/office/powerpoint/2010/main" val="3572129521"/>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TextBox 11"/>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54963087"/>
              </p:ext>
            </p:extLst>
          </p:nvPr>
        </p:nvGraphicFramePr>
        <p:xfrm>
          <a:off x="198438" y="3398838"/>
          <a:ext cx="4114800" cy="5436004"/>
        </p:xfrm>
        <a:graphic>
          <a:graphicData uri="http://schemas.openxmlformats.org/drawingml/2006/table">
            <a:tbl>
              <a:tblPr firstRow="1" bandRow="1">
                <a:tableStyleId>{5C22544A-7EE6-4342-B048-85BDC9FD1C3A}</a:tableStyleId>
              </a:tblPr>
              <a:tblGrid>
                <a:gridCol w="408675"/>
                <a:gridCol w="3706125"/>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Discuss ways to mitigate the consequences of breaches</a:t>
                      </a:r>
                      <a:r>
                        <a:rPr lang="en-US" sz="1100" b="1" baseline="0" dirty="0" smtClean="0">
                          <a:solidFill>
                            <a:schemeClr val="tx1"/>
                          </a:solidFill>
                          <a:latin typeface="Arial" panose="020B0604020202020204" pitchFamily="34" charset="0"/>
                          <a:cs typeface="Arial" panose="020B0604020202020204" pitchFamily="34" charset="0"/>
                        </a:rPr>
                        <a:t> of trust.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1" indent="0">
                        <a:spcAft>
                          <a:spcPts val="600"/>
                        </a:spcAft>
                        <a:buFontTx/>
                        <a:buNone/>
                      </a:pPr>
                      <a:r>
                        <a:rPr lang="en-US" sz="1100" i="0" kern="1200" dirty="0" smtClean="0">
                          <a:solidFill>
                            <a:schemeClr val="tx1"/>
                          </a:solidFill>
                          <a:effectLst/>
                          <a:latin typeface="Arial" panose="020B0604020202020204" pitchFamily="34" charset="0"/>
                          <a:ea typeface="+mn-ea"/>
                          <a:cs typeface="Arial" panose="020B0604020202020204" pitchFamily="34" charset="0"/>
                        </a:rPr>
                        <a:t>Discuss</a:t>
                      </a:r>
                      <a:r>
                        <a:rPr lang="en-US" sz="1100" i="0" kern="1200" baseline="0" dirty="0" smtClean="0">
                          <a:solidFill>
                            <a:schemeClr val="tx1"/>
                          </a:solidFill>
                          <a:effectLst/>
                          <a:latin typeface="Arial" panose="020B0604020202020204" pitchFamily="34" charset="0"/>
                          <a:ea typeface="+mn-ea"/>
                          <a:cs typeface="Arial" panose="020B0604020202020204" pitchFamily="34" charset="0"/>
                        </a:rPr>
                        <a:t> the types of trust breaches and some examples of each. </a:t>
                      </a:r>
                      <a:r>
                        <a:rPr lang="en-US" sz="1100" b="1" dirty="0" smtClean="0">
                          <a:solidFill>
                            <a:schemeClr val="tx1"/>
                          </a:solidFill>
                          <a:latin typeface="Arial" panose="020B0604020202020204" pitchFamily="34" charset="0"/>
                          <a:cs typeface="Arial" panose="020B0604020202020204" pitchFamily="34" charset="0"/>
                        </a:rPr>
                        <a:t>[?]</a:t>
                      </a:r>
                      <a:endParaRPr lang="en-US" sz="1100" i="0"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16052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kern="1200" baseline="0" dirty="0" smtClean="0">
                          <a:solidFill>
                            <a:schemeClr val="tx1"/>
                          </a:solidFill>
                          <a:effectLst/>
                          <a:latin typeface="Arial" panose="020B0604020202020204" pitchFamily="34" charset="0"/>
                          <a:ea typeface="+mn-ea"/>
                          <a:cs typeface="Arial" panose="020B0604020202020204" pitchFamily="34" charset="0"/>
                        </a:rPr>
                        <a:t>Trust can be lost when any of the elements of trust are breached. </a:t>
                      </a:r>
                    </a:p>
                    <a:p>
                      <a:pPr marL="171450" indent="-171450">
                        <a:spcAft>
                          <a:spcPts val="600"/>
                        </a:spcAft>
                        <a:buFont typeface="Arial" panose="020B0604020202020204" pitchFamily="34" charset="0"/>
                        <a:buChar char="•"/>
                      </a:pPr>
                      <a:r>
                        <a:rPr lang="en-US" sz="1100" kern="1200" baseline="0" dirty="0" smtClean="0">
                          <a:solidFill>
                            <a:schemeClr val="tx1"/>
                          </a:solidFill>
                          <a:effectLst/>
                          <a:latin typeface="Arial" panose="020B0604020202020204" pitchFamily="34" charset="0"/>
                          <a:ea typeface="+mn-ea"/>
                          <a:cs typeface="Arial" panose="020B0604020202020204" pitchFamily="34" charset="0"/>
                        </a:rPr>
                        <a:t>Character—particularly integrity—and competence </a:t>
                      </a:r>
                      <a:r>
                        <a:rPr lang="en-US" sz="1100" kern="1200" dirty="0" smtClean="0">
                          <a:solidFill>
                            <a:schemeClr val="tx1"/>
                          </a:solidFill>
                          <a:effectLst/>
                          <a:latin typeface="Arial" panose="020B0604020202020204" pitchFamily="34" charset="0"/>
                          <a:ea typeface="+mn-ea"/>
                          <a:cs typeface="Arial" panose="020B0604020202020204" pitchFamily="34" charset="0"/>
                        </a:rPr>
                        <a:t>are the most common reasons for lost trust.</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smtClean="0">
                          <a:solidFill>
                            <a:schemeClr val="tx1"/>
                          </a:solidFill>
                          <a:effectLst/>
                          <a:latin typeface="Arial" panose="020B0604020202020204" pitchFamily="34" charset="0"/>
                          <a:ea typeface="+mn-ea"/>
                          <a:cs typeface="Arial" panose="020B0604020202020204" pitchFamily="34" charset="0"/>
                        </a:rPr>
                        <a:t>Character breaches are harder to mend because they are seen as</a:t>
                      </a:r>
                      <a:r>
                        <a:rPr lang="en-US" sz="1100" kern="1200" baseline="0" dirty="0" smtClean="0">
                          <a:solidFill>
                            <a:schemeClr val="tx1"/>
                          </a:solidFill>
                          <a:effectLst/>
                          <a:latin typeface="Arial" panose="020B0604020202020204" pitchFamily="34" charset="0"/>
                          <a:ea typeface="+mn-ea"/>
                          <a:cs typeface="Arial" panose="020B0604020202020204" pitchFamily="34" charset="0"/>
                        </a:rPr>
                        <a:t> a lack of </a:t>
                      </a:r>
                      <a:r>
                        <a:rPr lang="en-US" sz="1100" kern="1200" dirty="0" smtClean="0">
                          <a:solidFill>
                            <a:schemeClr val="tx1"/>
                          </a:solidFill>
                          <a:effectLst/>
                          <a:latin typeface="Arial" panose="020B0604020202020204" pitchFamily="34" charset="0"/>
                          <a:ea typeface="+mn-ea"/>
                          <a:cs typeface="Arial" panose="020B0604020202020204" pitchFamily="34" charset="0"/>
                        </a:rPr>
                        <a:t>integrity, which most people believe is difficult or impossible to change.</a:t>
                      </a:r>
                      <a:endParaRPr lang="en-US" sz="1100" i="1" dirty="0" smtClean="0">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What are some examples of character breaches</a:t>
                      </a:r>
                      <a:r>
                        <a:rPr lang="en-US" sz="1100" baseline="0"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 Some examples might be</a:t>
                      </a:r>
                    </a:p>
                    <a:p>
                      <a:pPr marL="625475" lvl="1" indent="-168275">
                        <a:buFontTx/>
                        <a:buChar char="-"/>
                      </a:pPr>
                      <a:r>
                        <a:rPr lang="en-US" sz="1100" i="1" dirty="0" smtClean="0">
                          <a:latin typeface="Arial" panose="020B0604020202020204" pitchFamily="34" charset="0"/>
                          <a:cs typeface="Arial" panose="020B0604020202020204" pitchFamily="34" charset="0"/>
                        </a:rPr>
                        <a:t>Lying</a:t>
                      </a:r>
                    </a:p>
                    <a:p>
                      <a:pPr marL="625475" lvl="1" indent="-168275">
                        <a:buFontTx/>
                        <a:buChar char="-"/>
                      </a:pPr>
                      <a:r>
                        <a:rPr lang="en-US" sz="1100" i="1" dirty="0" smtClean="0">
                          <a:latin typeface="Arial" panose="020B0604020202020204" pitchFamily="34" charset="0"/>
                          <a:cs typeface="Arial" panose="020B0604020202020204" pitchFamily="34" charset="0"/>
                        </a:rPr>
                        <a:t>Coercion</a:t>
                      </a:r>
                    </a:p>
                    <a:p>
                      <a:pPr marL="625475" lvl="1" indent="-168275">
                        <a:buFontTx/>
                        <a:buChar char="-"/>
                      </a:pPr>
                      <a:r>
                        <a:rPr lang="en-US" sz="1100" i="1" dirty="0" smtClean="0">
                          <a:latin typeface="Arial" panose="020B0604020202020204" pitchFamily="34" charset="0"/>
                          <a:cs typeface="Arial" panose="020B0604020202020204" pitchFamily="34" charset="0"/>
                        </a:rPr>
                        <a:t>Covering up others’ misdeeds</a:t>
                      </a:r>
                    </a:p>
                    <a:p>
                      <a:pPr marL="625475" lvl="1" indent="-168275">
                        <a:buFontTx/>
                        <a:buChar char="-"/>
                      </a:pPr>
                      <a:r>
                        <a:rPr lang="en-US" sz="1100" i="1" dirty="0" smtClean="0">
                          <a:latin typeface="Arial" panose="020B0604020202020204" pitchFamily="34" charset="0"/>
                          <a:cs typeface="Arial" panose="020B0604020202020204" pitchFamily="34" charset="0"/>
                        </a:rPr>
                        <a:t>Manipulation </a:t>
                      </a:r>
                    </a:p>
                    <a:p>
                      <a:pPr marL="625475" lvl="1" indent="-168275">
                        <a:buFontTx/>
                        <a:buChar char="-"/>
                      </a:pPr>
                      <a:r>
                        <a:rPr lang="en-US" sz="1100" i="1" dirty="0" smtClean="0">
                          <a:latin typeface="Arial" panose="020B0604020202020204" pitchFamily="34" charset="0"/>
                          <a:cs typeface="Arial" panose="020B0604020202020204" pitchFamily="34" charset="0"/>
                        </a:rPr>
                        <a:t>Deceptive actions</a:t>
                      </a:r>
                    </a:p>
                    <a:p>
                      <a:pPr marL="625475" lvl="1" indent="-168275">
                        <a:buFontTx/>
                        <a:buChar char="-"/>
                      </a:pPr>
                      <a:r>
                        <a:rPr lang="en-US" sz="1100" i="1" dirty="0" smtClean="0">
                          <a:latin typeface="Arial" panose="020B0604020202020204" pitchFamily="34" charset="0"/>
                          <a:cs typeface="Arial" panose="020B0604020202020204" pitchFamily="34" charset="0"/>
                        </a:rPr>
                        <a:t>Inappropriate relationships </a:t>
                      </a:r>
                    </a:p>
                    <a:p>
                      <a:pPr marL="625475" lvl="1" indent="-168275">
                        <a:spcAft>
                          <a:spcPts val="600"/>
                        </a:spcAft>
                        <a:buFontTx/>
                        <a:buChar char="-"/>
                      </a:pPr>
                      <a:r>
                        <a:rPr lang="en-US" sz="1100" i="1" dirty="0" smtClean="0">
                          <a:latin typeface="Arial" panose="020B0604020202020204" pitchFamily="34" charset="0"/>
                          <a:cs typeface="Arial" panose="020B0604020202020204" pitchFamily="34" charset="0"/>
                        </a:rPr>
                        <a:t>Misappropriation of government money</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smtClean="0">
                          <a:solidFill>
                            <a:schemeClr val="tx1"/>
                          </a:solidFill>
                          <a:effectLst/>
                          <a:latin typeface="Arial" panose="020B0604020202020204" pitchFamily="34" charset="0"/>
                          <a:ea typeface="+mn-ea"/>
                          <a:cs typeface="Arial" panose="020B0604020202020204" pitchFamily="34" charset="0"/>
                        </a:rPr>
                        <a:t>Competence breaches are more easily forgiven, since people can typically</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build competence</a:t>
                      </a:r>
                      <a:r>
                        <a:rPr lang="en-US" sz="1100" b="0" kern="1200" dirty="0" smtClean="0">
                          <a:solidFill>
                            <a:schemeClr val="tx1"/>
                          </a:solidFill>
                          <a:effectLst/>
                          <a:latin typeface="Arial" panose="020B0604020202020204" pitchFamily="34" charset="0"/>
                          <a:ea typeface="+mn-ea"/>
                          <a:cs typeface="Arial" panose="020B0604020202020204" pitchFamily="34" charset="0"/>
                        </a:rPr>
                        <a:t>. </a:t>
                      </a:r>
                    </a:p>
                    <a:p>
                      <a:pPr marL="0" lvl="0" indent="0">
                        <a:spcAft>
                          <a:spcPts val="600"/>
                        </a:spcAft>
                        <a:buFontTx/>
                        <a:buNone/>
                      </a:pPr>
                      <a:endParaRPr lang="en-US" sz="1100" i="1"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80237"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41</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7"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5215789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FF000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42</a:t>
            </a:r>
            <a:endParaRPr lang="en-US" sz="12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36685474"/>
              </p:ext>
            </p:extLst>
          </p:nvPr>
        </p:nvGraphicFramePr>
        <p:xfrm>
          <a:off x="198438" y="369486"/>
          <a:ext cx="4114800" cy="8515752"/>
        </p:xfrm>
        <a:graphic>
          <a:graphicData uri="http://schemas.openxmlformats.org/drawingml/2006/table">
            <a:tbl>
              <a:tblPr firstRow="1" bandRow="1">
                <a:tableStyleId>{5C22544A-7EE6-4342-B048-85BDC9FD1C3A}</a:tableStyleId>
              </a:tblPr>
              <a:tblGrid>
                <a:gridCol w="408675"/>
                <a:gridCol w="3706125"/>
              </a:tblGrid>
              <a:tr h="589788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0" kern="1200" dirty="0" smtClean="0">
                          <a:solidFill>
                            <a:schemeClr val="tx1"/>
                          </a:solidFill>
                          <a:effectLst/>
                          <a:latin typeface="Arial" panose="020B0604020202020204" pitchFamily="34" charset="0"/>
                          <a:ea typeface="+mn-ea"/>
                          <a:cs typeface="Arial" panose="020B0604020202020204" pitchFamily="34" charset="0"/>
                        </a:rPr>
                        <a:t>However, there are some competence breaches that would be major breaches in trust. </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ASK</a:t>
                      </a: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What are some examples of a competence breaches</a:t>
                      </a:r>
                      <a:r>
                        <a:rPr lang="en-US" sz="1100" b="0" baseline="0" dirty="0" smtClean="0">
                          <a:solidFill>
                            <a:schemeClr val="tx1"/>
                          </a:solidFill>
                          <a:latin typeface="Arial" panose="020B0604020202020204" pitchFamily="34" charset="0"/>
                          <a:cs typeface="Arial" panose="020B0604020202020204" pitchFamily="34" charset="0"/>
                        </a:rPr>
                        <a:t>?</a:t>
                      </a:r>
                    </a:p>
                    <a:p>
                      <a:pPr marL="0" indent="0">
                        <a:buFont typeface="Arial" panose="020B0604020202020204" pitchFamily="34" charset="0"/>
                        <a:buNone/>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discussion. Some examples might be</a:t>
                      </a:r>
                    </a:p>
                    <a:p>
                      <a:pPr marL="625475" lvl="1" indent="-168275">
                        <a:lnSpc>
                          <a:spcPct val="100000"/>
                        </a:lnSpc>
                        <a:spcAft>
                          <a:spcPts val="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APFT failure</a:t>
                      </a:r>
                    </a:p>
                    <a:p>
                      <a:pPr marL="625475" lvl="1" indent="-168275">
                        <a:lnSpc>
                          <a:spcPct val="100000"/>
                        </a:lnSpc>
                        <a:spcAft>
                          <a:spcPts val="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Avoiding problems and</a:t>
                      </a:r>
                      <a:r>
                        <a:rPr lang="en-US" sz="1100" b="0" i="1" baseline="0" dirty="0" smtClean="0">
                          <a:solidFill>
                            <a:schemeClr val="tx1"/>
                          </a:solidFill>
                          <a:latin typeface="Arial" panose="020B0604020202020204" pitchFamily="34" charset="0"/>
                          <a:cs typeface="Arial" panose="020B0604020202020204" pitchFamily="34" charset="0"/>
                        </a:rPr>
                        <a:t> not </a:t>
                      </a:r>
                      <a:r>
                        <a:rPr lang="en-US" sz="1100" b="0" i="1" dirty="0" smtClean="0">
                          <a:solidFill>
                            <a:schemeClr val="tx1"/>
                          </a:solidFill>
                          <a:latin typeface="Arial" panose="020B0604020202020204" pitchFamily="34" charset="0"/>
                          <a:cs typeface="Arial" panose="020B0604020202020204" pitchFamily="34" charset="0"/>
                        </a:rPr>
                        <a:t>making</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1" dirty="0" smtClean="0">
                          <a:solidFill>
                            <a:schemeClr val="tx1"/>
                          </a:solidFill>
                          <a:latin typeface="Arial" panose="020B0604020202020204" pitchFamily="34" charset="0"/>
                          <a:cs typeface="Arial" panose="020B0604020202020204" pitchFamily="34" charset="0"/>
                        </a:rPr>
                        <a:t>on-the-spot corrections </a:t>
                      </a:r>
                    </a:p>
                    <a:p>
                      <a:pPr marL="625475" lvl="1" indent="-168275">
                        <a:lnSpc>
                          <a:spcPct val="100000"/>
                        </a:lnSpc>
                        <a:spcAft>
                          <a:spcPts val="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Loss of accountability of personnel and/or property</a:t>
                      </a:r>
                    </a:p>
                    <a:p>
                      <a:pPr marL="625475" lvl="1" indent="-168275">
                        <a:lnSpc>
                          <a:spcPct val="100000"/>
                        </a:lnSpc>
                        <a:spcAft>
                          <a:spcPts val="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Leaders not training their</a:t>
                      </a:r>
                      <a:r>
                        <a:rPr lang="en-US" sz="1100" b="0" i="1" baseline="0" dirty="0" smtClean="0">
                          <a:solidFill>
                            <a:schemeClr val="tx1"/>
                          </a:solidFill>
                          <a:latin typeface="Arial" panose="020B0604020202020204" pitchFamily="34" charset="0"/>
                          <a:cs typeface="Arial" panose="020B0604020202020204" pitchFamily="34" charset="0"/>
                        </a:rPr>
                        <a:t> Soldiers well</a:t>
                      </a:r>
                      <a:endParaRPr lang="en-US" sz="1100" b="0" i="1" dirty="0" smtClean="0">
                        <a:solidFill>
                          <a:schemeClr val="tx1"/>
                        </a:solidFill>
                        <a:latin typeface="Arial" panose="020B0604020202020204" pitchFamily="34" charset="0"/>
                        <a:cs typeface="Arial" panose="020B0604020202020204" pitchFamily="34" charset="0"/>
                      </a:endParaRPr>
                    </a:p>
                    <a:p>
                      <a:pPr marL="625475" lvl="1" indent="-168275">
                        <a:lnSpc>
                          <a:spcPct val="100000"/>
                        </a:lnSpc>
                        <a:spcAft>
                          <a:spcPts val="60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Routine personal issues (marital, Family</a:t>
                      </a:r>
                      <a:r>
                        <a:rPr lang="en-US" sz="1200" b="0" i="1" dirty="0" smtClean="0">
                          <a:solidFill>
                            <a:schemeClr val="tx1"/>
                          </a:solidFill>
                        </a:rPr>
                        <a:t>, </a:t>
                      </a:r>
                      <a:r>
                        <a:rPr lang="en-US" sz="1100" b="0" i="1" dirty="0" smtClean="0">
                          <a:solidFill>
                            <a:schemeClr val="tx1"/>
                          </a:solidFill>
                          <a:latin typeface="Arial" panose="020B0604020202020204" pitchFamily="34" charset="0"/>
                          <a:cs typeface="Arial" panose="020B0604020202020204" pitchFamily="34" charset="0"/>
                        </a:rPr>
                        <a:t>or</a:t>
                      </a:r>
                      <a:r>
                        <a:rPr lang="en-US" sz="1200" b="0" i="1" dirty="0" smtClean="0">
                          <a:solidFill>
                            <a:schemeClr val="tx1"/>
                          </a:solidFill>
                        </a:rPr>
                        <a:t> </a:t>
                      </a:r>
                      <a:r>
                        <a:rPr lang="en-US" sz="1100" b="0" i="1" dirty="0" smtClean="0">
                          <a:solidFill>
                            <a:schemeClr val="tx1"/>
                          </a:solidFill>
                          <a:latin typeface="Arial" panose="020B0604020202020204" pitchFamily="34" charset="0"/>
                          <a:cs typeface="Arial" panose="020B0604020202020204" pitchFamily="34" charset="0"/>
                        </a:rPr>
                        <a:t>other)]</a:t>
                      </a:r>
                      <a:endParaRPr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a:spcAft>
                          <a:spcPts val="600"/>
                        </a:spcAft>
                        <a:buFont typeface="Arial" panose="020B0604020202020204" pitchFamily="34" charset="0"/>
                        <a:buChar char="•"/>
                      </a:pPr>
                      <a:r>
                        <a:rPr lang="en-US" sz="1100" b="0" kern="1200" dirty="0" smtClean="0">
                          <a:solidFill>
                            <a:schemeClr val="tx1"/>
                          </a:solidFill>
                          <a:effectLst/>
                          <a:latin typeface="Arial" panose="020B0604020202020204" pitchFamily="34" charset="0"/>
                          <a:ea typeface="+mn-ea"/>
                          <a:cs typeface="Arial" panose="020B0604020202020204" pitchFamily="34" charset="0"/>
                        </a:rPr>
                        <a:t>Commitment breaches may also be serious and increase the likelihood of lost trust.</a:t>
                      </a: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ASK</a:t>
                      </a: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What are some examples of commitment breaches</a:t>
                      </a:r>
                      <a:r>
                        <a:rPr lang="en-US" sz="1100" b="0" baseline="0" dirty="0" smtClean="0">
                          <a:solidFill>
                            <a:schemeClr val="tx1"/>
                          </a:solidFill>
                          <a:latin typeface="Arial" panose="020B0604020202020204" pitchFamily="34" charset="0"/>
                          <a:cs typeface="Arial" panose="020B0604020202020204" pitchFamily="34" charset="0"/>
                        </a:rPr>
                        <a:t>?</a:t>
                      </a:r>
                    </a:p>
                    <a:p>
                      <a:pPr marL="0" indent="0">
                        <a:buFont typeface="Arial" panose="020B0604020202020204" pitchFamily="34" charset="0"/>
                        <a:buNone/>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discussion. Some examples might be</a:t>
                      </a:r>
                    </a:p>
                    <a:p>
                      <a:pPr marL="625475" lvl="1" indent="-168275">
                        <a:spcAft>
                          <a:spcPts val="60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Fail to fulfill obligations to Soldiers or</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1" dirty="0" smtClean="0">
                          <a:solidFill>
                            <a:schemeClr val="tx1"/>
                          </a:solidFill>
                          <a:latin typeface="Arial" panose="020B0604020202020204" pitchFamily="34" charset="0"/>
                          <a:cs typeface="Arial" panose="020B0604020202020204" pitchFamily="34" charset="0"/>
                        </a:rPr>
                        <a:t>Families</a:t>
                      </a:r>
                    </a:p>
                    <a:p>
                      <a:pPr marL="625475" lvl="1" indent="-168275">
                        <a:spcAft>
                          <a:spcPts val="60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Being distracted by competing interests</a:t>
                      </a:r>
                    </a:p>
                    <a:p>
                      <a:pPr marL="625475" lvl="1" indent="-168275">
                        <a:spcAft>
                          <a:spcPts val="60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Fail to prepare for meetings or trainings </a:t>
                      </a:r>
                    </a:p>
                    <a:p>
                      <a:pPr marL="625475" lvl="1" indent="-168275">
                        <a:spcAft>
                          <a:spcPts val="600"/>
                        </a:spcAft>
                        <a:buFont typeface="Arial" panose="020B0604020202020204" pitchFamily="34" charset="0"/>
                        <a:buChar char="-"/>
                      </a:pPr>
                      <a:r>
                        <a:rPr lang="en-US" sz="1100" b="0" i="1" dirty="0" smtClean="0">
                          <a:solidFill>
                            <a:schemeClr val="tx1"/>
                          </a:solidFill>
                          <a:latin typeface="Arial" panose="020B0604020202020204" pitchFamily="34" charset="0"/>
                          <a:cs typeface="Arial" panose="020B0604020202020204" pitchFamily="34" charset="0"/>
                        </a:rPr>
                        <a:t>Quitting when things get tough]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smtClean="0">
                          <a:solidFill>
                            <a:schemeClr val="tx1"/>
                          </a:solidFill>
                          <a:effectLst/>
                          <a:latin typeface="Arial" panose="020B0604020202020204" pitchFamily="34" charset="0"/>
                          <a:ea typeface="+mn-ea"/>
                          <a:cs typeface="Arial" panose="020B0604020202020204" pitchFamily="34" charset="0"/>
                        </a:rPr>
                        <a:t>With any breach in trust, you may find yourself looking for more evidence of breaches from that same person.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How can trust be restored after it is breached?</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discussion.]</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62352">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some characteristics of restoring</a:t>
                      </a:r>
                      <a:r>
                        <a:rPr lang="en-US" sz="1100" b="0" baseline="0" dirty="0" smtClean="0">
                          <a:solidFill>
                            <a:schemeClr val="tx1"/>
                          </a:solidFill>
                          <a:latin typeface="Arial" panose="020B0604020202020204" pitchFamily="34" charset="0"/>
                          <a:cs typeface="Arial" panose="020B0604020202020204" pitchFamily="34" charset="0"/>
                        </a:rPr>
                        <a:t> trust.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25552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kern="1200" dirty="0" smtClean="0">
                          <a:solidFill>
                            <a:schemeClr val="tx1"/>
                          </a:solidFill>
                          <a:effectLst/>
                          <a:latin typeface="Arial" panose="020B0604020202020204" pitchFamily="34" charset="0"/>
                          <a:ea typeface="+mn-ea"/>
                          <a:cs typeface="Arial" panose="020B0604020202020204" pitchFamily="34" charset="0"/>
                        </a:rPr>
                        <a:t>Apologies can repair competence breaches but are much less effective in integrity breaches. </a:t>
                      </a:r>
                    </a:p>
                    <a:p>
                      <a:pPr marL="171450" indent="-171450">
                        <a:spcAft>
                          <a:spcPts val="600"/>
                        </a:spcAft>
                        <a:buFont typeface="Arial" panose="020B0604020202020204" pitchFamily="34" charset="0"/>
                        <a:buChar char="•"/>
                      </a:pPr>
                      <a:r>
                        <a:rPr lang="en-US" sz="1100" b="0" kern="1200" dirty="0" smtClean="0">
                          <a:solidFill>
                            <a:schemeClr val="tx1"/>
                          </a:solidFill>
                          <a:effectLst/>
                          <a:latin typeface="Arial" panose="020B0604020202020204" pitchFamily="34" charset="0"/>
                          <a:ea typeface="+mn-ea"/>
                          <a:cs typeface="Arial" panose="020B0604020202020204" pitchFamily="34" charset="0"/>
                        </a:rPr>
                        <a:t>Remorse</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is important in all apologies. </a:t>
                      </a:r>
                      <a:endPar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171450" indent="-171450">
                        <a:spcAft>
                          <a:spcPts val="600"/>
                        </a:spcAft>
                        <a:buFont typeface="Arial" panose="020B0604020202020204" pitchFamily="34" charset="0"/>
                        <a:buChar char="•"/>
                      </a:pPr>
                      <a:r>
                        <a:rPr lang="en-US" sz="1100" b="0" kern="1200" baseline="0" dirty="0" smtClean="0">
                          <a:solidFill>
                            <a:schemeClr val="tx1"/>
                          </a:solidFill>
                          <a:effectLst/>
                          <a:latin typeface="Arial" panose="020B0604020202020204" pitchFamily="34" charset="0"/>
                          <a:ea typeface="+mn-ea"/>
                          <a:cs typeface="Arial" panose="020B0604020202020204" pitchFamily="34" charset="0"/>
                        </a:rPr>
                        <a:t>If remorse isn’t perceived, the person who was wronged will have a much tougher time rebuilding trust. </a:t>
                      </a:r>
                      <a:endParaRPr lang="en-US" sz="1100" b="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a:spcAft>
                          <a:spcPts val="600"/>
                        </a:spcAft>
                        <a:buFont typeface="Arial" panose="020B0604020202020204" pitchFamily="34" charset="0"/>
                        <a:buChar char="•"/>
                      </a:pPr>
                      <a:r>
                        <a:rPr lang="en-US" sz="1100" b="0" kern="1200" dirty="0" smtClean="0">
                          <a:solidFill>
                            <a:schemeClr val="tx1"/>
                          </a:solidFill>
                          <a:effectLst/>
                          <a:latin typeface="Arial" panose="020B0604020202020204" pitchFamily="34" charset="0"/>
                          <a:ea typeface="+mn-ea"/>
                          <a:cs typeface="Arial" panose="020B0604020202020204" pitchFamily="34" charset="0"/>
                        </a:rPr>
                        <a:t>Individuals and groups differ in how they respond to trust issues, though groups are inconsistent—at times they are more forgiving, at other times social contagion,</a:t>
                      </a:r>
                      <a:r>
                        <a:rPr lang="en-US" sz="1100" b="0" kern="1200" baseline="0" dirty="0" smtClean="0">
                          <a:solidFill>
                            <a:schemeClr val="tx1"/>
                          </a:solidFill>
                          <a:effectLst/>
                          <a:latin typeface="Arial" panose="020B0604020202020204" pitchFamily="34" charset="0"/>
                          <a:ea typeface="+mn-ea"/>
                          <a:cs typeface="Arial" panose="020B0604020202020204" pitchFamily="34" charset="0"/>
                        </a:rPr>
                        <a:t> otherwise known as</a:t>
                      </a:r>
                      <a:r>
                        <a:rPr lang="en-US" sz="1100" b="0" kern="1200" dirty="0" smtClean="0">
                          <a:solidFill>
                            <a:schemeClr val="tx1"/>
                          </a:solidFill>
                          <a:effectLst/>
                          <a:latin typeface="Arial" panose="020B0604020202020204" pitchFamily="34" charset="0"/>
                          <a:ea typeface="+mn-ea"/>
                          <a:cs typeface="Arial" panose="020B0604020202020204" pitchFamily="34" charset="0"/>
                        </a:rPr>
                        <a:t> “mob mentality” makes them less forgiving.</a:t>
                      </a:r>
                      <a:endParaRPr kumimoji="0" lang="en-US" sz="11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99288489"/>
              </p:ext>
            </p:extLst>
          </p:nvPr>
        </p:nvGraphicFramePr>
        <p:xfrm>
          <a:off x="193860" y="3475037"/>
          <a:ext cx="4114800" cy="2347427"/>
        </p:xfrm>
        <a:graphic>
          <a:graphicData uri="http://schemas.openxmlformats.org/drawingml/2006/table">
            <a:tbl>
              <a:tblPr firstRow="1" bandRow="1">
                <a:tableStyleId>{5C22544A-7EE6-4342-B048-85BDC9FD1C3A}</a:tableStyleId>
              </a:tblPr>
              <a:tblGrid>
                <a:gridCol w="408674"/>
                <a:gridCol w="3706126"/>
              </a:tblGrid>
              <a:tr h="675198">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To introduce the NTC preparation scenario as a basis for the values and communication discussion.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4087">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Introduce the NTC</a:t>
                      </a:r>
                      <a:r>
                        <a:rPr lang="en-US" sz="1100" b="0" baseline="0" dirty="0" smtClean="0">
                          <a:solidFill>
                            <a:schemeClr val="tx1"/>
                          </a:solidFill>
                          <a:latin typeface="Arial" panose="020B0604020202020204" pitchFamily="34" charset="0"/>
                          <a:cs typeface="Arial" panose="020B0604020202020204" pitchFamily="34" charset="0"/>
                        </a:rPr>
                        <a:t> preparation v</a:t>
                      </a:r>
                      <a:r>
                        <a:rPr lang="en-US" sz="1100" b="0" dirty="0" smtClean="0">
                          <a:solidFill>
                            <a:schemeClr val="tx1"/>
                          </a:solidFill>
                          <a:latin typeface="Arial" panose="020B0604020202020204" pitchFamily="34" charset="0"/>
                          <a:cs typeface="Arial" panose="020B0604020202020204" pitchFamily="34" charset="0"/>
                        </a:rPr>
                        <a:t>ignette.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13580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i="0" dirty="0" smtClean="0">
                          <a:latin typeface="Arial" panose="020B0604020202020204" pitchFamily="34" charset="0"/>
                          <a:cs typeface="Arial" panose="020B0604020202020204" pitchFamily="34" charset="0"/>
                        </a:rPr>
                        <a:t>Shifting</a:t>
                      </a:r>
                      <a:r>
                        <a:rPr lang="en-US" sz="1100" i="0" baseline="0" dirty="0" smtClean="0">
                          <a:latin typeface="Arial" panose="020B0604020202020204" pitchFamily="34" charset="0"/>
                          <a:cs typeface="Arial" panose="020B0604020202020204" pitchFamily="34" charset="0"/>
                        </a:rPr>
                        <a:t> gears a bit, let’s look more closely at the CDR/1SG relationship.</a:t>
                      </a:r>
                      <a:endParaRPr lang="en-US" sz="1100" i="0" dirty="0" smtClean="0">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Would someone please </a:t>
                      </a:r>
                      <a:r>
                        <a:rPr lang="en-US" sz="1100" baseline="0" dirty="0" smtClean="0">
                          <a:latin typeface="Arial" panose="020B0604020202020204" pitchFamily="34" charset="0"/>
                          <a:cs typeface="Arial" panose="020B0604020202020204" pitchFamily="34" charset="0"/>
                        </a:rPr>
                        <a:t>volunteer to read this vignette about NTC preparation?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We’ll have some discussion afterward. </a:t>
                      </a:r>
                      <a:endParaRPr lang="en-US" sz="110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Rectangle 7"/>
          <p:cNvSpPr/>
          <p:nvPr/>
        </p:nvSpPr>
        <p:spPr>
          <a:xfrm>
            <a:off x="3921016"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43</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8421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6" name="Table 5"/>
          <p:cNvGraphicFramePr>
            <a:graphicFrameLocks noGrp="1"/>
          </p:cNvGraphicFramePr>
          <p:nvPr>
            <p:extLst>
              <p:ext uri="{D42A27DB-BD31-4B8C-83A1-F6EECF244321}">
                <p14:modId xmlns:p14="http://schemas.microsoft.com/office/powerpoint/2010/main" val="716520442"/>
              </p:ext>
            </p:extLst>
          </p:nvPr>
        </p:nvGraphicFramePr>
        <p:xfrm>
          <a:off x="427038"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i="1" dirty="0">
                <a:latin typeface="+mj-lt"/>
                <a:cs typeface="Arial" panose="020B0604020202020204" pitchFamily="34" charset="0"/>
              </a:rPr>
              <a:t>v</a:t>
            </a:r>
          </a:p>
        </p:txBody>
      </p:sp>
      <p:graphicFrame>
        <p:nvGraphicFramePr>
          <p:cNvPr id="12" name="Table 11"/>
          <p:cNvGraphicFramePr>
            <a:graphicFrameLocks noGrp="1"/>
          </p:cNvGraphicFramePr>
          <p:nvPr>
            <p:extLst>
              <p:ext uri="{D42A27DB-BD31-4B8C-83A1-F6EECF244321}">
                <p14:modId xmlns:p14="http://schemas.microsoft.com/office/powerpoint/2010/main" val="2448552374"/>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10640273"/>
              </p:ext>
            </p:extLst>
          </p:nvPr>
        </p:nvGraphicFramePr>
        <p:xfrm>
          <a:off x="193860" y="3475038"/>
          <a:ext cx="4114800" cy="1524467"/>
        </p:xfrm>
        <a:graphic>
          <a:graphicData uri="http://schemas.openxmlformats.org/drawingml/2006/table">
            <a:tbl>
              <a:tblPr firstRow="1" bandRow="1">
                <a:tableStyleId>{5C22544A-7EE6-4342-B048-85BDC9FD1C3A}</a:tableStyleId>
              </a:tblPr>
              <a:tblGrid>
                <a:gridCol w="408674"/>
                <a:gridCol w="3706126"/>
              </a:tblGrid>
              <a:tr h="675198">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To continue the NTC preparation scenario as a basis for the values and communication discussion.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4087">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Continue the NTC</a:t>
                      </a:r>
                      <a:r>
                        <a:rPr lang="en-US" sz="1100" b="0" baseline="0" dirty="0" smtClean="0">
                          <a:solidFill>
                            <a:schemeClr val="tx1"/>
                          </a:solidFill>
                          <a:latin typeface="Arial" panose="020B0604020202020204" pitchFamily="34" charset="0"/>
                          <a:cs typeface="Arial" panose="020B0604020202020204" pitchFamily="34" charset="0"/>
                        </a:rPr>
                        <a:t> preparation v</a:t>
                      </a:r>
                      <a:r>
                        <a:rPr lang="en-US" sz="1100" b="0" dirty="0" smtClean="0">
                          <a:solidFill>
                            <a:schemeClr val="tx1"/>
                          </a:solidFill>
                          <a:latin typeface="Arial" panose="020B0604020202020204" pitchFamily="34" charset="0"/>
                          <a:cs typeface="Arial" panose="020B0604020202020204" pitchFamily="34" charset="0"/>
                        </a:rPr>
                        <a:t>ignette.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5052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I need another volunteer to finish the vignette.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Rectangle 7"/>
          <p:cNvSpPr/>
          <p:nvPr/>
        </p:nvSpPr>
        <p:spPr>
          <a:xfrm>
            <a:off x="3921016"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45</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8845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6" name="Table 5"/>
          <p:cNvGraphicFramePr>
            <a:graphicFrameLocks noGrp="1"/>
          </p:cNvGraphicFramePr>
          <p:nvPr>
            <p:extLst>
              <p:ext uri="{D42A27DB-BD31-4B8C-83A1-F6EECF244321}">
                <p14:modId xmlns:p14="http://schemas.microsoft.com/office/powerpoint/2010/main" val="716520442"/>
              </p:ext>
            </p:extLst>
          </p:nvPr>
        </p:nvGraphicFramePr>
        <p:xfrm>
          <a:off x="427038"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TextBox 3"/>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0838" y="369888"/>
            <a:ext cx="3875087" cy="2908300"/>
          </a:xfrm>
        </p:spPr>
      </p:sp>
      <p:sp>
        <p:nvSpPr>
          <p:cNvPr id="4" name="TextBox 3"/>
          <p:cNvSpPr txBox="1"/>
          <p:nvPr/>
        </p:nvSpPr>
        <p:spPr>
          <a:xfrm>
            <a:off x="4555677" y="375064"/>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13453714"/>
              </p:ext>
            </p:extLst>
          </p:nvPr>
        </p:nvGraphicFramePr>
        <p:xfrm>
          <a:off x="122237" y="3357794"/>
          <a:ext cx="4251960" cy="5512204"/>
        </p:xfrm>
        <a:graphic>
          <a:graphicData uri="http://schemas.openxmlformats.org/drawingml/2006/table">
            <a:tbl>
              <a:tblPr firstRow="1" bandRow="1">
                <a:tableStyleId>{5C22544A-7EE6-4342-B048-85BDC9FD1C3A}</a:tableStyleId>
              </a:tblPr>
              <a:tblGrid>
                <a:gridCol w="422297"/>
                <a:gridCol w="3829663"/>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the importance of communication in managing conflicting priorities. </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Facilitate</a:t>
                      </a:r>
                      <a:r>
                        <a:rPr lang="en-US" sz="1100" b="0" baseline="0" dirty="0" smtClean="0">
                          <a:solidFill>
                            <a:schemeClr val="tx1"/>
                          </a:solidFill>
                          <a:latin typeface="Arial" panose="020B0604020202020204" pitchFamily="34" charset="0"/>
                          <a:cs typeface="Arial" panose="020B0604020202020204" pitchFamily="34" charset="0"/>
                        </a:rPr>
                        <a:t> the discussion about the priorities, values, and beliefs of the CDR and 1SG in the vignette.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23672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800" dirty="0" smtClean="0">
                          <a:latin typeface="Arial" panose="020B0604020202020204" pitchFamily="34" charset="0"/>
                          <a:cs typeface="Arial" panose="020B0604020202020204" pitchFamily="34" charset="0"/>
                          <a:sym typeface="Webdings"/>
                        </a:rPr>
                        <a:t></a:t>
                      </a:r>
                      <a:endParaRPr lang="en-US" sz="2800" dirty="0" smtClean="0">
                        <a:latin typeface="Arial" panose="020B0604020202020204" pitchFamily="34" charset="0"/>
                        <a:ea typeface="Calibri"/>
                        <a:cs typeface="Arial" panose="020B0604020202020204" pitchFamily="34" charset="0"/>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dirty="0" smtClean="0">
                          <a:latin typeface="Arial" panose="020B0604020202020204" pitchFamily="34" charset="0"/>
                          <a:cs typeface="Arial" panose="020B0604020202020204" pitchFamily="34" charset="0"/>
                        </a:rPr>
                        <a:t>You</a:t>
                      </a:r>
                      <a:r>
                        <a:rPr lang="en-US" sz="1100" baseline="0" dirty="0" smtClean="0">
                          <a:latin typeface="Arial" panose="020B0604020202020204" pitchFamily="34" charset="0"/>
                          <a:cs typeface="Arial" panose="020B0604020202020204" pitchFamily="34" charset="0"/>
                        </a:rPr>
                        <a:t> just heard the initial vignette, and now it’s time to use your mental agility to think about the situation from each other’s point of view. </a:t>
                      </a:r>
                    </a:p>
                    <a:p>
                      <a:pPr marL="171450" indent="-171450" defTabSz="905977">
                        <a:spcBef>
                          <a:spcPts val="600"/>
                        </a:spcBef>
                        <a:buFont typeface="Arial" panose="020B0604020202020204" pitchFamily="34" charset="0"/>
                        <a:buChar char="•"/>
                        <a:defRPr/>
                      </a:pPr>
                      <a:r>
                        <a:rPr lang="en-US" sz="1100" dirty="0" smtClean="0">
                          <a:latin typeface="Arial" panose="020B0604020202020204" pitchFamily="34" charset="0"/>
                          <a:cs typeface="Arial" panose="020B0604020202020204" pitchFamily="34" charset="0"/>
                        </a:rPr>
                        <a:t>As a pair—a</a:t>
                      </a:r>
                      <a:r>
                        <a:rPr lang="en-US" sz="1100" baseline="0" dirty="0" smtClean="0">
                          <a:latin typeface="Arial" panose="020B0604020202020204" pitchFamily="34" charset="0"/>
                          <a:cs typeface="Arial" panose="020B0604020202020204" pitchFamily="34" charset="0"/>
                        </a:rPr>
                        <a:t> CDR and 1SG—</a:t>
                      </a:r>
                      <a:r>
                        <a:rPr lang="en-US" sz="1100" dirty="0" smtClean="0">
                          <a:latin typeface="Arial" panose="020B0604020202020204" pitchFamily="34" charset="0"/>
                          <a:cs typeface="Arial" panose="020B0604020202020204" pitchFamily="34" charset="0"/>
                        </a:rPr>
                        <a:t>please answer the question</a:t>
                      </a:r>
                      <a:r>
                        <a:rPr lang="en-US" sz="1100" baseline="0" dirty="0" smtClean="0">
                          <a:latin typeface="Arial" panose="020B0604020202020204" pitchFamily="34" charset="0"/>
                          <a:cs typeface="Arial" panose="020B0604020202020204" pitchFamily="34" charset="0"/>
                        </a:rPr>
                        <a:t> designated for you.</a:t>
                      </a:r>
                      <a:r>
                        <a:rPr lang="en-US" sz="1100" dirty="0" smtClean="0">
                          <a:latin typeface="Arial" panose="020B0604020202020204" pitchFamily="34" charset="0"/>
                          <a:cs typeface="Arial" panose="020B0604020202020204" pitchFamily="34" charset="0"/>
                        </a:rPr>
                        <a:t> </a:t>
                      </a:r>
                    </a:p>
                    <a:p>
                      <a:pPr marL="0" indent="0" defTabSz="905977">
                        <a:spcBef>
                          <a:spcPts val="600"/>
                        </a:spcBef>
                        <a:buFont typeface="Arial" panose="020B0604020202020204" pitchFamily="34" charset="0"/>
                        <a:buNone/>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NOTE</a:t>
                      </a:r>
                      <a:r>
                        <a:rPr lang="en-US" sz="1100" i="1" dirty="0" smtClean="0">
                          <a:latin typeface="Arial" panose="020B0604020202020204" pitchFamily="34" charset="0"/>
                          <a:cs typeface="Arial" panose="020B0604020202020204" pitchFamily="34" charset="0"/>
                        </a:rPr>
                        <a:t>: Set</a:t>
                      </a:r>
                      <a:r>
                        <a:rPr lang="en-US" sz="1100" i="1" baseline="0" dirty="0" smtClean="0">
                          <a:latin typeface="Arial" panose="020B0604020202020204" pitchFamily="34" charset="0"/>
                          <a:cs typeface="Arial" panose="020B0604020202020204" pitchFamily="34" charset="0"/>
                        </a:rPr>
                        <a:t> up the pair discussion.]</a:t>
                      </a:r>
                      <a:endParaRPr lang="en-US" sz="1100" i="1" dirty="0" smtClean="0">
                        <a:latin typeface="Arial" panose="020B0604020202020204" pitchFamily="34" charset="0"/>
                        <a:cs typeface="Arial" panose="020B0604020202020204" pitchFamily="34" charset="0"/>
                      </a:endParaRPr>
                    </a:p>
                    <a:p>
                      <a:pPr marL="171450" indent="-171450" defTabSz="905977">
                        <a:spcBef>
                          <a:spcPts val="600"/>
                        </a:spcBef>
                        <a:buFont typeface="Arial" panose="020B0604020202020204" pitchFamily="34" charset="0"/>
                        <a:buChar char="•"/>
                        <a:defRPr/>
                      </a:pPr>
                      <a:r>
                        <a:rPr lang="en-US" sz="1100" i="1" dirty="0" smtClean="0">
                          <a:latin typeface="Arial" panose="020B0604020202020204" pitchFamily="34" charset="0"/>
                          <a:cs typeface="Arial" panose="020B0604020202020204" pitchFamily="34" charset="0"/>
                        </a:rPr>
                        <a:t>[</a:t>
                      </a:r>
                      <a:r>
                        <a:rPr lang="en-US" sz="1100" b="1" i="1" dirty="0" smtClean="0">
                          <a:latin typeface="Arial" panose="020B0604020202020204" pitchFamily="34" charset="0"/>
                          <a:cs typeface="Arial" panose="020B0604020202020204" pitchFamily="34" charset="0"/>
                        </a:rPr>
                        <a:t>ASK</a:t>
                      </a:r>
                      <a:r>
                        <a:rPr lang="en-US" sz="1100" i="1"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CDRs,</a:t>
                      </a:r>
                      <a:r>
                        <a:rPr lang="en-US" sz="1100" baseline="0" dirty="0" smtClean="0">
                          <a:latin typeface="Arial" panose="020B0604020202020204" pitchFamily="34" charset="0"/>
                          <a:cs typeface="Arial" panose="020B0604020202020204" pitchFamily="34" charset="0"/>
                        </a:rPr>
                        <a:t> thinking like the 1SG in the vignette, what are the 1SG’s priorities, values, and beliefs related to the situation? </a:t>
                      </a:r>
                    </a:p>
                    <a:p>
                      <a:pPr marL="171450" indent="-171450" defTabSz="905977">
                        <a:spcBef>
                          <a:spcPts val="600"/>
                        </a:spcBef>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If you were the 1SG, how would you communicate with the CDR?</a:t>
                      </a:r>
                    </a:p>
                    <a:p>
                      <a:pPr marL="171450" indent="-171450" defTabSz="905977">
                        <a:spcBef>
                          <a:spcPts val="600"/>
                        </a:spcBef>
                        <a:buFont typeface="Arial" panose="020B0604020202020204" pitchFamily="34" charset="0"/>
                        <a:buChar char="•"/>
                        <a:defRP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ASK</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1SGs, thinking like the CDR in the vignette, what are the CDR’s priorities, values, and beliefs related to this situation? </a:t>
                      </a:r>
                    </a:p>
                    <a:p>
                      <a:pPr marL="171450" indent="-171450" defTabSz="905977">
                        <a:spcBef>
                          <a:spcPts val="600"/>
                        </a:spcBef>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If you were the CDR, how would you communicate with the 1SG?</a:t>
                      </a:r>
                    </a:p>
                    <a:p>
                      <a:pPr marL="0" marR="0" lvl="0" indent="0" algn="l" defTabSz="90597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pair discussions. Debrief with the full class. Answers should include: </a:t>
                      </a:r>
                      <a:r>
                        <a:rPr lang="en-US" sz="1100" i="1" baseline="0" dirty="0" smtClean="0">
                          <a:latin typeface="Arial" panose="020B0604020202020204" pitchFamily="34" charset="0"/>
                          <a:cs typeface="Arial" panose="020B0604020202020204" pitchFamily="34" charset="0"/>
                        </a:rPr>
                        <a:t>The CDR wants to develop and execute plans and be prepared for expected and unexpected challenges. The 1SG wants to care for people and balance the mission and welfare of the Soldiers.</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lang="en-US" sz="1100" baseline="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9622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7030A0"/>
              </a:solidFill>
              <a:latin typeface="Garamond" pitchFamily="18" charset="0"/>
            </a:endParaRPr>
          </a:p>
          <a:p>
            <a:pPr defTabSz="916093">
              <a:defRPr/>
            </a:pPr>
            <a:endParaRPr lang="en-US" sz="1200" kern="0" dirty="0">
              <a:solidFill>
                <a:srgbClr val="7030A0"/>
              </a:solidFill>
              <a:latin typeface="Garamond" pitchFamily="18" charset="0"/>
            </a:endParaRPr>
          </a:p>
          <a:p>
            <a:pPr defTabSz="916093">
              <a:defRPr/>
            </a:pPr>
            <a:endParaRPr lang="en-US" sz="1200" kern="0" dirty="0">
              <a:solidFill>
                <a:srgbClr val="7030A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4046948"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669758109"/>
              </p:ext>
            </p:extLst>
          </p:nvPr>
        </p:nvGraphicFramePr>
        <p:xfrm>
          <a:off x="198438" y="384641"/>
          <a:ext cx="4114800" cy="3764280"/>
        </p:xfrm>
        <a:graphic>
          <a:graphicData uri="http://schemas.openxmlformats.org/drawingml/2006/table">
            <a:tbl>
              <a:tblPr firstRow="1" bandRow="1">
                <a:tableStyleId>{5C22544A-7EE6-4342-B048-85BDC9FD1C3A}</a:tableStyleId>
              </a:tblPr>
              <a:tblGrid>
                <a:gridCol w="408675"/>
                <a:gridCol w="3706125"/>
              </a:tblGrid>
              <a:tr h="51816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0" baseline="0" dirty="0" smtClean="0">
                          <a:solidFill>
                            <a:schemeClr val="tx1"/>
                          </a:solidFill>
                          <a:latin typeface="Arial" panose="020B0604020202020204" pitchFamily="34" charset="0"/>
                          <a:cs typeface="Arial" panose="020B0604020202020204" pitchFamily="34" charset="0"/>
                        </a:rPr>
                        <a:t>Highlight that the CDR and 1SG’s values are aligned, but their priorities are not. </a:t>
                      </a:r>
                      <a:endParaRPr lang="en-US" sz="1100" b="0" i="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24612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05977">
                        <a:spcAft>
                          <a:spcPts val="600"/>
                        </a:spcAft>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In this circumstance, the leaders’ values are aligned but their priorities are not. </a:t>
                      </a:r>
                    </a:p>
                    <a:p>
                      <a:pPr marL="171450" indent="-171450" defTabSz="905977">
                        <a:spcAft>
                          <a:spcPts val="600"/>
                        </a:spcAft>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Both want a certain outcome, but have different opinions on how to accomplish this.  </a:t>
                      </a:r>
                    </a:p>
                    <a:p>
                      <a:pPr marL="171450" indent="-171450" defTabSz="905977">
                        <a:spcAft>
                          <a:spcPts val="600"/>
                        </a:spcAft>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As a command team, it is critical to be a unite</a:t>
                      </a:r>
                      <a:r>
                        <a:rPr lang="en-US" sz="1100" baseline="0" dirty="0" smtClean="0">
                          <a:solidFill>
                            <a:schemeClr val="tx1"/>
                          </a:solidFill>
                          <a:latin typeface="Arial" panose="020B0604020202020204" pitchFamily="34" charset="0"/>
                          <a:cs typeface="Arial" panose="020B0604020202020204" pitchFamily="34" charset="0"/>
                        </a:rPr>
                        <a:t>d</a:t>
                      </a:r>
                      <a:r>
                        <a:rPr lang="en-US" sz="1100" baseline="0" dirty="0" smtClean="0">
                          <a:latin typeface="Arial" panose="020B0604020202020204" pitchFamily="34" charset="0"/>
                          <a:cs typeface="Arial" panose="020B0604020202020204" pitchFamily="34" charset="0"/>
                        </a:rPr>
                        <a:t> front; therefore, sorting out these disagreements in private is important. </a:t>
                      </a:r>
                    </a:p>
                    <a:p>
                      <a:pPr marL="171450" indent="-171450" defTabSz="905977">
                        <a:spcAft>
                          <a:spcPts val="600"/>
                        </a:spcAft>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It is critical to take these moments to have transparent communication, like we talked about earlier.</a:t>
                      </a:r>
                    </a:p>
                    <a:p>
                      <a:pPr marL="171450" indent="-171450" defTabSz="905977">
                        <a:spcAft>
                          <a:spcPts val="600"/>
                        </a:spcAft>
                        <a:buFont typeface="Arial" panose="020B0604020202020204" pitchFamily="34" charset="0"/>
                        <a:buChar char="•"/>
                        <a:defRPr/>
                      </a:pPr>
                      <a:r>
                        <a:rPr lang="en-US" sz="1100" baseline="0" dirty="0" smtClean="0">
                          <a:latin typeface="Arial" panose="020B0604020202020204" pitchFamily="34" charset="0"/>
                          <a:cs typeface="Arial" panose="020B0604020202020204" pitchFamily="34" charset="0"/>
                        </a:rPr>
                        <a:t>Potentially your counterpart has received info either the BN CDR or the CSM that is impacting his/her priorities too. </a:t>
                      </a:r>
                    </a:p>
                    <a:p>
                      <a:pPr marL="171450" marR="0" indent="-171450" algn="l" defTabSz="90597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When you start to understand another person’s priorities, </a:t>
                      </a:r>
                      <a:r>
                        <a:rPr lang="en-US" sz="1100" kern="1200" baseline="0" dirty="0" smtClean="0">
                          <a:solidFill>
                            <a:schemeClr val="dk1"/>
                          </a:solidFill>
                          <a:latin typeface="Arial" panose="020B0604020202020204" pitchFamily="34" charset="0"/>
                          <a:ea typeface="+mn-ea"/>
                          <a:cs typeface="Arial" panose="020B0604020202020204" pitchFamily="34" charset="0"/>
                        </a:rPr>
                        <a:t>values, and beliefs, you start to develop the foundations for good communication and trust.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200" kern="0" dirty="0">
                <a:solidFill>
                  <a:prstClr val="black"/>
                </a:solidFill>
                <a:latin typeface="Garamond" pitchFamily="18" charset="0"/>
              </a:rPr>
              <a:t> </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32371503"/>
              </p:ext>
            </p:extLst>
          </p:nvPr>
        </p:nvGraphicFramePr>
        <p:xfrm>
          <a:off x="122238" y="3357793"/>
          <a:ext cx="4114800" cy="552744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the importance of self-reflection.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metacognition</a:t>
                      </a:r>
                      <a:r>
                        <a:rPr lang="en-US" sz="1100" b="0" baseline="0" dirty="0" smtClean="0">
                          <a:solidFill>
                            <a:schemeClr val="tx1"/>
                          </a:solidFill>
                          <a:latin typeface="Arial" panose="020B0604020202020204" pitchFamily="34" charset="0"/>
                          <a:cs typeface="Arial" panose="020B0604020202020204" pitchFamily="34" charset="0"/>
                        </a:rPr>
                        <a:t> and its value to leaders and teams.</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2519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137">
                        <a:spcAft>
                          <a:spcPts val="600"/>
                        </a:spcAft>
                        <a:buFont typeface="Arial" panose="020B0604020202020204" pitchFamily="34" charset="0"/>
                        <a:buChar char="•"/>
                        <a:defRPr/>
                      </a:pPr>
                      <a:r>
                        <a:rPr lang="en-US" sz="1100" kern="0" dirty="0" smtClean="0">
                          <a:solidFill>
                            <a:prstClr val="black"/>
                          </a:solidFill>
                          <a:latin typeface="Arial" panose="020B0604020202020204" pitchFamily="34" charset="0"/>
                          <a:cs typeface="Arial" panose="020B0604020202020204" pitchFamily="34" charset="0"/>
                        </a:rPr>
                        <a:t>When you consider your own priorities, values, and beliefs, this is metacognition, or—thinking about your thinking</a:t>
                      </a:r>
                      <a:r>
                        <a:rPr lang="en-US" sz="1100" kern="0" baseline="0" dirty="0" smtClean="0">
                          <a:solidFill>
                            <a:prstClr val="black"/>
                          </a:solidFill>
                          <a:latin typeface="Arial" panose="020B0604020202020204" pitchFamily="34" charset="0"/>
                          <a:cs typeface="Arial" panose="020B0604020202020204" pitchFamily="34" charset="0"/>
                        </a:rPr>
                        <a:t>—and is found in FM 6-22, P. 5-2, Pa. 5-11. </a:t>
                      </a:r>
                      <a:endParaRPr lang="en-US" sz="1100" kern="0" dirty="0" smtClean="0">
                        <a:solidFill>
                          <a:prstClr val="black"/>
                        </a:solidFill>
                        <a:latin typeface="Arial" panose="020B0604020202020204" pitchFamily="34" charset="0"/>
                        <a:cs typeface="Arial" panose="020B0604020202020204" pitchFamily="34" charset="0"/>
                      </a:endParaRPr>
                    </a:p>
                    <a:p>
                      <a:pPr marL="171450" indent="-171450" defTabSz="916137">
                        <a:spcAft>
                          <a:spcPts val="600"/>
                        </a:spcAft>
                        <a:buFont typeface="Arial" panose="020B0604020202020204" pitchFamily="34" charset="0"/>
                        <a:buChar char="•"/>
                        <a:defRPr/>
                      </a:pPr>
                      <a:r>
                        <a:rPr lang="en-US" sz="1100" kern="0" dirty="0" smtClean="0">
                          <a:solidFill>
                            <a:schemeClr val="tx1"/>
                          </a:solidFill>
                          <a:latin typeface="Arial" panose="020B0604020202020204" pitchFamily="34" charset="0"/>
                          <a:cs typeface="Arial" panose="020B0604020202020204" pitchFamily="34" charset="0"/>
                        </a:rPr>
                        <a:t>Through this reflection, your self-awareness, self-regulation,</a:t>
                      </a:r>
                      <a:r>
                        <a:rPr lang="en-US" sz="1100" kern="0" baseline="0" dirty="0" smtClean="0">
                          <a:solidFill>
                            <a:schemeClr val="tx1"/>
                          </a:solidFill>
                          <a:latin typeface="Arial" panose="020B0604020202020204" pitchFamily="34" charset="0"/>
                          <a:cs typeface="Arial" panose="020B0604020202020204" pitchFamily="34" charset="0"/>
                        </a:rPr>
                        <a:t> and preparedness for challenging situations should improve.</a:t>
                      </a:r>
                    </a:p>
                    <a:p>
                      <a:pPr marL="171450" indent="-171450" defTabSz="916137">
                        <a:spcAft>
                          <a:spcPts val="600"/>
                        </a:spcAft>
                        <a:buFont typeface="Arial" panose="020B0604020202020204" pitchFamily="34" charset="0"/>
                        <a:buChar char="•"/>
                        <a:defRPr/>
                      </a:pPr>
                      <a:r>
                        <a:rPr lang="en-US" sz="1100" kern="0" dirty="0" smtClean="0">
                          <a:solidFill>
                            <a:schemeClr val="tx1"/>
                          </a:solidFill>
                          <a:latin typeface="Arial" panose="020B0604020202020204" pitchFamily="34" charset="0"/>
                          <a:cs typeface="Arial" panose="020B0604020202020204" pitchFamily="34" charset="0"/>
                        </a:rPr>
                        <a:t>Reflecting on your thinking style (e.g., your preferences, your experiences, your knowledge, other factors that shape your decision-making) will allow you to be more aware of why you do what you do (or don’t do what you don’t do.)</a:t>
                      </a:r>
                    </a:p>
                    <a:p>
                      <a:pPr marL="171450" indent="-171450" defTabSz="916137">
                        <a:spcAft>
                          <a:spcPts val="600"/>
                        </a:spcAft>
                        <a:buFont typeface="Arial" panose="020B0604020202020204" pitchFamily="34" charset="0"/>
                        <a:buChar char="•"/>
                        <a:defRPr/>
                      </a:pPr>
                      <a:r>
                        <a:rPr lang="en-US" sz="1100" kern="0" dirty="0" smtClean="0">
                          <a:solidFill>
                            <a:schemeClr val="tx1"/>
                          </a:solidFill>
                          <a:latin typeface="Arial" panose="020B0604020202020204" pitchFamily="34" charset="0"/>
                          <a:cs typeface="Arial" panose="020B0604020202020204" pitchFamily="34" charset="0"/>
                        </a:rPr>
                        <a:t>Recognizing the influences that shape your decisions allows you to have more clarity and control particularly when decisions are needed in haste. </a:t>
                      </a:r>
                    </a:p>
                    <a:p>
                      <a:pPr marL="171450" indent="-171450" defTabSz="916137">
                        <a:spcAft>
                          <a:spcPts val="600"/>
                        </a:spcAft>
                        <a:buFont typeface="Arial" panose="020B0604020202020204" pitchFamily="34" charset="0"/>
                        <a:buChar char="•"/>
                        <a:defRPr/>
                      </a:pPr>
                      <a:r>
                        <a:rPr lang="en-US" sz="1100" kern="0" dirty="0" smtClean="0">
                          <a:solidFill>
                            <a:schemeClr val="tx1"/>
                          </a:solidFill>
                          <a:latin typeface="Arial" panose="020B0604020202020204" pitchFamily="34" charset="0"/>
                          <a:cs typeface="Arial" panose="020B0604020202020204" pitchFamily="34" charset="0"/>
                        </a:rPr>
                        <a:t>The problems you encounter on a daily basis are more complex and nuanced than what we can provide in a vignette; however, it is beneficial to invest time to reflect on situations, problems, solutions, assumptions, and plans to figure out your thought patterns and strategies. </a:t>
                      </a:r>
                    </a:p>
                    <a:p>
                      <a:pPr marL="171450" indent="-171450" defTabSz="916137">
                        <a:spcAft>
                          <a:spcPts val="600"/>
                        </a:spcAft>
                        <a:buFont typeface="Arial" panose="020B0604020202020204" pitchFamily="34" charset="0"/>
                        <a:buChar char="•"/>
                        <a:defRPr/>
                      </a:pPr>
                      <a:r>
                        <a:rPr lang="en-US" sz="1100" kern="0" dirty="0" smtClean="0">
                          <a:solidFill>
                            <a:schemeClr val="tx1"/>
                          </a:solidFill>
                          <a:latin typeface="Arial" panose="020B0604020202020204" pitchFamily="34" charset="0"/>
                          <a:cs typeface="Arial" panose="020B0604020202020204" pitchFamily="34" charset="0"/>
                        </a:rPr>
                        <a:t>This can improve understanding, visualization, and decision-making.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49</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66924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5551545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11" name="TextBox 10"/>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50</a:t>
            </a:r>
            <a:endParaRPr lang="en-US" sz="12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02584309"/>
              </p:ext>
            </p:extLst>
          </p:nvPr>
        </p:nvGraphicFramePr>
        <p:xfrm>
          <a:off x="122238" y="411798"/>
          <a:ext cx="4114800" cy="1844040"/>
        </p:xfrm>
        <a:graphic>
          <a:graphicData uri="http://schemas.openxmlformats.org/drawingml/2006/table">
            <a:tbl>
              <a:tblPr firstRow="1" bandRow="1">
                <a:tableStyleId>{5C22544A-7EE6-4342-B048-85BDC9FD1C3A}</a:tableStyleId>
              </a:tblPr>
              <a:tblGrid>
                <a:gridCol w="408674"/>
                <a:gridCol w="3706126"/>
              </a:tblGrid>
              <a:tr h="18440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defTabSz="916137">
                        <a:spcAft>
                          <a:spcPts val="600"/>
                        </a:spcAft>
                        <a:buFont typeface="Arial" panose="020B0604020202020204" pitchFamily="34" charset="0"/>
                        <a:buChar char="•"/>
                        <a:defRPr/>
                      </a:pPr>
                      <a:r>
                        <a:rPr lang="en-US" sz="1100" b="0" kern="0" dirty="0" smtClean="0">
                          <a:solidFill>
                            <a:schemeClr val="tx1"/>
                          </a:solidFill>
                          <a:latin typeface="Arial" panose="020B0604020202020204" pitchFamily="34" charset="0"/>
                          <a:cs typeface="Arial" panose="020B0604020202020204" pitchFamily="34" charset="0"/>
                        </a:rPr>
                        <a:t>When you have conflict with your counterpart, take a tactical pause at an appropriate time to think beyond the circumstance to what’s driving the conflict and then have a conversation about that.</a:t>
                      </a:r>
                    </a:p>
                    <a:p>
                      <a:pPr marL="171450" indent="-171450" defTabSz="916137">
                        <a:spcAft>
                          <a:spcPts val="600"/>
                        </a:spcAft>
                        <a:buFont typeface="Arial" panose="020B0604020202020204" pitchFamily="34" charset="0"/>
                        <a:buChar char="•"/>
                        <a:defRPr/>
                      </a:pPr>
                      <a:r>
                        <a:rPr lang="en-US" sz="1100" b="0" kern="0" dirty="0" smtClean="0">
                          <a:solidFill>
                            <a:schemeClr val="tx1"/>
                          </a:solidFill>
                          <a:latin typeface="Arial" panose="020B0604020202020204" pitchFamily="34" charset="0"/>
                          <a:cs typeface="Arial" panose="020B0604020202020204" pitchFamily="34" charset="0"/>
                        </a:rPr>
                        <a:t>The metacognition questions in FM 6-22 and others that challenge your thinking are valuable to use as individuals, with your counterpart, with subordinate leaders, and with Soldiers.</a:t>
                      </a:r>
                      <a:endParaRPr lang="en-US" sz="1100" b="0" dirty="0" smtClean="0">
                        <a:solidFill>
                          <a:schemeClr val="tx1"/>
                        </a:solidFill>
                        <a:latin typeface="Arial" panose="020B0604020202020204" pitchFamily="34" charset="0"/>
                        <a:cs typeface="Arial" panose="020B0604020202020204" pitchFamily="34" charset="0"/>
                      </a:endParaRPr>
                    </a:p>
                    <a:p>
                      <a:pPr marL="171450" indent="-171450" defTabSz="916137">
                        <a:spcAft>
                          <a:spcPts val="600"/>
                        </a:spcAft>
                        <a:buFont typeface="Arial" panose="020B0604020202020204" pitchFamily="34" charset="0"/>
                        <a:buChar char="•"/>
                        <a:defRPr/>
                      </a:pPr>
                      <a:endParaRPr lang="en-US" sz="1100" b="0" kern="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4008438"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611859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71257680"/>
              </p:ext>
            </p:extLst>
          </p:nvPr>
        </p:nvGraphicFramePr>
        <p:xfrm>
          <a:off x="122238" y="3322638"/>
          <a:ext cx="4206240" cy="5802723"/>
        </p:xfrm>
        <a:graphic>
          <a:graphicData uri="http://schemas.openxmlformats.org/drawingml/2006/table">
            <a:tbl>
              <a:tblPr firstRow="1" bandRow="1">
                <a:tableStyleId>{5C22544A-7EE6-4342-B048-85BDC9FD1C3A}</a:tableStyleId>
              </a:tblPr>
              <a:tblGrid>
                <a:gridCol w="412095"/>
                <a:gridCol w="3794145"/>
              </a:tblGrid>
              <a:tr h="68542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To introduce</a:t>
                      </a:r>
                      <a:r>
                        <a:rPr lang="en-US" sz="1100" b="1" baseline="0" dirty="0" smtClean="0">
                          <a:solidFill>
                            <a:schemeClr val="tx1"/>
                          </a:solidFill>
                          <a:latin typeface="Arial" panose="020B0604020202020204" pitchFamily="34" charset="0"/>
                          <a:cs typeface="Arial" panose="020B0604020202020204" pitchFamily="34" charset="0"/>
                        </a:rPr>
                        <a:t> Engage.</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059">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9755">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Briefly introduce Engage</a:t>
                      </a:r>
                      <a:r>
                        <a:rPr lang="en-US" sz="1100" b="0" baseline="0" dirty="0" smtClean="0">
                          <a:solidFill>
                            <a:schemeClr val="tx1"/>
                          </a:solidFill>
                          <a:latin typeface="Arial" panose="020B0604020202020204" pitchFamily="34" charset="0"/>
                          <a:cs typeface="Arial" panose="020B0604020202020204" pitchFamily="34" charset="0"/>
                        </a:rPr>
                        <a:t> and its 3 components.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7432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171450" indent="-171450">
                        <a:spcBef>
                          <a:spcPts val="575"/>
                        </a:spcBef>
                        <a:buFont typeface="Arial" panose="020B0604020202020204" pitchFamily="34" charset="0"/>
                        <a:buChar char="•"/>
                      </a:pPr>
                      <a:r>
                        <a:rPr lang="en-US" altLang="en-US" sz="1100" dirty="0" smtClean="0">
                          <a:latin typeface="Arial" panose="020B0604020202020204" pitchFamily="34" charset="0"/>
                          <a:ea typeface="Verdana" panose="020B0604030504040204" pitchFamily="34" charset="0"/>
                          <a:cs typeface="Arial" panose="020B0604020202020204" pitchFamily="34" charset="0"/>
                        </a:rPr>
                        <a:t>When we talk about Engage training,</a:t>
                      </a:r>
                      <a:r>
                        <a:rPr lang="en-US" altLang="en-US" sz="1100" baseline="0" dirty="0" smtClean="0">
                          <a:latin typeface="Arial" panose="020B0604020202020204" pitchFamily="34" charset="0"/>
                          <a:ea typeface="Verdana" panose="020B0604030504040204" pitchFamily="34" charset="0"/>
                          <a:cs typeface="Arial" panose="020B0604020202020204" pitchFamily="34" charset="0"/>
                        </a:rPr>
                        <a:t> we’re talking about a leadership tool that can be used to change the trajectory of a situation.</a:t>
                      </a:r>
                    </a:p>
                    <a:p>
                      <a:pPr marL="171450" indent="-171450">
                        <a:spcBef>
                          <a:spcPts val="575"/>
                        </a:spcBef>
                        <a:buFont typeface="Arial" panose="020B0604020202020204" pitchFamily="34" charset="0"/>
                        <a:buChar char="•"/>
                      </a:pPr>
                      <a:r>
                        <a:rPr lang="en-US" altLang="en-US" sz="1100" i="1" baseline="0" dirty="0" smtClean="0">
                          <a:latin typeface="Arial" panose="020B0604020202020204" pitchFamily="34" charset="0"/>
                          <a:ea typeface="Verdana" panose="020B0604030504040204" pitchFamily="34" charset="0"/>
                          <a:cs typeface="Arial" panose="020B0604020202020204" pitchFamily="34" charset="0"/>
                        </a:rPr>
                        <a:t>[</a:t>
                      </a:r>
                      <a:r>
                        <a:rPr lang="en-US" altLang="en-US" sz="1100" b="1" i="1" baseline="0" dirty="0" smtClean="0">
                          <a:latin typeface="Arial" panose="020B0604020202020204" pitchFamily="34" charset="0"/>
                          <a:ea typeface="Verdana" panose="020B0604030504040204" pitchFamily="34" charset="0"/>
                          <a:cs typeface="Arial" panose="020B0604020202020204" pitchFamily="34" charset="0"/>
                        </a:rPr>
                        <a:t>ASK</a:t>
                      </a:r>
                      <a:r>
                        <a:rPr lang="en-US" altLang="en-US" sz="1100" i="1" baseline="0" dirty="0" smtClean="0">
                          <a:latin typeface="Arial" panose="020B0604020202020204" pitchFamily="34" charset="0"/>
                          <a:ea typeface="Verdana" panose="020B0604030504040204" pitchFamily="34" charset="0"/>
                          <a:cs typeface="Arial" panose="020B0604020202020204" pitchFamily="34" charset="0"/>
                        </a:rPr>
                        <a:t>] </a:t>
                      </a:r>
                      <a:r>
                        <a:rPr lang="en-US" altLang="en-US" sz="1100" baseline="0" dirty="0" smtClean="0">
                          <a:latin typeface="Arial" panose="020B0604020202020204" pitchFamily="34" charset="0"/>
                          <a:ea typeface="Verdana" panose="020B0604030504040204" pitchFamily="34" charset="0"/>
                          <a:cs typeface="Arial" panose="020B0604020202020204" pitchFamily="34" charset="0"/>
                        </a:rPr>
                        <a:t>Has anyone participated in Engage training?</a:t>
                      </a:r>
                    </a:p>
                    <a:p>
                      <a:pPr marL="0" indent="0">
                        <a:spcBef>
                          <a:spcPts val="575"/>
                        </a:spcBef>
                        <a:buFont typeface="Arial" panose="020B0604020202020204" pitchFamily="34" charset="0"/>
                        <a:buNone/>
                      </a:pPr>
                      <a:r>
                        <a:rPr lang="en-US" altLang="en-US" sz="1100" b="0" i="1" baseline="0" dirty="0" smtClean="0">
                          <a:latin typeface="Arial" panose="020B0604020202020204" pitchFamily="34" charset="0"/>
                          <a:ea typeface="Verdana" panose="020B0604030504040204" pitchFamily="34" charset="0"/>
                          <a:cs typeface="Arial" panose="020B0604020202020204" pitchFamily="34" charset="0"/>
                        </a:rPr>
                        <a:t>[</a:t>
                      </a:r>
                      <a:r>
                        <a:rPr lang="en-US" altLang="en-US" sz="1100" b="1" i="1" baseline="0" dirty="0" smtClean="0">
                          <a:latin typeface="Arial" panose="020B0604020202020204" pitchFamily="34" charset="0"/>
                          <a:ea typeface="Verdana" panose="020B0604030504040204" pitchFamily="34" charset="0"/>
                          <a:cs typeface="Arial" panose="020B0604020202020204" pitchFamily="34" charset="0"/>
                        </a:rPr>
                        <a:t>NOTE</a:t>
                      </a:r>
                      <a:r>
                        <a:rPr lang="en-US" altLang="en-US" sz="1100" b="0" i="1" baseline="0" dirty="0" smtClean="0">
                          <a:latin typeface="Arial" panose="020B0604020202020204" pitchFamily="34" charset="0"/>
                          <a:ea typeface="Verdana" panose="020B0604030504040204" pitchFamily="34" charset="0"/>
                          <a:cs typeface="Arial" panose="020B0604020202020204" pitchFamily="34" charset="0"/>
                        </a:rPr>
                        <a:t>: Allow for responses. If anyone says yes, ask the next two questions </a:t>
                      </a:r>
                    </a:p>
                    <a:p>
                      <a:pPr marL="628650" lvl="1" indent="-171450">
                        <a:spcBef>
                          <a:spcPts val="575"/>
                        </a:spcBef>
                        <a:buFont typeface="Arial" panose="020B0604020202020204" pitchFamily="34" charset="0"/>
                        <a:buChar char="-"/>
                      </a:pPr>
                      <a:r>
                        <a:rPr lang="en-US" altLang="en-US" sz="1100" i="1" baseline="0" dirty="0" smtClean="0">
                          <a:latin typeface="Arial" panose="020B0604020202020204" pitchFamily="34" charset="0"/>
                          <a:ea typeface="Verdana" panose="020B0604030504040204" pitchFamily="34" charset="0"/>
                          <a:cs typeface="Arial" panose="020B0604020202020204" pitchFamily="34" charset="0"/>
                        </a:rPr>
                        <a:t>What was your response?</a:t>
                      </a:r>
                    </a:p>
                    <a:p>
                      <a:pPr marL="628650" lvl="1" indent="-171450">
                        <a:spcBef>
                          <a:spcPts val="575"/>
                        </a:spcBef>
                        <a:buFont typeface="Arial" panose="020B0604020202020204" pitchFamily="34" charset="0"/>
                        <a:buChar char="-"/>
                      </a:pPr>
                      <a:r>
                        <a:rPr lang="en-US" altLang="en-US" sz="1100" i="1" baseline="0" dirty="0" smtClean="0">
                          <a:latin typeface="Arial" panose="020B0604020202020204" pitchFamily="34" charset="0"/>
                          <a:ea typeface="Verdana" panose="020B0604030504040204" pitchFamily="34" charset="0"/>
                          <a:cs typeface="Arial" panose="020B0604020202020204" pitchFamily="34" charset="0"/>
                        </a:rPr>
                        <a:t>What were your Soldiers’ responses?]</a:t>
                      </a:r>
                    </a:p>
                    <a:p>
                      <a:pPr marL="171450" indent="-171450">
                        <a:spcBef>
                          <a:spcPts val="575"/>
                        </a:spcBef>
                        <a:buFont typeface="Arial" panose="020B0604020202020204" pitchFamily="34" charset="0"/>
                        <a:buChar char="•"/>
                      </a:pPr>
                      <a:r>
                        <a:rPr lang="en-US" altLang="en-US" sz="1100" baseline="0" dirty="0" smtClean="0">
                          <a:latin typeface="Arial" panose="020B0604020202020204" pitchFamily="34" charset="0"/>
                          <a:ea typeface="Verdana" panose="020B0604030504040204" pitchFamily="34" charset="0"/>
                          <a:cs typeface="Arial" panose="020B0604020202020204" pitchFamily="34" charset="0"/>
                        </a:rPr>
                        <a:t>This is a leadership tool that can be used in many different situations – from social isolation to substance abuse to performance improvement. </a:t>
                      </a:r>
                    </a:p>
                    <a:p>
                      <a:pPr marL="171450" indent="-171450">
                        <a:spcBef>
                          <a:spcPts val="575"/>
                        </a:spcBef>
                        <a:buFont typeface="Arial" panose="020B0604020202020204" pitchFamily="34" charset="0"/>
                        <a:buChar char="•"/>
                      </a:pPr>
                      <a:r>
                        <a:rPr lang="en-US" altLang="en-US" sz="1100" baseline="0" dirty="0" smtClean="0">
                          <a:latin typeface="Arial" panose="020B0604020202020204" pitchFamily="34" charset="0"/>
                          <a:ea typeface="Verdana" panose="020B0604030504040204" pitchFamily="34" charset="0"/>
                          <a:cs typeface="Arial" panose="020B0604020202020204" pitchFamily="34" charset="0"/>
                        </a:rPr>
                        <a:t>It can be used to change the trajectory of minor incidents and complex, high-stakes situations.</a:t>
                      </a:r>
                    </a:p>
                    <a:p>
                      <a:pPr marL="171450" indent="-171450">
                        <a:spcBef>
                          <a:spcPts val="575"/>
                        </a:spcBef>
                        <a:buFont typeface="Arial" panose="020B0604020202020204" pitchFamily="34" charset="0"/>
                        <a:buChar char="•"/>
                      </a:pPr>
                      <a:r>
                        <a:rPr lang="en-US" altLang="en-US" sz="1100" dirty="0" smtClean="0">
                          <a:latin typeface="Arial" panose="020B0604020202020204" pitchFamily="34" charset="0"/>
                          <a:ea typeface="Verdana" panose="020B0604030504040204" pitchFamily="34" charset="0"/>
                          <a:cs typeface="Arial" panose="020B0604020202020204" pitchFamily="34" charset="0"/>
                        </a:rPr>
                        <a:t>There are three components necessary to facilitate</a:t>
                      </a:r>
                      <a:r>
                        <a:rPr lang="en-US" altLang="en-US" sz="1100" baseline="0" dirty="0" smtClean="0">
                          <a:latin typeface="Arial" panose="020B0604020202020204" pitchFamily="34" charset="0"/>
                          <a:ea typeface="Verdana" panose="020B0604030504040204" pitchFamily="34" charset="0"/>
                          <a:cs typeface="Arial" panose="020B0604020202020204" pitchFamily="34" charset="0"/>
                        </a:rPr>
                        <a:t> a change for a better outcome of a potentially bad situation.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5532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171450" indent="-171450">
                        <a:spcBef>
                          <a:spcPts val="575"/>
                        </a:spcBef>
                        <a:buFont typeface="Arial" panose="020B0604020202020204" pitchFamily="34" charset="0"/>
                        <a:buChar char="•"/>
                      </a:pPr>
                      <a:endParaRPr lang="en-US" altLang="en-US" sz="1100" baseline="0" dirty="0" smtClean="0">
                        <a:latin typeface="Arial" panose="020B0604020202020204" pitchFamily="34" charset="0"/>
                        <a:ea typeface="Verdana" panose="020B060403050404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kern="0" dirty="0" smtClean="0">
                          <a:solidFill>
                            <a:prstClr val="black"/>
                          </a:solidFill>
                          <a:latin typeface="Arial" panose="020B0604020202020204" pitchFamily="34" charset="0"/>
                          <a:ea typeface="+mn-ea"/>
                          <a:cs typeface="Arial" panose="020B0604020202020204" pitchFamily="34" charset="0"/>
                        </a:rPr>
                        <a:t>2.</a:t>
                      </a:r>
                      <a:endParaRPr lang="en-US" sz="1100" b="0" kern="0" dirty="0">
                        <a:solidFill>
                          <a:prstClr val="black"/>
                        </a:solidFill>
                        <a:latin typeface="Arial" panose="020B0604020202020204" pitchFamily="34" charset="0"/>
                        <a:ea typeface="+mn-ea"/>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kern="0" dirty="0" smtClean="0">
                          <a:solidFill>
                            <a:prstClr val="black"/>
                          </a:solidFill>
                          <a:latin typeface="Arial" panose="020B0604020202020204" pitchFamily="34" charset="0"/>
                          <a:ea typeface="+mn-ea"/>
                          <a:cs typeface="Arial" panose="020B0604020202020204" pitchFamily="34" charset="0"/>
                        </a:rPr>
                        <a:t>Discuss the component of Awareness.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0" kern="0" dirty="0" smtClean="0">
                        <a:solidFill>
                          <a:prstClr val="black"/>
                        </a:solidFill>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85344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73736"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First, everyone needs to be aware of alerts that indicate someone may be at risk either internally or externally (i.e. physical, cognitive, emotional,                        social, spiritual alerts).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51</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3891188" y="8763596"/>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784715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496487686"/>
              </p:ext>
            </p:extLst>
          </p:nvPr>
        </p:nvGraphicFramePr>
        <p:xfrm>
          <a:off x="198438" y="384639"/>
          <a:ext cx="4114800" cy="8336280"/>
        </p:xfrm>
        <a:graphic>
          <a:graphicData uri="http://schemas.openxmlformats.org/drawingml/2006/table">
            <a:tbl>
              <a:tblPr firstRow="1" bandRow="1">
                <a:tableStyleId>{5C22544A-7EE6-4342-B048-85BDC9FD1C3A}</a:tableStyleId>
              </a:tblPr>
              <a:tblGrid>
                <a:gridCol w="408675"/>
                <a:gridCol w="3706125"/>
              </a:tblGrid>
              <a:tr h="76200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73736"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would you teach and/or inspire your Soldiers to develop this awareness?</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3.</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kern="0" dirty="0" smtClean="0">
                          <a:solidFill>
                            <a:prstClr val="black"/>
                          </a:solidFill>
                          <a:latin typeface="Arial" panose="020B0604020202020204" pitchFamily="34" charset="0"/>
                          <a:cs typeface="Arial" panose="020B0604020202020204" pitchFamily="34" charset="0"/>
                        </a:rPr>
                        <a:t>Discuss the component of Responsibility.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kern="0" dirty="0" smtClean="0">
                        <a:solidFill>
                          <a:prstClr val="black"/>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46532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marR="0" indent="-173736"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Second, it is important to recognize one’s responsibility. </a:t>
                      </a:r>
                    </a:p>
                    <a:p>
                      <a:pPr marL="173736" marR="0" indent="-173736"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Many times, when something is not right, Soldiers expect someone else do something. </a:t>
                      </a:r>
                    </a:p>
                    <a:p>
                      <a:pPr marL="173736" marR="0" indent="-173736"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The reality is that all Soldiers have a responsibility to do something.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Ask the following questions rhetorically.]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What does it mean to never leave a fallen comrade (from the Soldier’s Creed)?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Does that mean we have to wait for them to fall or should we try to help them avoid falling?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Do we wait for our buddies to walk into an ambush so we can save them from it? </a:t>
                      </a:r>
                    </a:p>
                    <a:p>
                      <a:pPr marL="628650" marR="0" lvl="1"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Or does it make more sense keep them from the ambush?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When Soldiers internalize and live the Army Values, they will take responsibility.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We have discussed ways to help Soldiers internalize them.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Finally, Soldiers should have a plan to engage by taking direct and/or indirect actions.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i="0" dirty="0" smtClean="0">
                          <a:solidFill>
                            <a:schemeClr val="tx1"/>
                          </a:solidFill>
                          <a:latin typeface="Arial" panose="020B0604020202020204" pitchFamily="34" charset="0"/>
                          <a:cs typeface="Arial" panose="020B0604020202020204" pitchFamily="34" charset="0"/>
                        </a:rPr>
                        <a:t>4.</a:t>
                      </a: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kern="0" dirty="0" smtClean="0">
                          <a:solidFill>
                            <a:prstClr val="black"/>
                          </a:solidFill>
                          <a:latin typeface="Arial" panose="020B0604020202020204" pitchFamily="34" charset="0"/>
                          <a:cs typeface="Arial" panose="020B0604020202020204" pitchFamily="34" charset="0"/>
                        </a:rPr>
                        <a:t>Discuss the component of Plan.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kern="0" dirty="0" smtClean="0">
                        <a:solidFill>
                          <a:prstClr val="black"/>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40792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Plans can be very simple or more complex depending on the circumstance.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It’s important to think through any intervention strategy to enable the highest-yield, lowest-risk outcome.</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will you teach/inspire your Soldiers to plan to take direct and/or indirect actions?</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for responses.]</a:t>
                      </a:r>
                      <a:endParaRPr lang="en-US" sz="1100" b="0" i="0" baseline="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might your methods be different for Soldiers and NCOs?</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for responses.]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52</a:t>
            </a:r>
            <a:endParaRPr lang="en-US" sz="1200" dirty="0">
              <a:latin typeface="Arial" panose="020B0604020202020204" pitchFamily="34" charset="0"/>
              <a:cs typeface="Arial" panose="020B0604020202020204" pitchFamily="34" charset="0"/>
            </a:endParaRPr>
          </a:p>
        </p:txBody>
      </p:sp>
      <p:sp>
        <p:nvSpPr>
          <p:cNvPr id="11" name="Rectangle 10"/>
          <p:cNvSpPr/>
          <p:nvPr/>
        </p:nvSpPr>
        <p:spPr>
          <a:xfrm>
            <a:off x="4014748" y="874912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6118599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6548847"/>
              </p:ext>
            </p:extLst>
          </p:nvPr>
        </p:nvGraphicFramePr>
        <p:xfrm>
          <a:off x="198439" y="3475038"/>
          <a:ext cx="4114800" cy="514644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Introduce and</a:t>
                      </a:r>
                      <a:r>
                        <a:rPr lang="en-US" sz="1100" b="1" baseline="0" dirty="0" smtClean="0">
                          <a:solidFill>
                            <a:schemeClr val="tx1"/>
                          </a:solidFill>
                          <a:latin typeface="Arial" panose="020B0604020202020204" pitchFamily="34" charset="0"/>
                          <a:cs typeface="Arial" panose="020B0604020202020204" pitchFamily="34" charset="0"/>
                        </a:rPr>
                        <a:t> define reintegration.</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baseline="0" dirty="0" smtClean="0">
                          <a:solidFill>
                            <a:schemeClr val="tx1"/>
                          </a:solidFill>
                          <a:latin typeface="Arial" panose="020B0604020202020204" pitchFamily="34" charset="0"/>
                          <a:cs typeface="Arial" panose="020B0604020202020204" pitchFamily="34" charset="0"/>
                        </a:rPr>
                        <a:t>Introduce and define reintegration. </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8346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Let’s discuss some specific situations and ways that you can take direct or indirect action to guide Soldiers, subordinate leaders, and your unit.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The definition of reintegration is to restore elements into an entity, to restore to unity.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At any point in time, you may have Soldiers assigned to your company that are geographically separated.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This could be the result of opportunities to excel, personal circumstances, or a negative outcome of their own or someone else’s poor choices.</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rPr>
                        <a:t>In any case, as diligent and perceptive leaders, you may want to develop a plan to take direct or indirection action to help reintegrate a Soldier upon their physical return to your unit.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Transition to</a:t>
                      </a:r>
                      <a:r>
                        <a:rPr lang="en-US" sz="1100" b="0" baseline="0" dirty="0" smtClean="0">
                          <a:solidFill>
                            <a:schemeClr val="tx1"/>
                          </a:solidFill>
                          <a:latin typeface="Arial" panose="020B0604020202020204" pitchFamily="34" charset="0"/>
                          <a:cs typeface="Arial" panose="020B0604020202020204" pitchFamily="34" charset="0"/>
                        </a:rPr>
                        <a:t> slide about specific reintegration situations.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6858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Naturally each circumstance has its own dynamics so there is not a one-size-fits-all strategy for reintegration.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53</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66924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41316430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latin typeface="Garamond" pitchFamily="18" charset="0"/>
            </a:endParaRPr>
          </a:p>
          <a:p>
            <a:pPr defTabSz="916093">
              <a:defRPr/>
            </a:pPr>
            <a:endParaRPr lang="en-US" sz="1200" kern="0" dirty="0">
              <a:latin typeface="Garamond" pitchFamily="18" charset="0"/>
            </a:endParaRPr>
          </a:p>
          <a:p>
            <a:pPr defTabSz="916093">
              <a:defRPr/>
            </a:pPr>
            <a:endParaRPr lang="en-US" sz="1200" kern="0" dirty="0">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42168" y="8580140"/>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716644771"/>
              </p:ext>
            </p:extLst>
          </p:nvPr>
        </p:nvGraphicFramePr>
        <p:xfrm>
          <a:off x="198438" y="369486"/>
          <a:ext cx="4114800" cy="1371600"/>
        </p:xfrm>
        <a:graphic>
          <a:graphicData uri="http://schemas.openxmlformats.org/drawingml/2006/table">
            <a:tbl>
              <a:tblPr firstRow="1" bandRow="1">
                <a:tableStyleId>{5C22544A-7EE6-4342-B048-85BDC9FD1C3A}</a:tableStyleId>
              </a:tblPr>
              <a:tblGrid>
                <a:gridCol w="408675"/>
                <a:gridCol w="3706125"/>
              </a:tblGrid>
              <a:tr h="137160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smtClean="0">
                          <a:solidFill>
                            <a:schemeClr val="tx1"/>
                          </a:solidFill>
                          <a:latin typeface="Arial" panose="020B0604020202020204" pitchFamily="34" charset="0"/>
                          <a:cs typeface="Arial" panose="020B0604020202020204" pitchFamily="34" charset="0"/>
                        </a:rPr>
                        <a:t>It’s beneficial</a:t>
                      </a:r>
                      <a:r>
                        <a:rPr lang="en-US" sz="1100" b="0" baseline="0"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to view this discussion as leading to a menu of items you can choose from to build your own reintegration strategy.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ASK</a:t>
                      </a:r>
                      <a:r>
                        <a:rPr lang="en-US" sz="1100" b="0" i="1" dirty="0" smtClean="0">
                          <a:solidFill>
                            <a:schemeClr val="tx1"/>
                          </a:solidFill>
                          <a:latin typeface="Arial" panose="020B0604020202020204" pitchFamily="34" charset="0"/>
                          <a:cs typeface="Arial" panose="020B0604020202020204" pitchFamily="34" charset="0"/>
                        </a:rPr>
                        <a:t>] </a:t>
                      </a:r>
                      <a:r>
                        <a:rPr lang="en-US" sz="1100" b="0" dirty="0" smtClean="0">
                          <a:solidFill>
                            <a:schemeClr val="tx1"/>
                          </a:solidFill>
                          <a:latin typeface="Arial" panose="020B0604020202020204" pitchFamily="34" charset="0"/>
                          <a:cs typeface="Arial" panose="020B0604020202020204" pitchFamily="34" charset="0"/>
                        </a:rPr>
                        <a:t>What are some situations when reintegration happens in your unit?</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1100" b="1"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Allow for some answers.]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4325"/>
          </a:xfrm>
          <a:prstGeom prst="rect">
            <a:avLst/>
          </a:prstGeom>
        </p:spPr>
      </p:sp>
      <p:sp>
        <p:nvSpPr>
          <p:cNvPr id="6" name="TextBox 5"/>
          <p:cNvSpPr txBox="1"/>
          <p:nvPr/>
        </p:nvSpPr>
        <p:spPr>
          <a:xfrm>
            <a:off x="4480515" y="350837"/>
            <a:ext cx="2271122" cy="8513064"/>
          </a:xfrm>
          <a:prstGeom prst="rect">
            <a:avLst/>
          </a:prstGeom>
          <a:noFill/>
          <a:ln>
            <a:solidFill>
              <a:sysClr val="windowText" lastClr="000000"/>
            </a:solidFill>
          </a:ln>
        </p:spPr>
        <p:txBody>
          <a:bodyPr wrap="square" lIns="92365" tIns="46182" rIns="92365" bIns="46182" rtlCol="0">
            <a:noAutofit/>
          </a:bodyPr>
          <a:lstStyle/>
          <a:p>
            <a:pPr algn="ctr" defTabSz="914355">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a:p>
            <a:pPr defTabSz="914355">
              <a:defRPr/>
            </a:pPr>
            <a:endParaRPr lang="en-US" sz="1200" kern="0" dirty="0">
              <a:solidFill>
                <a:prstClr val="black"/>
              </a:solidFill>
              <a:latin typeface="Garamond" pitchFamily="18" charset="0"/>
            </a:endParaRPr>
          </a:p>
        </p:txBody>
      </p:sp>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10" name="TextBox 9"/>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a:t>
            </a:r>
          </a:p>
        </p:txBody>
      </p:sp>
      <p:graphicFrame>
        <p:nvGraphicFramePr>
          <p:cNvPr id="8" name="Table 7"/>
          <p:cNvGraphicFramePr>
            <a:graphicFrameLocks noGrp="1"/>
          </p:cNvGraphicFramePr>
          <p:nvPr>
            <p:extLst>
              <p:ext uri="{D42A27DB-BD31-4B8C-83A1-F6EECF244321}">
                <p14:modId xmlns:p14="http://schemas.microsoft.com/office/powerpoint/2010/main" val="3576972378"/>
              </p:ext>
            </p:extLst>
          </p:nvPr>
        </p:nvGraphicFramePr>
        <p:xfrm>
          <a:off x="242760" y="3372301"/>
          <a:ext cx="4114800" cy="5450519"/>
        </p:xfrm>
        <a:graphic>
          <a:graphicData uri="http://schemas.openxmlformats.org/drawingml/2006/table">
            <a:tbl>
              <a:tblPr firstRow="1" bandRow="1">
                <a:tableStyleId>{5C22544A-7EE6-4342-B048-85BDC9FD1C3A}</a:tableStyleId>
              </a:tblPr>
              <a:tblGrid>
                <a:gridCol w="408674"/>
                <a:gridCol w="3706126"/>
              </a:tblGrid>
              <a:tr h="579120">
                <a:tc>
                  <a: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3200" b="1" dirty="0" smtClean="0">
                          <a:solidFill>
                            <a:schemeClr val="tx1"/>
                          </a:solidFill>
                          <a:effectLst/>
                          <a:latin typeface="Arial" panose="020B0604020202020204" pitchFamily="34" charset="0"/>
                          <a:cs typeface="Arial" panose="020B0604020202020204" pitchFamily="34" charset="0"/>
                          <a:sym typeface="Wingdings"/>
                        </a:rPr>
                        <a:t></a:t>
                      </a:r>
                      <a:endParaRPr lang="en-US" sz="3200" b="1" dirty="0" smtClean="0">
                        <a:solidFill>
                          <a:schemeClr val="tx1"/>
                        </a:solidFill>
                        <a:effectLst/>
                        <a:latin typeface="Arial" panose="020B0604020202020204" pitchFamily="34" charset="0"/>
                        <a:ea typeface="Calibri"/>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100" b="1" dirty="0" smtClean="0">
                          <a:solidFill>
                            <a:schemeClr val="tx1"/>
                          </a:solidFill>
                          <a:latin typeface="Arial" panose="020B0604020202020204" pitchFamily="34" charset="0"/>
                          <a:cs typeface="Arial" panose="020B0604020202020204" pitchFamily="34" charset="0"/>
                        </a:rPr>
                        <a:t>Ready</a:t>
                      </a:r>
                      <a:r>
                        <a:rPr lang="en-US" sz="1100" b="1" baseline="0" dirty="0" smtClean="0">
                          <a:solidFill>
                            <a:schemeClr val="tx1"/>
                          </a:solidFill>
                          <a:latin typeface="Arial" panose="020B0604020202020204" pitchFamily="34" charset="0"/>
                          <a:cs typeface="Arial" panose="020B0604020202020204" pitchFamily="34" charset="0"/>
                        </a:rPr>
                        <a:t> and Resilient </a:t>
                      </a:r>
                      <a:r>
                        <a:rPr lang="en-US" sz="1100" b="1" dirty="0" smtClean="0">
                          <a:solidFill>
                            <a:schemeClr val="tx1"/>
                          </a:solidFill>
                          <a:latin typeface="Arial" panose="020B0604020202020204" pitchFamily="34" charset="0"/>
                          <a:cs typeface="Arial" panose="020B0604020202020204" pitchFamily="34" charset="0"/>
                        </a:rPr>
                        <a:t>(CCFSPCC): </a:t>
                      </a:r>
                      <a:r>
                        <a:rPr lang="en-US" sz="1100" b="1" baseline="0" dirty="0" smtClean="0">
                          <a:solidFill>
                            <a:schemeClr val="tx1"/>
                          </a:solidFill>
                          <a:latin typeface="Arial" panose="020B0604020202020204" pitchFamily="34" charset="0"/>
                          <a:cs typeface="Arial" panose="020B0604020202020204" pitchFamily="34" charset="0"/>
                        </a:rPr>
                        <a:t>2 Hours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77980">
                <a:tc>
                  <a:txBody>
                    <a:bodyPr/>
                    <a:lstStyle/>
                    <a:p>
                      <a:pPr algn="ctr"/>
                      <a:r>
                        <a:rPr lang="en-US" sz="32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200" dirty="0">
                        <a:solidFill>
                          <a:schemeClr val="tx1"/>
                        </a:solidFill>
                        <a:latin typeface="Arial" panose="020B0604020202020204" pitchFamily="34" charset="0"/>
                        <a:cs typeface="Arial" panose="020B0604020202020204" pitchFamily="34" charset="0"/>
                      </a:endParaRPr>
                    </a:p>
                  </a:txBody>
                  <a:tcPr marL="91927" marR="91927" marT="45150" marB="4515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kern="1200" dirty="0" smtClean="0">
                          <a:solidFill>
                            <a:schemeClr val="dk1"/>
                          </a:solidFill>
                          <a:latin typeface="Arial" pitchFamily="34" charset="0"/>
                          <a:ea typeface="+mn-ea"/>
                          <a:cs typeface="Arial" pitchFamily="34" charset="0"/>
                        </a:rPr>
                        <a:t>Introduce yourself and the module.</a:t>
                      </a:r>
                      <a:endParaRPr lang="en-US" sz="1100" b="1" dirty="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endParaRPr lang="en-US" sz="100" dirty="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0" dirty="0" smtClean="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7940">
                <a:tc>
                  <a:txBody>
                    <a:bodyPr/>
                    <a:lstStyle/>
                    <a:p>
                      <a:pPr algn="ctr"/>
                      <a:r>
                        <a:rPr lang="en-US" sz="1100" dirty="0" smtClean="0">
                          <a:solidFill>
                            <a:schemeClr val="tx1"/>
                          </a:solidFill>
                          <a:latin typeface="Arial" pitchFamily="34" charset="0"/>
                          <a:cs typeface="Arial" pitchFamily="34" charset="0"/>
                        </a:rPr>
                        <a:t>1.</a:t>
                      </a:r>
                      <a:endParaRPr lang="en-US" sz="1100" dirty="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kern="1200" dirty="0" smtClean="0">
                          <a:solidFill>
                            <a:schemeClr val="dk1"/>
                          </a:solidFill>
                          <a:latin typeface="Arial" pitchFamily="34" charset="0"/>
                          <a:ea typeface="+mn-ea"/>
                          <a:cs typeface="Arial" pitchFamily="34" charset="0"/>
                        </a:rPr>
                        <a:t>Introduce yourself.</a:t>
                      </a:r>
                      <a:endParaRPr lang="en-US" sz="1100" b="0" dirty="0" smtClean="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406780">
                <a:tc>
                  <a:txBody>
                    <a:bodyPr/>
                    <a:lstStyle/>
                    <a:p>
                      <a:endParaRPr lang="en-US" sz="1100" dirty="0">
                        <a:solidFill>
                          <a:schemeClr val="tx1"/>
                        </a:solidFill>
                        <a:latin typeface="Arial" panose="020B0604020202020204" pitchFamily="34" charset="0"/>
                        <a:cs typeface="Arial" panose="020B0604020202020204" pitchFamily="34" charset="0"/>
                      </a:endParaRPr>
                    </a:p>
                  </a:txBody>
                  <a:tcPr marL="91927" marR="91927" marT="45150" marB="451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0" i="1" dirty="0" smtClean="0">
                          <a:solidFill>
                            <a:schemeClr val="tx1"/>
                          </a:solidFill>
                          <a:latin typeface="Arial" panose="020B0604020202020204" pitchFamily="34" charset="0"/>
                          <a:cs typeface="Arial" panose="020B0604020202020204" pitchFamily="34" charset="0"/>
                        </a:rPr>
                        <a:t>[</a:t>
                      </a:r>
                      <a:r>
                        <a:rPr lang="en-US" sz="1100" b="1" i="1" dirty="0" smtClean="0">
                          <a:solidFill>
                            <a:schemeClr val="tx1"/>
                          </a:solidFill>
                          <a:latin typeface="Arial" panose="020B0604020202020204" pitchFamily="34" charset="0"/>
                          <a:cs typeface="Arial" panose="020B0604020202020204" pitchFamily="34" charset="0"/>
                        </a:rPr>
                        <a:t>NOTE:</a:t>
                      </a:r>
                      <a:r>
                        <a:rPr lang="en-US" sz="1100" i="1" dirty="0" smtClean="0">
                          <a:solidFill>
                            <a:schemeClr val="tx1"/>
                          </a:solidFill>
                          <a:latin typeface="Arial" panose="020B0604020202020204" pitchFamily="34" charset="0"/>
                          <a:cs typeface="Arial" panose="020B0604020202020204" pitchFamily="34" charset="0"/>
                        </a:rPr>
                        <a:t> </a:t>
                      </a:r>
                      <a:r>
                        <a:rPr lang="en-US" sz="1100" i="1" kern="1200" dirty="0" smtClean="0">
                          <a:solidFill>
                            <a:schemeClr val="dk1"/>
                          </a:solidFill>
                          <a:effectLst/>
                          <a:latin typeface="Arial" panose="020B0604020202020204" pitchFamily="34" charset="0"/>
                          <a:ea typeface="+mn-ea"/>
                          <a:cs typeface="Arial" panose="020B0604020202020204" pitchFamily="34" charset="0"/>
                        </a:rPr>
                        <a:t>Let the leaders know who you are and how you came to be teaching them the </a:t>
                      </a:r>
                      <a:r>
                        <a:rPr lang="en-US" sz="1100" b="0" i="1" dirty="0" smtClean="0">
                          <a:solidFill>
                            <a:schemeClr val="tx1"/>
                          </a:solidFill>
                          <a:latin typeface="Arial" panose="020B0604020202020204" pitchFamily="34" charset="0"/>
                          <a:cs typeface="Arial" panose="020B0604020202020204" pitchFamily="34" charset="0"/>
                        </a:rPr>
                        <a:t>Ready and Resilient CCFSPCC</a:t>
                      </a:r>
                      <a:r>
                        <a:rPr lang="en-US" sz="1100" i="1" dirty="0" smtClean="0">
                          <a:solidFill>
                            <a:schemeClr val="tx1"/>
                          </a:solidFill>
                          <a:latin typeface="Arial" panose="020B0604020202020204" pitchFamily="34" charset="0"/>
                          <a:cs typeface="Arial" panose="020B0604020202020204" pitchFamily="34" charset="0"/>
                        </a:rPr>
                        <a: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dirty="0" smtClean="0">
                          <a:solidFill>
                            <a:schemeClr val="tx1"/>
                          </a:solidFill>
                          <a:latin typeface="Arial" panose="020B0604020202020204" pitchFamily="34" charset="0"/>
                          <a:cs typeface="Arial" panose="020B0604020202020204" pitchFamily="34" charset="0"/>
                        </a:rPr>
                        <a:t>Welcome to the Ready and Resilient, or</a:t>
                      </a:r>
                      <a:r>
                        <a:rPr lang="en-US" sz="1100" i="0" baseline="0" dirty="0" smtClean="0">
                          <a:solidFill>
                            <a:schemeClr val="tx1"/>
                          </a:solidFill>
                          <a:latin typeface="Arial" panose="020B0604020202020204" pitchFamily="34" charset="0"/>
                          <a:cs typeface="Arial" panose="020B0604020202020204" pitchFamily="34" charset="0"/>
                        </a:rPr>
                        <a:t> R2</a:t>
                      </a:r>
                      <a:r>
                        <a:rPr lang="en-US" sz="1100" i="0" dirty="0" smtClean="0">
                          <a:solidFill>
                            <a:schemeClr val="tx1"/>
                          </a:solidFill>
                          <a:latin typeface="Arial" panose="020B0604020202020204" pitchFamily="34" charset="0"/>
                          <a:cs typeface="Arial" panose="020B0604020202020204" pitchFamily="34" charset="0"/>
                        </a:rPr>
                        <a:t>,</a:t>
                      </a:r>
                      <a:r>
                        <a:rPr lang="en-US" sz="1100" i="0" baseline="0" dirty="0" smtClean="0">
                          <a:solidFill>
                            <a:schemeClr val="tx1"/>
                          </a:solidFill>
                          <a:latin typeface="Arial" panose="020B0604020202020204" pitchFamily="34" charset="0"/>
                          <a:cs typeface="Arial" panose="020B0604020202020204" pitchFamily="34" charset="0"/>
                        </a:rPr>
                        <a:t> module of the Company Commander/First Sergeant Pre-Command Course.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smtClean="0">
                          <a:solidFill>
                            <a:schemeClr val="tx1"/>
                          </a:solidFill>
                          <a:latin typeface="Arial" panose="020B0604020202020204" pitchFamily="34" charset="0"/>
                          <a:cs typeface="Arial" panose="020B0604020202020204" pitchFamily="34" charset="0"/>
                        </a:rPr>
                        <a:t>My name is __________________ and I will be your instructor for this lesson.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I will be teaching and facilitating throughout this module</a:t>
                      </a:r>
                      <a:r>
                        <a:rPr lang="en-US" sz="1100" kern="1200" baseline="0" dirty="0" smtClean="0">
                          <a:solidFill>
                            <a:schemeClr val="dk1"/>
                          </a:solidFill>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1200" baseline="0" noProof="0" dirty="0" smtClean="0">
                          <a:solidFill>
                            <a:schemeClr val="dk1"/>
                          </a:solidFill>
                          <a:latin typeface="Arial" panose="020B0604020202020204" pitchFamily="34" charset="0"/>
                          <a:ea typeface="+mn-ea"/>
                          <a:cs typeface="Arial" panose="020B0604020202020204" pitchFamily="34" charset="0"/>
                        </a:rPr>
                        <a:t>The module is designed to further </a:t>
                      </a:r>
                      <a:r>
                        <a:rPr lang="en-US" sz="1100" baseline="0" dirty="0" smtClean="0">
                          <a:latin typeface="Arial" panose="020B0604020202020204" pitchFamily="34" charset="0"/>
                          <a:cs typeface="Arial" panose="020B0604020202020204" pitchFamily="34" charset="0"/>
                        </a:rPr>
                        <a:t>prepare you for the human aspects of leading your company. </a:t>
                      </a:r>
                      <a:endParaRPr lang="en-US" sz="1100" i="0" dirty="0" smtClean="0">
                        <a:solidFill>
                          <a:schemeClr val="tx1"/>
                        </a:solidFill>
                        <a:latin typeface="Arial" panose="020B0604020202020204" pitchFamily="34" charset="0"/>
                        <a:cs typeface="Arial" panose="020B0604020202020204"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7940">
                <a:tc>
                  <a:txBody>
                    <a:bodyPr/>
                    <a:lstStyle/>
                    <a:p>
                      <a:pPr algn="ctr"/>
                      <a:r>
                        <a:rPr lang="en-US" sz="1100" dirty="0" smtClean="0">
                          <a:solidFill>
                            <a:schemeClr val="tx1"/>
                          </a:solidFill>
                          <a:latin typeface="Arial" pitchFamily="34" charset="0"/>
                          <a:cs typeface="Arial" pitchFamily="34" charset="0"/>
                        </a:rPr>
                        <a:t>2.</a:t>
                      </a:r>
                      <a:endParaRPr lang="en-US" sz="1100" dirty="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100" kern="1200" dirty="0" smtClean="0">
                          <a:solidFill>
                            <a:schemeClr val="dk1"/>
                          </a:solidFill>
                          <a:latin typeface="Arial" pitchFamily="34" charset="0"/>
                          <a:ea typeface="+mn-ea"/>
                          <a:cs typeface="Arial" pitchFamily="34" charset="0"/>
                        </a:rPr>
                        <a:t>Introduce students to the lesson. </a:t>
                      </a:r>
                      <a:endParaRPr lang="en-US" sz="1100" b="0" dirty="0" smtClean="0">
                        <a:solidFill>
                          <a:schemeClr val="tx1"/>
                        </a:solidFill>
                        <a:latin typeface="Arial" pitchFamily="34" charset="0"/>
                        <a:cs typeface="Arial"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255059">
                <a:tc>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spcAft>
                          <a:spcPts val="600"/>
                        </a:spcAft>
                        <a:buFont typeface="Arial" panose="020B0604020202020204" pitchFamily="34" charset="0"/>
                        <a:buChar char="•"/>
                      </a:pPr>
                      <a:r>
                        <a:rPr lang="en-US" sz="1100" kern="1200" baseline="0" dirty="0" smtClean="0">
                          <a:solidFill>
                            <a:schemeClr val="dk1"/>
                          </a:solidFill>
                          <a:latin typeface="Arial" panose="020B0604020202020204" pitchFamily="34" charset="0"/>
                          <a:ea typeface="+mn-ea"/>
                          <a:cs typeface="Arial" panose="020B0604020202020204" pitchFamily="34" charset="0"/>
                        </a:rPr>
                        <a:t>I’ll be guiding you through this module, but success depends upon you. </a:t>
                      </a:r>
                    </a:p>
                    <a:p>
                      <a:pPr marL="171450" indent="-171450">
                        <a:spcAft>
                          <a:spcPts val="600"/>
                        </a:spcAft>
                        <a:buFont typeface="Arial" panose="020B0604020202020204" pitchFamily="34" charset="0"/>
                        <a:buChar char="•"/>
                      </a:pPr>
                      <a:r>
                        <a:rPr lang="en-US" sz="1100" kern="1200" baseline="0" dirty="0" smtClean="0">
                          <a:solidFill>
                            <a:schemeClr val="dk1"/>
                          </a:solidFill>
                          <a:latin typeface="Arial" panose="020B0604020202020204" pitchFamily="34" charset="0"/>
                          <a:ea typeface="+mn-ea"/>
                          <a:cs typeface="Arial" panose="020B0604020202020204" pitchFamily="34" charset="0"/>
                        </a:rPr>
                        <a:t>Your participation, your experiences, your questions, and your perspectives are essential to making this course meaningful and relevant. </a:t>
                      </a:r>
                    </a:p>
                    <a:p>
                      <a:pPr marL="0" lvl="0" indent="0">
                        <a:spcBef>
                          <a:spcPts val="0"/>
                        </a:spcBef>
                        <a:spcAft>
                          <a:spcPts val="600"/>
                        </a:spcAft>
                        <a:buFont typeface="Arial" pitchFamily="34" charset="0"/>
                        <a:buNone/>
                      </a:pPr>
                      <a:endParaRPr lang="en-US" sz="1100" kern="1200" dirty="0" smtClean="0">
                        <a:solidFill>
                          <a:schemeClr val="dk1"/>
                        </a:solidFill>
                        <a:latin typeface="Arial" panose="020B0604020202020204" pitchFamily="34" charset="0"/>
                        <a:ea typeface="+mn-ea"/>
                        <a:cs typeface="Arial" panose="020B0604020202020204" pitchFamily="34" charset="0"/>
                      </a:endParaRPr>
                    </a:p>
                  </a:txBody>
                  <a:tcPr marL="91927" marR="91927" marT="45150" marB="451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Isosceles Triangle 8"/>
          <p:cNvSpPr/>
          <p:nvPr/>
        </p:nvSpPr>
        <p:spPr>
          <a:xfrm rot="5400000">
            <a:off x="4008188" y="866924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8891078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55</a:t>
            </a:r>
            <a:endParaRPr lang="en-US" sz="1200" dirty="0">
              <a:latin typeface="Arial" panose="020B0604020202020204" pitchFamily="34" charset="0"/>
              <a:cs typeface="Arial" panose="020B0604020202020204" pitchFamily="34" charset="0"/>
            </a:endParaRPr>
          </a:p>
        </p:txBody>
      </p:sp>
      <p:sp>
        <p:nvSpPr>
          <p:cNvPr id="2" name="Slide Image Placeholder 1"/>
          <p:cNvSpPr>
            <a:spLocks noGrp="1" noRot="1" noChangeAspect="1"/>
          </p:cNvSpPr>
          <p:nvPr>
            <p:ph type="sldImg"/>
          </p:nvPr>
        </p:nvSpPr>
        <p:spPr>
          <a:xfrm>
            <a:off x="344488" y="384175"/>
            <a:ext cx="3816350" cy="2862263"/>
          </a:xfrm>
          <a:prstGeom prst="rect">
            <a:avLst/>
          </a:prstGeom>
          <a:noFill/>
          <a:ln w="12700">
            <a:solidFill>
              <a:prstClr val="black"/>
            </a:solidFill>
          </a:ln>
        </p:spPr>
      </p:sp>
      <p:sp>
        <p:nvSpPr>
          <p:cNvPr id="5" name="TextBox 4"/>
          <p:cNvSpPr txBox="1"/>
          <p:nvPr/>
        </p:nvSpPr>
        <p:spPr>
          <a:xfrm>
            <a:off x="4465637" y="369484"/>
            <a:ext cx="2249424"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6" name="Isosceles Triangle 5"/>
          <p:cNvSpPr/>
          <p:nvPr/>
        </p:nvSpPr>
        <p:spPr>
          <a:xfrm rot="5400000">
            <a:off x="4239745" y="883138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585224185"/>
              </p:ext>
            </p:extLst>
          </p:nvPr>
        </p:nvGraphicFramePr>
        <p:xfrm>
          <a:off x="183197" y="3322637"/>
          <a:ext cx="4206240" cy="5638800"/>
        </p:xfrm>
        <a:graphic>
          <a:graphicData uri="http://schemas.openxmlformats.org/drawingml/2006/table">
            <a:tbl>
              <a:tblPr firstRow="1" bandRow="1">
                <a:tableStyleId>{5C22544A-7EE6-4342-B048-85BDC9FD1C3A}</a:tableStyleId>
              </a:tblPr>
              <a:tblGrid>
                <a:gridCol w="417757"/>
                <a:gridCol w="3788483"/>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rgbClr val="FF0000"/>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Discuss reintegration scenarios.</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9338">
                <a:tc>
                  <a:txBody>
                    <a:bodyPr/>
                    <a:lstStyle/>
                    <a:p>
                      <a:endParaRPr lang="en-US" sz="100" dirty="0">
                        <a:solidFill>
                          <a:schemeClr val="tx1"/>
                        </a:solidFill>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smtClean="0">
                        <a:solidFill>
                          <a:schemeClr val="tx1"/>
                        </a:solidFill>
                        <a:effectLst/>
                        <a:latin typeface="Arial" panose="020B0604020202020204" pitchFamily="34" charset="0"/>
                        <a:ea typeface="+mn-ea"/>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other sorts of unit absences that might be served well by a reintegration strategy.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2024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24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endParaRPr lang="en-US" sz="2400" dirty="0" smtClean="0">
                        <a:latin typeface="Arial" panose="020B0604020202020204" pitchFamily="34" charset="0"/>
                        <a:cs typeface="Arial" panose="020B0604020202020204" pitchFamily="34" charset="0"/>
                        <a:sym typeface="Webdings"/>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Acknowledge if they discussed any of these situations when answering the question on the previous slide.]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Keep in mind, the first step is being </a:t>
                      </a:r>
                      <a:r>
                        <a:rPr lang="en-US" sz="1100" b="0" i="1" u="sng" baseline="0" dirty="0" smtClean="0">
                          <a:solidFill>
                            <a:schemeClr val="tx1"/>
                          </a:solidFill>
                          <a:latin typeface="Arial" panose="020B0604020202020204" pitchFamily="34" charset="0"/>
                          <a:cs typeface="Arial" panose="020B0604020202020204" pitchFamily="34" charset="0"/>
                        </a:rPr>
                        <a:t>aware</a:t>
                      </a:r>
                      <a:r>
                        <a:rPr lang="en-US" sz="1100" b="0" i="0" baseline="0" dirty="0" smtClean="0">
                          <a:solidFill>
                            <a:schemeClr val="tx1"/>
                          </a:solidFill>
                          <a:latin typeface="Arial" panose="020B0604020202020204" pitchFamily="34" charset="0"/>
                          <a:cs typeface="Arial" panose="020B0604020202020204" pitchFamily="34" charset="0"/>
                        </a:rPr>
                        <a:t> that there might be challenges in these situations.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The second step is to recognize your </a:t>
                      </a:r>
                      <a:r>
                        <a:rPr lang="en-US" sz="1100" b="0" i="1" u="sng" baseline="0" dirty="0" smtClean="0">
                          <a:solidFill>
                            <a:schemeClr val="tx1"/>
                          </a:solidFill>
                          <a:latin typeface="Arial" panose="020B0604020202020204" pitchFamily="34" charset="0"/>
                          <a:cs typeface="Arial" panose="020B0604020202020204" pitchFamily="34" charset="0"/>
                        </a:rPr>
                        <a:t>responsibility</a:t>
                      </a:r>
                      <a:r>
                        <a:rPr lang="en-US" sz="1100" b="0" i="0" baseline="0" dirty="0" smtClean="0">
                          <a:solidFill>
                            <a:schemeClr val="tx1"/>
                          </a:solidFill>
                          <a:latin typeface="Arial" panose="020B0604020202020204" pitchFamily="34" charset="0"/>
                          <a:cs typeface="Arial" panose="020B0604020202020204" pitchFamily="34" charset="0"/>
                        </a:rPr>
                        <a:t> as a CDR or 1SG.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The third step is to develop the </a:t>
                      </a:r>
                      <a:r>
                        <a:rPr lang="en-US" sz="1100" b="0" i="1" u="sng" baseline="0" dirty="0" smtClean="0">
                          <a:solidFill>
                            <a:schemeClr val="tx1"/>
                          </a:solidFill>
                          <a:latin typeface="Arial" panose="020B0604020202020204" pitchFamily="34" charset="0"/>
                          <a:cs typeface="Arial" panose="020B0604020202020204" pitchFamily="34" charset="0"/>
                        </a:rPr>
                        <a:t>plan</a:t>
                      </a:r>
                      <a:r>
                        <a:rPr lang="en-US" sz="1100" b="0" i="0" baseline="0" dirty="0" smtClean="0">
                          <a:solidFill>
                            <a:schemeClr val="tx1"/>
                          </a:solidFill>
                          <a:latin typeface="Arial" panose="020B0604020202020204" pitchFamily="34" charset="0"/>
                          <a:cs typeface="Arial" panose="020B0604020202020204" pitchFamily="34" charset="0"/>
                        </a:rPr>
                        <a:t> and that is what you will discuss.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0" baseline="0" dirty="0" smtClean="0">
                          <a:solidFill>
                            <a:schemeClr val="tx1"/>
                          </a:solidFill>
                          <a:latin typeface="Arial" panose="020B0604020202020204" pitchFamily="34" charset="0"/>
                          <a:cs typeface="Arial" panose="020B0604020202020204" pitchFamily="34" charset="0"/>
                        </a:rPr>
                        <a:t>Discuss direct and indirect actions leaders can take to facilitate reintegration.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9202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ebdings"/>
                        </a:rPr>
                        <a:t></a:t>
                      </a:r>
                      <a:endParaRPr kumimoji="0" lang="en-US" sz="2400" b="0" i="0"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Here are five specific situations when you may want to engage directly or indirectly to facilitate a smooth reintegration.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Assign each group 1 of the scenarios.]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With 3-4 others, discuss direct and indirect actions you would take to facilitate reintegration of the Soldier in the situation.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Then we’ll discuss your answers with the large group.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814765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rgbClr val="0070C0"/>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164985796"/>
              </p:ext>
            </p:extLst>
          </p:nvPr>
        </p:nvGraphicFramePr>
        <p:xfrm>
          <a:off x="325527" y="384640"/>
          <a:ext cx="3945599" cy="5440680"/>
        </p:xfrm>
        <a:graphic>
          <a:graphicData uri="http://schemas.openxmlformats.org/drawingml/2006/table">
            <a:tbl>
              <a:tblPr firstRow="1" bandRow="1">
                <a:tableStyleId>{5C22544A-7EE6-4342-B048-85BDC9FD1C3A}</a:tableStyleId>
              </a:tblPr>
              <a:tblGrid>
                <a:gridCol w="391870"/>
                <a:gridCol w="3553729"/>
              </a:tblGrid>
              <a:tr h="544068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The scenarios are intentionally vague because each situation is unique.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Take 2-3 minutes to discuss how you would          reintegrate the person back into the unit.</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2-3 mins and then begin the full group discussion.]</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Let’s start with scenario 1.</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Share your plans for direct and indirect actions.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would you reintegrate a Soldier who failed an Army school or qualification? You put trust in that person to send him or her.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would you reintegrate a Soldier who is returning from medical leave?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would you reintegrate a Soldier who is under investigation?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a:t>
                      </a:r>
                      <a:r>
                        <a:rPr lang="en-US" sz="1100" b="0" i="0" baseline="0" dirty="0" smtClean="0">
                          <a:solidFill>
                            <a:schemeClr val="tx1"/>
                          </a:solidFill>
                          <a:latin typeface="Arial" panose="020B0604020202020204" pitchFamily="34" charset="0"/>
                          <a:cs typeface="Arial" panose="020B0604020202020204" pitchFamily="34" charset="0"/>
                        </a:rPr>
                        <a:t> How would you reintegrate a Soldier who had phenomenal success at a major national or international competition?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would you reintegrate a Soldier who attempted suicide? </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384175"/>
            <a:ext cx="3816350" cy="2862263"/>
          </a:xfrm>
          <a:prstGeom prst="rect">
            <a:avLst/>
          </a:prstGeom>
          <a:noFill/>
          <a:ln w="12700">
            <a:solidFill>
              <a:prstClr val="black"/>
            </a:solidFill>
          </a:ln>
        </p:spPr>
      </p:sp>
      <p:graphicFrame>
        <p:nvGraphicFramePr>
          <p:cNvPr id="4" name="Table 3"/>
          <p:cNvGraphicFramePr>
            <a:graphicFrameLocks noGrp="1"/>
          </p:cNvGraphicFramePr>
          <p:nvPr>
            <p:extLst>
              <p:ext uri="{D42A27DB-BD31-4B8C-83A1-F6EECF244321}">
                <p14:modId xmlns:p14="http://schemas.microsoft.com/office/powerpoint/2010/main" val="2411389443"/>
              </p:ext>
            </p:extLst>
          </p:nvPr>
        </p:nvGraphicFramePr>
        <p:xfrm>
          <a:off x="198439" y="3475038"/>
          <a:ext cx="4114800" cy="435396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rgbClr val="FF0000"/>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smtClean="0">
                          <a:solidFill>
                            <a:schemeClr val="tx1"/>
                          </a:solidFill>
                          <a:latin typeface="Arial" panose="020B0604020202020204" pitchFamily="34" charset="0"/>
                          <a:cs typeface="Arial" panose="020B0604020202020204" pitchFamily="34" charset="0"/>
                        </a:rPr>
                        <a:t>Highlight the</a:t>
                      </a:r>
                      <a:r>
                        <a:rPr lang="en-US" sz="1100" b="1" baseline="0" dirty="0" smtClean="0">
                          <a:solidFill>
                            <a:schemeClr val="tx1"/>
                          </a:solidFill>
                          <a:latin typeface="Arial" panose="020B0604020202020204" pitchFamily="34" charset="0"/>
                          <a:cs typeface="Arial" panose="020B0604020202020204" pitchFamily="34" charset="0"/>
                        </a:rPr>
                        <a:t> difference a unit with a strong culture of trust makes on the reintegration effort.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solidFill>
                          <a:schemeClr val="tx1"/>
                        </a:solidFill>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what reintegration might</a:t>
                      </a:r>
                      <a:r>
                        <a:rPr lang="en-US" sz="1100" b="0" baseline="0" dirty="0" smtClean="0">
                          <a:solidFill>
                            <a:schemeClr val="tx1"/>
                          </a:solidFill>
                          <a:latin typeface="Arial" panose="020B0604020202020204" pitchFamily="34" charset="0"/>
                          <a:cs typeface="Arial" panose="020B0604020202020204" pitchFamily="34" charset="0"/>
                        </a:rPr>
                        <a:t> look like based on the level of trust in the company.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07848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24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en-US" sz="2400" dirty="0" smtClean="0">
                          <a:latin typeface="Arial" panose="020B0604020202020204" pitchFamily="34" charset="0"/>
                          <a:cs typeface="Arial" panose="020B0604020202020204" pitchFamily="34" charset="0"/>
                          <a:sym typeface="Webdings"/>
                        </a:rPr>
                        <a:t></a:t>
                      </a:r>
                      <a:endParaRPr lang="en-US" sz="2400" dirty="0" smtClean="0">
                        <a:latin typeface="Arial" panose="020B0604020202020204" pitchFamily="34" charset="0"/>
                        <a:ea typeface="Calibri"/>
                        <a:cs typeface="Arial" panose="020B0604020202020204" pitchFamily="34" charset="0"/>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In your small groups, discuss answers to both questions.</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0" baseline="0" dirty="0" smtClean="0">
                          <a:solidFill>
                            <a:schemeClr val="tx1"/>
                          </a:solidFill>
                          <a:latin typeface="Arial" panose="020B0604020202020204" pitchFamily="34" charset="0"/>
                          <a:cs typeface="Arial" panose="020B0604020202020204" pitchFamily="34" charset="0"/>
                        </a:rPr>
                        <a:t>Take 2-3 minutes to discuss your respective question.</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2-3 mins and then begin the full group discussion. Highlight any reference to character, competence, or commitment.]</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Let’s start with the first question. If your unit has a strong culture of trust, what might you expect during a reintegration situation?</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Some answers might include: Encouragement from peers and leaders, transparency, authentic commitment to </a:t>
                      </a:r>
                      <a:r>
                        <a:rPr lang="en-US" sz="1100" b="0" i="1" baseline="0" smtClean="0">
                          <a:solidFill>
                            <a:schemeClr val="tx1"/>
                          </a:solidFill>
                          <a:latin typeface="Arial" panose="020B0604020202020204" pitchFamily="34" charset="0"/>
                          <a:cs typeface="Arial" panose="020B0604020202020204" pitchFamily="34" charset="0"/>
                        </a:rPr>
                        <a:t>restoring trust, </a:t>
                      </a:r>
                      <a:r>
                        <a:rPr lang="en-US" sz="1100" b="0" i="1" baseline="0" dirty="0" smtClean="0">
                          <a:solidFill>
                            <a:schemeClr val="tx1"/>
                          </a:solidFill>
                          <a:latin typeface="Arial" panose="020B0604020202020204" pitchFamily="34" charset="0"/>
                          <a:cs typeface="Arial" panose="020B0604020202020204" pitchFamily="34" charset="0"/>
                        </a:rPr>
                        <a:t>and moving forward. Once you feel they’ve made a strong case, move on to the next question.]</a:t>
                      </a: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6" name="Isosceles Triangle 5"/>
          <p:cNvSpPr/>
          <p:nvPr/>
        </p:nvSpPr>
        <p:spPr>
          <a:xfrm rot="5400000">
            <a:off x="3884011"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57</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765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203675766"/>
              </p:ext>
            </p:extLst>
          </p:nvPr>
        </p:nvGraphicFramePr>
        <p:xfrm>
          <a:off x="325527" y="384640"/>
          <a:ext cx="3945599" cy="1600200"/>
        </p:xfrm>
        <a:graphic>
          <a:graphicData uri="http://schemas.openxmlformats.org/drawingml/2006/table">
            <a:tbl>
              <a:tblPr firstRow="1" bandRow="1">
                <a:tableStyleId>{5C22544A-7EE6-4342-B048-85BDC9FD1C3A}</a:tableStyleId>
              </a:tblPr>
              <a:tblGrid>
                <a:gridCol w="391870"/>
                <a:gridCol w="3553729"/>
              </a:tblGrid>
              <a:tr h="1600200">
                <a:tc>
                  <a:txBody>
                    <a:bodyPr/>
                    <a:lstStyle/>
                    <a:p>
                      <a:pPr>
                        <a:spcBef>
                          <a:spcPts val="0"/>
                        </a:spcBef>
                        <a:spcAft>
                          <a:spcPts val="600"/>
                        </a:spcAft>
                      </a:pPr>
                      <a:endParaRPr lang="en-US" sz="1100" dirty="0">
                        <a:solidFill>
                          <a:srgbClr val="50906D"/>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0" i="0" baseline="0" dirty="0" smtClean="0">
                          <a:solidFill>
                            <a:schemeClr val="tx1"/>
                          </a:solidFill>
                          <a:latin typeface="Arial" panose="020B0604020202020204" pitchFamily="34" charset="0"/>
                          <a:cs typeface="Arial" panose="020B0604020202020204" pitchFamily="34" charset="0"/>
                        </a:rPr>
                        <a:t>How about the second question? If your unit does not have a strong culture of trust, what might you expect during a reintegration situation?</a:t>
                      </a:r>
                      <a:endParaRPr lang="en-US" sz="1100" b="0" i="1" baseline="0"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Facilitate this discussion. Some answers might include: Inappropriate jokes, name-calling, unnecessary restrictions and identification, unwillingness to let them lead, dismissing input, relying too much on those who excel.]</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schemeClr val="accent1"/>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82926997"/>
              </p:ext>
            </p:extLst>
          </p:nvPr>
        </p:nvGraphicFramePr>
        <p:xfrm>
          <a:off x="193861" y="3475038"/>
          <a:ext cx="4043177" cy="5573164"/>
        </p:xfrm>
        <a:graphic>
          <a:graphicData uri="http://schemas.openxmlformats.org/drawingml/2006/table">
            <a:tbl>
              <a:tblPr firstRow="1" bandRow="1">
                <a:tableStyleId>{5C22544A-7EE6-4342-B048-85BDC9FD1C3A}</a:tableStyleId>
              </a:tblPr>
              <a:tblGrid>
                <a:gridCol w="401561"/>
                <a:gridCol w="364161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strategies for modeling the trust elements of character, competence, and commitment.</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8580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how</a:t>
                      </a:r>
                      <a:r>
                        <a:rPr lang="en-US" sz="1100" b="0" baseline="0" dirty="0" smtClean="0">
                          <a:solidFill>
                            <a:schemeClr val="tx1"/>
                          </a:solidFill>
                          <a:latin typeface="Arial" panose="020B0604020202020204" pitchFamily="34" charset="0"/>
                          <a:cs typeface="Arial" panose="020B0604020202020204" pitchFamily="34" charset="0"/>
                        </a:rPr>
                        <a:t> to model character, competence, and commitment to develop a culture of trust in your new company.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413004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endParaRPr lang="en-US" sz="24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endParaRPr lang="en-US" sz="24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endParaRPr lang="en-US" sz="1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en-US" sz="2400" dirty="0" smtClean="0">
                          <a:solidFill>
                            <a:schemeClr val="tx1"/>
                          </a:solidFill>
                          <a:latin typeface="Arial" panose="020B0604020202020204" pitchFamily="34" charset="0"/>
                          <a:cs typeface="Arial" panose="020B0604020202020204" pitchFamily="34" charset="0"/>
                          <a:sym typeface="Webdings"/>
                        </a:rPr>
                        <a:t></a:t>
                      </a:r>
                      <a:endParaRPr lang="en-US" sz="2400" dirty="0" smtClean="0">
                        <a:solidFill>
                          <a:schemeClr val="tx1"/>
                        </a:solidFill>
                        <a:latin typeface="Arial" panose="020B0604020202020204" pitchFamily="34" charset="0"/>
                        <a:ea typeface="Times New Roman"/>
                        <a:cs typeface="Arial" panose="020B0604020202020204" pitchFamily="34" charset="0"/>
                      </a:endParaRPr>
                    </a:p>
                    <a:p>
                      <a:pPr marL="0" marR="0" indent="0" algn="ctr" defTabSz="914400" rtl="0" eaLnBrk="1" fontAlgn="auto" latinLnBrk="0" hangingPunct="1">
                        <a:lnSpc>
                          <a:spcPct val="100000"/>
                        </a:lnSpc>
                        <a:spcBef>
                          <a:spcPts val="0"/>
                        </a:spcBef>
                        <a:spcAft>
                          <a:spcPts val="600"/>
                        </a:spcAft>
                        <a:buClrTx/>
                        <a:buSzTx/>
                        <a:buFontTx/>
                        <a:buNone/>
                        <a:tabLst/>
                        <a:defRPr/>
                      </a:pPr>
                      <a:endParaRPr lang="en-US" sz="900" dirty="0" smtClean="0">
                        <a:latin typeface="Arial" panose="020B0604020202020204" pitchFamily="34" charset="0"/>
                        <a:cs typeface="Arial" panose="020B0604020202020204" pitchFamily="34" charset="0"/>
                        <a:sym typeface="Webdings"/>
                      </a:endParaRPr>
                    </a:p>
                    <a:p>
                      <a:pPr marL="0" marR="0" indent="0" algn="ctr" defTabSz="914400" rtl="0" eaLnBrk="1" fontAlgn="auto" latinLnBrk="0" hangingPunct="1">
                        <a:lnSpc>
                          <a:spcPct val="100000"/>
                        </a:lnSpc>
                        <a:spcBef>
                          <a:spcPts val="0"/>
                        </a:spcBef>
                        <a:spcAft>
                          <a:spcPts val="600"/>
                        </a:spcAft>
                        <a:buClrTx/>
                        <a:buSzTx/>
                        <a:buFontTx/>
                        <a:buNone/>
                        <a:tabLst/>
                        <a:defRPr/>
                      </a:pPr>
                      <a:r>
                        <a:rPr lang="en-US" sz="2400" dirty="0" smtClean="0">
                          <a:latin typeface="Arial" panose="020B0604020202020204" pitchFamily="34" charset="0"/>
                          <a:cs typeface="Arial" panose="020B0604020202020204" pitchFamily="34" charset="0"/>
                          <a:sym typeface="Webdings"/>
                        </a:rPr>
                        <a:t></a:t>
                      </a:r>
                      <a:endParaRPr lang="en-US" sz="2400" dirty="0" smtClean="0">
                        <a:latin typeface="Arial" panose="020B0604020202020204" pitchFamily="34" charset="0"/>
                        <a:ea typeface="Calibri"/>
                        <a:cs typeface="Arial" panose="020B0604020202020204" pitchFamily="34" charset="0"/>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Trust is a valuable commodity and it needs to be in our awareness at all times. </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As you think about setting the tone for your company and work to intentionally develop a culture of trust, this could reap huge rewards for the unit.</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Take a look at your handout again. </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You have 3 more questions on the back of your sheet to discuss with your original partner. </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Jot down some notes. </a:t>
                      </a:r>
                    </a:p>
                    <a:p>
                      <a:pPr marL="0" indent="0">
                        <a:spcAft>
                          <a:spcPts val="600"/>
                        </a:spcAft>
                        <a:buFont typeface="Arial" panose="020B0604020202020204" pitchFamily="34" charset="0"/>
                        <a:buNone/>
                      </a:pPr>
                      <a:r>
                        <a:rPr lang="en-US" sz="110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 </a:t>
                      </a:r>
                      <a:r>
                        <a:rPr lang="en-US" sz="1100" b="0" i="1" baseline="0" dirty="0" smtClean="0">
                          <a:solidFill>
                            <a:schemeClr val="tx1"/>
                          </a:solidFill>
                          <a:latin typeface="Arial" panose="020B0604020202020204" pitchFamily="34" charset="0"/>
                          <a:cs typeface="Arial" panose="020B0604020202020204" pitchFamily="34" charset="0"/>
                        </a:rPr>
                        <a:t>Allow a few minutes for CDR/1SG teams to discuss.] </a:t>
                      </a:r>
                    </a:p>
                    <a:p>
                      <a:pPr marL="171450" indent="-171450">
                        <a:spcAft>
                          <a:spcPts val="600"/>
                        </a:spcAft>
                        <a:buFont typeface="Arial" panose="020B0604020202020204" pitchFamily="34" charset="0"/>
                        <a:buChar cha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 </a:t>
                      </a:r>
                      <a:r>
                        <a:rPr lang="en-US" sz="1100" baseline="0" dirty="0" smtClean="0">
                          <a:solidFill>
                            <a:schemeClr val="tx1"/>
                          </a:solidFill>
                          <a:latin typeface="Arial" panose="020B0604020202020204" pitchFamily="34" charset="0"/>
                          <a:cs typeface="Arial" panose="020B0604020202020204" pitchFamily="34" charset="0"/>
                        </a:rPr>
                        <a:t>Beyond what you are already doing, how are you going to model character, competence, and commitment to foster a culture of trust? </a:t>
                      </a:r>
                    </a:p>
                    <a:p>
                      <a:pPr marL="0" indent="0">
                        <a:spcAft>
                          <a:spcPts val="600"/>
                        </a:spcAft>
                        <a:buFont typeface="Arial" panose="020B0604020202020204" pitchFamily="34" charset="0"/>
                        <a:buNone/>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Solicit responses for group discussion.]</a:t>
                      </a:r>
                    </a:p>
                    <a:p>
                      <a:pPr marL="171450" indent="-171450">
                        <a:spcAft>
                          <a:spcPts val="600"/>
                        </a:spcAft>
                        <a:buFont typeface="Arial" panose="020B0604020202020204" pitchFamily="34" charset="0"/>
                        <a:buChar cha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 </a:t>
                      </a:r>
                      <a:r>
                        <a:rPr lang="en-US" sz="1100" baseline="0" dirty="0" smtClean="0">
                          <a:solidFill>
                            <a:schemeClr val="tx1"/>
                          </a:solidFill>
                          <a:latin typeface="Arial" panose="020B0604020202020204" pitchFamily="34" charset="0"/>
                          <a:cs typeface="Arial" panose="020B0604020202020204" pitchFamily="34" charset="0"/>
                        </a:rPr>
                        <a:t>How are you going to mentor your subordinate leaders and Soldiers to be trustworthy? </a:t>
                      </a:r>
                    </a:p>
                    <a:p>
                      <a: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 </a:t>
                      </a:r>
                      <a:r>
                        <a:rPr lang="en-US" sz="1100" b="0" i="1" baseline="0" dirty="0" smtClean="0">
                          <a:solidFill>
                            <a:schemeClr val="tx1"/>
                          </a:solidFill>
                          <a:latin typeface="Arial" panose="020B0604020202020204" pitchFamily="34" charset="0"/>
                          <a:cs typeface="Arial" panose="020B0604020202020204" pitchFamily="34" charset="0"/>
                        </a:rPr>
                        <a:t>Solicit responses for group discussion.]</a:t>
                      </a:r>
                      <a:endParaRPr lang="en-US" sz="1100" baseline="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59</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7" y="8519550"/>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32159703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4050906"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772767889"/>
              </p:ext>
            </p:extLst>
          </p:nvPr>
        </p:nvGraphicFramePr>
        <p:xfrm>
          <a:off x="325527" y="384639"/>
          <a:ext cx="3945599" cy="1341120"/>
        </p:xfrm>
        <a:graphic>
          <a:graphicData uri="http://schemas.openxmlformats.org/drawingml/2006/table">
            <a:tbl>
              <a:tblPr firstRow="1" bandRow="1">
                <a:tableStyleId>{5C22544A-7EE6-4342-B048-85BDC9FD1C3A}</a:tableStyleId>
              </a:tblPr>
              <a:tblGrid>
                <a:gridCol w="391870"/>
                <a:gridCol w="3553729"/>
              </a:tblGrid>
              <a:tr h="1341120">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 </a:t>
                      </a:r>
                      <a:r>
                        <a:rPr lang="en-US" sz="1100" b="0" baseline="0" dirty="0" smtClean="0">
                          <a:solidFill>
                            <a:schemeClr val="tx1"/>
                          </a:solidFill>
                          <a:latin typeface="Arial" panose="020B0604020202020204" pitchFamily="34" charset="0"/>
                          <a:cs typeface="Arial" panose="020B0604020202020204" pitchFamily="34" charset="0"/>
                        </a:rPr>
                        <a:t>In particular, what is your specific plan to challenge, develop, and empower your MRT? The return on investment in your unit could be immeasurable. </a:t>
                      </a:r>
                      <a:endParaRPr lang="en-US" sz="1100" b="0" dirty="0" smtClean="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 </a:t>
                      </a:r>
                      <a:r>
                        <a:rPr lang="en-US" sz="1100" b="0" i="1" baseline="0" dirty="0" smtClean="0">
                          <a:solidFill>
                            <a:schemeClr val="tx1"/>
                          </a:solidFill>
                          <a:latin typeface="Arial" panose="020B0604020202020204" pitchFamily="34" charset="0"/>
                          <a:cs typeface="Arial" panose="020B0604020202020204" pitchFamily="34" charset="0"/>
                        </a:rPr>
                        <a:t>Solicit responses for group discussion.]</a:t>
                      </a:r>
                      <a:endParaRPr lang="en-US" sz="1100" baseline="0" dirty="0" smtClean="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endParaRPr lang="en-US" sz="1100" b="0" i="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60</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82074009"/>
              </p:ext>
            </p:extLst>
          </p:nvPr>
        </p:nvGraphicFramePr>
        <p:xfrm>
          <a:off x="198438" y="3475038"/>
          <a:ext cx="4043177" cy="3989163"/>
        </p:xfrm>
        <a:graphic>
          <a:graphicData uri="http://schemas.openxmlformats.org/drawingml/2006/table">
            <a:tbl>
              <a:tblPr firstRow="1" bandRow="1">
                <a:tableStyleId>{5C22544A-7EE6-4342-B048-85BDC9FD1C3A}</a:tableStyleId>
              </a:tblPr>
              <a:tblGrid>
                <a:gridCol w="401561"/>
                <a:gridCol w="3641616"/>
              </a:tblGrid>
              <a:tr h="68542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Provide contact information for R2 Performance Centers and ARD’s group mailbox.  </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35059">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9755">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Describe the content of the handout</a:t>
                      </a:r>
                      <a:r>
                        <a:rPr lang="en-US" sz="1100" b="0" baseline="0" dirty="0" smtClean="0">
                          <a:solidFill>
                            <a:schemeClr val="tx1"/>
                          </a:solidFill>
                          <a:latin typeface="Arial" panose="020B0604020202020204" pitchFamily="34" charset="0"/>
                          <a:cs typeface="Arial" panose="020B0604020202020204" pitchFamily="34" charset="0"/>
                        </a:rPr>
                        <a:t> they receive.</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62000">
                <a:tc>
                  <a:txBody>
                    <a:bodyPr/>
                    <a:lstStyle/>
                    <a:p>
                      <a:pPr marL="0" marR="0" indent="0" algn="ctr" defTabSz="914400" rtl="0" eaLnBrk="1" fontAlgn="auto" latinLnBrk="0" hangingPunct="1">
                        <a:lnSpc>
                          <a:spcPct val="100000"/>
                        </a:lnSpc>
                        <a:spcBef>
                          <a:spcPts val="0"/>
                        </a:spcBef>
                        <a:spcAft>
                          <a:spcPts val="600"/>
                        </a:spcAft>
                        <a:buClrTx/>
                        <a:buSzTx/>
                        <a:buFontTx/>
                        <a:buNone/>
                        <a:tabLst/>
                        <a:defRPr/>
                      </a:pPr>
                      <a:r>
                        <a:rPr lang="en-US" sz="2000" dirty="0" smtClean="0">
                          <a:solidFill>
                            <a:schemeClr val="tx1"/>
                          </a:solidFill>
                          <a:latin typeface="Arial" panose="020B0604020202020204" pitchFamily="34" charset="0"/>
                          <a:cs typeface="Arial" panose="020B0604020202020204" pitchFamily="34" charset="0"/>
                          <a:sym typeface="Webdings"/>
                        </a:rPr>
                        <a:t></a:t>
                      </a:r>
                      <a:endParaRPr lang="en-US" sz="2000" dirty="0" smtClean="0">
                        <a:solidFill>
                          <a:schemeClr val="tx1"/>
                        </a:solidFill>
                        <a:latin typeface="Arial" panose="020B0604020202020204" pitchFamily="34" charset="0"/>
                        <a:ea typeface="Times New Roman"/>
                        <a:cs typeface="Arial" panose="020B0604020202020204" pitchFamily="34" charset="0"/>
                      </a:endParaRPr>
                    </a:p>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600"/>
                        </a:spcAft>
                        <a:buFont typeface="Arial" panose="020B0604020202020204" pitchFamily="34" charset="0"/>
                        <a:buNone/>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i="1" baseline="0" dirty="0" smtClean="0">
                          <a:latin typeface="Arial" panose="020B0604020202020204" pitchFamily="34" charset="0"/>
                          <a:cs typeface="Arial" panose="020B0604020202020204" pitchFamily="34" charset="0"/>
                        </a:rPr>
                        <a:t>: Pass out the handout with the trust citations.]</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The handout that you are receiving contains </a:t>
                      </a:r>
                      <a:r>
                        <a:rPr lang="en-US" sz="1100" b="0" baseline="0" dirty="0" smtClean="0">
                          <a:solidFill>
                            <a:schemeClr val="tx1"/>
                          </a:solidFill>
                          <a:latin typeface="Arial" panose="020B0604020202020204" pitchFamily="34" charset="0"/>
                          <a:cs typeface="Arial" panose="020B0604020202020204" pitchFamily="34" charset="0"/>
                        </a:rPr>
                        <a:t>the references for the content related to trust.</a:t>
                      </a:r>
                      <a:r>
                        <a:rPr lang="en-US" sz="1100" dirty="0" smtClean="0">
                          <a:latin typeface="Arial" panose="020B0604020202020204" pitchFamily="34" charset="0"/>
                          <a:cs typeface="Arial" panose="020B0604020202020204" pitchFamily="34" charset="0"/>
                        </a:rPr>
                        <a: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kern="0" dirty="0" smtClean="0">
                          <a:solidFill>
                            <a:prstClr val="black"/>
                          </a:solidFill>
                          <a:latin typeface="Arial" panose="020B0604020202020204" pitchFamily="34" charset="0"/>
                          <a:cs typeface="Arial" panose="020B0604020202020204" pitchFamily="34" charset="0"/>
                        </a:rPr>
                        <a:t>Provide contact information for R2 Performance</a:t>
                      </a:r>
                      <a:r>
                        <a:rPr lang="en-US" sz="1100" kern="0" baseline="0" dirty="0" smtClean="0">
                          <a:solidFill>
                            <a:prstClr val="black"/>
                          </a:solidFill>
                          <a:latin typeface="Arial" panose="020B0604020202020204" pitchFamily="34" charset="0"/>
                          <a:cs typeface="Arial" panose="020B0604020202020204" pitchFamily="34" charset="0"/>
                        </a:rPr>
                        <a:t> </a:t>
                      </a:r>
                      <a:r>
                        <a:rPr lang="en-US" sz="1100" kern="0" dirty="0" smtClean="0">
                          <a:solidFill>
                            <a:prstClr val="black"/>
                          </a:solidFill>
                          <a:latin typeface="Arial" panose="020B0604020202020204" pitchFamily="34" charset="0"/>
                          <a:cs typeface="Arial" panose="020B0604020202020204" pitchFamily="34" charset="0"/>
                        </a:rPr>
                        <a:t>Centers and the ARD Group Mailbox.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50876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If you have more questions about R2, please contact your local R2 Performance Center. </a:t>
                      </a:r>
                    </a:p>
                    <a:p>
                      <a:pPr marL="0" indent="0">
                        <a:spcAft>
                          <a:spcPts val="600"/>
                        </a:spcAft>
                        <a:buFont typeface="Arial" panose="020B0604020202020204" pitchFamily="34" charset="0"/>
                        <a:buNone/>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NOTE</a:t>
                      </a:r>
                      <a:r>
                        <a:rPr lang="en-US" sz="1100" i="1" baseline="0" dirty="0" smtClean="0">
                          <a:latin typeface="Arial" panose="020B0604020202020204" pitchFamily="34" charset="0"/>
                          <a:cs typeface="Arial" panose="020B0604020202020204" pitchFamily="34" charset="0"/>
                        </a:rPr>
                        <a:t>: Not all installations have a local R2 Performance Center; however, command teams may contact the one that is closest.]</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Here are the phone numbers and ARD’s group mailbox. </a:t>
                      </a:r>
                      <a:endParaRPr lang="en-US" sz="110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61</a:t>
            </a:r>
            <a:endParaRPr lang="en-US" sz="1200" dirty="0">
              <a:latin typeface="Arial" panose="020B0604020202020204" pitchFamily="34" charset="0"/>
              <a:cs typeface="Arial" panose="020B0604020202020204" pitchFamily="34" charset="0"/>
            </a:endParaRPr>
          </a:p>
        </p:txBody>
      </p:sp>
      <p:sp>
        <p:nvSpPr>
          <p:cNvPr id="10" name="Rectangle 9"/>
          <p:cNvSpPr/>
          <p:nvPr/>
        </p:nvSpPr>
        <p:spPr>
          <a:xfrm>
            <a:off x="4035073"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41731143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11" name="TextBox 10"/>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62</a:t>
            </a:r>
            <a:endParaRPr lang="en-US" sz="1200" dirty="0">
              <a:latin typeface="Arial" panose="020B0604020202020204" pitchFamily="34" charset="0"/>
              <a:cs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553265801"/>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78731793"/>
              </p:ext>
            </p:extLst>
          </p:nvPr>
        </p:nvGraphicFramePr>
        <p:xfrm>
          <a:off x="198438" y="3322638"/>
          <a:ext cx="4043177" cy="5666029"/>
        </p:xfrm>
        <a:graphic>
          <a:graphicData uri="http://schemas.openxmlformats.org/drawingml/2006/table">
            <a:tbl>
              <a:tblPr firstRow="1" bandRow="1">
                <a:tableStyleId>{5C22544A-7EE6-4342-B048-85BDC9FD1C3A}</a:tableStyleId>
              </a:tblPr>
              <a:tblGrid>
                <a:gridCol w="401561"/>
                <a:gridCol w="3641616"/>
              </a:tblGrid>
              <a:tr h="643875">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rgbClr val="FF0000"/>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the impact of leaders’ attitudes, behaviors, and decisions on the fulfillment of responsibilities and legacy.</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26871">
                <a:tc>
                  <a:txBody>
                    <a:bodyPr/>
                    <a:lstStyle/>
                    <a:p>
                      <a:endParaRPr lang="en-US" sz="100" dirty="0">
                        <a:solidFill>
                          <a:srgbClr val="50906D"/>
                        </a:solidFill>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a:t>
                      </a:r>
                      <a:r>
                        <a:rPr lang="en-US" sz="1100" b="0" baseline="0" dirty="0" smtClean="0">
                          <a:solidFill>
                            <a:schemeClr val="tx1"/>
                          </a:solidFill>
                          <a:latin typeface="Arial" panose="020B0604020202020204" pitchFamily="34" charset="0"/>
                          <a:cs typeface="Arial" panose="020B0604020202020204" pitchFamily="34" charset="0"/>
                        </a:rPr>
                        <a:t> the impact the everyday attitudes, behaviors, and decisions will have on those they lead. </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75844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dirty="0" smtClean="0">
                          <a:solidFill>
                            <a:schemeClr val="tx1"/>
                          </a:solidFill>
                          <a:latin typeface="Arial" panose="020B0604020202020204" pitchFamily="34" charset="0"/>
                          <a:cs typeface="Arial" panose="020B0604020202020204" pitchFamily="34" charset="0"/>
                        </a:rPr>
                        <a:t>As we talked about earlier, your</a:t>
                      </a:r>
                      <a:r>
                        <a:rPr lang="en-US" sz="1100" baseline="0" dirty="0" smtClean="0">
                          <a:solidFill>
                            <a:schemeClr val="tx1"/>
                          </a:solidFill>
                          <a:latin typeface="Arial" panose="020B0604020202020204" pitchFamily="34" charset="0"/>
                          <a:cs typeface="Arial" panose="020B0604020202020204" pitchFamily="34" charset="0"/>
                        </a:rPr>
                        <a:t> new role increases your level of responsibility, but the opportunities for you to impact others increases greatly too. </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Your everyday attitudes, behaviors, and decisions have an impact on those you lead as you fulfill your responsibility to the Nation to sustain your company at a level of proficiency required to perform its wartime mission.</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Balancing technical and tactical requirements while enriching the lives of your Soldiers’ and their Families through tough training, camaraderie, opportunity, and looking out for their well-being is your charge.</a:t>
                      </a:r>
                    </a:p>
                    <a:p>
                      <a:pPr marL="171450" indent="-171450">
                        <a:spcAft>
                          <a:spcPts val="600"/>
                        </a:spcAft>
                        <a:buFont typeface="Arial" panose="020B0604020202020204" pitchFamily="34" charset="0"/>
                        <a:buChar char="•"/>
                      </a:pPr>
                      <a:r>
                        <a:rPr lang="en-US" sz="1100" baseline="0" dirty="0" smtClean="0">
                          <a:solidFill>
                            <a:schemeClr val="tx1"/>
                          </a:solidFill>
                          <a:latin typeface="Arial" panose="020B0604020202020204" pitchFamily="34" charset="0"/>
                          <a:cs typeface="Arial" panose="020B0604020202020204" pitchFamily="34" charset="0"/>
                        </a:rPr>
                        <a:t>How you do this will be your legacy.</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the importance</a:t>
                      </a:r>
                      <a:r>
                        <a:rPr lang="en-US" sz="1100" b="0" baseline="0" dirty="0" smtClean="0">
                          <a:solidFill>
                            <a:schemeClr val="tx1"/>
                          </a:solidFill>
                          <a:latin typeface="Arial" panose="020B0604020202020204" pitchFamily="34" charset="0"/>
                          <a:cs typeface="Arial" panose="020B0604020202020204" pitchFamily="34" charset="0"/>
                        </a:rPr>
                        <a:t> of being intentional about leading with their legacy in mind.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100523">
                <a:tc>
                  <a:txBody>
                    <a:bodyPr/>
                    <a:lstStyle/>
                    <a:p>
                      <a:pPr>
                        <a:spcBef>
                          <a:spcPts val="0"/>
                        </a:spcBef>
                        <a:spcAft>
                          <a:spcPts val="600"/>
                        </a:spcAft>
                      </a:pPr>
                      <a:endParaRPr lang="en-US" sz="1100" dirty="0">
                        <a:solidFill>
                          <a:srgbClr val="50906D"/>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 </a:t>
                      </a:r>
                      <a:r>
                        <a:rPr lang="en-US" sz="1100" b="0" i="1" baseline="0" dirty="0" smtClean="0">
                          <a:solidFill>
                            <a:schemeClr val="tx1"/>
                          </a:solidFill>
                          <a:latin typeface="Arial" panose="020B0604020202020204" pitchFamily="34" charset="0"/>
                          <a:cs typeface="Arial" panose="020B0604020202020204" pitchFamily="34" charset="0"/>
                        </a:rPr>
                        <a:t>Ask questions below rhetorically.] </a:t>
                      </a:r>
                      <a:endParaRPr lang="en-US" sz="1100" b="1" i="1" baseline="0"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ASK</a:t>
                      </a: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 </a:t>
                      </a:r>
                      <a:r>
                        <a:rPr lang="en-US" sz="1100" baseline="0" dirty="0" smtClean="0">
                          <a:solidFill>
                            <a:schemeClr val="tx1"/>
                          </a:solidFill>
                          <a:latin typeface="Arial" panose="020B0604020202020204" pitchFamily="34" charset="0"/>
                          <a:cs typeface="Arial" panose="020B0604020202020204" pitchFamily="34" charset="0"/>
                        </a:rPr>
                        <a:t>Think about some of your leaders</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What made them great? </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aseline="0" dirty="0" smtClean="0">
                          <a:solidFill>
                            <a:schemeClr val="tx1"/>
                          </a:solidFill>
                          <a:latin typeface="Arial" panose="020B0604020202020204" pitchFamily="34" charset="0"/>
                          <a:cs typeface="Arial" panose="020B0604020202020204" pitchFamily="34" charset="0"/>
                        </a:rPr>
                        <a:t>Or not so great?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63</a:t>
            </a:r>
            <a:endParaRPr lang="en-US" sz="1200" dirty="0">
              <a:latin typeface="Arial" panose="020B0604020202020204" pitchFamily="34" charset="0"/>
              <a:cs typeface="Arial" panose="020B0604020202020204" pitchFamily="34" charset="0"/>
            </a:endParaRPr>
          </a:p>
        </p:txBody>
      </p:sp>
      <p:sp>
        <p:nvSpPr>
          <p:cNvPr id="9" name="Isosceles Triangle 8"/>
          <p:cNvSpPr/>
          <p:nvPr/>
        </p:nvSpPr>
        <p:spPr>
          <a:xfrm rot="5400000">
            <a:off x="4008188" y="8669243"/>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6765909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3921016" y="827563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055737777"/>
              </p:ext>
            </p:extLst>
          </p:nvPr>
        </p:nvGraphicFramePr>
        <p:xfrm>
          <a:off x="325527" y="384639"/>
          <a:ext cx="3945599" cy="5699760"/>
        </p:xfrm>
        <a:graphic>
          <a:graphicData uri="http://schemas.openxmlformats.org/drawingml/2006/table">
            <a:tbl>
              <a:tblPr firstRow="1" bandRow="1">
                <a:tableStyleId>{5C22544A-7EE6-4342-B048-85BDC9FD1C3A}</a:tableStyleId>
              </a:tblPr>
              <a:tblGrid>
                <a:gridCol w="391870"/>
                <a:gridCol w="3553729"/>
              </a:tblGrid>
              <a:tr h="5699760">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endParaRPr lang="en-US" sz="11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11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11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11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11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endParaRPr lang="en-US" sz="2000" dirty="0" smtClean="0">
                        <a:solidFill>
                          <a:schemeClr val="tx1"/>
                        </a:solidFill>
                        <a:latin typeface="Arial" panose="020B0604020202020204" pitchFamily="34" charset="0"/>
                        <a:cs typeface="Arial" panose="020B0604020202020204" pitchFamily="34" charset="0"/>
                        <a:sym typeface="Webdings"/>
                      </a:endParaRPr>
                    </a:p>
                    <a:p>
                      <a:pPr marL="0" marR="0" indent="0" algn="l" defTabSz="914400" rtl="0" eaLnBrk="1" fontAlgn="auto" latinLnBrk="0" hangingPunct="1">
                        <a:lnSpc>
                          <a:spcPct val="100000"/>
                        </a:lnSpc>
                        <a:spcBef>
                          <a:spcPts val="0"/>
                        </a:spcBef>
                        <a:spcAft>
                          <a:spcPts val="600"/>
                        </a:spcAft>
                        <a:buClrTx/>
                        <a:buSzTx/>
                        <a:buFontTx/>
                        <a:buNone/>
                        <a:tabLst/>
                        <a:defRPr/>
                      </a:pPr>
                      <a:r>
                        <a:rPr lang="en-US" sz="2000" dirty="0" smtClean="0">
                          <a:solidFill>
                            <a:schemeClr val="tx1"/>
                          </a:solidFill>
                          <a:latin typeface="Arial" panose="020B0604020202020204" pitchFamily="34" charset="0"/>
                          <a:cs typeface="Arial" panose="020B0604020202020204" pitchFamily="34" charset="0"/>
                          <a:sym typeface="Webdings"/>
                        </a:rPr>
                        <a:t></a:t>
                      </a:r>
                      <a:endParaRPr lang="en-US" sz="2000" dirty="0" smtClean="0">
                        <a:solidFill>
                          <a:schemeClr val="tx1"/>
                        </a:solidFill>
                        <a:latin typeface="Arial" panose="020B0604020202020204" pitchFamily="34" charset="0"/>
                        <a:ea typeface="Times New Roman"/>
                        <a:cs typeface="Arial" panose="020B0604020202020204" pitchFamily="34" charset="0"/>
                      </a:endParaRPr>
                    </a:p>
                    <a:p>
                      <a:pPr>
                        <a:spcBef>
                          <a:spcPts val="0"/>
                        </a:spcBef>
                        <a:spcAft>
                          <a:spcPts val="600"/>
                        </a:spcAft>
                      </a:pPr>
                      <a:endParaRPr lang="en-US" sz="1100" b="0" dirty="0">
                        <a:solidFill>
                          <a:srgbClr val="50906D"/>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Was it their knowledge? </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Their actions? </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Their experience? </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Their interactions with you or with others? </a:t>
                      </a:r>
                    </a:p>
                    <a:p>
                      <a:pPr marL="628650" marR="0" lvl="1"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Their consistency?</a:t>
                      </a:r>
                      <a:endParaRPr lang="en-US" sz="1100" b="0" i="1" dirty="0" smtClean="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Now look back at the legacy side of your handout from the beginning of the module.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What you brainstormed may end up being your legacy—the enduring outcome of the time you spent in command or responsibility at this level.</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Take a couple minutes right now to review and add or amend your answers based on what we have discussed. </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r>
                        <a:rPr lang="en-US" sz="1100" b="0" i="1" baseline="0" dirty="0" smtClean="0">
                          <a:solidFill>
                            <a:schemeClr val="tx1"/>
                          </a:solidFill>
                          <a:latin typeface="Arial" panose="020B0604020202020204" pitchFamily="34" charset="0"/>
                          <a:cs typeface="Arial" panose="020B0604020202020204" pitchFamily="34" charset="0"/>
                        </a:rPr>
                        <a:t>[</a:t>
                      </a:r>
                      <a:r>
                        <a:rPr lang="en-US" sz="1100" b="1" i="1" baseline="0" dirty="0" smtClean="0">
                          <a:solidFill>
                            <a:schemeClr val="tx1"/>
                          </a:solidFill>
                          <a:latin typeface="Arial" panose="020B0604020202020204" pitchFamily="34" charset="0"/>
                          <a:cs typeface="Arial" panose="020B0604020202020204" pitchFamily="34" charset="0"/>
                        </a:rPr>
                        <a:t>NOTE</a:t>
                      </a:r>
                      <a:r>
                        <a:rPr lang="en-US" sz="1100" b="0" i="1" baseline="0" dirty="0" smtClean="0">
                          <a:solidFill>
                            <a:schemeClr val="tx1"/>
                          </a:solidFill>
                          <a:latin typeface="Arial" panose="020B0604020202020204" pitchFamily="34" charset="0"/>
                          <a:cs typeface="Arial" panose="020B0604020202020204" pitchFamily="34" charset="0"/>
                        </a:rPr>
                        <a:t>: Allow them 1-2 minutes to reevaluate their answers.]</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It will take work—deliberately demonstrating character, competence, and commitment, and holding your leaders and Soldiers accountable too.</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It becomes habit after time.</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Being intentional by living the Army Values and building a culture of trust every day will pay dividends in your unit and in the lives of your Soldiers and their Families forever.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Remember, you are not on your own; you have your counterpart and your subordinate leaders to help make the greatest positive impact on the Soldiers in your unit.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6" name="TextBox 5"/>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64</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859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79477"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9" name="Rectangle 8"/>
          <p:cNvSpPr/>
          <p:nvPr/>
        </p:nvSpPr>
        <p:spPr>
          <a:xfrm>
            <a:off x="4022590" y="857724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099244007"/>
              </p:ext>
            </p:extLst>
          </p:nvPr>
        </p:nvGraphicFramePr>
        <p:xfrm>
          <a:off x="198438" y="384640"/>
          <a:ext cx="4114800" cy="1752600"/>
        </p:xfrm>
        <a:graphic>
          <a:graphicData uri="http://schemas.openxmlformats.org/drawingml/2006/table">
            <a:tbl>
              <a:tblPr firstRow="1" bandRow="1">
                <a:tableStyleId>{5C22544A-7EE6-4342-B048-85BDC9FD1C3A}</a:tableStyleId>
              </a:tblPr>
              <a:tblGrid>
                <a:gridCol w="408675"/>
                <a:gridCol w="3706125"/>
              </a:tblGrid>
              <a:tr h="17526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The topics we will cover are </a:t>
                      </a:r>
                      <a:r>
                        <a:rPr lang="en-US" sz="1100" b="0" kern="1200" baseline="0" noProof="0" dirty="0" smtClean="0">
                          <a:solidFill>
                            <a:schemeClr val="tx1"/>
                          </a:solidFill>
                          <a:latin typeface="Arial" panose="020B0604020202020204" pitchFamily="34" charset="0"/>
                          <a:ea typeface="+mn-ea"/>
                          <a:cs typeface="Arial" panose="020B0604020202020204" pitchFamily="34" charset="0"/>
                        </a:rPr>
                        <a:t>informed by the latest research in effective leadership and resilience in military applications</a:t>
                      </a:r>
                      <a:r>
                        <a:rPr lang="en-US" sz="1100" b="0" kern="1200" baseline="0" dirty="0" smtClean="0">
                          <a:solidFill>
                            <a:schemeClr val="tx1"/>
                          </a:solidFill>
                          <a:latin typeface="Arial" panose="020B0604020202020204" pitchFamily="34" charset="0"/>
                          <a:ea typeface="+mn-ea"/>
                          <a:cs typeface="Arial" panose="020B0604020202020204" pitchFamily="34" charset="0"/>
                        </a:rPr>
                        <a:t>.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kern="1200" baseline="0" dirty="0" smtClean="0">
                          <a:solidFill>
                            <a:schemeClr val="tx1"/>
                          </a:solidFill>
                          <a:latin typeface="Arial" panose="020B0604020202020204" pitchFamily="34" charset="0"/>
                          <a:ea typeface="+mn-ea"/>
                          <a:cs typeface="Arial" panose="020B0604020202020204" pitchFamily="34" charset="0"/>
                        </a:rPr>
                        <a:t>I am looking for you to actively participate </a:t>
                      </a:r>
                      <a:r>
                        <a:rPr lang="en-US" sz="1100" b="0" baseline="0" dirty="0" smtClean="0">
                          <a:solidFill>
                            <a:schemeClr val="tx1"/>
                          </a:solidFill>
                          <a:latin typeface="Arial" panose="020B0604020202020204" pitchFamily="34" charset="0"/>
                          <a:cs typeface="Arial" panose="020B0604020202020204" pitchFamily="34" charset="0"/>
                        </a:rPr>
                        <a:t>in small- group and large-group discussions. </a:t>
                      </a:r>
                    </a:p>
                    <a:p>
                      <a:pPr marL="171450" marR="0" lvl="0" indent="-171450" algn="l" defTabSz="914400" rtl="0" eaLnBrk="0" fontAlgn="base" latinLnBrk="0" hangingPunct="0">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During these, you will be able to hear others’ perspectives and experiences and share your own. </a:t>
                      </a:r>
                    </a:p>
                    <a:p>
                      <a:pPr marL="0" marR="0" lvl="0" indent="0" algn="l" defTabSz="914400" rtl="0" eaLnBrk="0" fontAlgn="base" latinLnBrk="0" hangingPunct="0">
                        <a:lnSpc>
                          <a:spcPct val="100000"/>
                        </a:lnSpc>
                        <a:spcBef>
                          <a:spcPts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smtClean="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TextBox 10"/>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2</a:t>
            </a:r>
          </a:p>
        </p:txBody>
      </p:sp>
      <p:sp>
        <p:nvSpPr>
          <p:cNvPr id="13" name="TextBox 12"/>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Tree>
    <p:extLst>
      <p:ext uri="{BB962C8B-B14F-4D97-AF65-F5344CB8AC3E}">
        <p14:creationId xmlns:p14="http://schemas.microsoft.com/office/powerpoint/2010/main" val="26118599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13064"/>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66481417"/>
              </p:ext>
            </p:extLst>
          </p:nvPr>
        </p:nvGraphicFramePr>
        <p:xfrm>
          <a:off x="198438" y="3475037"/>
          <a:ext cx="4043177" cy="2866246"/>
        </p:xfrm>
        <a:graphic>
          <a:graphicData uri="http://schemas.openxmlformats.org/drawingml/2006/table">
            <a:tbl>
              <a:tblPr firstRow="1" bandRow="1">
                <a:tableStyleId>{5C22544A-7EE6-4342-B048-85BDC9FD1C3A}</a:tableStyleId>
              </a:tblPr>
              <a:tblGrid>
                <a:gridCol w="401561"/>
                <a:gridCol w="3641616"/>
              </a:tblGrid>
              <a:tr h="685429">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Conclude the training.</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1"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79755">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Conclude the training.</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6764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This concludes the Ready and Resilient module of the Company</a:t>
                      </a:r>
                      <a:r>
                        <a:rPr lang="en-US" sz="1100" baseline="0" dirty="0" smtClean="0">
                          <a:latin typeface="Arial" panose="020B0604020202020204" pitchFamily="34" charset="0"/>
                          <a:cs typeface="Arial" panose="020B0604020202020204" pitchFamily="34" charset="0"/>
                        </a:rPr>
                        <a:t> Commander First Sergeant Pre-Command Course.</a:t>
                      </a:r>
                    </a:p>
                    <a:p>
                      <a:pPr marL="171450" indent="-171450">
                        <a:spcAft>
                          <a:spcPts val="60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Thank you for your time and participation during this module. </a:t>
                      </a:r>
                    </a:p>
                    <a:p>
                      <a:pPr marL="171450" indent="-171450">
                        <a:spcAft>
                          <a:spcPts val="600"/>
                        </a:spcAft>
                        <a:buFont typeface="Arial" panose="020B0604020202020204" pitchFamily="34" charset="0"/>
                        <a:buChar char="•"/>
                      </a:pPr>
                      <a:r>
                        <a:rPr lang="en-US" sz="1100" dirty="0" smtClean="0">
                          <a:latin typeface="Arial" panose="020B0604020202020204" pitchFamily="34" charset="0"/>
                          <a:cs typeface="Arial" panose="020B0604020202020204" pitchFamily="34" charset="0"/>
                        </a:rPr>
                        <a:t>Thank you also in advance</a:t>
                      </a:r>
                      <a:r>
                        <a:rPr lang="en-US" sz="1100" baseline="0" dirty="0" smtClean="0">
                          <a:latin typeface="Arial" panose="020B0604020202020204" pitchFamily="34" charset="0"/>
                          <a:cs typeface="Arial" panose="020B0604020202020204" pitchFamily="34" charset="0"/>
                        </a:rPr>
                        <a:t> for the investment you will make in those under your command and responsibility.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8" name="TextBox 7"/>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65</a:t>
            </a:r>
            <a:endParaRPr lang="en-US" sz="1200" dirty="0">
              <a:latin typeface="Arial" panose="020B0604020202020204" pitchFamily="34" charset="0"/>
              <a:cs typeface="Arial" panose="020B0604020202020204" pitchFamily="34" charset="0"/>
            </a:endParaRPr>
          </a:p>
        </p:txBody>
      </p:sp>
      <p:sp>
        <p:nvSpPr>
          <p:cNvPr id="10" name="Rectangle 9"/>
          <p:cNvSpPr/>
          <p:nvPr/>
        </p:nvSpPr>
        <p:spPr>
          <a:xfrm>
            <a:off x="4035073"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8162012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2"/>
          <p:cNvSpPr txBox="1">
            <a:spLocks/>
          </p:cNvSpPr>
          <p:nvPr/>
        </p:nvSpPr>
        <p:spPr>
          <a:xfrm>
            <a:off x="395858" y="843563"/>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spcAft>
                <a:spcPts val="1200"/>
              </a:spcAft>
            </a:pPr>
            <a:r>
              <a:rPr lang="en-US" dirty="0"/>
              <a:t>Adams, B. D. </a:t>
            </a:r>
            <a:r>
              <a:rPr lang="en-US" dirty="0" err="1"/>
              <a:t>Bruyn</a:t>
            </a:r>
            <a:r>
              <a:rPr lang="en-US" dirty="0"/>
              <a:t>, L. </a:t>
            </a:r>
            <a:r>
              <a:rPr lang="en-US" dirty="0" err="1"/>
              <a:t>Ee</a:t>
            </a:r>
            <a:r>
              <a:rPr lang="en-US" dirty="0"/>
              <a:t>., &amp; Chung-Yan, G. (2002). </a:t>
            </a:r>
            <a:r>
              <a:rPr lang="en-US" i="1" dirty="0"/>
              <a:t>Creating a measure of trust in small military teams. </a:t>
            </a:r>
            <a:r>
              <a:rPr lang="en-US" dirty="0"/>
              <a:t>Department of National </a:t>
            </a:r>
            <a:r>
              <a:rPr lang="en-US" dirty="0" err="1"/>
              <a:t>Defence</a:t>
            </a:r>
            <a:r>
              <a:rPr lang="en-US" dirty="0"/>
              <a:t>, </a:t>
            </a:r>
            <a:r>
              <a:rPr lang="en-US" dirty="0" err="1"/>
              <a:t>Defence</a:t>
            </a:r>
            <a:r>
              <a:rPr lang="en-US" dirty="0"/>
              <a:t> Research and Development Canada – Toronto, paper produced on a PWGSC contract. Retrieved from </a:t>
            </a:r>
            <a:r>
              <a:rPr lang="en-US" u="sng" dirty="0"/>
              <a:t>http</a:t>
            </a:r>
            <a:r>
              <a:rPr lang="en-US" u="sng"/>
              <a:t>://</a:t>
            </a:r>
            <a:r>
              <a:rPr lang="en-US" u="sng" smtClean="0"/>
              <a:t>www.dtic.mil/cgi-bin/GetTRDoc?AD=ADA436363</a:t>
            </a:r>
            <a:endParaRPr lang="en-US" dirty="0"/>
          </a:p>
          <a:p>
            <a:pPr>
              <a:spcBef>
                <a:spcPts val="0"/>
              </a:spcBef>
              <a:spcAft>
                <a:spcPts val="1200"/>
              </a:spcAft>
            </a:pPr>
            <a:r>
              <a:rPr lang="en-US" dirty="0"/>
              <a:t>Allen, C. D. &amp; Braun, W. R., III (2012, January 24-27). </a:t>
            </a:r>
            <a:r>
              <a:rPr lang="en-US" i="1" dirty="0"/>
              <a:t>Trust: Implications for the Army Profession</a:t>
            </a:r>
            <a:r>
              <a:rPr lang="en-US" dirty="0"/>
              <a:t>. Paper presented at a conference for the International Society for Military Ethics (ISME), 24-27 January 2012, San Diego, CA, pp. 73-85. Retrieved from </a:t>
            </a:r>
            <a:r>
              <a:rPr lang="en-US" u="sng" dirty="0"/>
              <a:t>https://www.academia.edu/8013596/Trust_Implications_for_the_Army_Profession</a:t>
            </a:r>
            <a:endParaRPr lang="en-US" dirty="0"/>
          </a:p>
          <a:p>
            <a:pPr>
              <a:spcBef>
                <a:spcPts val="0"/>
              </a:spcBef>
              <a:spcAft>
                <a:spcPts val="1200"/>
              </a:spcAft>
            </a:pPr>
            <a:r>
              <a:rPr lang="en-US" dirty="0"/>
              <a:t>Center for the Army Profession and Ethic, Mission Command Center of Excellence, U.S. Army Combined Arms Center, TRADOC. (2011, July 11). </a:t>
            </a:r>
            <a:r>
              <a:rPr lang="en-US" i="1" dirty="0"/>
              <a:t>The Army Ethic: White Paper. </a:t>
            </a:r>
            <a:r>
              <a:rPr lang="en-US" dirty="0"/>
              <a:t>Retrieved from </a:t>
            </a:r>
            <a:r>
              <a:rPr lang="en-US" u="sng" dirty="0"/>
              <a:t>http://cape.army.mil/repository/white-papers/Army-Ethic-White-Paper.pdf</a:t>
            </a:r>
            <a:endParaRPr lang="en-US" dirty="0"/>
          </a:p>
          <a:p>
            <a:pPr>
              <a:spcBef>
                <a:spcPts val="0"/>
              </a:spcBef>
              <a:spcAft>
                <a:spcPts val="1200"/>
              </a:spcAft>
            </a:pPr>
            <a:r>
              <a:rPr lang="en-US" dirty="0"/>
              <a:t>Cook, K., Levi, M., &amp; Hardin, R. (Eds.). (2009). Chapter 8: Trust and Credit</a:t>
            </a:r>
            <a:r>
              <a:rPr lang="en-US" dirty="0" smtClean="0"/>
              <a:t>. </a:t>
            </a:r>
            <a:r>
              <a:rPr lang="en-US" i="1" dirty="0" smtClean="0"/>
              <a:t>Whom </a:t>
            </a:r>
            <a:r>
              <a:rPr lang="en-US" i="1" dirty="0"/>
              <a:t>Can We Trust?: How Groups, Networks, and Institutions Make Trust Possible</a:t>
            </a:r>
            <a:r>
              <a:rPr lang="en-US" dirty="0"/>
              <a:t>. Russell Sage Foundation. Retrieved from http://www.jstor.org/stable/10.7758/9781610446075</a:t>
            </a:r>
          </a:p>
          <a:p>
            <a:pPr>
              <a:spcBef>
                <a:spcPts val="0"/>
              </a:spcBef>
              <a:spcAft>
                <a:spcPts val="1200"/>
              </a:spcAft>
            </a:pPr>
            <a:r>
              <a:rPr lang="en-US" dirty="0"/>
              <a:t>Cooper, C. (</a:t>
            </a:r>
            <a:r>
              <a:rPr lang="en-US" dirty="0" err="1"/>
              <a:t>n.d.</a:t>
            </a:r>
            <a:r>
              <a:rPr lang="en-US" dirty="0"/>
              <a:t>). Research update: Trust and leadership must go hand-in-hand. Retrieved from</a:t>
            </a:r>
            <a:r>
              <a:rPr lang="en-US" u="sng" dirty="0"/>
              <a:t> https://www.bus.miami.edu/_assets/files/executive-education/leadership-institute/trust-research.pdf  </a:t>
            </a:r>
            <a:endParaRPr lang="en-US" dirty="0"/>
          </a:p>
          <a:p>
            <a:pPr>
              <a:spcBef>
                <a:spcPts val="0"/>
              </a:spcBef>
              <a:spcAft>
                <a:spcPts val="1200"/>
              </a:spcAft>
            </a:pPr>
            <a:r>
              <a:rPr lang="en-US" dirty="0"/>
              <a:t>Kim, P.H., Dirks, K.T., &amp; Cooper, C.D. (2009).The repair of trust: A dynamic bi-lateral perspective and multi-level conceptualization. </a:t>
            </a:r>
            <a:r>
              <a:rPr lang="en-US" i="1" dirty="0"/>
              <a:t>Academy of Management Review, 34</a:t>
            </a:r>
            <a:r>
              <a:rPr lang="en-US" dirty="0"/>
              <a:t>(3), 401-422.</a:t>
            </a:r>
          </a:p>
          <a:p>
            <a:pPr>
              <a:spcBef>
                <a:spcPts val="0"/>
              </a:spcBef>
              <a:spcAft>
                <a:spcPts val="1200"/>
              </a:spcAft>
            </a:pPr>
            <a:r>
              <a:rPr lang="en-US" dirty="0" err="1"/>
              <a:t>MacCoun</a:t>
            </a:r>
            <a:r>
              <a:rPr lang="en-US" dirty="0"/>
              <a:t>, R. J. &amp; </a:t>
            </a:r>
            <a:r>
              <a:rPr lang="en-US" dirty="0" err="1"/>
              <a:t>Hix</a:t>
            </a:r>
            <a:r>
              <a:rPr lang="en-US" dirty="0"/>
              <a:t>, W. M. (2010). Unit cohesion and military performance, Chapter 5. </a:t>
            </a:r>
            <a:r>
              <a:rPr lang="en-US" i="1" dirty="0"/>
              <a:t>Sexual Orientation and U.S. Military Personnel Policy: An Update of RAND's 1993 Study</a:t>
            </a:r>
            <a:r>
              <a:rPr lang="en-US" dirty="0"/>
              <a:t> </a:t>
            </a:r>
            <a:r>
              <a:rPr lang="en-US" i="1" dirty="0"/>
              <a:t>(137-165)</a:t>
            </a:r>
            <a:r>
              <a:rPr lang="en-US" dirty="0"/>
              <a:t>. Santa Monica, CA: RAND. Retrieved from: </a:t>
            </a:r>
            <a:r>
              <a:rPr lang="en-US" u="sng" dirty="0"/>
              <a:t>https://www.law.berkeley.edu/files/csls/Unit_Cohesion_and_Military_Performance_Ch5_MacCoun_Hix.pdf</a:t>
            </a:r>
            <a:endParaRPr lang="en-US" dirty="0"/>
          </a:p>
          <a:p>
            <a:pPr>
              <a:spcBef>
                <a:spcPts val="0"/>
              </a:spcBef>
              <a:spcAft>
                <a:spcPts val="1200"/>
              </a:spcAft>
            </a:pPr>
            <a:r>
              <a:rPr lang="en-US" dirty="0" err="1"/>
              <a:t>Moelker</a:t>
            </a:r>
            <a:r>
              <a:rPr lang="en-US" dirty="0"/>
              <a:t>, R. &amp; </a:t>
            </a:r>
            <a:r>
              <a:rPr lang="en-US" dirty="0" err="1"/>
              <a:t>Olsthoorn</a:t>
            </a:r>
            <a:r>
              <a:rPr lang="en-US" dirty="0"/>
              <a:t>, P. (2007). Virtue ethics and military ethics. </a:t>
            </a:r>
            <a:r>
              <a:rPr lang="en-US" i="1" dirty="0"/>
              <a:t>Journal of Military Ethics, 6</a:t>
            </a:r>
            <a:r>
              <a:rPr lang="en-US" dirty="0"/>
              <a:t>(4), 257-258. </a:t>
            </a:r>
          </a:p>
          <a:p>
            <a:pPr>
              <a:spcBef>
                <a:spcPts val="0"/>
              </a:spcBef>
              <a:spcAft>
                <a:spcPts val="1200"/>
              </a:spcAft>
            </a:pPr>
            <a:r>
              <a:rPr lang="en-US" dirty="0" err="1"/>
              <a:t>Olsthoorn</a:t>
            </a:r>
            <a:r>
              <a:rPr lang="en-US" dirty="0"/>
              <a:t>, P. (2011). Military ethics and virtues: An interdisciplinary approach for the 21st century. New York: </a:t>
            </a:r>
            <a:r>
              <a:rPr lang="en-US" dirty="0" err="1"/>
              <a:t>Routledge</a:t>
            </a:r>
            <a:r>
              <a:rPr lang="en-US" dirty="0"/>
              <a:t>. </a:t>
            </a:r>
          </a:p>
          <a:p>
            <a:pPr>
              <a:spcBef>
                <a:spcPts val="0"/>
              </a:spcBef>
              <a:spcAft>
                <a:spcPts val="1200"/>
              </a:spcAft>
            </a:pPr>
            <a:r>
              <a:rPr lang="en-US" dirty="0"/>
              <a:t>Robinson, P. (2007). Ethics training and development in the military. </a:t>
            </a:r>
            <a:r>
              <a:rPr lang="en-US" i="1" dirty="0"/>
              <a:t>Parameters,37</a:t>
            </a:r>
            <a:r>
              <a:rPr lang="en-US" dirty="0"/>
              <a:t>(1), 23-26.</a:t>
            </a:r>
          </a:p>
          <a:p>
            <a:pPr>
              <a:spcBef>
                <a:spcPts val="0"/>
              </a:spcBef>
              <a:spcAft>
                <a:spcPts val="1200"/>
              </a:spcAft>
            </a:pPr>
            <a:r>
              <a:rPr lang="en-US" dirty="0" err="1"/>
              <a:t>Ruark</a:t>
            </a:r>
            <a:r>
              <a:rPr lang="en-US" dirty="0"/>
              <a:t>, G. A., Orvis, K. L., Horn, Z., &amp; </a:t>
            </a:r>
            <a:r>
              <a:rPr lang="en-US" dirty="0" err="1"/>
              <a:t>Langkamer</a:t>
            </a:r>
            <a:r>
              <a:rPr lang="en-US" dirty="0"/>
              <a:t>, K. L. (2009, October). </a:t>
            </a:r>
            <a:r>
              <a:rPr lang="en-US" i="1" dirty="0"/>
              <a:t>Trust as Defined by U.S. Army Soldiers</a:t>
            </a:r>
            <a:r>
              <a:rPr lang="en-US" dirty="0"/>
              <a:t>.  Proceedings of the Human Factors and Ergonomics Society Annual Meeting </a:t>
            </a:r>
            <a:r>
              <a:rPr lang="en-US" i="1" dirty="0"/>
              <a:t>53: 1924-1928</a:t>
            </a:r>
            <a:r>
              <a:rPr lang="en-US" i="1" dirty="0" smtClean="0"/>
              <a:t>.</a:t>
            </a:r>
          </a:p>
        </p:txBody>
      </p:sp>
      <p:sp>
        <p:nvSpPr>
          <p:cNvPr id="5" name="Rectangle 4"/>
          <p:cNvSpPr/>
          <p:nvPr/>
        </p:nvSpPr>
        <p:spPr>
          <a:xfrm>
            <a:off x="476851" y="223963"/>
            <a:ext cx="6026820" cy="619600"/>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7076" tIns="48538" rIns="97076" bIns="48538" rtlCol="0" anchor="ctr"/>
          <a:lstStyle/>
          <a:p>
            <a:pPr algn="ctr"/>
            <a:r>
              <a:rPr lang="en-US" sz="1200" b="1" dirty="0">
                <a:solidFill>
                  <a:schemeClr val="tx1"/>
                </a:solidFill>
                <a:latin typeface="Arial" panose="020B0604020202020204" pitchFamily="34" charset="0"/>
                <a:cs typeface="Arial" panose="020B0604020202020204" pitchFamily="34" charset="0"/>
              </a:rPr>
              <a:t>Ready and Resilient </a:t>
            </a:r>
          </a:p>
          <a:p>
            <a:pPr algn="ctr"/>
            <a:r>
              <a:rPr lang="en-US" sz="1200" b="1" dirty="0">
                <a:solidFill>
                  <a:schemeClr val="tx1"/>
                </a:solidFill>
                <a:latin typeface="Arial" panose="020B0604020202020204" pitchFamily="34" charset="0"/>
                <a:cs typeface="Arial" panose="020B0604020202020204" pitchFamily="34" charset="0"/>
              </a:rPr>
              <a:t>Company Commander/First Sergeant Pre-Command Course</a:t>
            </a:r>
          </a:p>
          <a:p>
            <a:pPr algn="ctr"/>
            <a:r>
              <a:rPr lang="en-US" sz="1200" b="1" dirty="0">
                <a:solidFill>
                  <a:schemeClr val="tx1"/>
                </a:solidFill>
                <a:latin typeface="Arial" panose="020B0604020202020204" pitchFamily="34" charset="0"/>
                <a:cs typeface="Arial" panose="020B0604020202020204" pitchFamily="34" charset="0"/>
              </a:rPr>
              <a:t>Modules Citations</a:t>
            </a:r>
          </a:p>
        </p:txBody>
      </p:sp>
      <p:sp>
        <p:nvSpPr>
          <p:cNvPr id="6" name="TextBox 5"/>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66</a:t>
            </a:r>
            <a:endParaRPr lang="en-US" sz="1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38" y="160526"/>
            <a:ext cx="731837" cy="746474"/>
          </a:xfrm>
          <a:prstGeom prst="rect">
            <a:avLst/>
          </a:prstGeom>
        </p:spPr>
      </p:pic>
    </p:spTree>
    <p:extLst>
      <p:ext uri="{BB962C8B-B14F-4D97-AF65-F5344CB8AC3E}">
        <p14:creationId xmlns:p14="http://schemas.microsoft.com/office/powerpoint/2010/main" val="2512512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2"/>
          <p:cNvSpPr txBox="1">
            <a:spLocks/>
          </p:cNvSpPr>
          <p:nvPr/>
        </p:nvSpPr>
        <p:spPr>
          <a:xfrm>
            <a:off x="395858" y="843563"/>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pPr>
            <a:endParaRPr lang="en-US" dirty="0">
              <a:cs typeface="Arial" panose="020B0604020202020204" pitchFamily="34" charset="0"/>
            </a:endParaRPr>
          </a:p>
          <a:p>
            <a:pPr>
              <a:spcBef>
                <a:spcPts val="0"/>
              </a:spcBef>
            </a:pPr>
            <a:endParaRPr lang="en-US" i="1" dirty="0"/>
          </a:p>
        </p:txBody>
      </p:sp>
      <p:sp>
        <p:nvSpPr>
          <p:cNvPr id="5" name="Rectangle 4"/>
          <p:cNvSpPr/>
          <p:nvPr/>
        </p:nvSpPr>
        <p:spPr>
          <a:xfrm>
            <a:off x="476851" y="467757"/>
            <a:ext cx="6026820" cy="265249"/>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lIns="97076" tIns="48538" rIns="97076" bIns="48538" rtlCol="0" anchor="ctr"/>
          <a:lstStyle/>
          <a:p>
            <a:pPr algn="ctr"/>
            <a:r>
              <a:rPr lang="en-US" sz="1200" b="1" dirty="0">
                <a:solidFill>
                  <a:schemeClr val="tx1"/>
                </a:solidFill>
                <a:latin typeface="Arial" panose="020B0604020202020204" pitchFamily="34" charset="0"/>
                <a:cs typeface="Arial" panose="020B0604020202020204" pitchFamily="34" charset="0"/>
              </a:rPr>
              <a:t>R2 CCFSPCC Modules Citations (continued)</a:t>
            </a:r>
          </a:p>
        </p:txBody>
      </p:sp>
      <p:sp>
        <p:nvSpPr>
          <p:cNvPr id="6" name="TextBox 5"/>
          <p:cNvSpPr txBox="1"/>
          <p:nvPr/>
        </p:nvSpPr>
        <p:spPr>
          <a:xfrm>
            <a:off x="30162"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67</a:t>
            </a:r>
            <a:endParaRPr lang="en-US" sz="1200" dirty="0">
              <a:latin typeface="Arial" panose="020B0604020202020204" pitchFamily="34" charset="0"/>
              <a:cs typeface="Arial" panose="020B0604020202020204" pitchFamily="34" charset="0"/>
            </a:endParaRPr>
          </a:p>
        </p:txBody>
      </p:sp>
      <p:sp>
        <p:nvSpPr>
          <p:cNvPr id="10" name="Notes Placeholder 2"/>
          <p:cNvSpPr txBox="1">
            <a:spLocks/>
          </p:cNvSpPr>
          <p:nvPr/>
        </p:nvSpPr>
        <p:spPr>
          <a:xfrm>
            <a:off x="548258" y="995962"/>
            <a:ext cx="6107812" cy="7932137"/>
          </a:xfrm>
          <a:prstGeom prst="rect">
            <a:avLst/>
          </a:prstGeom>
        </p:spPr>
        <p:txBody>
          <a:bodyPr lIns="97076" tIns="48538" rIns="97076" bIns="48538"/>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spcBef>
                <a:spcPts val="0"/>
              </a:spcBef>
              <a:spcAft>
                <a:spcPts val="1200"/>
              </a:spcAft>
            </a:pPr>
            <a:r>
              <a:rPr lang="en-US" dirty="0"/>
              <a:t>Stephen M. R. Covey with Rebecca R. Merrill (contributor).  </a:t>
            </a:r>
            <a:r>
              <a:rPr lang="en-US" i="1" dirty="0"/>
              <a:t>The Speed of Trust: The One Thing That Changes Everything</a:t>
            </a:r>
            <a:r>
              <a:rPr lang="en-US" dirty="0"/>
              <a:t>. New York: Free Press, 2008. </a:t>
            </a:r>
          </a:p>
          <a:p>
            <a:pPr>
              <a:spcBef>
                <a:spcPts val="0"/>
              </a:spcBef>
              <a:spcAft>
                <a:spcPts val="1200"/>
              </a:spcAft>
            </a:pPr>
            <a:r>
              <a:rPr lang="en-US" dirty="0"/>
              <a:t>Video (Five Waves of Trust): </a:t>
            </a:r>
            <a:r>
              <a:rPr lang="en-US" u="sng" dirty="0">
                <a:hlinkClick r:id="rId3"/>
              </a:rPr>
              <a:t>https://www.youtube.com/watch?v=HjMNWr_qqfM</a:t>
            </a:r>
            <a:r>
              <a:rPr lang="en-US" dirty="0"/>
              <a:t>  2 min 50 seconds</a:t>
            </a:r>
          </a:p>
          <a:p>
            <a:pPr>
              <a:spcBef>
                <a:spcPts val="0"/>
              </a:spcBef>
              <a:spcAft>
                <a:spcPts val="1200"/>
              </a:spcAft>
            </a:pPr>
            <a:r>
              <a:rPr lang="en-US" dirty="0"/>
              <a:t>Video: </a:t>
            </a:r>
            <a:r>
              <a:rPr lang="en-US" u="sng" dirty="0">
                <a:hlinkClick r:id="rId4"/>
              </a:rPr>
              <a:t>https://www.youtube.com/watch?v=u6VqcgDtjCo</a:t>
            </a:r>
            <a:r>
              <a:rPr lang="en-US" dirty="0"/>
              <a:t>   2 min 38 sec.  </a:t>
            </a:r>
          </a:p>
          <a:p>
            <a:pPr>
              <a:spcBef>
                <a:spcPts val="0"/>
              </a:spcBef>
              <a:spcAft>
                <a:spcPts val="1200"/>
              </a:spcAft>
            </a:pPr>
            <a:r>
              <a:rPr lang="en-US" dirty="0" err="1"/>
              <a:t>Savolanien</a:t>
            </a:r>
            <a:r>
              <a:rPr lang="en-US" dirty="0"/>
              <a:t>, T. (2008, March 24-26). </a:t>
            </a:r>
            <a:r>
              <a:rPr lang="en-US" i="1" dirty="0"/>
              <a:t>Organizational Trust and Leadership as Driving Forces for Innovativeness.</a:t>
            </a:r>
            <a:r>
              <a:rPr lang="en-US" dirty="0"/>
              <a:t> Paper presented at </a:t>
            </a:r>
            <a:r>
              <a:rPr lang="x-none"/>
              <a:t>Proceedings of the 13-ICIT, International Conference on ISO9000 &amp; TQM</a:t>
            </a:r>
            <a:r>
              <a:rPr lang="en-US" dirty="0"/>
              <a:t>. Retrieved from </a:t>
            </a:r>
            <a:r>
              <a:rPr lang="en-US" u="sng" dirty="0">
                <a:hlinkClick r:id="rId5"/>
              </a:rPr>
              <a:t>https://www.academia.edu/508791/Organizational_Trust_and_Leadership_as_Driving_Forces_for_Innovativeness</a:t>
            </a:r>
            <a:endParaRPr lang="en-US" dirty="0"/>
          </a:p>
          <a:p>
            <a:pPr>
              <a:spcBef>
                <a:spcPts val="0"/>
              </a:spcBef>
              <a:spcAft>
                <a:spcPts val="1200"/>
              </a:spcAft>
            </a:pPr>
            <a:r>
              <a:rPr lang="en-US" dirty="0"/>
              <a:t>Sweeney, P.J., Thompson, V., &amp; Blanton, H. (2009). Trust and influence in combat: An interdependence model. </a:t>
            </a:r>
            <a:r>
              <a:rPr lang="en-US" i="1" dirty="0"/>
              <a:t>Journal of Applied Social Psychology, 39</a:t>
            </a:r>
            <a:r>
              <a:rPr lang="en-US" dirty="0"/>
              <a:t>(1), 235-264</a:t>
            </a:r>
          </a:p>
          <a:p>
            <a:pPr>
              <a:spcBef>
                <a:spcPts val="0"/>
              </a:spcBef>
              <a:spcAft>
                <a:spcPts val="1200"/>
              </a:spcAft>
            </a:pPr>
            <a:r>
              <a:rPr lang="en-US" dirty="0"/>
              <a:t>Toffler, P. A.  (2016, August 1). </a:t>
            </a:r>
            <a:r>
              <a:rPr lang="en-US" i="1" dirty="0"/>
              <a:t>INFORMATION PAPER: FY 17-18 America’s Army – Our Profession Theme, “One Army, Indivisible.”</a:t>
            </a:r>
            <a:r>
              <a:rPr lang="en-US" dirty="0"/>
              <a:t>  Retrieved from </a:t>
            </a:r>
            <a:r>
              <a:rPr lang="en-US" u="sng" dirty="0">
                <a:hlinkClick r:id="rId6"/>
              </a:rPr>
              <a:t>http://cape.army.mil/repository/aaop/one-army-indivisible/one-army-indivisible-info-paper.pdf</a:t>
            </a:r>
            <a:endParaRPr lang="en-US" dirty="0"/>
          </a:p>
          <a:p>
            <a:pPr>
              <a:spcBef>
                <a:spcPts val="0"/>
              </a:spcBef>
              <a:spcAft>
                <a:spcPts val="1200"/>
              </a:spcAft>
            </a:pPr>
            <a:r>
              <a:rPr lang="en-US" dirty="0"/>
              <a:t>U.S. Department of the Army. </a:t>
            </a:r>
            <a:r>
              <a:rPr lang="en-US" i="1" dirty="0"/>
              <a:t>Army Leadership.</a:t>
            </a:r>
            <a:r>
              <a:rPr lang="en-US" dirty="0"/>
              <a:t> Army Doctrine Reference Publication 6-22. </a:t>
            </a:r>
            <a:r>
              <a:rPr lang="en-US" dirty="0" err="1"/>
              <a:t>Washinton</a:t>
            </a:r>
            <a:r>
              <a:rPr lang="en-US" dirty="0"/>
              <a:t>, DC: U.S. Department of the Army, August 1, 2012.</a:t>
            </a:r>
          </a:p>
          <a:p>
            <a:pPr>
              <a:spcBef>
                <a:spcPts val="0"/>
              </a:spcBef>
              <a:spcAft>
                <a:spcPts val="1200"/>
              </a:spcAft>
            </a:pPr>
            <a:r>
              <a:rPr lang="en-US" dirty="0"/>
              <a:t>U. S. Department of the Army. Mission Command Center of Excellence. (2015). </a:t>
            </a:r>
            <a:r>
              <a:rPr lang="en-US" i="1" dirty="0"/>
              <a:t>Building mutual trust between soldiers and leaders</a:t>
            </a:r>
            <a:r>
              <a:rPr lang="en-US" dirty="0"/>
              <a:t>.  Fort Leavenworth, KY: U.S. Department of the Army.</a:t>
            </a:r>
          </a:p>
          <a:p>
            <a:pPr>
              <a:spcBef>
                <a:spcPts val="0"/>
              </a:spcBef>
              <a:spcAft>
                <a:spcPts val="1200"/>
              </a:spcAft>
            </a:pPr>
            <a:r>
              <a:rPr lang="en-US" dirty="0"/>
              <a:t>U.S. Military Academy. (2014, October 14).  </a:t>
            </a:r>
            <a:r>
              <a:rPr lang="en-US" i="1" dirty="0"/>
              <a:t>Evidence of Good Character: Living Honorably and Building Trust (Honorable Living White Paper)</a:t>
            </a:r>
            <a:r>
              <a:rPr lang="en-US" dirty="0"/>
              <a:t>. Retrieved from </a:t>
            </a:r>
            <a:r>
              <a:rPr lang="en-US" u="sng" dirty="0">
                <a:hlinkClick r:id="rId7"/>
              </a:rPr>
              <a:t>http://</a:t>
            </a:r>
            <a:r>
              <a:rPr lang="en-US" u="sng" dirty="0" smtClean="0">
                <a:hlinkClick r:id="rId7"/>
              </a:rPr>
              <a:t>www.usma.edu/strategic/Shared%20Documents/Honorable%20Living%20White%20Paper.pdf</a:t>
            </a:r>
            <a:endParaRPr lang="en-US" u="sng" dirty="0" smtClean="0"/>
          </a:p>
          <a:p>
            <a:pPr>
              <a:spcBef>
                <a:spcPts val="0"/>
              </a:spcBef>
              <a:spcAft>
                <a:spcPts val="1200"/>
              </a:spcAft>
            </a:pPr>
            <a:r>
              <a:rPr lang="en-US" dirty="0" err="1" smtClean="0"/>
              <a:t>Vadell</a:t>
            </a:r>
            <a:r>
              <a:rPr lang="en-US" dirty="0"/>
              <a:t>, J. (2008). The role of trust in leadership: US Air Force officers’ commitment and intention to leave the military. (Doctoral dissertation). Retrieved from </a:t>
            </a:r>
            <a:r>
              <a:rPr lang="en-US" u="sng" dirty="0">
                <a:hlinkClick r:id="rId8"/>
              </a:rPr>
              <a:t>http://www.bookpump.com/dps/pdf-b/9422964b.pdf</a:t>
            </a:r>
            <a:r>
              <a:rPr lang="en-US" dirty="0"/>
              <a:t>   </a:t>
            </a:r>
          </a:p>
          <a:p>
            <a:pPr>
              <a:spcBef>
                <a:spcPts val="0"/>
              </a:spcBef>
              <a:spcAft>
                <a:spcPts val="1200"/>
              </a:spcAft>
            </a:pPr>
            <a:r>
              <a:rPr lang="en-US" dirty="0"/>
              <a:t>Video (Establishing Trust in Your Organization: What an Army Colonel Learned on the Ground):  </a:t>
            </a:r>
            <a:r>
              <a:rPr lang="en-US" u="sng" dirty="0">
                <a:hlinkClick r:id="rId9"/>
              </a:rPr>
              <a:t>http://www.kellogg.northwestern.edu/trust-project/videos/ogrady-ep-3.aspx</a:t>
            </a:r>
            <a:r>
              <a:rPr lang="en-US" u="sng" dirty="0"/>
              <a:t>, </a:t>
            </a:r>
            <a:r>
              <a:rPr lang="en-US" dirty="0"/>
              <a:t>4 min 30 sec. </a:t>
            </a:r>
          </a:p>
          <a:p>
            <a:pPr>
              <a:spcBef>
                <a:spcPts val="0"/>
              </a:spcBef>
              <a:spcAft>
                <a:spcPts val="1200"/>
              </a:spcAft>
            </a:pPr>
            <a:r>
              <a:rPr lang="en-US" dirty="0"/>
              <a:t>Video (Measuring Trust: Through Competence—or Warmth?): </a:t>
            </a:r>
            <a:r>
              <a:rPr lang="en-US" u="sng" dirty="0">
                <a:hlinkClick r:id="rId10"/>
              </a:rPr>
              <a:t>http://</a:t>
            </a:r>
            <a:r>
              <a:rPr lang="en-US" u="sng" dirty="0" smtClean="0">
                <a:hlinkClick r:id="rId10"/>
              </a:rPr>
              <a:t>www.kellogg.northwestern.edu/trust-project/videos/waytz-ep-3.aspx</a:t>
            </a:r>
            <a:r>
              <a:rPr lang="en-US" u="sng" dirty="0"/>
              <a:t> </a:t>
            </a:r>
            <a:r>
              <a:rPr lang="en-US" dirty="0"/>
              <a:t> </a:t>
            </a:r>
            <a:r>
              <a:rPr lang="en-US" dirty="0" smtClean="0"/>
              <a:t>3 min 34 sec. </a:t>
            </a:r>
            <a:endParaRPr lang="en-US" u="sng" dirty="0" smtClean="0"/>
          </a:p>
        </p:txBody>
      </p:sp>
    </p:spTree>
    <p:extLst>
      <p:ext uri="{BB962C8B-B14F-4D97-AF65-F5344CB8AC3E}">
        <p14:creationId xmlns:p14="http://schemas.microsoft.com/office/powerpoint/2010/main" val="25125124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8" name="Table 7"/>
          <p:cNvGraphicFramePr>
            <a:graphicFrameLocks noGrp="1"/>
          </p:cNvGraphicFramePr>
          <p:nvPr>
            <p:extLst>
              <p:ext uri="{D42A27DB-BD31-4B8C-83A1-F6EECF244321}">
                <p14:modId xmlns:p14="http://schemas.microsoft.com/office/powerpoint/2010/main" val="4266947727"/>
              </p:ext>
            </p:extLst>
          </p:nvPr>
        </p:nvGraphicFramePr>
        <p:xfrm>
          <a:off x="373110" y="4313238"/>
          <a:ext cx="6026441" cy="358367"/>
        </p:xfrm>
        <a:graphic>
          <a:graphicData uri="http://schemas.openxmlformats.org/drawingml/2006/table">
            <a:tbl>
              <a:tblPr firstRow="1" bandRow="1">
                <a:tableStyleId>{5C22544A-7EE6-4342-B048-85BDC9FD1C3A}</a:tableStyleId>
              </a:tblPr>
              <a:tblGrid>
                <a:gridCol w="6026441"/>
              </a:tblGrid>
              <a:tr h="358367">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3" marR="91053"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68</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512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198438" y="427038"/>
            <a:ext cx="3803650" cy="2852737"/>
          </a:xfrm>
          <a:prstGeom prst="rect">
            <a:avLst/>
          </a:prstGeom>
          <a:ln/>
        </p:spPr>
      </p:sp>
      <p:sp>
        <p:nvSpPr>
          <p:cNvPr id="5" name="TextBox 4"/>
          <p:cNvSpPr txBox="1"/>
          <p:nvPr/>
        </p:nvSpPr>
        <p:spPr>
          <a:xfrm>
            <a:off x="4465638" y="369486"/>
            <a:ext cx="2272160" cy="8510173"/>
          </a:xfrm>
          <a:prstGeom prst="rect">
            <a:avLst/>
          </a:prstGeom>
          <a:noFill/>
          <a:ln>
            <a:solidFill>
              <a:sysClr val="windowText" lastClr="000000"/>
            </a:solidFill>
          </a:ln>
        </p:spPr>
        <p:txBody>
          <a:bodyPr wrap="square" lIns="92541" tIns="46270" rIns="92541" bIns="46270" rtlCol="0">
            <a:noAutofit/>
          </a:bodyPr>
          <a:lstStyle/>
          <a:p>
            <a:pPr algn="ctr" defTabSz="916093">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872272574"/>
              </p:ext>
            </p:extLst>
          </p:nvPr>
        </p:nvGraphicFramePr>
        <p:xfrm>
          <a:off x="198438" y="3475038"/>
          <a:ext cx="4114800" cy="5258752"/>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Explain the ARD Soldier for Life Lifecycle.</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b="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0"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2396">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a:t>
                      </a:r>
                      <a:r>
                        <a:rPr lang="en-US" sz="1100" b="0" baseline="0" dirty="0" smtClean="0">
                          <a:solidFill>
                            <a:schemeClr val="tx1"/>
                          </a:solidFill>
                          <a:latin typeface="Arial" panose="020B0604020202020204" pitchFamily="34" charset="0"/>
                          <a:cs typeface="Arial" panose="020B0604020202020204" pitchFamily="34" charset="0"/>
                        </a:rPr>
                        <a:t> the Army Resiliency Directorate’s lines of effort.</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70479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Within ARD, there are four lines of effort: performance enhancement, resilience, substance abuse, and suicide prevention.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1816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2.</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Explain how R2 training is integrated within the Soldier</a:t>
                      </a:r>
                      <a:r>
                        <a:rPr lang="en-US" sz="1100" b="0" baseline="0" dirty="0" smtClean="0">
                          <a:solidFill>
                            <a:schemeClr val="tx1"/>
                          </a:solidFill>
                          <a:latin typeface="Arial" panose="020B0604020202020204" pitchFamily="34" charset="0"/>
                          <a:cs typeface="Arial" panose="020B0604020202020204" pitchFamily="34" charset="0"/>
                        </a:rPr>
                        <a:t> lifecycle.</a:t>
                      </a:r>
                      <a:endParaRPr lang="en-US" sz="1100" b="0"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92608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Thinking about a Soldier’s life cycle in the Army, you see the timeline starting with “entry to service” and moving through the various schools that Soldiers attend. </a:t>
                      </a:r>
                    </a:p>
                    <a:p>
                      <a:pPr marL="171450" indent="-171450">
                        <a:spcAft>
                          <a:spcPts val="600"/>
                        </a:spcAft>
                        <a:buFont typeface="Arial" panose="020B0604020202020204" pitchFamily="34" charset="0"/>
                        <a:buChar char="•"/>
                      </a:pPr>
                      <a:r>
                        <a:rPr lang="en-US" sz="1100" baseline="0" dirty="0" smtClean="0">
                          <a:latin typeface="Arial" panose="020B0604020202020204" pitchFamily="34" charset="0"/>
                          <a:cs typeface="Arial" panose="020B0604020202020204" pitchFamily="34" charset="0"/>
                        </a:rPr>
                        <a:t>The goal of R2 curriculum is to target the development of the mind and body by training specific concepts and skills to improve wellbeing, relationships, and performances.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ARD’s strategy is to target Soldiers throughout their Army-career life cycle so at the entry level, the Soldier is focused on him or herself.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When moving to positions of leadership, Soldiers will have courses that focus on applying the psychological concepts and skills as they teach, coach, counsel, mentor, and manage.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smtClean="0">
                <a:latin typeface="Arial" panose="020B0604020202020204" pitchFamily="34" charset="0"/>
                <a:cs typeface="Arial" panose="020B0604020202020204" pitchFamily="34" charset="0"/>
              </a:rPr>
              <a:t>9</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Isosceles Triangle 8"/>
          <p:cNvSpPr/>
          <p:nvPr/>
        </p:nvSpPr>
        <p:spPr>
          <a:xfrm rot="5400000">
            <a:off x="4009702" y="858052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9" tIns="45325" rIns="90649" bIns="45325" rtlCol="0" anchor="ctr"/>
          <a:lstStyle/>
          <a:p>
            <a:pPr algn="ctr"/>
            <a:endParaRPr lang="en-US"/>
          </a:p>
        </p:txBody>
      </p:sp>
    </p:spTree>
    <p:extLst>
      <p:ext uri="{BB962C8B-B14F-4D97-AF65-F5344CB8AC3E}">
        <p14:creationId xmlns:p14="http://schemas.microsoft.com/office/powerpoint/2010/main" val="1310965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459602" y="369486"/>
            <a:ext cx="2272160" cy="8510173"/>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sp>
        <p:nvSpPr>
          <p:cNvPr id="19" name="Rectangle 18"/>
          <p:cNvSpPr/>
          <p:nvPr/>
        </p:nvSpPr>
        <p:spPr>
          <a:xfrm>
            <a:off x="3921016" y="857804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3007165940"/>
              </p:ext>
            </p:extLst>
          </p:nvPr>
        </p:nvGraphicFramePr>
        <p:xfrm>
          <a:off x="198438" y="384641"/>
          <a:ext cx="4114800" cy="685800"/>
        </p:xfrm>
        <a:graphic>
          <a:graphicData uri="http://schemas.openxmlformats.org/drawingml/2006/table">
            <a:tbl>
              <a:tblPr firstRow="1" bandRow="1">
                <a:tableStyleId>{5C22544A-7EE6-4342-B048-85BDC9FD1C3A}</a:tableStyleId>
              </a:tblPr>
              <a:tblGrid>
                <a:gridCol w="408675"/>
                <a:gridCol w="3706125"/>
              </a:tblGrid>
              <a:tr h="685800">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059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smtClean="0">
                          <a:solidFill>
                            <a:schemeClr val="tx1"/>
                          </a:solidFill>
                          <a:latin typeface="Arial" panose="020B0604020202020204" pitchFamily="34" charset="0"/>
                          <a:cs typeface="Arial" panose="020B0604020202020204" pitchFamily="34" charset="0"/>
                        </a:rPr>
                        <a:t>Finally, as leaders move to positions of strategic leadership, they will focus on how to develop a resilient organization.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TextBox 20"/>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sp>
        <p:nvSpPr>
          <p:cNvPr id="22" name="TextBox 21"/>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7394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427038"/>
            <a:ext cx="3803650" cy="2852737"/>
          </a:xfrm>
          <a:prstGeom prst="rect">
            <a:avLst/>
          </a:prstGeom>
        </p:spPr>
      </p:sp>
      <p:sp>
        <p:nvSpPr>
          <p:cNvPr id="5" name="TextBox 4"/>
          <p:cNvSpPr txBox="1"/>
          <p:nvPr/>
        </p:nvSpPr>
        <p:spPr>
          <a:xfrm>
            <a:off x="4459602" y="369484"/>
            <a:ext cx="2272160" cy="8531352"/>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algn="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99374944"/>
              </p:ext>
            </p:extLst>
          </p:nvPr>
        </p:nvGraphicFramePr>
        <p:xfrm>
          <a:off x="193860" y="3475038"/>
          <a:ext cx="4114800" cy="2692804"/>
        </p:xfrm>
        <a:graphic>
          <a:graphicData uri="http://schemas.openxmlformats.org/drawingml/2006/table">
            <a:tbl>
              <a:tblPr firstRow="1" bandRow="1">
                <a:tableStyleId>{5C22544A-7EE6-4342-B048-85BDC9FD1C3A}</a:tableStyleId>
              </a:tblPr>
              <a:tblGrid>
                <a:gridCol w="408674"/>
                <a:gridCol w="3706126"/>
              </a:tblGrid>
              <a:tr h="632662">
                <a:tc>
                  <a:txBody>
                    <a:bodyPr/>
                    <a:lstStyle/>
                    <a:p>
                      <a:pPr algn="ctr"/>
                      <a:r>
                        <a:rPr lang="en-US" sz="3500" b="1" kern="1200" dirty="0" smtClean="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93050" marR="93050" marT="49631" marB="4963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smtClean="0">
                          <a:solidFill>
                            <a:schemeClr val="tx1"/>
                          </a:solidFill>
                          <a:latin typeface="Arial" panose="020B0604020202020204" pitchFamily="34" charset="0"/>
                          <a:cs typeface="Arial" panose="020B0604020202020204" pitchFamily="34" charset="0"/>
                        </a:rPr>
                        <a:t>Discuss the quote about R2.</a:t>
                      </a:r>
                      <a:endParaRPr lang="en-US" sz="1100" b="1" dirty="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en-US" sz="100" dirty="0">
                        <a:latin typeface="Arial" panose="020B0604020202020204" pitchFamily="34" charset="0"/>
                        <a:cs typeface="Arial" panose="020B0604020202020204" pitchFamily="34" charset="0"/>
                      </a:endParaRPr>
                    </a:p>
                  </a:txBody>
                  <a:tcPr marL="93050" marR="93050" marT="49631" marB="4963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sz="100" b="0" dirty="0" smtClean="0">
                        <a:solidFill>
                          <a:schemeClr val="tx1"/>
                        </a:solidFill>
                        <a:latin typeface="Arial" panose="020B0604020202020204" pitchFamily="34" charset="0"/>
                        <a:cs typeface="Arial" panose="020B0604020202020204" pitchFamily="34" charset="0"/>
                      </a:endParaRPr>
                    </a:p>
                  </a:txBody>
                  <a:tcPr marL="93050" marR="93050" marT="49631" marB="496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50520">
                <a:tc>
                  <a:txBody>
                    <a:bodyPr/>
                    <a:lstStyle/>
                    <a:p>
                      <a:pPr algn="ctr">
                        <a:spcBef>
                          <a:spcPts val="0"/>
                        </a:spcBef>
                        <a:spcAft>
                          <a:spcPts val="600"/>
                        </a:spcAft>
                      </a:pPr>
                      <a:r>
                        <a:rPr lang="en-US" sz="1100" b="0" dirty="0" smtClean="0">
                          <a:solidFill>
                            <a:schemeClr val="tx1"/>
                          </a:solidFill>
                          <a:latin typeface="Arial" panose="020B0604020202020204" pitchFamily="34" charset="0"/>
                          <a:cs typeface="Arial" panose="020B0604020202020204" pitchFamily="34" charset="0"/>
                        </a:rPr>
                        <a:t>1.</a:t>
                      </a: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smtClean="0">
                          <a:solidFill>
                            <a:schemeClr val="tx1"/>
                          </a:solidFill>
                          <a:latin typeface="Arial" panose="020B0604020202020204" pitchFamily="34" charset="0"/>
                          <a:cs typeface="Arial" panose="020B0604020202020204" pitchFamily="34" charset="0"/>
                        </a:rPr>
                        <a:t>Discuss the quote. </a:t>
                      </a:r>
                      <a:r>
                        <a:rPr lang="en-US" sz="1100" b="1" baseline="0" dirty="0" smtClean="0">
                          <a:solidFill>
                            <a:schemeClr val="tx1"/>
                          </a:solidFill>
                          <a:latin typeface="Arial" panose="020B0604020202020204" pitchFamily="34" charset="0"/>
                          <a:cs typeface="Arial" panose="020B0604020202020204" pitchFamily="34" charset="0"/>
                        </a:rPr>
                        <a:t>[?]</a:t>
                      </a:r>
                      <a:endParaRPr lang="en-US" sz="1100" b="1" dirty="0" smtClean="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5849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Soldiers</a:t>
                      </a:r>
                      <a:r>
                        <a:rPr lang="en-US" sz="1100" baseline="0" dirty="0" smtClean="0">
                          <a:latin typeface="Arial" panose="020B0604020202020204" pitchFamily="34" charset="0"/>
                          <a:cs typeface="Arial" panose="020B0604020202020204" pitchFamily="34" charset="0"/>
                        </a:rPr>
                        <a:t> are typically highly trained in specialty skills, but may not be as proficient in the softer skills of readiness.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smtClean="0">
                          <a:latin typeface="Arial" panose="020B0604020202020204" pitchFamily="34" charset="0"/>
                          <a:cs typeface="Arial" panose="020B0604020202020204" pitchFamily="34" charset="0"/>
                        </a:rPr>
                        <a:t>These are often the elements that lead to non-</a:t>
                      </a:r>
                      <a:r>
                        <a:rPr lang="en-US" sz="1100" baseline="0" dirty="0" err="1" smtClean="0">
                          <a:latin typeface="Arial" panose="020B0604020202020204" pitchFamily="34" charset="0"/>
                          <a:cs typeface="Arial" panose="020B0604020202020204" pitchFamily="34" charset="0"/>
                        </a:rPr>
                        <a:t>deployability</a:t>
                      </a:r>
                      <a:r>
                        <a:rPr lang="en-US" sz="1100" baseline="0" dirty="0" smtClean="0">
                          <a:latin typeface="Arial" panose="020B0604020202020204" pitchFamily="34" charset="0"/>
                          <a:cs typeface="Arial" panose="020B0604020202020204" pitchFamily="34" charset="0"/>
                        </a:rPr>
                        <a:t> and are harder to prevent. </a:t>
                      </a:r>
                    </a:p>
                    <a:p>
                      <a:pPr marL="171450" marR="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i="1" baseline="0" dirty="0" smtClean="0">
                          <a:latin typeface="Arial" panose="020B0604020202020204" pitchFamily="34" charset="0"/>
                          <a:cs typeface="Arial" panose="020B0604020202020204" pitchFamily="34" charset="0"/>
                        </a:rPr>
                        <a:t>[</a:t>
                      </a:r>
                      <a:r>
                        <a:rPr lang="en-US" sz="1100" b="1" i="1" baseline="0" dirty="0" smtClean="0">
                          <a:latin typeface="Arial" panose="020B0604020202020204" pitchFamily="34" charset="0"/>
                          <a:cs typeface="Arial" panose="020B0604020202020204" pitchFamily="34" charset="0"/>
                        </a:rPr>
                        <a:t>ASK</a:t>
                      </a:r>
                      <a:r>
                        <a:rPr lang="en-US" sz="1100" i="1" baseline="0" dirty="0" smtClean="0">
                          <a:latin typeface="Arial" panose="020B0604020202020204" pitchFamily="34" charset="0"/>
                          <a:cs typeface="Arial" panose="020B0604020202020204" pitchFamily="34" charset="0"/>
                        </a:rPr>
                        <a:t>] </a:t>
                      </a:r>
                      <a:r>
                        <a:rPr lang="en-US" sz="1100" baseline="0" dirty="0" smtClean="0">
                          <a:latin typeface="Arial" panose="020B0604020202020204" pitchFamily="34" charset="0"/>
                          <a:cs typeface="Arial" panose="020B0604020202020204" pitchFamily="34" charset="0"/>
                        </a:rPr>
                        <a:t>What are some of these softer skills?</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Allow for some discussion.]</a:t>
                      </a:r>
                      <a:endParaRPr lang="en-US" sz="1100" baseline="0" dirty="0" smtClean="0">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3</a:t>
            </a:r>
          </a:p>
        </p:txBody>
      </p:sp>
      <p:sp>
        <p:nvSpPr>
          <p:cNvPr id="8" name="TextBox 7"/>
          <p:cNvSpPr txBox="1"/>
          <p:nvPr/>
        </p:nvSpPr>
        <p:spPr>
          <a:xfrm>
            <a:off x="11076" y="-2362"/>
            <a:ext cx="3505200" cy="261610"/>
          </a:xfrm>
          <a:prstGeom prst="rect">
            <a:avLst/>
          </a:prstGeom>
          <a:noFill/>
        </p:spPr>
        <p:txBody>
          <a:bodyPr wrap="square" lIns="91436" tIns="45718" rIns="91436" bIns="45718" rtlCol="0">
            <a:spAutoFit/>
          </a:bodyPr>
          <a:lstStyle/>
          <a:p>
            <a:r>
              <a:rPr lang="en-US" sz="1100" dirty="0">
                <a:latin typeface="Arial" panose="020B0604020202020204" pitchFamily="34" charset="0"/>
                <a:cs typeface="Arial" panose="020B0604020202020204" pitchFamily="34" charset="0"/>
              </a:rPr>
              <a:t>Ready and Resilient (CCFSPCC)</a:t>
            </a:r>
          </a:p>
        </p:txBody>
      </p:sp>
      <p:sp>
        <p:nvSpPr>
          <p:cNvPr id="9" name="Rectangle 8"/>
          <p:cNvSpPr/>
          <p:nvPr/>
        </p:nvSpPr>
        <p:spPr>
          <a:xfrm>
            <a:off x="3979123" y="8610629"/>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39" tIns="45319" rIns="90639" bIns="45319" rtlCol="0" anchor="ctr"/>
          <a:lstStyle/>
          <a:p>
            <a:pPr algn="ctr"/>
            <a:endParaRPr lang="en-US" dirty="0">
              <a:solidFill>
                <a:prstClr val="white"/>
              </a:solidFill>
            </a:endParaRPr>
          </a:p>
        </p:txBody>
      </p:sp>
    </p:spTree>
    <p:extLst>
      <p:ext uri="{BB962C8B-B14F-4D97-AF65-F5344CB8AC3E}">
        <p14:creationId xmlns:p14="http://schemas.microsoft.com/office/powerpoint/2010/main" val="205915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8913039"/>
            <a:ext cx="6950075" cy="285274"/>
          </a:xfrm>
          <a:prstGeom prst="rect">
            <a:avLst/>
          </a:prstGeom>
          <a:noFill/>
        </p:spPr>
        <p:txBody>
          <a:bodyPr wrap="square" lIns="91436" tIns="45718" rIns="91436" bIns="45718" rtlCol="0">
            <a:spAutoFit/>
          </a:bodyPr>
          <a:lstStyle/>
          <a:p>
            <a:pPr algn="ctr"/>
            <a:r>
              <a:rPr lang="en-US" sz="1200" dirty="0">
                <a:latin typeface="Arial" panose="020B0604020202020204" pitchFamily="34" charset="0"/>
                <a:cs typeface="Arial" panose="020B0604020202020204" pitchFamily="34" charset="0"/>
              </a:rPr>
              <a:t>4</a:t>
            </a:r>
          </a:p>
        </p:txBody>
      </p:sp>
      <p:sp>
        <p:nvSpPr>
          <p:cNvPr id="6" name="TextBox 5"/>
          <p:cNvSpPr txBox="1"/>
          <p:nvPr/>
        </p:nvSpPr>
        <p:spPr>
          <a:xfrm>
            <a:off x="3444876" y="19233"/>
            <a:ext cx="3505200" cy="261610"/>
          </a:xfrm>
          <a:prstGeom prst="rect">
            <a:avLst/>
          </a:prstGeom>
          <a:noFill/>
        </p:spPr>
        <p:txBody>
          <a:bodyPr wrap="square" lIns="91436" tIns="45718" rIns="91436" bIns="45718" rtlCol="0">
            <a:spAutoFit/>
          </a:bodyPr>
          <a:lstStyle/>
          <a:p>
            <a:pPr algn="r"/>
            <a:r>
              <a:rPr lang="en-US" sz="1100" dirty="0">
                <a:latin typeface="Arial" panose="020B0604020202020204" pitchFamily="34" charset="0"/>
                <a:cs typeface="Arial" panose="020B0604020202020204" pitchFamily="34" charset="0"/>
              </a:rPr>
              <a:t>Ready and Resilient (CCFSPCC)</a:t>
            </a:r>
          </a:p>
        </p:txBody>
      </p:sp>
      <p:graphicFrame>
        <p:nvGraphicFramePr>
          <p:cNvPr id="11" name="Table 10"/>
          <p:cNvGraphicFramePr>
            <a:graphicFrameLocks noGrp="1"/>
          </p:cNvGraphicFramePr>
          <p:nvPr>
            <p:extLst>
              <p:ext uri="{D42A27DB-BD31-4B8C-83A1-F6EECF244321}">
                <p14:modId xmlns:p14="http://schemas.microsoft.com/office/powerpoint/2010/main" val="802166002"/>
              </p:ext>
            </p:extLst>
          </p:nvPr>
        </p:nvGraphicFramePr>
        <p:xfrm>
          <a:off x="373110" y="4075408"/>
          <a:ext cx="6026441" cy="358368"/>
        </p:xfrm>
        <a:graphic>
          <a:graphicData uri="http://schemas.openxmlformats.org/drawingml/2006/table">
            <a:tbl>
              <a:tblPr firstRow="1" bandRow="1">
                <a:tableStyleId>{5C22544A-7EE6-4342-B048-85BDC9FD1C3A}</a:tableStyleId>
              </a:tblPr>
              <a:tblGrid>
                <a:gridCol w="6026441"/>
              </a:tblGrid>
              <a:tr h="358368">
                <a:tc>
                  <a:txBody>
                    <a:bodyPr/>
                    <a:lstStyle/>
                    <a:p>
                      <a:pPr algn="ctr"/>
                      <a:r>
                        <a:rPr lang="en-US" sz="1200" dirty="0" smtClean="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611859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Footer Placeholder 8"/>
          <p:cNvSpPr>
            <a:spLocks noGrp="1"/>
          </p:cNvSpPr>
          <p:nvPr>
            <p:ph type="ftr" sz="quarter" idx="16"/>
          </p:nvPr>
        </p:nvSpPr>
        <p:spPr/>
        <p:txBody>
          <a:bodyPr/>
          <a:lstStyle/>
          <a:p>
            <a:r>
              <a:rPr lang="en-US"/>
              <a:t>FOUO</a:t>
            </a:r>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481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2_ContentSlide_ArmyReserve">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443308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2_ContentSlide_NationalGuard">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8103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ContentSlide_TotalArmy">
    <p:spTree>
      <p:nvGrpSpPr>
        <p:cNvPr id="1" name=""/>
        <p:cNvGrpSpPr/>
        <p:nvPr/>
      </p:nvGrpSpPr>
      <p:grpSpPr>
        <a:xfrm>
          <a:off x="0" y="0"/>
          <a:ext cx="0" cy="0"/>
          <a:chOff x="0" y="0"/>
          <a:chExt cx="0" cy="0"/>
        </a:xfrm>
      </p:grpSpPr>
      <p:sp>
        <p:nvSpPr>
          <p:cNvPr id="21"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8393" y="5498695"/>
            <a:ext cx="1175606" cy="972694"/>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5721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Footer Placeholder 8"/>
          <p:cNvSpPr>
            <a:spLocks noGrp="1"/>
          </p:cNvSpPr>
          <p:nvPr>
            <p:ph type="ftr" sz="quarter" idx="16"/>
          </p:nvPr>
        </p:nvSpPr>
        <p:spPr/>
        <p:txBody>
          <a:bodyPr/>
          <a:lstStyle/>
          <a:p>
            <a:r>
              <a:rPr lang="en-US"/>
              <a:t>FOUO</a:t>
            </a:r>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Tree>
    <p:extLst>
      <p:ext uri="{BB962C8B-B14F-4D97-AF65-F5344CB8AC3E}">
        <p14:creationId xmlns:p14="http://schemas.microsoft.com/office/powerpoint/2010/main" val="1128024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smtClean="0"/>
              <a:t>CLICK TO EDIT MASTER TEXT STYLES</a:t>
            </a:r>
            <a:endParaRPr lang="en-US" dirty="0"/>
          </a:p>
        </p:txBody>
      </p:sp>
      <p:sp>
        <p:nvSpPr>
          <p:cNvPr id="9"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3"/>
          </p:nvPr>
        </p:nvSpPr>
        <p:spPr/>
        <p:txBody>
          <a:bodyPr/>
          <a:lstStyle/>
          <a:p>
            <a:r>
              <a:rPr lang="en-US"/>
              <a:t>FOUO</a:t>
            </a:r>
          </a:p>
        </p:txBody>
      </p:sp>
    </p:spTree>
    <p:extLst>
      <p:ext uri="{BB962C8B-B14F-4D97-AF65-F5344CB8AC3E}">
        <p14:creationId xmlns:p14="http://schemas.microsoft.com/office/powerpoint/2010/main" val="249817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0"/>
          </p:nvPr>
        </p:nvSpPr>
        <p:spPr/>
        <p:txBody>
          <a:bodyPr/>
          <a:lstStyle/>
          <a:p>
            <a:r>
              <a:rPr lang="en-US"/>
              <a:t>FOUO</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Tree>
    <p:extLst>
      <p:ext uri="{BB962C8B-B14F-4D97-AF65-F5344CB8AC3E}">
        <p14:creationId xmlns:p14="http://schemas.microsoft.com/office/powerpoint/2010/main" val="4232956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wo_Content">
    <p:spTree>
      <p:nvGrpSpPr>
        <p:cNvPr id="1" name=""/>
        <p:cNvGrpSpPr/>
        <p:nvPr/>
      </p:nvGrpSpPr>
      <p:grpSpPr>
        <a:xfrm>
          <a:off x="0" y="0"/>
          <a:ext cx="0" cy="0"/>
          <a:chOff x="0" y="0"/>
          <a:chExt cx="0" cy="0"/>
        </a:xfrm>
      </p:grpSpPr>
      <p:pic>
        <p:nvPicPr>
          <p:cNvPr id="12"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a:spLocks noGrp="1"/>
          </p:cNvSpPr>
          <p:nvPr>
            <p:ph type="body" sz="quarter" idx="3" hasCustomPrompt="1"/>
          </p:nvPr>
        </p:nvSpPr>
        <p:spPr>
          <a:xfrm>
            <a:off x="4614262" y="1218636"/>
            <a:ext cx="4295714" cy="402901"/>
          </a:xfrm>
        </p:spPr>
        <p:txBody>
          <a:bodyPr/>
          <a:lstStyle>
            <a:lvl1pPr>
              <a:defRPr sz="1800" b="1"/>
            </a:lvl1pPr>
          </a:lstStyle>
          <a:p>
            <a:pPr lvl="0"/>
            <a:r>
              <a:rPr lang="en-US" dirty="0"/>
              <a:t>Click to add content title</a:t>
            </a:r>
          </a:p>
        </p:txBody>
      </p:sp>
      <p:sp>
        <p:nvSpPr>
          <p:cNvPr id="9" name="Text Placeholder 3"/>
          <p:cNvSpPr>
            <a:spLocks noGrp="1"/>
          </p:cNvSpPr>
          <p:nvPr>
            <p:ph type="body" sz="quarter" idx="13" hasCustomPrompt="1"/>
          </p:nvPr>
        </p:nvSpPr>
        <p:spPr>
          <a:xfrm>
            <a:off x="294485" y="1221611"/>
            <a:ext cx="4113205" cy="402901"/>
          </a:xfrm>
        </p:spPr>
        <p:txBody>
          <a:bodyPr/>
          <a:lstStyle>
            <a:lvl1pPr>
              <a:defRPr sz="1800" b="1" baseline="0"/>
            </a:lvl1pPr>
          </a:lstStyle>
          <a:p>
            <a:pPr lvl="0"/>
            <a:r>
              <a:rPr lang="en-US" dirty="0"/>
              <a:t>Click to add content title</a:t>
            </a:r>
          </a:p>
        </p:txBody>
      </p:sp>
      <p:sp>
        <p:nvSpPr>
          <p:cNvPr id="3" name="Content Placeholder 2"/>
          <p:cNvSpPr>
            <a:spLocks noGrp="1"/>
          </p:cNvSpPr>
          <p:nvPr>
            <p:ph sz="quarter" idx="15"/>
          </p:nvPr>
        </p:nvSpPr>
        <p:spPr>
          <a:xfrm>
            <a:off x="292100" y="1758461"/>
            <a:ext cx="4099148" cy="4256391"/>
          </a:xfrm>
        </p:spPr>
        <p:txBody>
          <a:bodyPr/>
          <a:lstStyle>
            <a:lvl1pPr>
              <a:defRPr sz="14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614530" y="1758461"/>
            <a:ext cx="4296108" cy="4256391"/>
          </a:xfrm>
        </p:spPr>
        <p:txBody>
          <a:bodyPr/>
          <a:lstStyle>
            <a:lvl1pPr>
              <a:defRPr sz="1400"/>
            </a:lvl1pPr>
            <a:lvl2pPr>
              <a:defRPr sz="14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
        <p:nvSpPr>
          <p:cNvPr id="13"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7"/>
          </p:nvPr>
        </p:nvSpPr>
        <p:spPr/>
        <p:txBody>
          <a:bodyPr/>
          <a:lstStyle/>
          <a:p>
            <a:r>
              <a:rPr lang="en-US"/>
              <a:t>FOUO</a:t>
            </a:r>
          </a:p>
        </p:txBody>
      </p:sp>
    </p:spTree>
    <p:extLst>
      <p:ext uri="{BB962C8B-B14F-4D97-AF65-F5344CB8AC3E}">
        <p14:creationId xmlns:p14="http://schemas.microsoft.com/office/powerpoint/2010/main" val="1395411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
        <p:nvSpPr>
          <p:cNvPr id="8"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2" name="Footer Placeholder 1"/>
          <p:cNvSpPr>
            <a:spLocks noGrp="1"/>
          </p:cNvSpPr>
          <p:nvPr>
            <p:ph type="ftr" sz="quarter" idx="10"/>
          </p:nvPr>
        </p:nvSpPr>
        <p:spPr/>
        <p:txBody>
          <a:bodyPr/>
          <a:lstStyle/>
          <a:p>
            <a:r>
              <a:rPr lang="en-US"/>
              <a:t>FOUO</a:t>
            </a:r>
          </a:p>
        </p:txBody>
      </p:sp>
    </p:spTree>
    <p:extLst>
      <p:ext uri="{BB962C8B-B14F-4D97-AF65-F5344CB8AC3E}">
        <p14:creationId xmlns:p14="http://schemas.microsoft.com/office/powerpoint/2010/main" val="225373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bg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8" name="Footer Placeholder 7"/>
          <p:cNvSpPr>
            <a:spLocks noGrp="1"/>
          </p:cNvSpPr>
          <p:nvPr>
            <p:ph type="ftr" sz="quarter" idx="10"/>
          </p:nvPr>
        </p:nvSpPr>
        <p:spPr/>
        <p:txBody>
          <a:bodyPr/>
          <a:lstStyle/>
          <a:p>
            <a:r>
              <a:rPr lang="en-US"/>
              <a:t>FOUO</a:t>
            </a:r>
          </a:p>
        </p:txBody>
      </p:sp>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spTree>
    <p:extLst>
      <p:ext uri="{BB962C8B-B14F-4D97-AF65-F5344CB8AC3E}">
        <p14:creationId xmlns:p14="http://schemas.microsoft.com/office/powerpoint/2010/main" val="281624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
        <p:nvSpPr>
          <p:cNvPr id="5" name="Footer Placeholder 4"/>
          <p:cNvSpPr>
            <a:spLocks noGrp="1"/>
          </p:cNvSpPr>
          <p:nvPr>
            <p:ph type="ftr" sz="quarter" idx="10"/>
          </p:nvPr>
        </p:nvSpPr>
        <p:spPr/>
        <p:txBody>
          <a:bodyPr/>
          <a:lstStyle/>
          <a:p>
            <a:r>
              <a:rPr lang="en-US"/>
              <a:t>FOUO</a:t>
            </a:r>
          </a:p>
        </p:txBody>
      </p:sp>
    </p:spTree>
    <p:extLst>
      <p:ext uri="{BB962C8B-B14F-4D97-AF65-F5344CB8AC3E}">
        <p14:creationId xmlns:p14="http://schemas.microsoft.com/office/powerpoint/2010/main" val="25661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2_ContentSlide_ActiveDuty">
    <p:spTree>
      <p:nvGrpSpPr>
        <p:cNvPr id="1" name=""/>
        <p:cNvGrpSpPr/>
        <p:nvPr/>
      </p:nvGrpSpPr>
      <p:grpSpPr>
        <a:xfrm>
          <a:off x="0" y="0"/>
          <a:ext cx="0" cy="0"/>
          <a:chOff x="0" y="0"/>
          <a:chExt cx="0" cy="0"/>
        </a:xfrm>
      </p:grpSpPr>
      <p:sp>
        <p:nvSpPr>
          <p:cNvPr id="18" name="Slide Number Placeholder 3"/>
          <p:cNvSpPr>
            <a:spLocks noGrp="1"/>
          </p:cNvSpPr>
          <p:nvPr>
            <p:ph type="sldNum" sz="quarter" idx="4"/>
          </p:nvPr>
        </p:nvSpPr>
        <p:spPr>
          <a:xfrm>
            <a:off x="8743279" y="6492875"/>
            <a:ext cx="383530" cy="365125"/>
          </a:xfrm>
          <a:prstGeom prst="rect">
            <a:avLst/>
          </a:prstGeom>
        </p:spPr>
        <p:txBody>
          <a:bodyPr vert="horz" lIns="91440" tIns="45720" rIns="91440" bIns="45720" rtlCol="0" anchor="ctr"/>
          <a:lstStyle>
            <a:lvl1pPr algn="r">
              <a:defRPr sz="1200" b="1">
                <a:solidFill>
                  <a:schemeClr val="bg1"/>
                </a:solidFill>
                <a:latin typeface="Arial" panose="020B0604020202020204" pitchFamily="34" charset="0"/>
                <a:cs typeface="Arial" panose="020B0604020202020204" pitchFamily="34" charset="0"/>
              </a:defRPr>
            </a:lvl1pPr>
          </a:lstStyle>
          <a:p>
            <a:fld id="{AC86425C-15A7-4C49-8900-4B7507A84DC5}" type="slidenum">
              <a:rPr lang="en-US" smtClean="0"/>
              <a:pPr/>
              <a:t>‹#›</a:t>
            </a:fld>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691" y="5498437"/>
            <a:ext cx="1173010" cy="973211"/>
          </a:xfrm>
          <a:prstGeom prst="rect">
            <a:avLst/>
          </a:prstGeom>
        </p:spPr>
      </p:pic>
      <p:sp>
        <p:nvSpPr>
          <p:cNvPr id="6" name="Footer Placeholder 1"/>
          <p:cNvSpPr>
            <a:spLocks noGrp="1"/>
          </p:cNvSpPr>
          <p:nvPr>
            <p:ph type="ftr" sz="quarter" idx="10"/>
          </p:nvPr>
        </p:nvSpPr>
        <p:spPr>
          <a:xfrm>
            <a:off x="3028950" y="6477000"/>
            <a:ext cx="3086100" cy="375107"/>
          </a:xfrm>
        </p:spPr>
        <p:txBody>
          <a:bodyPr/>
          <a:lstStyle>
            <a:lvl1pPr>
              <a:defRPr sz="1100" b="1">
                <a:solidFill>
                  <a:schemeClr val="bg1"/>
                </a:solidFill>
              </a:defRPr>
            </a:lvl1pPr>
          </a:lstStyle>
          <a:p>
            <a:r>
              <a:rPr lang="en-US" dirty="0"/>
              <a:t>FOUO</a:t>
            </a: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smtClean="0"/>
              <a:t>Click to add title</a:t>
            </a:r>
            <a:endParaRPr lang="en-US" dirty="0"/>
          </a:p>
        </p:txBody>
      </p:sp>
      <p:sp>
        <p:nvSpPr>
          <p:cNvPr id="9"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58038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4099" name="Title Placeholder 1"/>
          <p:cNvSpPr>
            <a:spLocks noGrp="1"/>
          </p:cNvSpPr>
          <p:nvPr>
            <p:ph type="title"/>
          </p:nvPr>
        </p:nvSpPr>
        <p:spPr bwMode="auto">
          <a:xfrm>
            <a:off x="1008063"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953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8231981" y="203200"/>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A834A-8601-4E36-B469-9AE99F91053F}" type="slidenum">
              <a:rPr lang="en-US" smtClean="0"/>
              <a:pPr/>
              <a:t>‹#›</a:t>
            </a:fld>
            <a:endParaRPr lang="en-US"/>
          </a:p>
        </p:txBody>
      </p:sp>
      <p:sp>
        <p:nvSpPr>
          <p:cNvPr id="3" name="Footer Placeholder 2"/>
          <p:cNvSpPr>
            <a:spLocks noGrp="1"/>
          </p:cNvSpPr>
          <p:nvPr>
            <p:ph type="ftr" sz="quarter" idx="3"/>
          </p:nvPr>
        </p:nvSpPr>
        <p:spPr>
          <a:xfrm>
            <a:off x="3024939" y="6469062"/>
            <a:ext cx="3086100" cy="365125"/>
          </a:xfrm>
          <a:prstGeom prst="rect">
            <a:avLst/>
          </a:prstGeom>
        </p:spPr>
        <p:txBody>
          <a:bodyPr vert="horz" lIns="91440" tIns="45720" rIns="91440" bIns="45720" rtlCol="0" anchor="ctr"/>
          <a:lstStyle>
            <a:lvl1pPr algn="ctr">
              <a:defRPr sz="1100" b="1">
                <a:solidFill>
                  <a:schemeClr val="bg1"/>
                </a:solidFill>
              </a:defRPr>
            </a:lvl1pPr>
          </a:lstStyle>
          <a:p>
            <a:r>
              <a:rPr lang="en-US"/>
              <a:t>FOUO</a:t>
            </a:r>
          </a:p>
        </p:txBody>
      </p:sp>
    </p:spTree>
    <p:extLst>
      <p:ext uri="{BB962C8B-B14F-4D97-AF65-F5344CB8AC3E}">
        <p14:creationId xmlns:p14="http://schemas.microsoft.com/office/powerpoint/2010/main" val="85529015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9.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57092"/>
            <a:ext cx="9144000" cy="523220"/>
          </a:xfrm>
          <a:prstGeom prst="rect">
            <a:avLst/>
          </a:prstGeom>
          <a:noFill/>
        </p:spPr>
        <p:txBody>
          <a:bodyPr wrap="square" rtlCol="0">
            <a:spAutoFit/>
          </a:bodyPr>
          <a:lstStyle/>
          <a:p>
            <a:pPr algn="ctr"/>
            <a:r>
              <a:rPr lang="en-US" sz="2800" dirty="0" smtClean="0"/>
              <a:t>Introduction - i</a:t>
            </a:r>
            <a:endParaRPr lang="en-US" sz="2800" dirty="0"/>
          </a:p>
        </p:txBody>
      </p:sp>
      <p:sp>
        <p:nvSpPr>
          <p:cNvPr id="9" name="Title 8"/>
          <p:cNvSpPr>
            <a:spLocks noGrp="1"/>
          </p:cNvSpPr>
          <p:nvPr>
            <p:ph type="title"/>
          </p:nvPr>
        </p:nvSpPr>
        <p:spPr/>
        <p:txBody>
          <a:bodyPr/>
          <a:lstStyle/>
          <a:p>
            <a:endParaRPr lang="en-US" dirty="0"/>
          </a:p>
        </p:txBody>
      </p:sp>
    </p:spTree>
    <p:extLst>
      <p:ext uri="{BB962C8B-B14F-4D97-AF65-F5344CB8AC3E}">
        <p14:creationId xmlns:p14="http://schemas.microsoft.com/office/powerpoint/2010/main" val="305665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rPr>
              <a:t>Training Overview</a:t>
            </a: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a:spLocks noChangeAspect="1"/>
          </p:cNvSpPr>
          <p:nvPr/>
        </p:nvSpPr>
        <p:spPr bwMode="auto">
          <a:xfrm>
            <a:off x="191197" y="1066800"/>
            <a:ext cx="8796528" cy="5257800"/>
          </a:xfrm>
          <a:prstGeom prst="rect">
            <a:avLst/>
          </a:prstGeom>
          <a:blipFill dpi="0" rotWithShape="1">
            <a:blip r:embed="rId3">
              <a:alphaModFix amt="31000"/>
            </a:blip>
            <a:srcRect/>
            <a:stretch>
              <a:fillRect t="-3365" r="-136" b="-1425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1463321" y="3048000"/>
            <a:ext cx="6183489" cy="1569660"/>
          </a:xfrm>
          <a:prstGeom prst="rect">
            <a:avLst/>
          </a:prstGeom>
          <a:noFill/>
        </p:spPr>
        <p:txBody>
          <a:bodyPr wrap="square" rtlCol="0">
            <a:spAutoFit/>
          </a:bodyPr>
          <a:lstStyle/>
          <a:p>
            <a:r>
              <a:rPr lang="en-US" sz="3200" dirty="0" smtClean="0"/>
              <a:t>Leadership </a:t>
            </a:r>
          </a:p>
          <a:p>
            <a:pPr marL="285750" indent="-285750">
              <a:buFont typeface="Arial" panose="020B0604020202020204" pitchFamily="34" charset="0"/>
              <a:buChar char="•"/>
            </a:pPr>
            <a:r>
              <a:rPr lang="en-US" sz="3200" dirty="0" smtClean="0"/>
              <a:t>Culture of Trust</a:t>
            </a:r>
          </a:p>
          <a:p>
            <a:pPr marL="285750" indent="-285750">
              <a:buFont typeface="Arial" panose="020B0604020202020204" pitchFamily="34" charset="0"/>
              <a:buChar char="•"/>
            </a:pPr>
            <a:r>
              <a:rPr lang="en-US" sz="3200" dirty="0" smtClean="0"/>
              <a:t>Empower Subordinate Leaders</a:t>
            </a:r>
            <a:endParaRPr lang="en-US" sz="3200" dirty="0"/>
          </a:p>
        </p:txBody>
      </p:sp>
    </p:spTree>
    <p:extLst>
      <p:ext uri="{BB962C8B-B14F-4D97-AF65-F5344CB8AC3E}">
        <p14:creationId xmlns:p14="http://schemas.microsoft.com/office/powerpoint/2010/main" val="261198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 </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936948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p:cNvSpPr>
          <p:nvPr/>
        </p:nvSpPr>
        <p:spPr bwMode="auto">
          <a:xfrm>
            <a:off x="185740" y="1066801"/>
            <a:ext cx="8796528" cy="5257800"/>
          </a:xfrm>
          <a:prstGeom prst="rect">
            <a:avLst/>
          </a:prstGeom>
          <a:blipFill dpi="0" rotWithShape="1">
            <a:blip r:embed="rId3">
              <a:alphaModFix amt="41000"/>
            </a:blip>
            <a:srcRect/>
            <a:stretch>
              <a:fillRect t="-1" r="-22366" b="-3010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lnSpc>
                <a:spcPct val="115000"/>
              </a:lnSpc>
            </a:pPr>
            <a:endParaRPr lang="en-US" sz="2400" dirty="0">
              <a:latin typeface="Arial" panose="020B0604020202020204" pitchFamily="34" charset="0"/>
              <a:ea typeface="Calibri"/>
              <a:cs typeface="Arial" panose="020B0604020202020204" pitchFamily="34"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Leadership</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164404" y="1861810"/>
            <a:ext cx="8839200" cy="523220"/>
          </a:xfrm>
          <a:prstGeom prst="rect">
            <a:avLst/>
          </a:prstGeom>
          <a:noFill/>
        </p:spPr>
        <p:txBody>
          <a:bodyPr wrap="square" rtlCol="0">
            <a:spAutoFit/>
          </a:bodyPr>
          <a:lstStyle/>
          <a:p>
            <a:r>
              <a:rPr lang="en-US" sz="2800" dirty="0" smtClean="0"/>
              <a:t>Leadership is a great responsibility…</a:t>
            </a:r>
          </a:p>
        </p:txBody>
      </p:sp>
      <p:sp>
        <p:nvSpPr>
          <p:cNvPr id="7" name="TextBox 6"/>
          <p:cNvSpPr txBox="1"/>
          <p:nvPr/>
        </p:nvSpPr>
        <p:spPr>
          <a:xfrm>
            <a:off x="-1828800" y="2351962"/>
            <a:ext cx="8153400" cy="523220"/>
          </a:xfrm>
          <a:prstGeom prst="rect">
            <a:avLst/>
          </a:prstGeom>
          <a:noFill/>
        </p:spPr>
        <p:txBody>
          <a:bodyPr wrap="square" rtlCol="0">
            <a:spAutoFit/>
          </a:bodyPr>
          <a:lstStyle/>
          <a:p>
            <a:pPr algn="r"/>
            <a:r>
              <a:rPr lang="en-US" sz="2800" dirty="0" smtClean="0"/>
              <a:t>…and a great privilege.</a:t>
            </a:r>
          </a:p>
        </p:txBody>
      </p:sp>
      <p:sp>
        <p:nvSpPr>
          <p:cNvPr id="2" name="Rectangle 1"/>
          <p:cNvSpPr/>
          <p:nvPr/>
        </p:nvSpPr>
        <p:spPr>
          <a:xfrm>
            <a:off x="7924801" y="5657671"/>
            <a:ext cx="1142999" cy="646331"/>
          </a:xfrm>
          <a:prstGeom prst="rect">
            <a:avLst/>
          </a:prstGeom>
        </p:spPr>
        <p:txBody>
          <a:bodyPr wrap="square">
            <a:spAutoFit/>
          </a:bodyPr>
          <a:lstStyle/>
          <a:p>
            <a:r>
              <a:rPr lang="en-US" sz="3600" dirty="0">
                <a:latin typeface="Arial" panose="020B0604020202020204" pitchFamily="34" charset="0"/>
                <a:cs typeface="Arial" panose="020B0604020202020204" pitchFamily="34" charset="0"/>
                <a:sym typeface="Webdings"/>
              </a:rPr>
              <a:t></a:t>
            </a:r>
            <a:endParaRPr lang="en-US" sz="3600" dirty="0"/>
          </a:p>
        </p:txBody>
      </p:sp>
    </p:spTree>
    <p:extLst>
      <p:ext uri="{BB962C8B-B14F-4D97-AF65-F5344CB8AC3E}">
        <p14:creationId xmlns:p14="http://schemas.microsoft.com/office/powerpoint/2010/main" val="1868986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 </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R2 Soldier for Life </a:t>
            </a:r>
            <a:r>
              <a:rPr lang="en-US" dirty="0" smtClean="0"/>
              <a:t>Lifecycle</a:t>
            </a:r>
            <a:endParaRPr lang="en-US" dirty="0"/>
          </a:p>
        </p:txBody>
      </p:sp>
      <p:pic>
        <p:nvPicPr>
          <p:cNvPr id="129" name="Picture 2"/>
          <p:cNvPicPr>
            <a:picLocks noChangeAspect="1"/>
          </p:cNvPicPr>
          <p:nvPr/>
        </p:nvPicPr>
        <p:blipFill rotWithShape="1">
          <a:blip r:embed="rId3">
            <a:extLst>
              <a:ext uri="{28A0092B-C50C-407E-A947-70E740481C1C}">
                <a14:useLocalDpi xmlns:a14="http://schemas.microsoft.com/office/drawing/2010/main" val="0"/>
              </a:ext>
            </a:extLst>
          </a:blip>
          <a:srcRect l="18523" t="4330" r="18523" b="4330"/>
          <a:stretch/>
        </p:blipFill>
        <p:spPr bwMode="auto">
          <a:xfrm>
            <a:off x="1238457" y="838200"/>
            <a:ext cx="6702007" cy="54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067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pPr>
              <a:defRPr/>
            </a:pPr>
            <a:fld id="{28D604B7-7F2E-4598-97D7-C78FF17369B4}" type="slidenum">
              <a:rPr lang="en-US" altLang="en-US" smtClean="0"/>
              <a:pPr>
                <a:defRPr/>
              </a:pPr>
              <a:t>16</a:t>
            </a:fld>
            <a:endParaRPr lang="en-US" altLang="en-US"/>
          </a:p>
        </p:txBody>
      </p:sp>
      <p:sp>
        <p:nvSpPr>
          <p:cNvPr id="4" name="Footer Placeholder 3"/>
          <p:cNvSpPr>
            <a:spLocks noGrp="1"/>
          </p:cNvSpPr>
          <p:nvPr>
            <p:ph type="ftr" sz="quarter" idx="10"/>
          </p:nvPr>
        </p:nvSpPr>
        <p:spPr/>
        <p:txBody>
          <a:bodyPr/>
          <a:lstStyle/>
          <a:p>
            <a:r>
              <a:rPr lang="en-US" smtClean="0"/>
              <a:t>FOUO</a:t>
            </a:r>
            <a:endParaRPr lang="en-US"/>
          </a:p>
        </p:txBody>
      </p:sp>
      <p:sp>
        <p:nvSpPr>
          <p:cNvPr id="5" name="TextBox 4"/>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Tree>
    <p:extLst>
      <p:ext uri="{BB962C8B-B14F-4D97-AF65-F5344CB8AC3E}">
        <p14:creationId xmlns:p14="http://schemas.microsoft.com/office/powerpoint/2010/main" val="49943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869219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Who’s On Your R2 Team?</a:t>
            </a:r>
            <a:endParaRPr lang="en-US" sz="2000" dirty="0" smtClean="0">
              <a:solidFill>
                <a:srgbClr val="FF0000"/>
              </a:solidFill>
            </a:endParaRPr>
          </a:p>
        </p:txBody>
      </p:sp>
      <p:sp>
        <p:nvSpPr>
          <p:cNvPr id="6" name="TextBox 5"/>
          <p:cNvSpPr txBox="1"/>
          <p:nvPr/>
        </p:nvSpPr>
        <p:spPr>
          <a:xfrm>
            <a:off x="304800" y="1219200"/>
            <a:ext cx="8839200" cy="4893647"/>
          </a:xfrm>
          <a:prstGeom prst="rect">
            <a:avLst/>
          </a:prstGeom>
          <a:noFill/>
        </p:spPr>
        <p:txBody>
          <a:bodyPr wrap="square" rtlCol="0">
            <a:spAutoFit/>
          </a:bodyPr>
          <a:lstStyle/>
          <a:p>
            <a:r>
              <a:rPr lang="en-US" sz="2400" dirty="0" smtClean="0"/>
              <a:t>Installation Capabilities</a:t>
            </a:r>
          </a:p>
          <a:p>
            <a:pPr marL="285750" indent="-285750">
              <a:buFont typeface="Arial" panose="020B0604020202020204" pitchFamily="34" charset="0"/>
              <a:buChar char="•"/>
            </a:pPr>
            <a:r>
              <a:rPr lang="en-US" sz="2400" dirty="0" smtClean="0"/>
              <a:t>Performance Experts (PEs)</a:t>
            </a:r>
          </a:p>
          <a:p>
            <a:pPr marL="285750" indent="-285750">
              <a:buFont typeface="Arial" panose="020B0604020202020204" pitchFamily="34" charset="0"/>
              <a:buChar char="•"/>
            </a:pPr>
            <a:r>
              <a:rPr lang="en-US" sz="2400" dirty="0" smtClean="0"/>
              <a:t>Community Ready and Resilient Integrator</a:t>
            </a:r>
          </a:p>
          <a:p>
            <a:pPr marL="285750" indent="-285750">
              <a:buFont typeface="Arial" panose="020B0604020202020204" pitchFamily="34" charset="0"/>
              <a:buChar char="•"/>
            </a:pPr>
            <a:r>
              <a:rPr lang="en-US" sz="2400" dirty="0" smtClean="0"/>
              <a:t>Risk Reduction Program Coordinator</a:t>
            </a:r>
          </a:p>
          <a:p>
            <a:pPr marL="285750" indent="-285750">
              <a:buFont typeface="Arial" panose="020B0604020202020204" pitchFamily="34" charset="0"/>
              <a:buChar char="•"/>
            </a:pPr>
            <a:r>
              <a:rPr lang="en-US" sz="2400" dirty="0"/>
              <a:t>Ready and Resilient Program Manager</a:t>
            </a:r>
          </a:p>
          <a:p>
            <a:pPr marL="285750" indent="-285750">
              <a:buFont typeface="Arial" panose="020B0604020202020204" pitchFamily="34" charset="0"/>
              <a:buChar char="•"/>
            </a:pPr>
            <a:r>
              <a:rPr lang="en-US" sz="2400" dirty="0" smtClean="0"/>
              <a:t>Suicide Prevention Program Manager</a:t>
            </a:r>
          </a:p>
          <a:p>
            <a:pPr marL="285750" indent="-285750">
              <a:buFont typeface="Arial" panose="020B0604020202020204" pitchFamily="34" charset="0"/>
              <a:buChar char="•"/>
            </a:pPr>
            <a:r>
              <a:rPr lang="en-US" sz="2400" dirty="0" smtClean="0"/>
              <a:t>Substance Abuse Program Manager</a:t>
            </a:r>
          </a:p>
          <a:p>
            <a:pPr marL="285750" indent="-285750">
              <a:buFont typeface="Arial" panose="020B0604020202020204" pitchFamily="34" charset="0"/>
              <a:buChar char="•"/>
            </a:pPr>
            <a:endParaRPr lang="en-US" sz="2400" dirty="0" smtClean="0"/>
          </a:p>
          <a:p>
            <a:r>
              <a:rPr lang="en-US" sz="2400" dirty="0" smtClean="0"/>
              <a:t>Unit Assets</a:t>
            </a:r>
            <a:endParaRPr lang="en-US" sz="2400" dirty="0"/>
          </a:p>
          <a:p>
            <a:pPr marL="285750" indent="-285750">
              <a:buFont typeface="Arial" panose="020B0604020202020204" pitchFamily="34" charset="0"/>
              <a:buChar char="•"/>
            </a:pPr>
            <a:r>
              <a:rPr lang="en-US" sz="2400" dirty="0" smtClean="0"/>
              <a:t>Master Resilience Trainers (MRTs)</a:t>
            </a:r>
          </a:p>
          <a:p>
            <a:pPr marL="285750" indent="-285750">
              <a:buFont typeface="Arial" panose="020B0604020202020204" pitchFamily="34" charset="0"/>
              <a:buChar char="•"/>
            </a:pPr>
            <a:r>
              <a:rPr lang="en-US" sz="2400" dirty="0" smtClean="0"/>
              <a:t>UPL</a:t>
            </a:r>
          </a:p>
          <a:p>
            <a:pPr marL="285750" indent="-285750">
              <a:buFont typeface="Arial" panose="020B0604020202020204" pitchFamily="34" charset="0"/>
              <a:buChar char="•"/>
            </a:pPr>
            <a:endParaRPr lang="en-US" sz="2400" dirty="0" smtClean="0"/>
          </a:p>
          <a:p>
            <a:endParaRPr lang="en-US" sz="2400" dirty="0" smtClean="0"/>
          </a:p>
        </p:txBody>
      </p:sp>
      <p:pic>
        <p:nvPicPr>
          <p:cNvPr id="7"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014" y1="24491" x2="64733" y2="24285"/>
                        <a14:foregroundMark x1="34184" y1="27739" x2="65739" y2="27739"/>
                        <a14:foregroundMark x1="68394" y1="28564" x2="68987" y2="70276"/>
                        <a14:foregroundMark x1="30523" y1="29776" x2="30730" y2="68059"/>
                        <a14:foregroundMark x1="35009" y1="67028" x2="64527" y2="67440"/>
                        <a14:foregroundMark x1="33385" y1="73344" x2="65326" y2="74555"/>
                        <a14:foregroundMark x1="34390" y1="71101" x2="65739" y2="71513"/>
                        <a14:foregroundMark x1="33179" y1="29982" x2="33797" y2="53184"/>
                        <a14:foregroundMark x1="47229" y1="44238" x2="52101" y2="43413"/>
                        <a14:foregroundMark x1="54550" y1="51353" x2="43542" y2="48105"/>
                        <a14:foregroundMark x1="55968" y1="44238" x2="49446" y2="36917"/>
                        <a14:foregroundMark x1="35422" y1="59912" x2="65532" y2="59706"/>
                        <a14:foregroundMark x1="65481" y1="58649" x2="33720" y2="58494"/>
                      </a14:backgroundRemoval>
                    </a14:imgEffect>
                  </a14:imgLayer>
                </a14:imgProps>
              </a:ext>
              <a:ext uri="{28A0092B-C50C-407E-A947-70E740481C1C}">
                <a14:useLocalDpi xmlns:a14="http://schemas.microsoft.com/office/drawing/2010/main" val="0"/>
              </a:ext>
            </a:extLst>
          </a:blip>
          <a:stretch>
            <a:fillRect/>
          </a:stretch>
        </p:blipFill>
        <p:spPr bwMode="auto">
          <a:xfrm>
            <a:off x="5562600" y="2819400"/>
            <a:ext cx="3502152" cy="35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391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6">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6">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57092"/>
            <a:ext cx="9144000" cy="523220"/>
          </a:xfrm>
          <a:prstGeom prst="rect">
            <a:avLst/>
          </a:prstGeom>
          <a:noFill/>
        </p:spPr>
        <p:txBody>
          <a:bodyPr wrap="square" rtlCol="0">
            <a:spAutoFit/>
          </a:bodyPr>
          <a:lstStyle/>
          <a:p>
            <a:pPr algn="ctr"/>
            <a:r>
              <a:rPr lang="en-US" sz="2800" dirty="0" err="1" smtClean="0"/>
              <a:t>SmartGuide</a:t>
            </a:r>
            <a:r>
              <a:rPr lang="en-US" sz="2800" dirty="0" smtClean="0"/>
              <a:t> Format - ii</a:t>
            </a:r>
            <a:endParaRPr lang="en-US" sz="2800" dirty="0"/>
          </a:p>
        </p:txBody>
      </p:sp>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190094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152400" y="1191796"/>
            <a:ext cx="4800600" cy="402901"/>
          </a:xfrm>
        </p:spPr>
        <p:txBody>
          <a:bodyPr/>
          <a:lstStyle/>
          <a:p>
            <a:r>
              <a:rPr lang="en-US" sz="2000" dirty="0" smtClean="0"/>
              <a:t>	How </a:t>
            </a:r>
            <a:r>
              <a:rPr lang="en-US" sz="2000" dirty="0"/>
              <a:t>can you use your MRT </a:t>
            </a:r>
            <a:r>
              <a:rPr lang="en-US" sz="2000" dirty="0" smtClean="0"/>
              <a:t>team </a:t>
            </a:r>
            <a:r>
              <a:rPr lang="en-US" sz="2000" dirty="0"/>
              <a:t>to benefit your unit?</a:t>
            </a:r>
          </a:p>
          <a:p>
            <a:endParaRPr lang="en-US" dirty="0"/>
          </a:p>
        </p:txBody>
      </p:sp>
      <p:sp>
        <p:nvSpPr>
          <p:cNvPr id="11" name="Content Placeholder 10"/>
          <p:cNvSpPr>
            <a:spLocks noGrp="1"/>
          </p:cNvSpPr>
          <p:nvPr>
            <p:ph sz="quarter" idx="15"/>
          </p:nvPr>
        </p:nvSpPr>
        <p:spPr>
          <a:xfrm>
            <a:off x="294484" y="2027589"/>
            <a:ext cx="4506115" cy="3687412"/>
          </a:xfrm>
        </p:spPr>
        <p:txBody>
          <a:bodyPr/>
          <a:lstStyle/>
          <a:p>
            <a:pPr marL="347472">
              <a:spcBef>
                <a:spcPts val="600"/>
              </a:spcBef>
              <a:buFont typeface="Arial" panose="020B0604020202020204" pitchFamily="34" charset="0"/>
              <a:buChar char="•"/>
            </a:pPr>
            <a:r>
              <a:rPr lang="en-US" sz="1800" dirty="0"/>
              <a:t>Start early and discuss expectations with your MRT team to </a:t>
            </a:r>
            <a:r>
              <a:rPr lang="en-US" sz="1800" dirty="0" smtClean="0"/>
              <a:t>apply </a:t>
            </a:r>
            <a:r>
              <a:rPr lang="en-US" sz="1800" dirty="0"/>
              <a:t>and coach concepts and skills </a:t>
            </a:r>
          </a:p>
          <a:p>
            <a:pPr marL="347472">
              <a:spcBef>
                <a:spcPts val="600"/>
              </a:spcBef>
              <a:buFont typeface="Arial" panose="020B0604020202020204" pitchFamily="34" charset="0"/>
              <a:buChar char="•"/>
            </a:pPr>
            <a:r>
              <a:rPr lang="en-US" sz="1800" dirty="0"/>
              <a:t>Integrate your MRT team into training meetings so they can figure out which competencies they may target for specific events</a:t>
            </a:r>
          </a:p>
          <a:p>
            <a:pPr marL="347472">
              <a:spcBef>
                <a:spcPts val="600"/>
              </a:spcBef>
              <a:buFont typeface="Arial" panose="020B0604020202020204" pitchFamily="34" charset="0"/>
              <a:buChar char="•"/>
            </a:pPr>
            <a:r>
              <a:rPr lang="en-US" sz="1800" dirty="0"/>
              <a:t>Bring in Performance Experts to demonstrate and mentor your MRT</a:t>
            </a:r>
          </a:p>
          <a:p>
            <a:pPr marL="347472">
              <a:spcBef>
                <a:spcPts val="600"/>
              </a:spcBef>
              <a:buFont typeface="Arial" panose="020B0604020202020204" pitchFamily="34" charset="0"/>
              <a:buChar char="•"/>
            </a:pPr>
            <a:r>
              <a:rPr lang="en-US" sz="1800" dirty="0"/>
              <a:t>Know the MRT’s limits (may need to utilize BH or Performance Experts) and use them </a:t>
            </a:r>
            <a:r>
              <a:rPr lang="en-US" sz="1800" dirty="0" smtClean="0"/>
              <a:t>accordingly</a:t>
            </a:r>
            <a:endParaRPr lang="en-US" sz="1800" dirty="0"/>
          </a:p>
        </p:txBody>
      </p:sp>
      <p:pic>
        <p:nvPicPr>
          <p:cNvPr id="13" name="Content Placeholder 12"/>
          <p:cNvPicPr>
            <a:picLocks noGrp="1" noChangeAspect="1"/>
          </p:cNvPicPr>
          <p:nvPr>
            <p:ph sz="quarter" idx="16"/>
          </p:nvPr>
        </p:nvPicPr>
        <p:blipFill rotWithShape="1">
          <a:blip r:embed="rId3" cstate="print">
            <a:extLst>
              <a:ext uri="{28A0092B-C50C-407E-A947-70E740481C1C}">
                <a14:useLocalDpi xmlns:a14="http://schemas.microsoft.com/office/drawing/2010/main" val="0"/>
              </a:ext>
            </a:extLst>
          </a:blip>
          <a:srcRect t="18539"/>
          <a:stretch/>
        </p:blipFill>
        <p:spPr>
          <a:xfrm>
            <a:off x="5181600" y="1447800"/>
            <a:ext cx="3545876" cy="4332777"/>
          </a:xfrm>
          <a:ln>
            <a:solidFill>
              <a:schemeClr val="tx1"/>
            </a:solidFill>
          </a:ln>
        </p:spPr>
      </p:pic>
      <p:sp>
        <p:nvSpPr>
          <p:cNvPr id="13314" name="Title 2"/>
          <p:cNvSpPr>
            <a:spLocks noGrp="1"/>
          </p:cNvSpPr>
          <p:nvPr>
            <p:ph type="title"/>
          </p:nvPr>
        </p:nvSpPr>
        <p:spPr/>
        <p:txBody>
          <a:bodyPr/>
          <a:lstStyle/>
          <a:p>
            <a:pPr>
              <a:tabLst>
                <a:tab pos="3825875" algn="l"/>
              </a:tabLst>
            </a:pPr>
            <a:r>
              <a:rPr lang="en-US" b="1" dirty="0">
                <a:solidFill>
                  <a:schemeClr val="tx1"/>
                </a:solidFill>
              </a:rPr>
              <a:t>How to Develop Your </a:t>
            </a:r>
            <a:r>
              <a:rPr lang="en-US" b="1" dirty="0" smtClean="0">
                <a:solidFill>
                  <a:schemeClr val="tx1"/>
                </a:solidFill>
              </a:rPr>
              <a:t>MRT</a:t>
            </a:r>
            <a:endParaRPr lang="en-US" b="1"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125"/>
          <p:cNvPicPr>
            <a:picLocks noChangeAspect="1" noChangeArrowheads="1"/>
          </p:cNvPicPr>
          <p:nvPr/>
        </p:nvPicPr>
        <p:blipFill>
          <a:blip r:embed="rId4" cstate="print"/>
          <a:srcRect/>
          <a:stretch>
            <a:fillRect/>
          </a:stretch>
        </p:blipFill>
        <p:spPr bwMode="auto">
          <a:xfrm>
            <a:off x="8458200" y="6019800"/>
            <a:ext cx="377819" cy="386041"/>
          </a:xfrm>
          <a:prstGeom prst="rect">
            <a:avLst/>
          </a:prstGeom>
          <a:noFill/>
          <a:ln w="9525">
            <a:noFill/>
            <a:miter lim="800000"/>
            <a:headEnd/>
            <a:tailEnd/>
          </a:ln>
          <a:effectLst/>
        </p:spPr>
      </p:pic>
    </p:spTree>
    <p:extLst>
      <p:ext uri="{BB962C8B-B14F-4D97-AF65-F5344CB8AC3E}">
        <p14:creationId xmlns:p14="http://schemas.microsoft.com/office/powerpoint/2010/main" val="223622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Fact or Fiction</a:t>
            </a:r>
            <a:endParaRPr lang="en-US" sz="2000" dirty="0" smtClean="0">
              <a:solidFill>
                <a:srgbClr val="FF0000"/>
              </a:solidFill>
            </a:endParaRPr>
          </a:p>
        </p:txBody>
      </p:sp>
      <p:sp>
        <p:nvSpPr>
          <p:cNvPr id="2" name="Content Placeholder 1"/>
          <p:cNvSpPr>
            <a:spLocks noGrp="1"/>
          </p:cNvSpPr>
          <p:nvPr>
            <p:ph idx="4294967295"/>
          </p:nvPr>
        </p:nvSpPr>
        <p:spPr>
          <a:xfrm>
            <a:off x="457200" y="1371600"/>
            <a:ext cx="8229600" cy="4683125"/>
          </a:xfrm>
          <a:prstGeom prst="rect">
            <a:avLst/>
          </a:prstGeom>
        </p:spPr>
        <p:txBody>
          <a:bodyPr/>
          <a:lstStyle/>
          <a:p>
            <a:pPr marL="0" indent="0">
              <a:buNone/>
            </a:pPr>
            <a:r>
              <a:rPr lang="en-US" sz="2400" dirty="0" smtClean="0"/>
              <a:t>Competence is always the primary factor in trust. </a:t>
            </a:r>
            <a:endParaRPr lang="en-US" sz="2400" dirty="0"/>
          </a:p>
          <a:p>
            <a:pPr marL="0" indent="0">
              <a:buNone/>
            </a:pPr>
            <a:endParaRPr lang="en-US" dirty="0" smtClean="0"/>
          </a:p>
          <a:p>
            <a:pPr marL="0" indent="0">
              <a:buNone/>
            </a:pPr>
            <a:endParaRPr lang="en-US" dirty="0" smtClean="0"/>
          </a:p>
          <a:p>
            <a:pPr marL="0" indent="0">
              <a:buNone/>
            </a:pPr>
            <a:endParaRPr lang="en-US" dirty="0"/>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ounded Rectangle 16"/>
          <p:cNvSpPr/>
          <p:nvPr/>
        </p:nvSpPr>
        <p:spPr bwMode="auto">
          <a:xfrm>
            <a:off x="2286000" y="2503814"/>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Fact</a:t>
            </a:r>
            <a:endParaRPr kumimoji="0" lang="en-US" sz="2400" b="1" i="0" u="none" strike="noStrike" cap="none" normalizeH="0" baseline="0" dirty="0" smtClean="0">
              <a:ln>
                <a:noFill/>
              </a:ln>
              <a:solidFill>
                <a:schemeClr val="bg1"/>
              </a:solidFill>
              <a:effectLst/>
              <a:latin typeface="Arial" charset="0"/>
            </a:endParaRPr>
          </a:p>
        </p:txBody>
      </p:sp>
      <p:sp>
        <p:nvSpPr>
          <p:cNvPr id="18" name="Rounded Rectangle 17"/>
          <p:cNvSpPr/>
          <p:nvPr/>
        </p:nvSpPr>
        <p:spPr bwMode="auto">
          <a:xfrm>
            <a:off x="4842675" y="4050603"/>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Fiction</a:t>
            </a:r>
            <a:endParaRPr kumimoji="0" lang="en-US" sz="2400" b="1" i="0" u="none" strike="noStrike" cap="none" normalizeH="0" baseline="0" dirty="0" smtClean="0">
              <a:ln>
                <a:noFill/>
              </a:ln>
              <a:solidFill>
                <a:schemeClr val="bg1"/>
              </a:solidFill>
              <a:effectLst/>
              <a:latin typeface="Arial" charset="0"/>
            </a:endParaRPr>
          </a:p>
        </p:txBody>
      </p:sp>
      <p:sp>
        <p:nvSpPr>
          <p:cNvPr id="19" name="TextBox 18"/>
          <p:cNvSpPr txBox="1"/>
          <p:nvPr/>
        </p:nvSpPr>
        <p:spPr>
          <a:xfrm rot="19277511">
            <a:off x="3866581" y="3741024"/>
            <a:ext cx="1484096" cy="584775"/>
          </a:xfrm>
          <a:prstGeom prst="rect">
            <a:avLst/>
          </a:prstGeom>
          <a:noFill/>
        </p:spPr>
        <p:txBody>
          <a:bodyPr wrap="square" rtlCol="0">
            <a:spAutoFit/>
          </a:bodyPr>
          <a:lstStyle/>
          <a:p>
            <a:pPr algn="ctr"/>
            <a:r>
              <a:rPr lang="en-US" sz="3200" dirty="0" smtClean="0">
                <a:solidFill>
                  <a:sysClr val="windowText" lastClr="000000"/>
                </a:solidFill>
              </a:rPr>
              <a:t>OR</a:t>
            </a:r>
            <a:endParaRPr lang="en-US" dirty="0">
              <a:solidFill>
                <a:sysClr val="windowText" lastClr="000000"/>
              </a:solidFill>
            </a:endParaRPr>
          </a:p>
        </p:txBody>
      </p:sp>
    </p:spTree>
    <p:extLst>
      <p:ext uri="{BB962C8B-B14F-4D97-AF65-F5344CB8AC3E}">
        <p14:creationId xmlns:p14="http://schemas.microsoft.com/office/powerpoint/2010/main" val="713590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70744" y="1089394"/>
            <a:ext cx="8830734" cy="5257801"/>
          </a:xfrm>
          <a:prstGeom prst="rect">
            <a:avLst/>
          </a:prstGeom>
          <a:blipFill dpi="0" rotWithShape="1">
            <a:blip r:embed="rId3">
              <a:alphaModFix amt="33000"/>
            </a:blip>
            <a:srcRect/>
            <a:stretch>
              <a:fillRect l="-12376" t="-7377" r="-20056" b="-3945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Trust</a:t>
            </a:r>
            <a:endParaRPr lang="en-US" sz="2000" dirty="0" smtClean="0">
              <a:solidFill>
                <a:srgbClr val="FF0000"/>
              </a:solidFill>
            </a:endParaRPr>
          </a:p>
        </p:txBody>
      </p:sp>
      <p:sp>
        <p:nvSpPr>
          <p:cNvPr id="6" name="TextBox 5"/>
          <p:cNvSpPr txBox="1"/>
          <p:nvPr/>
        </p:nvSpPr>
        <p:spPr>
          <a:xfrm>
            <a:off x="318911" y="1066799"/>
            <a:ext cx="8534400" cy="5262979"/>
          </a:xfrm>
          <a:prstGeom prst="rect">
            <a:avLst/>
          </a:prstGeom>
          <a:noFill/>
        </p:spPr>
        <p:txBody>
          <a:bodyPr wrap="square" rtlCol="0">
            <a:spAutoFit/>
          </a:bodyPr>
          <a:lstStyle/>
          <a:p>
            <a:r>
              <a:rPr lang="en-US" sz="2400" dirty="0"/>
              <a:t>Why do </a:t>
            </a:r>
            <a:r>
              <a:rPr lang="en-US" sz="2400" dirty="0" smtClean="0"/>
              <a:t>your Soldiers trust you?</a:t>
            </a:r>
            <a:endParaRPr lang="en-US" sz="2400" dirty="0"/>
          </a:p>
          <a:p>
            <a:r>
              <a:rPr lang="en-US" sz="2400" dirty="0"/>
              <a:t>Why </a:t>
            </a:r>
            <a:r>
              <a:rPr lang="en-US" sz="2400" dirty="0" smtClean="0"/>
              <a:t>does your Command trust you</a:t>
            </a:r>
            <a:r>
              <a:rPr lang="en-US" sz="2400" dirty="0"/>
              <a:t>?</a:t>
            </a:r>
          </a:p>
          <a:p>
            <a:endParaRPr lang="en-US" sz="2400" dirty="0" smtClean="0"/>
          </a:p>
          <a:p>
            <a:endParaRPr lang="en-US" sz="2400" dirty="0" smtClean="0"/>
          </a:p>
          <a:p>
            <a:endParaRPr lang="en-US" sz="2400" dirty="0"/>
          </a:p>
          <a:p>
            <a:r>
              <a:rPr lang="en-US" sz="2400" dirty="0" smtClean="0"/>
              <a:t>Trust—the assured reliance on the character, ability, strength, or truth of someone or something (ADP-1)</a:t>
            </a:r>
          </a:p>
          <a:p>
            <a:endParaRPr lang="en-US" sz="2400" dirty="0"/>
          </a:p>
          <a:p>
            <a:endParaRPr lang="en-US" sz="2400" dirty="0" smtClean="0"/>
          </a:p>
          <a:p>
            <a:endParaRPr lang="en-US" sz="2400" dirty="0" smtClean="0"/>
          </a:p>
          <a:p>
            <a:r>
              <a:rPr lang="en-US" sz="2400" dirty="0" smtClean="0"/>
              <a:t>What might happen in a company if the CDR and 1SG don’t trust each other?</a:t>
            </a:r>
          </a:p>
          <a:p>
            <a:pPr lvl="0"/>
            <a:r>
              <a:rPr lang="en-US" sz="2400" dirty="0">
                <a:solidFill>
                  <a:prstClr val="black"/>
                </a:solidFill>
                <a:latin typeface="Arial" panose="020B0604020202020204" pitchFamily="34" charset="0"/>
                <a:cs typeface="Arial" panose="020B0604020202020204" pitchFamily="34" charset="0"/>
              </a:rPr>
              <a:t>What might you observe when a unit has a high level of internal distrust</a:t>
            </a:r>
            <a:r>
              <a:rPr lang="en-US" sz="2400" dirty="0" smtClean="0">
                <a:solidFill>
                  <a:prstClr val="black"/>
                </a:solidFill>
                <a:latin typeface="Arial" panose="020B0604020202020204" pitchFamily="34" charset="0"/>
                <a:cs typeface="Arial" panose="020B0604020202020204" pitchFamily="34" charset="0"/>
              </a:rPr>
              <a:t>?</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661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520426456"/>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62255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32882253"/>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2314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3344470"/>
            <a:ext cx="9144000" cy="523220"/>
          </a:xfrm>
          <a:prstGeom prst="rect">
            <a:avLst/>
          </a:prstGeom>
          <a:noFill/>
        </p:spPr>
        <p:txBody>
          <a:bodyPr wrap="square" rtlCol="0">
            <a:spAutoFit/>
          </a:bodyPr>
          <a:lstStyle/>
          <a:p>
            <a:pPr algn="ctr"/>
            <a:r>
              <a:rPr lang="en-US" sz="2800" dirty="0" err="1" smtClean="0"/>
              <a:t>SmartGuide</a:t>
            </a:r>
            <a:r>
              <a:rPr lang="en-US" sz="2800" dirty="0" smtClean="0"/>
              <a:t> Format - iii</a:t>
            </a:r>
            <a:endParaRPr lang="en-US" sz="28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86759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80492621"/>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Tree>
    <p:extLst>
      <p:ext uri="{BB962C8B-B14F-4D97-AF65-F5344CB8AC3E}">
        <p14:creationId xmlns:p14="http://schemas.microsoft.com/office/powerpoint/2010/main" val="92314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026632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21269249"/>
              </p:ext>
            </p:extLst>
          </p:nvPr>
        </p:nvGraphicFramePr>
        <p:xfrm>
          <a:off x="228600" y="1066800"/>
          <a:ext cx="8610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Tree>
    <p:extLst>
      <p:ext uri="{BB962C8B-B14F-4D97-AF65-F5344CB8AC3E}">
        <p14:creationId xmlns:p14="http://schemas.microsoft.com/office/powerpoint/2010/main" val="278966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451722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5448" y="1045505"/>
            <a:ext cx="8833104" cy="5355295"/>
          </a:xfrm>
          <a:prstGeom prst="rect">
            <a:avLst/>
          </a:prstGeom>
          <a:blipFill dpi="0" rotWithShape="1">
            <a:blip r:embed="rId3">
              <a:alphaModFix amt="53000"/>
            </a:blip>
            <a:srcRect/>
            <a:stretch>
              <a:fillRect l="-8378" t="-6651" r="-256" b="-29761"/>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Elements of Trust</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TextBox 4"/>
          <p:cNvSpPr txBox="1"/>
          <p:nvPr/>
        </p:nvSpPr>
        <p:spPr>
          <a:xfrm>
            <a:off x="2286000" y="4724400"/>
            <a:ext cx="6702552" cy="707886"/>
          </a:xfrm>
          <a:prstGeom prst="rect">
            <a:avLst/>
          </a:prstGeom>
          <a:noFill/>
        </p:spPr>
        <p:txBody>
          <a:bodyPr wrap="square" rtlCol="0">
            <a:spAutoFit/>
          </a:bodyPr>
          <a:lstStyle/>
          <a:p>
            <a:pPr algn="ctr"/>
            <a:r>
              <a:rPr lang="en-US" sz="4000" dirty="0" smtClean="0"/>
              <a:t>Perceptions matter</a:t>
            </a:r>
            <a:endParaRPr lang="en-US" sz="4000" dirty="0"/>
          </a:p>
        </p:txBody>
      </p:sp>
    </p:spTree>
    <p:extLst>
      <p:ext uri="{BB962C8B-B14F-4D97-AF65-F5344CB8AC3E}">
        <p14:creationId xmlns:p14="http://schemas.microsoft.com/office/powerpoint/2010/main" val="428560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03719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 y="1066800"/>
            <a:ext cx="8839200" cy="5334000"/>
          </a:xfrm>
          <a:prstGeom prst="rect">
            <a:avLst/>
          </a:prstGeom>
          <a:blipFill dpi="0" rotWithShape="1">
            <a:blip r:embed="rId3">
              <a:alphaModFix amt="29000"/>
            </a:blip>
            <a:srcRect/>
            <a:stretch>
              <a:fillRect t="-2" b="-962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a:xfrm>
            <a:off x="1" y="262467"/>
            <a:ext cx="9144000" cy="457200"/>
          </a:xfrm>
        </p:spPr>
        <p:txBody>
          <a:bodyPr>
            <a:noAutofit/>
          </a:bodyPr>
          <a:lstStyle/>
          <a:p>
            <a:pPr algn="ctr"/>
            <a:r>
              <a:rPr lang="en-US" b="1" dirty="0" smtClean="0">
                <a:solidFill>
                  <a:schemeClr val="tx1"/>
                </a:solidFill>
              </a:rPr>
              <a:t>Fostering a Culture of Trust in Your Unit</a:t>
            </a:r>
            <a:endParaRPr lang="en-US" b="1" dirty="0">
              <a:solidFill>
                <a:schemeClr val="tx1"/>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TextBox 1"/>
          <p:cNvSpPr txBox="1"/>
          <p:nvPr/>
        </p:nvSpPr>
        <p:spPr>
          <a:xfrm>
            <a:off x="342900" y="1271587"/>
            <a:ext cx="8458200" cy="4893647"/>
          </a:xfrm>
          <a:prstGeom prst="rect">
            <a:avLst/>
          </a:prstGeom>
          <a:noFill/>
        </p:spPr>
        <p:txBody>
          <a:bodyPr wrap="square" rtlCol="0">
            <a:spAutoFit/>
          </a:bodyPr>
          <a:lstStyle/>
          <a:p>
            <a:r>
              <a:rPr lang="en-US" sz="2800" dirty="0" smtClean="0"/>
              <a:t>Consistently</a:t>
            </a:r>
          </a:p>
          <a:p>
            <a:endParaRPr lang="en-US" sz="1200" dirty="0" smtClean="0"/>
          </a:p>
          <a:p>
            <a:pPr marL="914400" lvl="1" indent="-282575">
              <a:buFont typeface="Arial" panose="020B0604020202020204" pitchFamily="34" charset="0"/>
              <a:buChar char="̶"/>
            </a:pPr>
            <a:r>
              <a:rPr lang="en-US" sz="2800" dirty="0" smtClean="0"/>
              <a:t>Include trust </a:t>
            </a:r>
            <a:r>
              <a:rPr lang="en-US" sz="2800" dirty="0"/>
              <a:t>as a topic in professional </a:t>
            </a:r>
            <a:r>
              <a:rPr lang="en-US" sz="2800" dirty="0" smtClean="0"/>
              <a:t>development and performance counseling</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Be candid with communication</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Balance </a:t>
            </a:r>
            <a:r>
              <a:rPr lang="en-US" sz="2800" dirty="0"/>
              <a:t>mission </a:t>
            </a:r>
            <a:r>
              <a:rPr lang="en-US" sz="2800" dirty="0" smtClean="0"/>
              <a:t>with the </a:t>
            </a:r>
            <a:r>
              <a:rPr lang="en-US" sz="2800" dirty="0"/>
              <a:t>welfare of Soldiers and their </a:t>
            </a:r>
            <a:r>
              <a:rPr lang="en-US" sz="2800" dirty="0" smtClean="0"/>
              <a:t>Families</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a:t>Know others’ baselines and respond to </a:t>
            </a:r>
            <a:r>
              <a:rPr lang="en-US" sz="2800" dirty="0" smtClean="0"/>
              <a:t>variations</a:t>
            </a:r>
          </a:p>
          <a:p>
            <a:pPr marL="914400" lvl="1" indent="-282575">
              <a:buFont typeface="Arial" panose="020B0604020202020204" pitchFamily="34" charset="0"/>
              <a:buChar char="̶"/>
            </a:pPr>
            <a:endParaRPr lang="en-US" sz="1200" dirty="0"/>
          </a:p>
          <a:p>
            <a:pPr marL="914400" lvl="1" indent="-282575">
              <a:buFont typeface="Arial" panose="020B0604020202020204" pitchFamily="34" charset="0"/>
              <a:buChar char="̶"/>
            </a:pPr>
            <a:r>
              <a:rPr lang="en-US" sz="2800" dirty="0" smtClean="0"/>
              <a:t>Give trust to get trust</a:t>
            </a:r>
          </a:p>
        </p:txBody>
      </p:sp>
      <p:pic>
        <p:nvPicPr>
          <p:cNvPr id="6" name="Picture 125"/>
          <p:cNvPicPr>
            <a:picLocks noChangeAspect="1" noChangeArrowheads="1"/>
          </p:cNvPicPr>
          <p:nvPr/>
        </p:nvPicPr>
        <p:blipFill>
          <a:blip r:embed="rId4" cstate="print"/>
          <a:srcRect/>
          <a:stretch>
            <a:fillRect/>
          </a:stretch>
        </p:blipFill>
        <p:spPr bwMode="auto">
          <a:xfrm>
            <a:off x="8537581" y="5943600"/>
            <a:ext cx="377819" cy="386041"/>
          </a:xfrm>
          <a:prstGeom prst="rect">
            <a:avLst/>
          </a:prstGeom>
          <a:noFill/>
          <a:ln w="9525">
            <a:noFill/>
            <a:miter lim="800000"/>
            <a:headEnd/>
            <a:tailEnd/>
          </a:ln>
          <a:effectLst/>
        </p:spPr>
      </p:pic>
    </p:spTree>
    <p:extLst>
      <p:ext uri="{BB962C8B-B14F-4D97-AF65-F5344CB8AC3E}">
        <p14:creationId xmlns:p14="http://schemas.microsoft.com/office/powerpoint/2010/main" val="395679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2551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bwMode="auto">
          <a:xfrm>
            <a:off x="152400" y="1066800"/>
            <a:ext cx="8839200" cy="5334000"/>
          </a:xfrm>
          <a:prstGeom prst="rect">
            <a:avLst/>
          </a:prstGeom>
          <a:blipFill dpi="0" rotWithShape="1">
            <a:blip r:embed="rId3">
              <a:alphaModFix amt="29000"/>
            </a:blip>
            <a:srcRect/>
            <a:stretch>
              <a:fillRect t="-2" b="-962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a:xfrm>
            <a:off x="0" y="262467"/>
            <a:ext cx="9143999" cy="457200"/>
          </a:xfrm>
        </p:spPr>
        <p:txBody>
          <a:bodyPr>
            <a:normAutofit/>
          </a:bodyPr>
          <a:lstStyle/>
          <a:p>
            <a:pPr algn="ctr"/>
            <a:r>
              <a:rPr lang="en-US" b="1" dirty="0" smtClean="0">
                <a:solidFill>
                  <a:schemeClr val="tx1"/>
                </a:solidFill>
              </a:rPr>
              <a:t>Fostering a Culture of Trust in Your Unit</a:t>
            </a:r>
            <a:endParaRPr lang="en-US" b="1" dirty="0">
              <a:solidFill>
                <a:schemeClr val="tx1"/>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42900" y="1271587"/>
            <a:ext cx="8458200" cy="4924425"/>
          </a:xfrm>
          <a:prstGeom prst="rect">
            <a:avLst/>
          </a:prstGeom>
          <a:noFill/>
        </p:spPr>
        <p:txBody>
          <a:bodyPr wrap="square" rtlCol="0">
            <a:spAutoFit/>
          </a:bodyPr>
          <a:lstStyle/>
          <a:p>
            <a:r>
              <a:rPr lang="en-US" sz="2800" dirty="0" smtClean="0"/>
              <a:t>Consistently:</a:t>
            </a:r>
          </a:p>
          <a:p>
            <a:endParaRPr lang="en-US" sz="1200" dirty="0" smtClean="0"/>
          </a:p>
          <a:p>
            <a:pPr marL="914400" lvl="1" indent="-282575">
              <a:buFont typeface="Arial" panose="020B0604020202020204" pitchFamily="34" charset="0"/>
              <a:buChar char="̶"/>
            </a:pPr>
            <a:r>
              <a:rPr lang="en-US" sz="2800" dirty="0" smtClean="0"/>
              <a:t>Include trust </a:t>
            </a:r>
            <a:r>
              <a:rPr lang="en-US" sz="2800" dirty="0"/>
              <a:t>as a topic in professional </a:t>
            </a:r>
            <a:r>
              <a:rPr lang="en-US" sz="2800" dirty="0" smtClean="0"/>
              <a:t>development and performance counseling</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Be candid with communication</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smtClean="0"/>
              <a:t>Balance </a:t>
            </a:r>
            <a:r>
              <a:rPr lang="en-US" sz="2800" dirty="0"/>
              <a:t>mission </a:t>
            </a:r>
            <a:r>
              <a:rPr lang="en-US" sz="2800" dirty="0" smtClean="0"/>
              <a:t>with the </a:t>
            </a:r>
            <a:r>
              <a:rPr lang="en-US" sz="2800" dirty="0"/>
              <a:t>welfare of Soldiers and their </a:t>
            </a:r>
            <a:r>
              <a:rPr lang="en-US" sz="2800" dirty="0" smtClean="0"/>
              <a:t>Families</a:t>
            </a:r>
          </a:p>
          <a:p>
            <a:pPr marL="914400" lvl="1" indent="-282575">
              <a:buFont typeface="Arial" panose="020B0604020202020204" pitchFamily="34" charset="0"/>
              <a:buChar char="̶"/>
            </a:pPr>
            <a:endParaRPr lang="en-US" sz="1200" dirty="0" smtClean="0"/>
          </a:p>
          <a:p>
            <a:pPr marL="914400" lvl="1" indent="-282575">
              <a:buFont typeface="Arial" panose="020B0604020202020204" pitchFamily="34" charset="0"/>
              <a:buChar char="̶"/>
            </a:pPr>
            <a:r>
              <a:rPr lang="en-US" sz="2800" dirty="0"/>
              <a:t>Know others’ baselines and respond to </a:t>
            </a:r>
            <a:r>
              <a:rPr lang="en-US" sz="2800" dirty="0" smtClean="0"/>
              <a:t>variations</a:t>
            </a:r>
          </a:p>
          <a:p>
            <a:pPr marL="914400" lvl="1" indent="-282575">
              <a:buFont typeface="Arial" panose="020B0604020202020204" pitchFamily="34" charset="0"/>
              <a:buChar char="̶"/>
            </a:pPr>
            <a:endParaRPr lang="en-US" sz="1200" dirty="0"/>
          </a:p>
          <a:p>
            <a:pPr marL="914400" lvl="1" indent="-282575">
              <a:buFont typeface="Arial" panose="020B0604020202020204" pitchFamily="34" charset="0"/>
              <a:buChar char="̶"/>
            </a:pPr>
            <a:r>
              <a:rPr lang="en-US" sz="2800" dirty="0" smtClean="0"/>
              <a:t>Give trust to get trust</a:t>
            </a:r>
          </a:p>
        </p:txBody>
      </p:sp>
    </p:spTree>
    <p:extLst>
      <p:ext uri="{BB962C8B-B14F-4D97-AF65-F5344CB8AC3E}">
        <p14:creationId xmlns:p14="http://schemas.microsoft.com/office/powerpoint/2010/main" val="414636844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102601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0" y="3344470"/>
            <a:ext cx="9144000" cy="523220"/>
          </a:xfrm>
          <a:prstGeom prst="rect">
            <a:avLst/>
          </a:prstGeom>
          <a:noFill/>
        </p:spPr>
        <p:txBody>
          <a:bodyPr wrap="square" rtlCol="0">
            <a:spAutoFit/>
          </a:bodyPr>
          <a:lstStyle/>
          <a:p>
            <a:pPr algn="ctr"/>
            <a:r>
              <a:rPr lang="en-US" sz="2800" dirty="0" smtClean="0"/>
              <a:t>Terminal Learning Objectives - iv</a:t>
            </a:r>
            <a:endParaRPr lang="en-US" sz="2800"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58514170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What Would You Do If…</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04800" y="1205026"/>
            <a:ext cx="8534400" cy="2015936"/>
          </a:xfrm>
          <a:prstGeom prst="rect">
            <a:avLst/>
          </a:prstGeom>
          <a:noFill/>
        </p:spPr>
        <p:txBody>
          <a:bodyPr wrap="square" rtlCol="0" anchor="t">
            <a:spAutoFit/>
          </a:bodyPr>
          <a:lstStyle/>
          <a:p>
            <a:pPr>
              <a:spcAft>
                <a:spcPts val="600"/>
              </a:spcAft>
            </a:pPr>
            <a:r>
              <a:rPr lang="en-US" sz="2000" dirty="0" smtClean="0"/>
              <a:t>It’s your Organizational Day and your counterpart insists that all Soldiers participate in two of the physical activities or competitions. </a:t>
            </a:r>
            <a:r>
              <a:rPr lang="en-US" sz="2000" dirty="0" err="1" smtClean="0"/>
              <a:t>He/She</a:t>
            </a:r>
            <a:r>
              <a:rPr lang="en-US" sz="2000" dirty="0" smtClean="0"/>
              <a:t> expresses the desire to treat everyone equally and expects everyone to participate. Your counterpart’s perspective is: “No special privileges for anybody – strength and competition are the Army way!”</a:t>
            </a:r>
          </a:p>
          <a:p>
            <a:pPr>
              <a:spcAft>
                <a:spcPts val="600"/>
              </a:spcAft>
            </a:pPr>
            <a:r>
              <a:rPr lang="en-US" sz="2000" dirty="0" smtClean="0"/>
              <a:t>What would you do?</a:t>
            </a:r>
          </a:p>
        </p:txBody>
      </p:sp>
      <p:pic>
        <p:nvPicPr>
          <p:cNvPr id="2" name="Picture 1"/>
          <p:cNvPicPr>
            <a:picLocks noChangeAspect="1"/>
          </p:cNvPicPr>
          <p:nvPr/>
        </p:nvPicPr>
        <p:blipFill rotWithShape="1">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t="12732" r="39012"/>
          <a:stretch/>
        </p:blipFill>
        <p:spPr>
          <a:xfrm>
            <a:off x="3177822" y="3505200"/>
            <a:ext cx="2788356" cy="2649982"/>
          </a:xfrm>
          <a:prstGeom prst="rect">
            <a:avLst/>
          </a:prstGeom>
          <a:ln>
            <a:solidFill>
              <a:schemeClr val="tx1"/>
            </a:solidFill>
          </a:ln>
        </p:spPr>
      </p:pic>
      <p:pic>
        <p:nvPicPr>
          <p:cNvPr id="2050" name="Picture 2" descr="C:\Users\juinell.williams\Pictures\New folder\pics for ppts\video game.jpg"/>
          <p:cNvPicPr>
            <a:picLocks noChangeAspect="1" noChangeArrowheads="1"/>
          </p:cNvPicPr>
          <p:nvPr/>
        </p:nvPicPr>
        <p:blipFill rotWithShape="1">
          <a:blip r:embed="rId4">
            <a:duotone>
              <a:prstClr val="black"/>
              <a:srgbClr val="70AD47">
                <a:tint val="45000"/>
                <a:satMod val="400000"/>
              </a:srgbClr>
            </a:duotone>
            <a:extLst>
              <a:ext uri="{28A0092B-C50C-407E-A947-70E740481C1C}">
                <a14:useLocalDpi xmlns:a14="http://schemas.microsoft.com/office/drawing/2010/main" val="0"/>
              </a:ext>
            </a:extLst>
          </a:blip>
          <a:srcRect l="2962" t="22053" r="44186"/>
          <a:stretch/>
        </p:blipFill>
        <p:spPr bwMode="auto">
          <a:xfrm>
            <a:off x="6219656" y="3511382"/>
            <a:ext cx="2619544" cy="264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juinell.williams\Pictures\New folder\pics for ppts\o day volleyball.jpg"/>
          <p:cNvPicPr>
            <a:picLocks noChangeAspect="1" noChangeArrowheads="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l="15560" t="10957" r="15560" b="470"/>
          <a:stretch/>
        </p:blipFill>
        <p:spPr bwMode="auto">
          <a:xfrm>
            <a:off x="270932" y="3511382"/>
            <a:ext cx="2715025" cy="26517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07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42852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What Would You Do If…</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00824" y="1631545"/>
            <a:ext cx="8534400" cy="1092607"/>
          </a:xfrm>
          <a:prstGeom prst="rect">
            <a:avLst/>
          </a:prstGeom>
          <a:noFill/>
        </p:spPr>
        <p:txBody>
          <a:bodyPr wrap="square" rtlCol="0">
            <a:spAutoFit/>
          </a:bodyPr>
          <a:lstStyle/>
          <a:p>
            <a:pPr>
              <a:spcAft>
                <a:spcPts val="600"/>
              </a:spcAft>
            </a:pPr>
            <a:r>
              <a:rPr lang="en-US" sz="2000" dirty="0" smtClean="0"/>
              <a:t>You see your counterpart always calling on the same 4 or 5 NCOs and Soldiers to get things done and set the standards. </a:t>
            </a:r>
          </a:p>
          <a:p>
            <a:pPr>
              <a:spcAft>
                <a:spcPts val="600"/>
              </a:spcAft>
            </a:pPr>
            <a:r>
              <a:rPr lang="en-US" sz="2000" dirty="0" smtClean="0"/>
              <a:t>What would you do?</a:t>
            </a:r>
            <a:endParaRPr lang="en-US" sz="2000" dirty="0"/>
          </a:p>
        </p:txBody>
      </p:sp>
      <p:pic>
        <p:nvPicPr>
          <p:cNvPr id="3074" name="Picture 2" descr="C:\Users\juinell.williams\Pictures\New folder\pics for ppts\Infectious disease course.jpg"/>
          <p:cNvPicPr>
            <a:picLocks noChangeAspect="1" noChangeArrowheads="1"/>
          </p:cNvPicPr>
          <p:nvPr/>
        </p:nvPicPr>
        <p:blipFill rotWithShape="1">
          <a:blip r:embed="rId3" cstate="print">
            <a:duotone>
              <a:prstClr val="black"/>
              <a:srgbClr val="70AD47">
                <a:tint val="45000"/>
                <a:satMod val="400000"/>
              </a:srgbClr>
            </a:duotone>
            <a:extLst>
              <a:ext uri="{28A0092B-C50C-407E-A947-70E740481C1C}">
                <a14:useLocalDpi xmlns:a14="http://schemas.microsoft.com/office/drawing/2010/main" val="0"/>
              </a:ext>
            </a:extLst>
          </a:blip>
          <a:srcRect l="3262" t="9475" r="20956"/>
          <a:stretch/>
        </p:blipFill>
        <p:spPr bwMode="auto">
          <a:xfrm>
            <a:off x="6096000" y="3636030"/>
            <a:ext cx="2745755" cy="24599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l="12811" r="12811"/>
          <a:stretch/>
        </p:blipFill>
        <p:spPr>
          <a:xfrm>
            <a:off x="3208867" y="3636030"/>
            <a:ext cx="2743200" cy="2459969"/>
          </a:xfrm>
          <a:prstGeom prst="rect">
            <a:avLst/>
          </a:prstGeom>
          <a:ln>
            <a:solidFill>
              <a:schemeClr val="tx1"/>
            </a:solidFill>
          </a:ln>
        </p:spPr>
      </p:pic>
      <p:pic>
        <p:nvPicPr>
          <p:cNvPr id="3" name="Picture 2"/>
          <p:cNvPicPr>
            <a:picLocks noChangeAspect="1"/>
          </p:cNvPicPr>
          <p:nvPr/>
        </p:nvPicPr>
        <p:blipFill rotWithShape="1">
          <a:blip r:embed="rId5" cstate="print">
            <a:duotone>
              <a:prstClr val="black"/>
              <a:srgbClr val="70AD47">
                <a:tint val="45000"/>
                <a:satMod val="400000"/>
              </a:srgbClr>
            </a:duotone>
            <a:extLst>
              <a:ext uri="{28A0092B-C50C-407E-A947-70E740481C1C}">
                <a14:useLocalDpi xmlns:a14="http://schemas.microsoft.com/office/drawing/2010/main" val="0"/>
              </a:ext>
            </a:extLst>
          </a:blip>
          <a:srcRect l="22582" t="3648" b="3648"/>
          <a:stretch/>
        </p:blipFill>
        <p:spPr>
          <a:xfrm>
            <a:off x="313267" y="3636030"/>
            <a:ext cx="2743200" cy="2459969"/>
          </a:xfrm>
          <a:prstGeom prst="rect">
            <a:avLst/>
          </a:prstGeom>
          <a:ln>
            <a:solidFill>
              <a:schemeClr val="tx1"/>
            </a:solidFill>
          </a:ln>
        </p:spPr>
      </p:pic>
    </p:spTree>
    <p:extLst>
      <p:ext uri="{BB962C8B-B14F-4D97-AF65-F5344CB8AC3E}">
        <p14:creationId xmlns:p14="http://schemas.microsoft.com/office/powerpoint/2010/main" val="1730674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219372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Fact or Fiction</a:t>
            </a:r>
            <a:endParaRPr lang="en-US" sz="2000" dirty="0" smtClean="0">
              <a:solidFill>
                <a:srgbClr val="FF0000"/>
              </a:solidFill>
            </a:endParaRPr>
          </a:p>
        </p:txBody>
      </p:sp>
      <p:sp>
        <p:nvSpPr>
          <p:cNvPr id="2" name="Content Placeholder 1"/>
          <p:cNvSpPr>
            <a:spLocks noGrp="1"/>
          </p:cNvSpPr>
          <p:nvPr>
            <p:ph idx="4294967295"/>
          </p:nvPr>
        </p:nvSpPr>
        <p:spPr>
          <a:xfrm>
            <a:off x="457200" y="1260475"/>
            <a:ext cx="8229600" cy="4683125"/>
          </a:xfrm>
        </p:spPr>
        <p:txBody>
          <a:bodyPr/>
          <a:lstStyle/>
          <a:p>
            <a:pPr marL="0" indent="0">
              <a:buNone/>
            </a:pPr>
            <a:r>
              <a:rPr lang="en-US" sz="2800" dirty="0" smtClean="0"/>
              <a:t>Once breached, trust can be restored. </a:t>
            </a:r>
            <a:endParaRPr lang="en-US" sz="2800" dirty="0"/>
          </a:p>
          <a:p>
            <a:pPr marL="0" indent="0">
              <a:buNone/>
            </a:pPr>
            <a:endParaRPr lang="en-US" dirty="0" smtClean="0"/>
          </a:p>
          <a:p>
            <a:pPr marL="0" indent="0">
              <a:buNone/>
            </a:pPr>
            <a:endParaRPr lang="en-US" dirty="0" smtClean="0"/>
          </a:p>
          <a:p>
            <a:pPr marL="0" indent="0">
              <a:buNone/>
            </a:pPr>
            <a:endParaRPr lang="en-US" dirty="0"/>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ounded Rectangle 16"/>
          <p:cNvSpPr/>
          <p:nvPr/>
        </p:nvSpPr>
        <p:spPr bwMode="auto">
          <a:xfrm>
            <a:off x="2286000" y="2514600"/>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Fact</a:t>
            </a:r>
            <a:endParaRPr kumimoji="0" lang="en-US" sz="2400" b="1" i="0" u="none" strike="noStrike" cap="none" normalizeH="0" baseline="0" dirty="0" smtClean="0">
              <a:ln>
                <a:noFill/>
              </a:ln>
              <a:solidFill>
                <a:schemeClr val="bg1"/>
              </a:solidFill>
              <a:effectLst/>
              <a:latin typeface="Arial" charset="0"/>
            </a:endParaRPr>
          </a:p>
        </p:txBody>
      </p:sp>
      <p:sp>
        <p:nvSpPr>
          <p:cNvPr id="18" name="Rounded Rectangle 17"/>
          <p:cNvSpPr/>
          <p:nvPr/>
        </p:nvSpPr>
        <p:spPr bwMode="auto">
          <a:xfrm>
            <a:off x="4842675" y="4061389"/>
            <a:ext cx="2133600" cy="1524000"/>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chemeClr val="bg1"/>
                </a:solidFill>
                <a:effectLst/>
                <a:latin typeface="Arial" charset="0"/>
              </a:rPr>
              <a:t>Fiction</a:t>
            </a:r>
            <a:endParaRPr kumimoji="0" lang="en-US" sz="2400" b="1" i="0" u="none" strike="noStrike" cap="none" normalizeH="0" baseline="0" dirty="0" smtClean="0">
              <a:ln>
                <a:noFill/>
              </a:ln>
              <a:solidFill>
                <a:schemeClr val="bg1"/>
              </a:solidFill>
              <a:effectLst/>
              <a:latin typeface="Arial" charset="0"/>
            </a:endParaRPr>
          </a:p>
        </p:txBody>
      </p:sp>
      <p:sp>
        <p:nvSpPr>
          <p:cNvPr id="19" name="TextBox 18"/>
          <p:cNvSpPr txBox="1"/>
          <p:nvPr/>
        </p:nvSpPr>
        <p:spPr>
          <a:xfrm rot="19277511">
            <a:off x="3866581" y="3751810"/>
            <a:ext cx="1484096" cy="584775"/>
          </a:xfrm>
          <a:prstGeom prst="rect">
            <a:avLst/>
          </a:prstGeom>
          <a:noFill/>
        </p:spPr>
        <p:txBody>
          <a:bodyPr wrap="square" rtlCol="0">
            <a:spAutoFit/>
          </a:bodyPr>
          <a:lstStyle/>
          <a:p>
            <a:pPr algn="ctr"/>
            <a:r>
              <a:rPr lang="en-US" sz="3200" dirty="0" smtClean="0"/>
              <a:t>OR</a:t>
            </a:r>
            <a:endParaRPr lang="en-US" dirty="0"/>
          </a:p>
        </p:txBody>
      </p:sp>
    </p:spTree>
    <p:extLst>
      <p:ext uri="{BB962C8B-B14F-4D97-AF65-F5344CB8AC3E}">
        <p14:creationId xmlns:p14="http://schemas.microsoft.com/office/powerpoint/2010/main" val="2758690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52400" y="1068050"/>
            <a:ext cx="8839200" cy="5332750"/>
          </a:xfrm>
          <a:prstGeom prst="rect">
            <a:avLst/>
          </a:prstGeom>
          <a:blipFill dpi="0" rotWithShape="1">
            <a:blip r:embed="rId3">
              <a:alphaModFix amt="37000"/>
            </a:blip>
            <a:srcRect/>
            <a:stretch>
              <a:fillRect l="-12264" t="-31229" r="-10312" b="-1419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Mitigation Strategies</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154307" y="1219200"/>
            <a:ext cx="8827325" cy="954107"/>
          </a:xfrm>
          <a:prstGeom prst="rect">
            <a:avLst/>
          </a:prstGeom>
        </p:spPr>
        <p:txBody>
          <a:bodyPr wrap="square">
            <a:spAutoFit/>
          </a:bodyPr>
          <a:lstStyle/>
          <a:p>
            <a:r>
              <a:rPr lang="en-US" sz="2800" dirty="0"/>
              <a:t>Trust can be lost when </a:t>
            </a:r>
            <a:r>
              <a:rPr lang="en-US" sz="2800" dirty="0" smtClean="0"/>
              <a:t>any of the trust elements are breached. </a:t>
            </a:r>
            <a:endParaRPr lang="en-US" sz="2800" dirty="0"/>
          </a:p>
        </p:txBody>
      </p:sp>
      <p:sp>
        <p:nvSpPr>
          <p:cNvPr id="3" name="Rectangle 2"/>
          <p:cNvSpPr/>
          <p:nvPr/>
        </p:nvSpPr>
        <p:spPr>
          <a:xfrm>
            <a:off x="156286" y="5802124"/>
            <a:ext cx="8839200" cy="446276"/>
          </a:xfrm>
          <a:prstGeom prst="rect">
            <a:avLst/>
          </a:prstGeom>
        </p:spPr>
        <p:txBody>
          <a:bodyPr wrap="square">
            <a:spAutoFit/>
          </a:bodyPr>
          <a:lstStyle/>
          <a:p>
            <a:r>
              <a:rPr lang="en-US" sz="2300" b="1" dirty="0"/>
              <a:t>It’s not easy to regain or repair lost trust, but it can be done.</a:t>
            </a:r>
          </a:p>
        </p:txBody>
      </p:sp>
      <p:sp>
        <p:nvSpPr>
          <p:cNvPr id="5" name="TextBox 4"/>
          <p:cNvSpPr txBox="1"/>
          <p:nvPr/>
        </p:nvSpPr>
        <p:spPr>
          <a:xfrm>
            <a:off x="651586" y="2438400"/>
            <a:ext cx="7848600" cy="3200400"/>
          </a:xfrm>
          <a:prstGeom prst="rect">
            <a:avLst/>
          </a:prstGeom>
          <a:noFill/>
        </p:spPr>
        <p:txBody>
          <a:bodyPr wrap="square" rtlCol="0">
            <a:noAutofit/>
          </a:bodyPr>
          <a:lstStyle/>
          <a:p>
            <a:r>
              <a:rPr lang="en-US" sz="2800" dirty="0" smtClean="0"/>
              <a:t>What are some examples of a breach of:</a:t>
            </a:r>
          </a:p>
          <a:p>
            <a:endParaRPr lang="en-US" sz="2400" dirty="0"/>
          </a:p>
          <a:p>
            <a:pPr marL="914400" lvl="1" indent="-457200">
              <a:buFont typeface="Arial" panose="020B0604020202020204" pitchFamily="34" charset="0"/>
              <a:buChar char="•"/>
            </a:pPr>
            <a:r>
              <a:rPr lang="en-US" sz="2800" dirty="0" smtClean="0"/>
              <a:t>Character?</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smtClean="0"/>
              <a:t>Competence?</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smtClean="0"/>
              <a:t>Commitment?</a:t>
            </a:r>
            <a:endParaRPr lang="en-US" sz="2800" dirty="0"/>
          </a:p>
        </p:txBody>
      </p:sp>
    </p:spTree>
    <p:extLst>
      <p:ext uri="{BB962C8B-B14F-4D97-AF65-F5344CB8AC3E}">
        <p14:creationId xmlns:p14="http://schemas.microsoft.com/office/powerpoint/2010/main" val="102683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1449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NTC Preparation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76200" y="1278553"/>
            <a:ext cx="6096000" cy="4893647"/>
          </a:xfrm>
          <a:prstGeom prst="rect">
            <a:avLst/>
          </a:prstGeom>
          <a:noFill/>
        </p:spPr>
        <p:txBody>
          <a:bodyPr wrap="square" rtlCol="0">
            <a:spAutoFit/>
          </a:bodyPr>
          <a:lstStyle/>
          <a:p>
            <a:r>
              <a:rPr lang="en-US" sz="2400" dirty="0"/>
              <a:t>The BN is preparing for an upcoming NTC rotation. </a:t>
            </a:r>
            <a:r>
              <a:rPr lang="en-US" sz="2400" dirty="0" smtClean="0"/>
              <a:t>With </a:t>
            </a:r>
            <a:r>
              <a:rPr lang="en-US" sz="2400" dirty="0"/>
              <a:t>that </a:t>
            </a:r>
            <a:r>
              <a:rPr lang="en-US" sz="2400" dirty="0" smtClean="0"/>
              <a:t>comes </a:t>
            </a:r>
            <a:r>
              <a:rPr lang="en-US" sz="2400" dirty="0"/>
              <a:t>the added demands on the </a:t>
            </a:r>
            <a:r>
              <a:rPr lang="en-US" sz="2400" dirty="0" smtClean="0"/>
              <a:t>company, and your </a:t>
            </a:r>
            <a:r>
              <a:rPr lang="en-US" sz="2400" dirty="0"/>
              <a:t>Soldiers have been working hard and for long hours preparing vehicles, weapon systems, personal equipment, and loading </a:t>
            </a:r>
            <a:r>
              <a:rPr lang="en-US" sz="2400" dirty="0" err="1"/>
              <a:t>connexes</a:t>
            </a:r>
            <a:r>
              <a:rPr lang="en-US" sz="2400" dirty="0"/>
              <a:t>. Railhead operations begin on Monday. Despite the fact that your company is ahead of schedule, the </a:t>
            </a:r>
            <a:r>
              <a:rPr lang="en-US" sz="2400" dirty="0" smtClean="0"/>
              <a:t>CDR </a:t>
            </a:r>
            <a:r>
              <a:rPr lang="en-US" sz="2400" dirty="0"/>
              <a:t>wants to bring in the </a:t>
            </a:r>
            <a:r>
              <a:rPr lang="en-US" sz="2400" dirty="0" smtClean="0"/>
              <a:t>PLs, PSGs, SLs, </a:t>
            </a:r>
            <a:r>
              <a:rPr lang="en-US" sz="2400" dirty="0"/>
              <a:t>and </a:t>
            </a:r>
            <a:r>
              <a:rPr lang="en-US" sz="2400" dirty="0" smtClean="0"/>
              <a:t>TLs tomorrow </a:t>
            </a:r>
            <a:r>
              <a:rPr lang="en-US" sz="2400" dirty="0"/>
              <a:t>(Saturday) to inspect progress and discuss requirements for when railhead ops begin. </a:t>
            </a:r>
            <a:endParaRPr lang="en-US" sz="2400" dirty="0" smtClean="0"/>
          </a:p>
        </p:txBody>
      </p:sp>
      <p:pic>
        <p:nvPicPr>
          <p:cNvPr id="4" name="Picture 3"/>
          <p:cNvPicPr>
            <a:picLocks noChangeAspect="1"/>
          </p:cNvPicPr>
          <p:nvPr/>
        </p:nvPicPr>
        <p:blipFill>
          <a:blip r:embed="rId3"/>
          <a:stretch>
            <a:fillRect/>
          </a:stretch>
        </p:blipFill>
        <p:spPr>
          <a:xfrm>
            <a:off x="6400306" y="1219200"/>
            <a:ext cx="5487387" cy="503766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4440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smtClean="0"/>
              <a:t>Slide - </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NTC Preparation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2754488" y="1143000"/>
            <a:ext cx="6248401" cy="5262979"/>
          </a:xfrm>
          <a:prstGeom prst="rect">
            <a:avLst/>
          </a:prstGeom>
          <a:noFill/>
        </p:spPr>
        <p:txBody>
          <a:bodyPr wrap="square" rtlCol="0">
            <a:spAutoFit/>
          </a:bodyPr>
          <a:lstStyle/>
          <a:p>
            <a:r>
              <a:rPr lang="en-US" sz="2400" dirty="0" smtClean="0"/>
              <a:t>1SG says “Sir, all </a:t>
            </a:r>
            <a:r>
              <a:rPr lang="en-US" sz="2400" dirty="0"/>
              <a:t>requirements to date have been achieved and </a:t>
            </a:r>
            <a:r>
              <a:rPr lang="en-US" sz="2400" dirty="0" smtClean="0"/>
              <a:t>all </a:t>
            </a:r>
            <a:r>
              <a:rPr lang="en-US" sz="2400" dirty="0"/>
              <a:t>the Soldiers and NCOs could use the weekend to decompress and rejuvenate before railhead ops begin. </a:t>
            </a:r>
            <a:r>
              <a:rPr lang="en-US" sz="2400" dirty="0" smtClean="0"/>
              <a:t>Their morale is starting to degrade. I’m hearing about more ‘shamming’ and complaining.” </a:t>
            </a:r>
          </a:p>
          <a:p>
            <a:r>
              <a:rPr lang="en-US" sz="2400" dirty="0" smtClean="0"/>
              <a:t>The CDR states, “The </a:t>
            </a:r>
            <a:r>
              <a:rPr lang="en-US" sz="2400" dirty="0"/>
              <a:t>company should be prepared to support the battalion in any way possible and if </a:t>
            </a:r>
            <a:r>
              <a:rPr lang="en-US" sz="2400" dirty="0" smtClean="0"/>
              <a:t>our company </a:t>
            </a:r>
            <a:r>
              <a:rPr lang="en-US" sz="2400" dirty="0"/>
              <a:t>is </a:t>
            </a:r>
            <a:r>
              <a:rPr lang="en-US" sz="2400" dirty="0" smtClean="0"/>
              <a:t>squared away, </a:t>
            </a:r>
            <a:r>
              <a:rPr lang="en-US" sz="2400" dirty="0"/>
              <a:t>this will allow </a:t>
            </a:r>
            <a:r>
              <a:rPr lang="en-US" sz="2400" dirty="0" smtClean="0"/>
              <a:t>us to </a:t>
            </a:r>
            <a:r>
              <a:rPr lang="en-US" sz="2400" dirty="0"/>
              <a:t>be ready </a:t>
            </a:r>
            <a:r>
              <a:rPr lang="en-US" sz="2400" dirty="0" smtClean="0"/>
              <a:t>in case of additional </a:t>
            </a:r>
            <a:r>
              <a:rPr lang="en-US" sz="2400" dirty="0" err="1"/>
              <a:t>taskings</a:t>
            </a:r>
            <a:r>
              <a:rPr lang="en-US" sz="2400" dirty="0"/>
              <a:t>. </a:t>
            </a:r>
            <a:r>
              <a:rPr lang="en-US" sz="2400" dirty="0" smtClean="0"/>
              <a:t>With </a:t>
            </a:r>
            <a:r>
              <a:rPr lang="en-US" sz="2400" dirty="0"/>
              <a:t>the right management strategies, </a:t>
            </a:r>
            <a:r>
              <a:rPr lang="en-US" sz="2400" dirty="0" smtClean="0"/>
              <a:t>our Soldiers </a:t>
            </a:r>
            <a:r>
              <a:rPr lang="en-US" sz="2400" dirty="0"/>
              <a:t>should be able to do everything asked of them</a:t>
            </a:r>
            <a:r>
              <a:rPr lang="en-US" sz="2400" dirty="0" smtClean="0"/>
              <a:t>.”</a:t>
            </a:r>
          </a:p>
        </p:txBody>
      </p:sp>
      <p:pic>
        <p:nvPicPr>
          <p:cNvPr id="7" name="Picture 6"/>
          <p:cNvPicPr>
            <a:picLocks noChangeAspect="1"/>
          </p:cNvPicPr>
          <p:nvPr/>
        </p:nvPicPr>
        <p:blipFill>
          <a:blip r:embed="rId3"/>
          <a:stretch>
            <a:fillRect/>
          </a:stretch>
        </p:blipFill>
        <p:spPr>
          <a:xfrm>
            <a:off x="-2743694" y="1219200"/>
            <a:ext cx="5487387" cy="5037666"/>
          </a:xfrm>
          <a:prstGeom prst="rect">
            <a:avLst/>
          </a:prstGeom>
          <a:solidFill>
            <a:srgbClr val="FFFFFF">
              <a:shade val="85000"/>
            </a:srgbClr>
          </a:solidFill>
          <a:ln w="31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3241237"/>
      </p:ext>
    </p:extLst>
  </p:cSld>
  <p:clrMapOvr>
    <a:masterClrMapping/>
  </p:clrMapOvr>
  <mc:AlternateContent xmlns:mc="http://schemas.openxmlformats.org/markup-compatibility/2006" xmlns:p14="http://schemas.microsoft.com/office/powerpoint/2010/main">
    <mc:Choice Requires="p14">
      <p:transition spd="slow" p14:dur="3500">
        <p:push/>
      </p:transition>
    </mc:Choice>
    <mc:Fallback xmlns="">
      <p:transition spd="slow">
        <p:push/>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961995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9143999" cy="5378969"/>
          </a:xfrm>
          <a:blipFill dpi="0" rotWithShape="1">
            <a:blip r:embed="rId3">
              <a:alphaModFix amt="59000"/>
            </a:blip>
            <a:srcRect/>
            <a:stretch>
              <a:fillRect/>
            </a:stretch>
          </a:blipFill>
        </p:spPr>
        <p:txBody>
          <a:bodyPr/>
          <a:lstStyle/>
          <a:p>
            <a:endParaRPr lang="en-US" dirty="0"/>
          </a:p>
        </p:txBody>
      </p:sp>
      <p:sp>
        <p:nvSpPr>
          <p:cNvPr id="3" name="Slide Number Placeholder 2"/>
          <p:cNvSpPr>
            <a:spLocks noGrp="1"/>
          </p:cNvSpPr>
          <p:nvPr>
            <p:ph type="sldNum" sz="quarter" idx="4"/>
          </p:nvPr>
        </p:nvSpPr>
        <p:spPr/>
        <p:txBody>
          <a:bodyPr/>
          <a:lstStyle/>
          <a:p>
            <a:pPr>
              <a:defRPr/>
            </a:pPr>
            <a:fld id="{28D604B7-7F2E-4598-97D7-C78FF17369B4}" type="slidenum">
              <a:rPr lang="en-US" altLang="en-US" smtClean="0"/>
              <a:pPr>
                <a:defRPr/>
              </a:pPr>
              <a:t>52</a:t>
            </a:fld>
            <a:endParaRPr lang="en-US" altLang="en-US"/>
          </a:p>
        </p:txBody>
      </p:sp>
      <p:sp>
        <p:nvSpPr>
          <p:cNvPr id="4" name="Footer Placeholder 3"/>
          <p:cNvSpPr>
            <a:spLocks noGrp="1"/>
          </p:cNvSpPr>
          <p:nvPr>
            <p:ph type="ftr" sz="quarter" idx="10"/>
          </p:nvPr>
        </p:nvSpPr>
        <p:spPr/>
        <p:txBody>
          <a:bodyPr/>
          <a:lstStyle/>
          <a:p>
            <a:r>
              <a:rPr lang="en-US" smtClean="0"/>
              <a:t>FOUO</a:t>
            </a:r>
            <a:endParaRPr lang="en-US"/>
          </a:p>
        </p:txBody>
      </p:sp>
      <p:sp>
        <p:nvSpPr>
          <p:cNvPr id="5" name="Title 4"/>
          <p:cNvSpPr>
            <a:spLocks noGrp="1"/>
          </p:cNvSpPr>
          <p:nvPr>
            <p:ph type="title"/>
          </p:nvPr>
        </p:nvSpPr>
        <p:spPr/>
        <p:txBody>
          <a:bodyPr/>
          <a:lstStyle/>
          <a:p>
            <a:r>
              <a:rPr lang="en-US" dirty="0"/>
              <a:t>NTC Preparation</a:t>
            </a:r>
          </a:p>
        </p:txBody>
      </p:sp>
      <p:sp>
        <p:nvSpPr>
          <p:cNvPr id="7" name="TextBox 6"/>
          <p:cNvSpPr txBox="1"/>
          <p:nvPr/>
        </p:nvSpPr>
        <p:spPr>
          <a:xfrm>
            <a:off x="265237" y="2350051"/>
            <a:ext cx="8686800" cy="2677656"/>
          </a:xfrm>
          <a:prstGeom prst="rect">
            <a:avLst/>
          </a:prstGeom>
          <a:noFill/>
        </p:spPr>
        <p:txBody>
          <a:bodyPr wrap="square" rtlCol="0" anchor="ctr">
            <a:spAutoFit/>
          </a:bodyPr>
          <a:lstStyle/>
          <a:p>
            <a:pPr marL="285750" indent="-285750">
              <a:buFont typeface="Arial" panose="020B0604020202020204" pitchFamily="34" charset="0"/>
              <a:buChar char="•"/>
            </a:pPr>
            <a:r>
              <a:rPr lang="en-US" sz="2400" dirty="0" smtClean="0"/>
              <a:t>CDR: </a:t>
            </a:r>
            <a:r>
              <a:rPr lang="en-US" sz="2400" dirty="0"/>
              <a:t>What are the 1SG’s priorities, values, and beliefs related to this situation? If you were the 1SG, how would you communicate with the </a:t>
            </a:r>
            <a:r>
              <a:rPr lang="en-US" sz="2400" dirty="0" smtClean="0"/>
              <a:t>CDR?</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1SG</a:t>
            </a:r>
            <a:r>
              <a:rPr lang="en-US" sz="2400" dirty="0"/>
              <a:t>: What are the </a:t>
            </a:r>
            <a:r>
              <a:rPr lang="en-US" sz="2400" dirty="0" smtClean="0"/>
              <a:t>CDR’s </a:t>
            </a:r>
            <a:r>
              <a:rPr lang="en-US" sz="2400" dirty="0"/>
              <a:t>priorities, values, and beliefs related to this situation? If you were the </a:t>
            </a:r>
            <a:r>
              <a:rPr lang="en-US" sz="2400" dirty="0" smtClean="0"/>
              <a:t>CDR, </a:t>
            </a:r>
            <a:r>
              <a:rPr lang="en-US" sz="2400" dirty="0"/>
              <a:t>how would you communicate with the 1SG</a:t>
            </a:r>
            <a:r>
              <a:rPr lang="en-US" sz="2400" dirty="0" smtClean="0"/>
              <a:t>?</a:t>
            </a:r>
            <a:endParaRPr lang="en-US" sz="2400" dirty="0"/>
          </a:p>
        </p:txBody>
      </p:sp>
      <p:sp>
        <p:nvSpPr>
          <p:cNvPr id="8" name="TextBox 7"/>
          <p:cNvSpPr txBox="1"/>
          <p:nvPr/>
        </p:nvSpPr>
        <p:spPr>
          <a:xfrm>
            <a:off x="8305800" y="5791200"/>
            <a:ext cx="609600" cy="549318"/>
          </a:xfrm>
          <a:prstGeom prst="rect">
            <a:avLst/>
          </a:prstGeom>
          <a:noFill/>
        </p:spPr>
        <p:txBody>
          <a:bodyPr wrap="square" rtlCol="0">
            <a:spAutoFit/>
          </a:bodyPr>
          <a:lstStyle/>
          <a:p>
            <a:pPr algn="ctr">
              <a:lnSpc>
                <a:spcPct val="115000"/>
              </a:lnSpc>
            </a:pPr>
            <a:r>
              <a:rPr lang="en-US" sz="2800" dirty="0">
                <a:latin typeface="Arial" panose="020B0604020202020204" pitchFamily="34" charset="0"/>
                <a:cs typeface="Arial" panose="020B0604020202020204" pitchFamily="34" charset="0"/>
                <a:sym typeface="Webdings"/>
              </a:rPr>
              <a:t></a:t>
            </a:r>
            <a:endParaRPr lang="en-US" sz="2800" dirty="0">
              <a:latin typeface="Arial" panose="020B0604020202020204" pitchFamily="34" charset="0"/>
              <a:ea typeface="Calibri"/>
              <a:cs typeface="Arial" panose="020B0604020202020204" pitchFamily="34" charset="0"/>
            </a:endParaRPr>
          </a:p>
        </p:txBody>
      </p:sp>
      <p:sp>
        <p:nvSpPr>
          <p:cNvPr id="9" name="Rectangle 8"/>
          <p:cNvSpPr/>
          <p:nvPr/>
        </p:nvSpPr>
        <p:spPr>
          <a:xfrm>
            <a:off x="4292568" y="6531257"/>
            <a:ext cx="4724400" cy="2831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184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Metacognition</a:t>
            </a:r>
            <a:endParaRPr lang="en-US" sz="2000" dirty="0" smtClean="0">
              <a:solidFill>
                <a:srgbClr val="FF0000"/>
              </a:solidFill>
            </a:endParaRPr>
          </a:p>
        </p:txBody>
      </p:sp>
      <p:sp>
        <p:nvSpPr>
          <p:cNvPr id="2" name="TextBox 1"/>
          <p:cNvSpPr txBox="1"/>
          <p:nvPr/>
        </p:nvSpPr>
        <p:spPr>
          <a:xfrm>
            <a:off x="0" y="1024425"/>
            <a:ext cx="9144000" cy="584775"/>
          </a:xfrm>
          <a:prstGeom prst="rect">
            <a:avLst/>
          </a:prstGeom>
          <a:noFill/>
        </p:spPr>
        <p:txBody>
          <a:bodyPr wrap="square" rtlCol="0">
            <a:spAutoFit/>
          </a:bodyPr>
          <a:lstStyle/>
          <a:p>
            <a:pPr algn="ctr"/>
            <a:r>
              <a:rPr lang="en-US" sz="3200" dirty="0" smtClean="0"/>
              <a:t>Thinking about your thinking…</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544" y="1981200"/>
            <a:ext cx="5498912" cy="4124184"/>
          </a:xfrm>
          <a:prstGeom prst="rect">
            <a:avLst/>
          </a:prstGeom>
          <a:noFill/>
          <a:ln>
            <a:noFill/>
          </a:ln>
        </p:spPr>
      </p:pic>
    </p:spTree>
    <p:extLst>
      <p:ext uri="{BB962C8B-B14F-4D97-AF65-F5344CB8AC3E}">
        <p14:creationId xmlns:p14="http://schemas.microsoft.com/office/powerpoint/2010/main" val="4208861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50105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Engage</a:t>
            </a:r>
            <a:endParaRPr lang="en-US" sz="2000" dirty="0" smtClean="0">
              <a:solidFill>
                <a:srgbClr val="FF0000"/>
              </a:solidFill>
            </a:endParaRPr>
          </a:p>
        </p:txBody>
      </p:sp>
      <p:pic>
        <p:nvPicPr>
          <p:cNvPr id="4" name="Content Placeholder 6"/>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6830" b="4383"/>
          <a:stretch/>
        </p:blipFill>
        <p:spPr>
          <a:xfrm>
            <a:off x="762000" y="1256211"/>
            <a:ext cx="7886700" cy="4953000"/>
          </a:xfrm>
        </p:spPr>
      </p:pic>
      <p:sp>
        <p:nvSpPr>
          <p:cNvPr id="2" name="Rectangle 1"/>
          <p:cNvSpPr/>
          <p:nvPr/>
        </p:nvSpPr>
        <p:spPr bwMode="auto">
          <a:xfrm>
            <a:off x="6553200" y="5638800"/>
            <a:ext cx="8382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0211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12676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latin typeface="+mj-lt"/>
              </a:rPr>
              <a:t>Specific Opportunities to Engage</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bwMode="auto">
          <a:xfrm>
            <a:off x="152400" y="1066800"/>
            <a:ext cx="8839200" cy="5334000"/>
          </a:xfrm>
          <a:prstGeom prst="rect">
            <a:avLst/>
          </a:prstGeom>
          <a:blipFill dpi="0" rotWithShape="1">
            <a:blip r:embed="rId3">
              <a:alphaModFix amt="25000"/>
            </a:blip>
            <a:srcRect/>
            <a:stretch>
              <a:fillRect t="-5495" r="-136" b="-8354"/>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914400" y="1600200"/>
            <a:ext cx="7315200" cy="1569660"/>
          </a:xfrm>
          <a:prstGeom prst="rect">
            <a:avLst/>
          </a:prstGeom>
          <a:noFill/>
        </p:spPr>
        <p:txBody>
          <a:bodyPr wrap="square" rtlCol="0">
            <a:spAutoFit/>
          </a:bodyPr>
          <a:lstStyle/>
          <a:p>
            <a:r>
              <a:rPr lang="en-US" sz="2400" u="sng" dirty="0" smtClean="0"/>
              <a:t>Reintegrate</a:t>
            </a:r>
            <a:r>
              <a:rPr lang="en-US" sz="2400" dirty="0" smtClean="0"/>
              <a:t>- to restore elements into an entity; to restore to unity.</a:t>
            </a:r>
          </a:p>
          <a:p>
            <a:pPr marL="800100" lvl="1" indent="-342900">
              <a:buFontTx/>
              <a:buChar char="-"/>
            </a:pPr>
            <a:r>
              <a:rPr lang="en-US" sz="2400" dirty="0" smtClean="0">
                <a:latin typeface="Arial" panose="020B0604020202020204" pitchFamily="34" charset="0"/>
                <a:cs typeface="Arial" panose="020B0604020202020204" pitchFamily="34" charset="0"/>
              </a:rPr>
              <a:t>One size does not fit all</a:t>
            </a:r>
          </a:p>
          <a:p>
            <a:pPr marL="800100" lvl="1" indent="-342900">
              <a:buFontTx/>
              <a:buChar char="-"/>
            </a:pPr>
            <a:r>
              <a:rPr lang="en-US" sz="2400" dirty="0" smtClean="0"/>
              <a:t>Develop a menu</a:t>
            </a:r>
            <a:endParaRPr lang="en-US" sz="2400" dirty="0"/>
          </a:p>
        </p:txBody>
      </p:sp>
      <p:sp>
        <p:nvSpPr>
          <p:cNvPr id="6" name="TextBox 5"/>
          <p:cNvSpPr txBox="1"/>
          <p:nvPr/>
        </p:nvSpPr>
        <p:spPr>
          <a:xfrm>
            <a:off x="902898" y="4953000"/>
            <a:ext cx="7315200" cy="830997"/>
          </a:xfrm>
          <a:prstGeom prst="rect">
            <a:avLst/>
          </a:prstGeom>
          <a:noFill/>
        </p:spPr>
        <p:txBody>
          <a:bodyPr wrap="square" rtlCol="0">
            <a:spAutoFit/>
          </a:bodyPr>
          <a:lstStyle/>
          <a:p>
            <a:r>
              <a:rPr lang="en-US" sz="2400" dirty="0" smtClean="0"/>
              <a:t>What are some situations when reintegration happens in a unit? </a:t>
            </a:r>
          </a:p>
        </p:txBody>
      </p:sp>
    </p:spTree>
    <p:extLst>
      <p:ext uri="{BB962C8B-B14F-4D97-AF65-F5344CB8AC3E}">
        <p14:creationId xmlns:p14="http://schemas.microsoft.com/office/powerpoint/2010/main" val="169179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37049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noGrp="1"/>
          </p:cNvSpPr>
          <p:nvPr>
            <p:ph type="title"/>
          </p:nvPr>
        </p:nvSpPr>
        <p:spPr>
          <a:xfrm>
            <a:off x="306339" y="2721114"/>
            <a:ext cx="7046962" cy="707886"/>
          </a:xfrm>
          <a:prstGeom prst="rect">
            <a:avLst/>
          </a:prstGeom>
          <a:noFill/>
        </p:spPr>
        <p:txBody>
          <a:bodyPr wrap="square" rtlCol="0">
            <a:spAutoFit/>
          </a:bodyPr>
          <a:lstStyle/>
          <a:p>
            <a:pPr>
              <a:defRPr/>
            </a:pPr>
            <a:r>
              <a:rPr lang="en-US" sz="4000" dirty="0" smtClean="0">
                <a:solidFill>
                  <a:schemeClr val="tx1"/>
                </a:solidFill>
                <a:latin typeface="Arial" pitchFamily="34" charset="0"/>
              </a:rPr>
              <a:t>Ready and Resilient</a:t>
            </a:r>
            <a:endParaRPr lang="en-US" sz="4000" dirty="0" smtClean="0">
              <a:latin typeface="Arial" pitchFamily="34" charset="0"/>
            </a:endParaRPr>
          </a:p>
        </p:txBody>
      </p:sp>
      <p:sp>
        <p:nvSpPr>
          <p:cNvPr id="4" name="Content Placeholder 3"/>
          <p:cNvSpPr>
            <a:spLocks noGrp="1"/>
          </p:cNvSpPr>
          <p:nvPr>
            <p:ph sz="quarter" idx="15"/>
          </p:nvPr>
        </p:nvSpPr>
        <p:spPr>
          <a:xfrm>
            <a:off x="312047" y="3991229"/>
            <a:ext cx="8603353" cy="514035"/>
          </a:xfrm>
        </p:spPr>
        <p:txBody>
          <a:bodyPr/>
          <a:lstStyle/>
          <a:p>
            <a:r>
              <a:rPr lang="en-US" sz="1800" dirty="0">
                <a:solidFill>
                  <a:schemeClr val="bg2"/>
                </a:solidFill>
              </a:rPr>
              <a:t>Company Commander and First Sergeant Pre-Command Course</a:t>
            </a:r>
          </a:p>
          <a:p>
            <a:endParaRPr lang="en-US" dirty="0"/>
          </a:p>
          <a:p>
            <a:endParaRPr lang="en-US" dirty="0"/>
          </a:p>
        </p:txBody>
      </p:sp>
      <p:sp>
        <p:nvSpPr>
          <p:cNvPr id="8" name="Footer Placeholder 1"/>
          <p:cNvSpPr>
            <a:spLocks noGrp="1"/>
          </p:cNvSpPr>
          <p:nvPr>
            <p:ph type="ftr" sz="quarter" idx="16"/>
          </p:nvPr>
        </p:nvSpPr>
        <p:spPr>
          <a:xfrm>
            <a:off x="3070673" y="6479812"/>
            <a:ext cx="3086100" cy="365125"/>
          </a:xfrm>
        </p:spPr>
        <p:txBody>
          <a:bodyPr/>
          <a:lstStyle/>
          <a:p>
            <a:r>
              <a:rPr lang="en-US" dirty="0"/>
              <a:t>FOUO</a:t>
            </a:r>
          </a:p>
        </p:txBody>
      </p:sp>
    </p:spTree>
    <p:extLst>
      <p:ext uri="{BB962C8B-B14F-4D97-AF65-F5344CB8AC3E}">
        <p14:creationId xmlns:p14="http://schemas.microsoft.com/office/powerpoint/2010/main" val="409847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solidFill>
                  <a:schemeClr val="tx1"/>
                </a:solidFill>
              </a:rPr>
              <a:t>Reintegration Scenarios</a:t>
            </a:r>
            <a:endParaRPr lang="en-US" sz="2800" dirty="0"/>
          </a:p>
        </p:txBody>
      </p:sp>
      <p:sp>
        <p:nvSpPr>
          <p:cNvPr id="15" name="Rounded Rectangle 14"/>
          <p:cNvSpPr/>
          <p:nvPr/>
        </p:nvSpPr>
        <p:spPr bwMode="auto">
          <a:xfrm>
            <a:off x="3245179" y="1143000"/>
            <a:ext cx="2653640" cy="11410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1. Failed</a:t>
            </a:r>
            <a:r>
              <a:rPr kumimoji="0" lang="en-US" sz="2000" i="0" u="none" strike="noStrike" cap="none" normalizeH="0" dirty="0" smtClean="0">
                <a:ln>
                  <a:noFill/>
                </a:ln>
                <a:solidFill>
                  <a:schemeClr val="bg1"/>
                </a:solidFill>
                <a:effectLst/>
                <a:latin typeface="Arial" charset="0"/>
              </a:rPr>
              <a:t> an Army </a:t>
            </a:r>
            <a:endParaRPr lang="en-US" sz="2000" dirty="0">
              <a:solidFill>
                <a:schemeClr val="bg1"/>
              </a:solidFill>
              <a:latin typeface="Arial" charset="0"/>
            </a:endParaRP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dirty="0" smtClean="0">
                <a:ln>
                  <a:noFill/>
                </a:ln>
                <a:solidFill>
                  <a:schemeClr val="bg1"/>
                </a:solidFill>
                <a:effectLst/>
                <a:latin typeface="Arial" charset="0"/>
              </a:rPr>
              <a:t>school or</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dirty="0" smtClean="0">
                <a:ln>
                  <a:noFill/>
                </a:ln>
                <a:solidFill>
                  <a:schemeClr val="bg1"/>
                </a:solidFill>
                <a:effectLst/>
                <a:latin typeface="Arial" charset="0"/>
              </a:rPr>
              <a:t>qualification?</a:t>
            </a:r>
            <a:endParaRPr kumimoji="0" lang="en-US" sz="1400" i="0" u="none" strike="noStrike" cap="none" normalizeH="0" baseline="0" dirty="0" smtClean="0">
              <a:ln>
                <a:noFill/>
              </a:ln>
              <a:solidFill>
                <a:schemeClr val="bg1"/>
              </a:solidFill>
              <a:effectLst/>
              <a:latin typeface="Arial" charset="0"/>
            </a:endParaRPr>
          </a:p>
        </p:txBody>
      </p:sp>
      <p:sp>
        <p:nvSpPr>
          <p:cNvPr id="5" name="Rectangle 4"/>
          <p:cNvSpPr/>
          <p:nvPr/>
        </p:nvSpPr>
        <p:spPr>
          <a:xfrm>
            <a:off x="3245178" y="2818442"/>
            <a:ext cx="2653641" cy="1569660"/>
          </a:xfrm>
          <a:prstGeom prst="rect">
            <a:avLst/>
          </a:prstGeom>
        </p:spPr>
        <p:txBody>
          <a:bodyPr wrap="square">
            <a:spAutoFit/>
          </a:bodyPr>
          <a:lstStyle/>
          <a:p>
            <a:pPr algn="ctr"/>
            <a:r>
              <a:rPr lang="en-US" sz="2400" dirty="0"/>
              <a:t>How would </a:t>
            </a:r>
            <a:r>
              <a:rPr lang="en-US" sz="2400" dirty="0" smtClean="0"/>
              <a:t>you work to </a:t>
            </a:r>
            <a:r>
              <a:rPr lang="en-US" sz="2400" dirty="0"/>
              <a:t>reintegrate a Soldier who</a:t>
            </a:r>
            <a:r>
              <a:rPr lang="en-US" sz="2400" dirty="0" smtClean="0"/>
              <a:t>…</a:t>
            </a:r>
            <a:endParaRPr lang="en-US" sz="2400" dirty="0"/>
          </a:p>
        </p:txBody>
      </p:sp>
      <p:sp>
        <p:nvSpPr>
          <p:cNvPr id="18" name="Rounded Rectangle 17"/>
          <p:cNvSpPr/>
          <p:nvPr/>
        </p:nvSpPr>
        <p:spPr bwMode="auto">
          <a:xfrm>
            <a:off x="533400" y="3048000"/>
            <a:ext cx="2633354"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5. Attempted</a:t>
            </a:r>
            <a:r>
              <a:rPr kumimoji="0" lang="en-US" sz="2000" i="0" u="none" strike="noStrike" cap="none" normalizeH="0" dirty="0" smtClean="0">
                <a:ln>
                  <a:noFill/>
                </a:ln>
                <a:solidFill>
                  <a:schemeClr val="bg1"/>
                </a:solidFill>
                <a:effectLst/>
                <a:latin typeface="Arial" charset="0"/>
              </a:rPr>
              <a:t> suicide?</a:t>
            </a:r>
            <a:endParaRPr kumimoji="0" lang="en-US" sz="1400" i="0" u="none" strike="noStrike" cap="none" normalizeH="0" baseline="0" dirty="0" smtClean="0">
              <a:ln>
                <a:noFill/>
              </a:ln>
              <a:solidFill>
                <a:schemeClr val="bg1"/>
              </a:solidFill>
              <a:effectLst/>
              <a:latin typeface="Arial" charset="0"/>
            </a:endParaRPr>
          </a:p>
        </p:txBody>
      </p:sp>
      <p:sp>
        <p:nvSpPr>
          <p:cNvPr id="19" name="Rounded Rectangle 18"/>
          <p:cNvSpPr/>
          <p:nvPr/>
        </p:nvSpPr>
        <p:spPr bwMode="auto">
          <a:xfrm>
            <a:off x="1656229" y="4876799"/>
            <a:ext cx="2642260"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bg1"/>
                </a:solidFill>
                <a:effectLst/>
                <a:latin typeface="Arial" charset="0"/>
              </a:rPr>
              <a:t>4. Succeeded in a national/international competition</a:t>
            </a:r>
            <a:endParaRPr kumimoji="0" lang="en-US" sz="1400" i="0" u="none" strike="noStrike" cap="none" normalizeH="0" baseline="0" dirty="0" smtClean="0">
              <a:ln>
                <a:noFill/>
              </a:ln>
              <a:solidFill>
                <a:schemeClr val="bg1"/>
              </a:solidFill>
              <a:effectLst/>
              <a:latin typeface="Arial" charset="0"/>
            </a:endParaRPr>
          </a:p>
        </p:txBody>
      </p:sp>
      <p:sp>
        <p:nvSpPr>
          <p:cNvPr id="20" name="Rounded Rectangle 19"/>
          <p:cNvSpPr/>
          <p:nvPr/>
        </p:nvSpPr>
        <p:spPr bwMode="auto">
          <a:xfrm>
            <a:off x="4822866" y="4876800"/>
            <a:ext cx="2644734"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lang="en-US" sz="2000" dirty="0" smtClean="0">
                <a:solidFill>
                  <a:schemeClr val="bg1"/>
                </a:solidFill>
                <a:latin typeface="Arial" charset="0"/>
              </a:rPr>
              <a:t>3. Was </a:t>
            </a:r>
            <a:r>
              <a:rPr kumimoji="0" lang="en-US" sz="2000" i="0" u="none" strike="noStrike" cap="none" normalizeH="0" baseline="0" dirty="0" smtClean="0">
                <a:ln>
                  <a:noFill/>
                </a:ln>
                <a:solidFill>
                  <a:schemeClr val="bg1"/>
                </a:solidFill>
                <a:effectLst/>
                <a:latin typeface="Arial" charset="0"/>
              </a:rPr>
              <a:t>under investigation</a:t>
            </a:r>
            <a:r>
              <a:rPr kumimoji="0" lang="en-US" sz="2000" u="none" strike="noStrike" cap="none" normalizeH="0" baseline="0" dirty="0" smtClean="0">
                <a:ln>
                  <a:noFill/>
                </a:ln>
                <a:solidFill>
                  <a:schemeClr val="bg1"/>
                </a:solidFill>
                <a:effectLst/>
                <a:latin typeface="Arial" charset="0"/>
              </a:rPr>
              <a:t>?</a:t>
            </a:r>
            <a:endParaRPr kumimoji="0" lang="en-US" sz="1400" u="none" strike="noStrike" cap="none" normalizeH="0" baseline="0" dirty="0" smtClean="0">
              <a:ln>
                <a:noFill/>
              </a:ln>
              <a:solidFill>
                <a:schemeClr val="bg1"/>
              </a:solidFill>
              <a:effectLst/>
              <a:latin typeface="Arial" charset="0"/>
            </a:endParaRPr>
          </a:p>
        </p:txBody>
      </p:sp>
      <p:sp>
        <p:nvSpPr>
          <p:cNvPr id="21" name="Rounded Rectangle 20"/>
          <p:cNvSpPr/>
          <p:nvPr/>
        </p:nvSpPr>
        <p:spPr bwMode="auto">
          <a:xfrm>
            <a:off x="5943600" y="3048000"/>
            <a:ext cx="2642260" cy="1064821"/>
          </a:xfrm>
          <a:prstGeom prst="roundRect">
            <a:avLst/>
          </a:prstGeom>
          <a:solidFill>
            <a:srgbClr val="70AD47"/>
          </a:solidFill>
          <a:ln>
            <a:noFill/>
            <a:headEnd type="none" w="med" len="med"/>
            <a:tailEnd type="none" w="med" len="med"/>
          </a:ln>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1357313" rtl="0" eaLnBrk="1" fontAlgn="base" latinLnBrk="0" hangingPunct="1">
              <a:lnSpc>
                <a:spcPct val="100000"/>
              </a:lnSpc>
              <a:spcBef>
                <a:spcPct val="0"/>
              </a:spcBef>
              <a:spcAft>
                <a:spcPct val="0"/>
              </a:spcAft>
              <a:buClrTx/>
              <a:buSzTx/>
              <a:buFontTx/>
              <a:buNone/>
              <a:tabLst/>
            </a:pPr>
            <a:r>
              <a:rPr lang="en-US" sz="2000" dirty="0" smtClean="0">
                <a:solidFill>
                  <a:schemeClr val="bg1"/>
                </a:solidFill>
                <a:latin typeface="Arial" charset="0"/>
              </a:rPr>
              <a:t>2. Is r</a:t>
            </a:r>
            <a:r>
              <a:rPr kumimoji="0" lang="en-US" sz="2000" i="0" u="none" strike="noStrike" cap="none" normalizeH="0" baseline="0" dirty="0" smtClean="0">
                <a:ln>
                  <a:noFill/>
                </a:ln>
                <a:solidFill>
                  <a:schemeClr val="bg1"/>
                </a:solidFill>
                <a:effectLst/>
                <a:latin typeface="Arial" charset="0"/>
              </a:rPr>
              <a:t>eturning from </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baseline="0" dirty="0" smtClean="0">
                <a:ln>
                  <a:noFill/>
                </a:ln>
                <a:solidFill>
                  <a:schemeClr val="bg1"/>
                </a:solidFill>
                <a:effectLst/>
                <a:latin typeface="Arial" charset="0"/>
              </a:rPr>
              <a:t>medical</a:t>
            </a:r>
            <a:r>
              <a:rPr kumimoji="0" lang="en-US" sz="2000" i="0" u="none" strike="noStrike" cap="none" normalizeH="0" dirty="0" smtClean="0">
                <a:ln>
                  <a:noFill/>
                </a:ln>
                <a:solidFill>
                  <a:schemeClr val="bg1"/>
                </a:solidFill>
                <a:effectLst/>
                <a:latin typeface="Arial" charset="0"/>
              </a:rPr>
              <a:t> </a:t>
            </a:r>
            <a:r>
              <a:rPr kumimoji="0" lang="en-US" sz="2000" i="0" u="none" strike="noStrike" cap="none" normalizeH="0" baseline="0" dirty="0" smtClean="0">
                <a:ln>
                  <a:noFill/>
                </a:ln>
                <a:solidFill>
                  <a:schemeClr val="bg1"/>
                </a:solidFill>
                <a:effectLst/>
                <a:latin typeface="Arial" charset="0"/>
              </a:rPr>
              <a:t>leave</a:t>
            </a:r>
          </a:p>
          <a:p>
            <a:pPr marR="0" algn="ctr" defTabSz="1357313" rtl="0" eaLnBrk="1" fontAlgn="base" latinLnBrk="0" hangingPunct="1">
              <a:lnSpc>
                <a:spcPct val="100000"/>
              </a:lnSpc>
              <a:spcBef>
                <a:spcPct val="0"/>
              </a:spcBef>
              <a:spcAft>
                <a:spcPct val="0"/>
              </a:spcAft>
              <a:buClrTx/>
              <a:buSzTx/>
              <a:tabLst/>
            </a:pPr>
            <a:r>
              <a:rPr kumimoji="0" lang="en-US" sz="2000" i="0" u="none" strike="noStrike" cap="none" normalizeH="0" baseline="0" dirty="0" smtClean="0">
                <a:ln>
                  <a:noFill/>
                </a:ln>
                <a:solidFill>
                  <a:schemeClr val="bg1"/>
                </a:solidFill>
                <a:effectLst/>
                <a:latin typeface="Arial" charset="0"/>
              </a:rPr>
              <a:t>   (e.g., giving </a:t>
            </a:r>
            <a:r>
              <a:rPr kumimoji="0" lang="en-US" sz="2000" i="0" u="none" strike="noStrike" cap="none" normalizeH="0" dirty="0" smtClean="0">
                <a:ln>
                  <a:noFill/>
                </a:ln>
                <a:solidFill>
                  <a:schemeClr val="bg1"/>
                </a:solidFill>
                <a:effectLst/>
                <a:latin typeface="Arial" charset="0"/>
              </a:rPr>
              <a:t>birth)?</a:t>
            </a:r>
            <a:endParaRPr kumimoji="0" lang="en-US" sz="1400" i="0" u="none" strike="noStrike" cap="none" normalizeH="0" baseline="0" dirty="0" smtClean="0">
              <a:ln>
                <a:noFill/>
              </a:ln>
              <a:solidFill>
                <a:schemeClr val="bg1"/>
              </a:solidFill>
              <a:effectLst/>
              <a:latin typeface="Arial" charset="0"/>
            </a:endParaRPr>
          </a:p>
        </p:txBody>
      </p:sp>
      <p:sp>
        <p:nvSpPr>
          <p:cNvPr id="3" name="TextBox 2"/>
          <p:cNvSpPr txBox="1"/>
          <p:nvPr/>
        </p:nvSpPr>
        <p:spPr>
          <a:xfrm>
            <a:off x="8585860" y="5917934"/>
            <a:ext cx="584860" cy="523220"/>
          </a:xfrm>
          <a:prstGeom prst="rect">
            <a:avLst/>
          </a:prstGeom>
          <a:noFill/>
        </p:spPr>
        <p:txBody>
          <a:bodyPr wrap="square" rtlCol="0">
            <a:spAutoFit/>
          </a:bodyPr>
          <a:lstStyle/>
          <a:p>
            <a:pPr algn="ctr">
              <a:spcAft>
                <a:spcPts val="600"/>
              </a:spcAft>
              <a:defRPr/>
            </a:pPr>
            <a:r>
              <a:rPr lang="en-US" sz="2800" dirty="0">
                <a:latin typeface="Arial" panose="020B0604020202020204" pitchFamily="34" charset="0"/>
                <a:cs typeface="Arial" panose="020B0604020202020204" pitchFamily="34" charset="0"/>
                <a:sym typeface="Webdings"/>
              </a:rPr>
              <a:t></a:t>
            </a:r>
            <a:endParaRPr lang="en-US" sz="28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959078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0683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 y="1066800"/>
            <a:ext cx="4270248" cy="5332750"/>
          </a:xfrm>
          <a:prstGeom prst="rect">
            <a:avLst/>
          </a:prstGeom>
          <a:solidFill>
            <a:srgbClr val="70AD4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4645378" y="1066800"/>
            <a:ext cx="4267200" cy="533275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normAutofit/>
          </a:bodyPr>
          <a:lstStyle/>
          <a:p>
            <a:r>
              <a:rPr lang="en-US" b="1" dirty="0" smtClean="0">
                <a:solidFill>
                  <a:schemeClr val="tx1"/>
                </a:solidFill>
              </a:rPr>
              <a:t>The Impact of Trust on Reintegration</a:t>
            </a:r>
            <a:endParaRPr lang="en-US" dirty="0"/>
          </a:p>
        </p:txBody>
      </p:sp>
      <p:sp>
        <p:nvSpPr>
          <p:cNvPr id="3" name="TextBox 2"/>
          <p:cNvSpPr txBox="1"/>
          <p:nvPr/>
        </p:nvSpPr>
        <p:spPr>
          <a:xfrm>
            <a:off x="358423" y="4800600"/>
            <a:ext cx="3846688" cy="2286000"/>
          </a:xfrm>
          <a:prstGeom prst="rect">
            <a:avLst/>
          </a:prstGeom>
          <a:noFill/>
        </p:spPr>
        <p:txBody>
          <a:bodyPr wrap="square" rtlCol="0">
            <a:noAutofit/>
          </a:bodyPr>
          <a:lstStyle/>
          <a:p>
            <a:r>
              <a:rPr lang="en-US" sz="2200" dirty="0"/>
              <a:t>If your unit has a strong trust culture, what </a:t>
            </a:r>
            <a:r>
              <a:rPr lang="en-US" sz="2200" dirty="0" smtClean="0"/>
              <a:t>would you </a:t>
            </a:r>
            <a:r>
              <a:rPr lang="en-US" sz="2200" dirty="0"/>
              <a:t>expect during a reintegration </a:t>
            </a:r>
            <a:r>
              <a:rPr lang="en-US" sz="2200" dirty="0" smtClean="0"/>
              <a:t>situation?</a:t>
            </a:r>
            <a:endParaRPr lang="en-US" sz="2200" dirty="0"/>
          </a:p>
          <a:p>
            <a:pPr algn="r"/>
            <a:endParaRPr lang="en-US" sz="2400" dirty="0" smtClean="0"/>
          </a:p>
          <a:p>
            <a:pPr algn="r"/>
            <a:endParaRPr lang="en-US" sz="2400" dirty="0"/>
          </a:p>
          <a:p>
            <a:pPr algn="r"/>
            <a:endParaRPr lang="en-US" sz="2400" dirty="0" smtClean="0"/>
          </a:p>
        </p:txBody>
      </p:sp>
      <p:sp>
        <p:nvSpPr>
          <p:cNvPr id="4" name="Rectangle 3"/>
          <p:cNvSpPr/>
          <p:nvPr/>
        </p:nvSpPr>
        <p:spPr>
          <a:xfrm>
            <a:off x="4910666" y="4838075"/>
            <a:ext cx="3928534" cy="1446550"/>
          </a:xfrm>
          <a:prstGeom prst="rect">
            <a:avLst/>
          </a:prstGeom>
        </p:spPr>
        <p:txBody>
          <a:bodyPr wrap="square">
            <a:spAutoFit/>
          </a:bodyPr>
          <a:lstStyle/>
          <a:p>
            <a:r>
              <a:rPr lang="en-US" sz="2200" dirty="0"/>
              <a:t>If your unit does not have a strong trust culture, what would you expect </a:t>
            </a:r>
            <a:r>
              <a:rPr lang="en-US" sz="2200" dirty="0" smtClean="0"/>
              <a:t>during </a:t>
            </a:r>
            <a:r>
              <a:rPr lang="en-US" sz="2200" dirty="0"/>
              <a:t>a reintegration </a:t>
            </a:r>
            <a:r>
              <a:rPr lang="en-US" sz="2200" dirty="0" smtClean="0"/>
              <a:t>situation?</a:t>
            </a:r>
            <a:endParaRPr lang="en-US" sz="2200" dirty="0"/>
          </a:p>
        </p:txBody>
      </p:sp>
      <p:sp>
        <p:nvSpPr>
          <p:cNvPr id="8" name="Rectangle 7"/>
          <p:cNvSpPr/>
          <p:nvPr/>
        </p:nvSpPr>
        <p:spPr bwMode="auto">
          <a:xfrm>
            <a:off x="-3352800" y="3733800"/>
            <a:ext cx="45719" cy="76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55600" y="1295400"/>
            <a:ext cx="3846689" cy="347697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358422" y="1295400"/>
            <a:ext cx="3846689" cy="3476978"/>
          </a:xfrm>
          <a:prstGeom prst="rect">
            <a:avLst/>
          </a:prstGeom>
          <a:blipFill dpi="0" rotWithShape="1">
            <a:blip r:embed="rId3"/>
            <a:srcRect/>
            <a:stretch>
              <a:fillRect l="-31044" t="-7448" r="-660" b="-3064"/>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4910667" y="1295400"/>
            <a:ext cx="3736622" cy="3505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910666" y="1295400"/>
            <a:ext cx="3736622" cy="3505200"/>
          </a:xfrm>
          <a:prstGeom prst="rect">
            <a:avLst/>
          </a:prstGeom>
          <a:blipFill dpi="0" rotWithShape="1">
            <a:blip r:embed="rId4"/>
            <a:srcRect/>
            <a:stretch>
              <a:fillRect l="-31495" t="-2174" r="-4089" b="-744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TextBox 4"/>
          <p:cNvSpPr txBox="1"/>
          <p:nvPr/>
        </p:nvSpPr>
        <p:spPr>
          <a:xfrm>
            <a:off x="8345755" y="5917041"/>
            <a:ext cx="533400" cy="461665"/>
          </a:xfrm>
          <a:prstGeom prst="rect">
            <a:avLst/>
          </a:prstGeom>
          <a:noFill/>
        </p:spPr>
        <p:txBody>
          <a:bodyPr wrap="square" rtlCol="0">
            <a:spAutoFit/>
          </a:bodyPr>
          <a:lstStyle/>
          <a:p>
            <a:pPr algn="ctr">
              <a:spcAft>
                <a:spcPts val="600"/>
              </a:spcAft>
              <a:defRPr/>
            </a:pPr>
            <a:r>
              <a:rPr lang="en-US" sz="2400" dirty="0">
                <a:latin typeface="Arial" panose="020B0604020202020204" pitchFamily="34" charset="0"/>
                <a:cs typeface="Arial" panose="020B0604020202020204" pitchFamily="34" charset="0"/>
                <a:sym typeface="Webdings"/>
              </a:rPr>
              <a:t></a:t>
            </a:r>
            <a:endParaRPr lang="en-US" sz="24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030600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7224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46756" y="1047044"/>
            <a:ext cx="8842248" cy="5353756"/>
          </a:xfrm>
          <a:prstGeom prst="rect">
            <a:avLst/>
          </a:prstGeom>
          <a:blipFill dpi="0" rotWithShape="1">
            <a:blip r:embed="rId3"/>
            <a:srcRect/>
            <a:stretch>
              <a:fillRect l="-10986" t="209" b="-23978"/>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Implementation Strategy</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Rectangle 1"/>
          <p:cNvSpPr/>
          <p:nvPr/>
        </p:nvSpPr>
        <p:spPr>
          <a:xfrm>
            <a:off x="8181974" y="5831894"/>
            <a:ext cx="595035" cy="614592"/>
          </a:xfrm>
          <a:prstGeom prst="rect">
            <a:avLst/>
          </a:prstGeom>
        </p:spPr>
        <p:txBody>
          <a:bodyPr wrap="none">
            <a:spAutoFit/>
          </a:bodyPr>
          <a:lstStyle/>
          <a:p>
            <a:pPr algn="ctr">
              <a:lnSpc>
                <a:spcPct val="115000"/>
              </a:lnSpc>
            </a:pPr>
            <a:r>
              <a:rPr lang="en-US" sz="3200" dirty="0">
                <a:solidFill>
                  <a:schemeClr val="bg1"/>
                </a:solidFill>
                <a:latin typeface="Arial" panose="020B0604020202020204" pitchFamily="34" charset="0"/>
                <a:cs typeface="Arial" panose="020B0604020202020204" pitchFamily="34" charset="0"/>
                <a:sym typeface="Webdings"/>
              </a:rPr>
              <a:t></a:t>
            </a:r>
            <a:endParaRPr lang="en-US" sz="3200" dirty="0">
              <a:solidFill>
                <a:schemeClr val="bg1"/>
              </a:solidFill>
              <a:latin typeface="Arial" panose="020B0604020202020204" pitchFamily="34" charset="0"/>
              <a:ea typeface="Times New Roman"/>
              <a:cs typeface="Arial" panose="020B0604020202020204" pitchFamily="34" charset="0"/>
            </a:endParaRPr>
          </a:p>
        </p:txBody>
      </p:sp>
      <p:sp>
        <p:nvSpPr>
          <p:cNvPr id="3" name="TextBox 2"/>
          <p:cNvSpPr txBox="1"/>
          <p:nvPr/>
        </p:nvSpPr>
        <p:spPr>
          <a:xfrm>
            <a:off x="8635682" y="5877580"/>
            <a:ext cx="353322" cy="523220"/>
          </a:xfrm>
          <a:prstGeom prst="rect">
            <a:avLst/>
          </a:prstGeom>
          <a:noFill/>
        </p:spPr>
        <p:txBody>
          <a:bodyPr wrap="square" rtlCol="0">
            <a:spAutoFit/>
          </a:bodyPr>
          <a:lstStyle/>
          <a:p>
            <a:pPr algn="ctr">
              <a:spcAft>
                <a:spcPts val="600"/>
              </a:spcAft>
              <a:defRPr/>
            </a:pPr>
            <a:r>
              <a:rPr lang="en-US" sz="2800" dirty="0">
                <a:solidFill>
                  <a:schemeClr val="bg1"/>
                </a:solidFill>
                <a:latin typeface="Arial" panose="020B0604020202020204" pitchFamily="34" charset="0"/>
                <a:cs typeface="Arial" panose="020B0604020202020204" pitchFamily="34" charset="0"/>
                <a:sym typeface="Webdings"/>
              </a:rPr>
              <a:t></a:t>
            </a:r>
            <a:endParaRPr lang="en-US" sz="2800" dirty="0">
              <a:solidFill>
                <a:schemeClr val="bg1"/>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76749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R2 Handouts and Contact Information</a:t>
            </a:r>
            <a:endParaRPr lang="en-US" sz="2000" dirty="0" smtClean="0">
              <a:solidFill>
                <a:srgbClr val="FF0000"/>
              </a:solidFill>
            </a:endParaRP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3975339" y="1600200"/>
            <a:ext cx="5181600" cy="1569660"/>
          </a:xfrm>
          <a:prstGeom prst="rect">
            <a:avLst/>
          </a:prstGeom>
          <a:noFill/>
        </p:spPr>
        <p:txBody>
          <a:bodyPr wrap="square" rtlCol="0">
            <a:spAutoFit/>
          </a:bodyPr>
          <a:lstStyle/>
          <a:p>
            <a:pPr algn="ctr"/>
            <a:r>
              <a:rPr lang="en-US" sz="3200" dirty="0" smtClean="0"/>
              <a:t>Ready and Resilient Performance Centers </a:t>
            </a:r>
          </a:p>
          <a:p>
            <a:pPr algn="ctr"/>
            <a:r>
              <a:rPr lang="en-US" sz="3200" dirty="0" smtClean="0"/>
              <a:t>(R2 Centers)</a:t>
            </a:r>
            <a:endParaRPr lang="en-US" sz="3200" dirty="0"/>
          </a:p>
        </p:txBody>
      </p:sp>
      <p:sp>
        <p:nvSpPr>
          <p:cNvPr id="2" name="Rectangle 1"/>
          <p:cNvSpPr/>
          <p:nvPr/>
        </p:nvSpPr>
        <p:spPr>
          <a:xfrm>
            <a:off x="3327639" y="4220079"/>
            <a:ext cx="5829300" cy="646331"/>
          </a:xfrm>
          <a:prstGeom prst="rect">
            <a:avLst/>
          </a:prstGeom>
        </p:spPr>
        <p:txBody>
          <a:bodyPr wrap="square">
            <a:spAutoFit/>
          </a:bodyPr>
          <a:lstStyle/>
          <a:p>
            <a:pPr algn="r"/>
            <a:r>
              <a:rPr lang="en-US" b="1" dirty="0"/>
              <a:t>ARD Group Mailbox: </a:t>
            </a:r>
          </a:p>
          <a:p>
            <a:pPr algn="r"/>
            <a:r>
              <a:rPr lang="en-US" dirty="0"/>
              <a:t>usarmy.pentagon.hqda-dcs-g-1.list.r2training@mail.mil</a:t>
            </a:r>
          </a:p>
        </p:txBody>
      </p:sp>
      <p:sp>
        <p:nvSpPr>
          <p:cNvPr id="3" name="Rectangle 2"/>
          <p:cNvSpPr/>
          <p:nvPr/>
        </p:nvSpPr>
        <p:spPr>
          <a:xfrm>
            <a:off x="3327638" y="3505200"/>
            <a:ext cx="5816361" cy="646331"/>
          </a:xfrm>
          <a:prstGeom prst="rect">
            <a:avLst/>
          </a:prstGeom>
        </p:spPr>
        <p:txBody>
          <a:bodyPr wrap="square">
            <a:spAutoFit/>
          </a:bodyPr>
          <a:lstStyle/>
          <a:p>
            <a:pPr algn="r"/>
            <a:r>
              <a:rPr lang="en-US" b="1" dirty="0"/>
              <a:t>R2 Training Team or Public Affairs: </a:t>
            </a:r>
          </a:p>
          <a:p>
            <a:pPr algn="r"/>
            <a:r>
              <a:rPr lang="en-US" dirty="0"/>
              <a:t>usarmy.pentagon.hqda-dcs-g-1.list.r2pao@mail.mil</a:t>
            </a:r>
          </a:p>
        </p:txBody>
      </p:sp>
      <p:pic>
        <p:nvPicPr>
          <p:cNvPr id="8"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6014" y1="24491" x2="64733" y2="24285"/>
                        <a14:foregroundMark x1="34184" y1="27739" x2="65739" y2="27739"/>
                        <a14:foregroundMark x1="68394" y1="28564" x2="68987" y2="70276"/>
                        <a14:foregroundMark x1="30523" y1="29776" x2="30730" y2="68059"/>
                        <a14:foregroundMark x1="35009" y1="67028" x2="64527" y2="67440"/>
                        <a14:foregroundMark x1="33385" y1="73344" x2="65326" y2="74555"/>
                        <a14:foregroundMark x1="34390" y1="71101" x2="65739" y2="71513"/>
                        <a14:foregroundMark x1="33179" y1="29982" x2="33797" y2="53184"/>
                        <a14:foregroundMark x1="47229" y1="44238" x2="52101" y2="43413"/>
                        <a14:foregroundMark x1="54550" y1="51353" x2="43542" y2="48105"/>
                        <a14:foregroundMark x1="55968" y1="44238" x2="49446" y2="36917"/>
                        <a14:foregroundMark x1="35422" y1="59912" x2="65532" y2="59706"/>
                        <a14:foregroundMark x1="65481" y1="58649" x2="33720" y2="58494"/>
                      </a14:backgroundRemoval>
                    </a14:imgEffect>
                  </a14:imgLayer>
                </a14:imgProps>
              </a:ext>
              <a:ext uri="{28A0092B-C50C-407E-A947-70E740481C1C}">
                <a14:useLocalDpi xmlns:a14="http://schemas.microsoft.com/office/drawing/2010/main" val="0"/>
              </a:ext>
            </a:extLst>
          </a:blip>
          <a:stretch>
            <a:fillRect/>
          </a:stretch>
        </p:blipFill>
        <p:spPr bwMode="auto">
          <a:xfrm>
            <a:off x="228600" y="1345208"/>
            <a:ext cx="3502152" cy="350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45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71150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25837" y="1752600"/>
            <a:ext cx="7397044" cy="4444425"/>
          </a:xfrm>
          <a:prstGeom prst="rect">
            <a:avLst/>
          </a:prstGeom>
          <a:blipFill dpi="0" rotWithShape="1">
            <a:blip r:embed="rId3"/>
            <a:srcRect/>
            <a:stretch>
              <a:fillRect l="-2794" t="-1" r="-8192" b="-20390"/>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Legacy</a:t>
            </a:r>
            <a:endParaRPr lang="en-US" sz="2000" dirty="0" smtClean="0">
              <a:solidFill>
                <a:srgbClr val="FF0000"/>
              </a:solidFill>
            </a:endParaRPr>
          </a:p>
        </p:txBody>
      </p:sp>
      <p:sp>
        <p:nvSpPr>
          <p:cNvPr id="7" name="Rectangle 6"/>
          <p:cNvSpPr/>
          <p:nvPr/>
        </p:nvSpPr>
        <p:spPr>
          <a:xfrm>
            <a:off x="8473720" y="5784949"/>
            <a:ext cx="646331" cy="646331"/>
          </a:xfrm>
          <a:prstGeom prst="rect">
            <a:avLst/>
          </a:prstGeom>
        </p:spPr>
        <p:txBody>
          <a:bodyPr wrap="none">
            <a:spAutoFit/>
          </a:bodyPr>
          <a:lstStyle/>
          <a:p>
            <a:r>
              <a:rPr lang="en-US" sz="3600" dirty="0">
                <a:solidFill>
                  <a:schemeClr val="bg1"/>
                </a:solidFill>
                <a:latin typeface="Arial" panose="020B0604020202020204" pitchFamily="34" charset="0"/>
                <a:cs typeface="Arial" panose="020B0604020202020204" pitchFamily="34" charset="0"/>
                <a:sym typeface="Webdings"/>
              </a:rPr>
              <a:t></a:t>
            </a:r>
            <a:endParaRPr lang="en-US" sz="3600" dirty="0">
              <a:solidFill>
                <a:schemeClr val="bg1"/>
              </a:solidFill>
            </a:endParaRPr>
          </a:p>
        </p:txBody>
      </p:sp>
      <p:sp>
        <p:nvSpPr>
          <p:cNvPr id="3" name="TextBox 2"/>
          <p:cNvSpPr txBox="1"/>
          <p:nvPr/>
        </p:nvSpPr>
        <p:spPr>
          <a:xfrm>
            <a:off x="996949" y="974523"/>
            <a:ext cx="5270163" cy="523220"/>
          </a:xfrm>
          <a:prstGeom prst="rect">
            <a:avLst/>
          </a:prstGeom>
          <a:noFill/>
        </p:spPr>
        <p:txBody>
          <a:bodyPr wrap="square" rtlCol="0">
            <a:spAutoFit/>
          </a:bodyPr>
          <a:lstStyle/>
          <a:p>
            <a:r>
              <a:rPr lang="en-US" sz="2800" dirty="0" smtClean="0">
                <a:latin typeface="+mj-lt"/>
              </a:rPr>
              <a:t>Responsibilities &amp; Privileges</a:t>
            </a:r>
            <a:endParaRPr lang="en-US" sz="2800" dirty="0">
              <a:latin typeface="+mj-lt"/>
            </a:endParaRPr>
          </a:p>
        </p:txBody>
      </p:sp>
    </p:spTree>
    <p:extLst>
      <p:ext uri="{BB962C8B-B14F-4D97-AF65-F5344CB8AC3E}">
        <p14:creationId xmlns:p14="http://schemas.microsoft.com/office/powerpoint/2010/main" val="36552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37583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1 - </a:t>
            </a:r>
            <a:r>
              <a:rPr lang="en-US" sz="2800" i="1" dirty="0" smtClean="0"/>
              <a:t>B</a:t>
            </a:r>
            <a:r>
              <a:rPr lang="en-US" sz="2800" dirty="0" smtClean="0"/>
              <a:t> </a:t>
            </a:r>
            <a:r>
              <a:rPr lang="en-US" sz="2800" dirty="0"/>
              <a:t>(Hidden)</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80849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pPr>
              <a:tabLst>
                <a:tab pos="3825875" algn="l"/>
              </a:tabLst>
            </a:pPr>
            <a:r>
              <a:rPr lang="en-US" sz="2400" b="1" dirty="0" smtClean="0">
                <a:solidFill>
                  <a:schemeClr val="tx1"/>
                </a:solidFill>
                <a:latin typeface="+mj-lt"/>
              </a:rPr>
              <a:t>Conclusion</a:t>
            </a:r>
            <a:endParaRPr lang="en-US" sz="2000" dirty="0" smtClean="0">
              <a:solidFill>
                <a:srgbClr val="FF0000"/>
              </a:solidFill>
            </a:endParaRPr>
          </a:p>
        </p:txBody>
      </p:sp>
      <p:sp>
        <p:nvSpPr>
          <p:cNvPr id="2" name="Rectangle 1"/>
          <p:cNvSpPr/>
          <p:nvPr/>
        </p:nvSpPr>
        <p:spPr bwMode="auto">
          <a:xfrm>
            <a:off x="152400" y="1066800"/>
            <a:ext cx="8839200" cy="5334000"/>
          </a:xfrm>
          <a:prstGeom prst="rect">
            <a:avLst/>
          </a:prstGeom>
          <a:blipFill>
            <a:blip r:embed="rId3"/>
            <a:srcRect/>
            <a:stretch>
              <a:fillRect b="-2857"/>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TextBox 5"/>
          <p:cNvSpPr txBox="1"/>
          <p:nvPr/>
        </p:nvSpPr>
        <p:spPr>
          <a:xfrm>
            <a:off x="3962400" y="1524000"/>
            <a:ext cx="5029200" cy="1077218"/>
          </a:xfrm>
          <a:prstGeom prst="rect">
            <a:avLst/>
          </a:prstGeom>
          <a:noFill/>
        </p:spPr>
        <p:txBody>
          <a:bodyPr wrap="square" rtlCol="0">
            <a:spAutoFit/>
          </a:bodyPr>
          <a:lstStyle/>
          <a:p>
            <a:pPr algn="ctr"/>
            <a:r>
              <a:rPr lang="en-US" sz="3200" dirty="0" smtClean="0"/>
              <a:t>Thanks for your participation</a:t>
            </a:r>
            <a:r>
              <a:rPr lang="en-US" sz="3200" dirty="0"/>
              <a:t>!</a:t>
            </a:r>
            <a:endParaRPr lang="en-US" sz="3200" dirty="0" smtClean="0"/>
          </a:p>
        </p:txBody>
      </p:sp>
    </p:spTree>
    <p:extLst>
      <p:ext uri="{BB962C8B-B14F-4D97-AF65-F5344CB8AC3E}">
        <p14:creationId xmlns:p14="http://schemas.microsoft.com/office/powerpoint/2010/main" val="3881216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187527858"/>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561987405"/>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227836888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R2 Soldier for Life </a:t>
            </a:r>
            <a:r>
              <a:rPr lang="en-US" dirty="0" smtClean="0"/>
              <a:t>Lifecycle</a:t>
            </a:r>
            <a:endParaRPr lang="en-US" dirty="0"/>
          </a:p>
        </p:txBody>
      </p:sp>
      <p:pic>
        <p:nvPicPr>
          <p:cNvPr id="129" name="Picture 2"/>
          <p:cNvPicPr>
            <a:picLocks noChangeAspect="1"/>
          </p:cNvPicPr>
          <p:nvPr/>
        </p:nvPicPr>
        <p:blipFill rotWithShape="1">
          <a:blip r:embed="rId3">
            <a:extLst>
              <a:ext uri="{28A0092B-C50C-407E-A947-70E740481C1C}">
                <a14:useLocalDpi xmlns:a14="http://schemas.microsoft.com/office/drawing/2010/main" val="0"/>
              </a:ext>
            </a:extLst>
          </a:blip>
          <a:srcRect l="18523" t="4330" r="18523" b="4330"/>
          <a:stretch/>
        </p:blipFill>
        <p:spPr bwMode="auto">
          <a:xfrm>
            <a:off x="1238457" y="838200"/>
            <a:ext cx="6702007" cy="54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846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900403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noAutofit/>
          </a:bodyPr>
          <a:lstStyle/>
          <a:p>
            <a:pPr>
              <a:tabLst>
                <a:tab pos="3825875" algn="l"/>
              </a:tabLst>
            </a:pPr>
            <a:r>
              <a:rPr lang="en-US" sz="2400" b="1" dirty="0" smtClean="0">
                <a:solidFill>
                  <a:schemeClr val="tx1"/>
                </a:solidFill>
              </a:rPr>
              <a:t>Ready and Resilient (R2)</a:t>
            </a:r>
          </a:p>
        </p:txBody>
      </p:sp>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a:spLocks noChangeAspect="1"/>
          </p:cNvSpPr>
          <p:nvPr/>
        </p:nvSpPr>
        <p:spPr bwMode="auto">
          <a:xfrm>
            <a:off x="174977" y="1066800"/>
            <a:ext cx="8794046" cy="5257800"/>
          </a:xfrm>
          <a:prstGeom prst="rect">
            <a:avLst/>
          </a:prstGeom>
          <a:blipFill dpi="0" rotWithShape="1">
            <a:blip r:embed="rId3">
              <a:alphaModFix amt="31000"/>
            </a:blip>
            <a:srcRect/>
            <a:stretch>
              <a:fillRect l="-8558" t="-2545" r="-6008" b="-6769"/>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357313"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 name="TextBox 1"/>
          <p:cNvSpPr txBox="1"/>
          <p:nvPr/>
        </p:nvSpPr>
        <p:spPr>
          <a:xfrm>
            <a:off x="762000" y="1463174"/>
            <a:ext cx="7620000" cy="4524315"/>
          </a:xfrm>
          <a:prstGeom prst="rect">
            <a:avLst/>
          </a:prstGeom>
          <a:noFill/>
        </p:spPr>
        <p:txBody>
          <a:bodyPr wrap="square" rtlCol="0">
            <a:spAutoFit/>
          </a:bodyPr>
          <a:lstStyle/>
          <a:p>
            <a:r>
              <a:rPr lang="en-US" sz="3200" dirty="0" smtClean="0"/>
              <a:t>“Our people must be physically, psychologically, socially, and spiritually ready and resilient to thrive in military life’s uncertainties, or at least be prepared to thrive. Leaders must understand the importance of this softer science of readiness.” </a:t>
            </a:r>
          </a:p>
          <a:p>
            <a:endParaRPr lang="en-US" sz="3200" dirty="0" smtClean="0"/>
          </a:p>
          <a:p>
            <a:r>
              <a:rPr lang="en-US" sz="3200" dirty="0" smtClean="0"/>
              <a:t>~COL Tammie Pettit, I Corps R2 Director</a:t>
            </a:r>
            <a:endParaRPr lang="en-US" sz="3200" dirty="0"/>
          </a:p>
        </p:txBody>
      </p:sp>
    </p:spTree>
    <p:extLst>
      <p:ext uri="{BB962C8B-B14F-4D97-AF65-F5344CB8AC3E}">
        <p14:creationId xmlns:p14="http://schemas.microsoft.com/office/powerpoint/2010/main" val="92352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3357092"/>
            <a:ext cx="9144000" cy="523198"/>
          </a:xfrm>
          <a:prstGeom prst="rect">
            <a:avLst/>
          </a:prstGeom>
          <a:noFill/>
        </p:spPr>
        <p:txBody>
          <a:bodyPr wrap="square" lIns="91417" tIns="45709" rIns="91417" bIns="45709" rtlCol="0">
            <a:spAutoFit/>
          </a:bodyPr>
          <a:lstStyle/>
          <a:p>
            <a:pPr algn="ctr"/>
            <a:r>
              <a:rPr lang="en-US" sz="2800" dirty="0"/>
              <a:t>Slide </a:t>
            </a:r>
            <a:r>
              <a:rPr lang="en-US" sz="2800" dirty="0" smtClean="0"/>
              <a:t>- </a:t>
            </a:r>
            <a:r>
              <a:rPr lang="en-US" sz="2800" i="1" dirty="0" smtClean="0"/>
              <a:t>B</a:t>
            </a:r>
            <a:r>
              <a:rPr lang="en-US" sz="2800" dirty="0" smtClean="0"/>
              <a:t> </a:t>
            </a:r>
            <a:r>
              <a:rPr lang="en-US" sz="2800" dirty="0"/>
              <a:t>(Hidden)</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28021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454&quot;/&gt;&lt;/object&gt;&lt;object type=&quot;3&quot; unique_id=&quot;10004&quot;&gt;&lt;property id=&quot;20148&quot; value=&quot;5&quot;/&gt;&lt;property id=&quot;20300&quot; value=&quot;Slide 2&quot;/&gt;&lt;property id=&quot;20307&quot; value=&quot;455&quot;/&gt;&lt;/object&gt;&lt;object type=&quot;3&quot; unique_id=&quot;10005&quot;&gt;&lt;property id=&quot;20148&quot; value=&quot;5&quot;/&gt;&lt;property id=&quot;20300&quot; value=&quot;Slide 3&quot;/&gt;&lt;property id=&quot;20307&quot; value=&quot;456&quot;/&gt;&lt;/object&gt;&lt;object type=&quot;3&quot; unique_id=&quot;10006&quot;&gt;&lt;property id=&quot;20148&quot; value=&quot;5&quot;/&gt;&lt;property id=&quot;20300&quot; value=&quot;Slide 4 - &amp;quot;Ready and Resilient &amp;quot;&quot;/&gt;&lt;property id=&quot;20307&quot; value=&quot;305&quot;/&gt;&lt;/object&gt;&lt;object type=&quot;3&quot; unique_id=&quot;10007&quot;&gt;&lt;property id=&quot;20148&quot; value=&quot;5&quot;/&gt;&lt;property id=&quot;20300&quot; value=&quot;Slide 5&quot;/&gt;&lt;property id=&quot;20307&quot; value=&quot;411&quot;/&gt;&lt;/object&gt;&lt;object type=&quot;3&quot; unique_id=&quot;10008&quot;&gt;&lt;property id=&quot;20148&quot; value=&quot;5&quot;/&gt;&lt;property id=&quot;20300&quot; value=&quot;Slide 6 - &amp;quot;Terminal Learning Objectives&amp;quot;&quot;/&gt;&lt;property id=&quot;20307&quot; value=&quot;306&quot;/&gt;&lt;/object&gt;&lt;object type=&quot;3&quot; unique_id=&quot;10009&quot;&gt;&lt;property id=&quot;20148&quot; value=&quot;5&quot;/&gt;&lt;property id=&quot;20300&quot; value=&quot;Slide 7&quot;/&gt;&lt;property id=&quot;20307&quot; value=&quot;412&quot;/&gt;&lt;/object&gt;&lt;object type=&quot;3&quot; unique_id=&quot;10010&quot;&gt;&lt;property id=&quot;20148&quot; value=&quot;5&quot;/&gt;&lt;property id=&quot;20300&quot; value=&quot;Slide 8&quot;/&gt;&lt;property id=&quot;20307&quot; value=&quot;362&quot;/&gt;&lt;/object&gt;&lt;object type=&quot;3&quot; unique_id=&quot;10011&quot;&gt;&lt;property id=&quot;20148&quot; value=&quot;5&quot;/&gt;&lt;property id=&quot;20300&quot; value=&quot;Slide 9&quot;/&gt;&lt;property id=&quot;20307&quot; value=&quot;413&quot;/&gt;&lt;/object&gt;&lt;object type=&quot;3&quot; unique_id=&quot;10012&quot;&gt;&lt;property id=&quot;20148&quot; value=&quot;5&quot;/&gt;&lt;property id=&quot;20300&quot; value=&quot;Slide 10 - &amp;quot;Training Outline&amp;quot;&quot;/&gt;&lt;property id=&quot;20307&quot; value=&quot;403&quot;/&gt;&lt;/object&gt;&lt;object type=&quot;3&quot; unique_id=&quot;10013&quot;&gt;&lt;property id=&quot;20148&quot; value=&quot;5&quot;/&gt;&lt;property id=&quot;20300&quot; value=&quot;Slide 11&quot;/&gt;&lt;property id=&quot;20307&quot; value=&quot;414&quot;/&gt;&lt;/object&gt;&lt;object type=&quot;3&quot; unique_id=&quot;10014&quot;&gt;&lt;property id=&quot;20148&quot; value=&quot;5&quot;/&gt;&lt;property id=&quot;20300&quot; value=&quot;Slide 12 - &amp;quot;Leadership&amp;quot;&quot;/&gt;&lt;property id=&quot;20307&quot; value=&quot;350&quot;/&gt;&lt;/object&gt;&lt;object type=&quot;3&quot; unique_id=&quot;10015&quot;&gt;&lt;property id=&quot;20148&quot; value=&quot;5&quot;/&gt;&lt;property id=&quot;20300&quot; value=&quot;Slide 13&quot;/&gt;&lt;property id=&quot;20307&quot; value=&quot;415&quot;/&gt;&lt;/object&gt;&lt;object type=&quot;3&quot; unique_id=&quot;10016&quot;&gt;&lt;property id=&quot;20148&quot; value=&quot;5&quot;/&gt;&lt;property id=&quot;20300&quot; value=&quot;Slide 14 - &amp;quot;Who’s On Your R2 Team?&amp;quot;&quot;/&gt;&lt;property id=&quot;20307&quot; value=&quot;389&quot;/&gt;&lt;/object&gt;&lt;object type=&quot;3&quot; unique_id=&quot;10017&quot;&gt;&lt;property id=&quot;20148&quot; value=&quot;5&quot;/&gt;&lt;property id=&quot;20300&quot; value=&quot;Slide 15&quot;/&gt;&lt;property id=&quot;20307&quot; value=&quot;416&quot;/&gt;&lt;/object&gt;&lt;object type=&quot;3&quot; unique_id=&quot;10018&quot;&gt;&lt;property id=&quot;20148&quot; value=&quot;5&quot;/&gt;&lt;property id=&quot;20300&quot; value=&quot;Slide 16 - &amp;quot;How to Develop Your Unit’s R2 Team&amp;quot;&quot;/&gt;&lt;property id=&quot;20307&quot; value=&quot;335&quot;/&gt;&lt;/object&gt;&lt;object type=&quot;3&quot; unique_id=&quot;10019&quot;&gt;&lt;property id=&quot;20148&quot; value=&quot;5&quot;/&gt;&lt;property id=&quot;20300&quot; value=&quot;Slide 17&quot;/&gt;&lt;property id=&quot;20307&quot; value=&quot;417&quot;/&gt;&lt;/object&gt;&lt;object type=&quot;3&quot; unique_id=&quot;10020&quot;&gt;&lt;property id=&quot;20148&quot; value=&quot;5&quot;/&gt;&lt;property id=&quot;20300&quot; value=&quot;Slide 18&quot;/&gt;&lt;property id=&quot;20307&quot; value=&quot;346&quot;/&gt;&lt;/object&gt;&lt;object type=&quot;3&quot; unique_id=&quot;10021&quot;&gt;&lt;property id=&quot;20148&quot; value=&quot;5&quot;/&gt;&lt;property id=&quot;20300&quot; value=&quot;Slide 19&quot;/&gt;&lt;property id=&quot;20307&quot; value=&quot;418&quot;/&gt;&lt;/object&gt;&lt;object type=&quot;3&quot; unique_id=&quot;10022&quot;&gt;&lt;property id=&quot;20148&quot; value=&quot;5&quot;/&gt;&lt;property id=&quot;20300&quot; value=&quot;Slide 20 - &amp;quot;Preparation for NTC&amp;quot;&quot;/&gt;&lt;property id=&quot;20307&quot; value=&quot;380&quot;/&gt;&lt;/object&gt;&lt;object type=&quot;3&quot; unique_id=&quot;10023&quot;&gt;&lt;property id=&quot;20148&quot; value=&quot;5&quot;/&gt;&lt;property id=&quot;20300&quot; value=&quot;Slide 21&quot;/&gt;&lt;property id=&quot;20307&quot; value=&quot;419&quot;/&gt;&lt;/object&gt;&lt;object type=&quot;3&quot; unique_id=&quot;10024&quot;&gt;&lt;property id=&quot;20148&quot; value=&quot;5&quot;/&gt;&lt;property id=&quot;20300&quot; value=&quot;Slide 22 - &amp;quot;Fact or Fiction&amp;quot;&quot;/&gt;&lt;property id=&quot;20307&quot; value=&quot;371&quot;/&gt;&lt;/object&gt;&lt;object type=&quot;3&quot; unique_id=&quot;10025&quot;&gt;&lt;property id=&quot;20148&quot; value=&quot;5&quot;/&gt;&lt;property id=&quot;20300&quot; value=&quot;Slide 23&quot;/&gt;&lt;property id=&quot;20307&quot; value=&quot;420&quot;/&gt;&lt;/object&gt;&lt;object type=&quot;3&quot; unique_id=&quot;10026&quot;&gt;&lt;property id=&quot;20148&quot; value=&quot;5&quot;/&gt;&lt;property id=&quot;20300&quot; value=&quot;Slide 24 - &amp;quot;NTC Preparation&amp;quot;&quot;/&gt;&lt;property id=&quot;20307&quot; value=&quot;308&quot;/&gt;&lt;/object&gt;&lt;object type=&quot;3&quot; unique_id=&quot;10027&quot;&gt;&lt;property id=&quot;20148&quot; value=&quot;5&quot;/&gt;&lt;property id=&quot;20300&quot; value=&quot;Slide 25&quot;/&gt;&lt;property id=&quot;20307&quot; value=&quot;421&quot;/&gt;&lt;/object&gt;&lt;object type=&quot;3&quot; unique_id=&quot;10028&quot;&gt;&lt;property id=&quot;20148&quot; value=&quot;5&quot;/&gt;&lt;property id=&quot;20300&quot; value=&quot;Slide 26 - &amp;quot;NTC Preparation&amp;quot;&quot;/&gt;&lt;property id=&quot;20307&quot; value=&quot;363&quot;/&gt;&lt;/object&gt;&lt;object type=&quot;3&quot; unique_id=&quot;10029&quot;&gt;&lt;property id=&quot;20148&quot; value=&quot;5&quot;/&gt;&lt;property id=&quot;20300&quot; value=&quot;Slide 27&quot;/&gt;&lt;property id=&quot;20307&quot; value=&quot;422&quot;/&gt;&lt;/object&gt;&lt;object type=&quot;3&quot; unique_id=&quot;10030&quot;&gt;&lt;property id=&quot;20148&quot; value=&quot;5&quot;/&gt;&lt;property id=&quot;20300&quot; value=&quot;Slide 28 - &amp;quot;Trust&amp;quot;&quot;/&gt;&lt;property id=&quot;20307&quot; value=&quot;312&quot;/&gt;&lt;/object&gt;&lt;object type=&quot;3&quot; unique_id=&quot;10031&quot;&gt;&lt;property id=&quot;20148&quot; value=&quot;5&quot;/&gt;&lt;property id=&quot;20300&quot; value=&quot;Slide 29&quot;/&gt;&lt;property id=&quot;20307&quot; value=&quot;423&quot;/&gt;&lt;/object&gt;&lt;object type=&quot;3&quot; unique_id=&quot;10032&quot;&gt;&lt;property id=&quot;20148&quot; value=&quot;5&quot;/&gt;&lt;property id=&quot;20300&quot; value=&quot;Slide 30 - &amp;quot;Fact or Fiction&amp;quot;&quot;/&gt;&lt;property id=&quot;20307&quot; value=&quot;373&quot;/&gt;&lt;/object&gt;&lt;object type=&quot;3&quot; unique_id=&quot;10033&quot;&gt;&lt;property id=&quot;20148&quot; value=&quot;5&quot;/&gt;&lt;property id=&quot;20300&quot; value=&quot;Slide 31&quot;/&gt;&lt;property id=&quot;20307&quot; value=&quot;424&quot;/&gt;&lt;/object&gt;&lt;object type=&quot;3&quot; unique_id=&quot;10034&quot;&gt;&lt;property id=&quot;20148&quot; value=&quot;5&quot;/&gt;&lt;property id=&quot;20300&quot; value=&quot;Slide 32 - &amp;quot;1LT Baker&amp;quot;&quot;/&gt;&lt;property id=&quot;20307&quot; value=&quot;400&quot;/&gt;&lt;/object&gt;&lt;object type=&quot;3&quot; unique_id=&quot;10035&quot;&gt;&lt;property id=&quot;20148&quot; value=&quot;5&quot;/&gt;&lt;property id=&quot;20300&quot; value=&quot;Slide 33&quot;/&gt;&lt;property id=&quot;20307&quot; value=&quot;425&quot;/&gt;&lt;/object&gt;&lt;object type=&quot;3&quot; unique_id=&quot;10036&quot;&gt;&lt;property id=&quot;20148&quot; value=&quot;5&quot;/&gt;&lt;property id=&quot;20300&quot; value=&quot;Slide 34 - &amp;quot;1LT Baker&amp;quot;&quot;/&gt;&lt;property id=&quot;20307&quot; value=&quot;401&quot;/&gt;&lt;/object&gt;&lt;object type=&quot;3&quot; unique_id=&quot;10037&quot;&gt;&lt;property id=&quot;20148&quot; value=&quot;5&quot;/&gt;&lt;property id=&quot;20300&quot; value=&quot;Slide 35&quot;/&gt;&lt;property id=&quot;20307&quot; value=&quot;426&quot;/&gt;&lt;/object&gt;&lt;object type=&quot;3&quot; unique_id=&quot;10038&quot;&gt;&lt;property id=&quot;20148&quot; value=&quot;5&quot;/&gt;&lt;property id=&quot;20300&quot; value=&quot;Slide 36 - &amp;quot;Anger&amp;quot;&quot;/&gt;&lt;property id=&quot;20307&quot; value=&quot;517&quot;/&gt;&lt;/object&gt;&lt;object type=&quot;3&quot; unique_id=&quot;10039&quot;&gt;&lt;property id=&quot;20148&quot; value=&quot;5&quot;/&gt;&lt;property id=&quot;20300&quot; value=&quot;Slide 37&quot;/&gt;&lt;property id=&quot;20307&quot; value=&quot;518&quot;/&gt;&lt;/object&gt;&lt;object type=&quot;3&quot; unique_id=&quot;10040&quot;&gt;&lt;property id=&quot;20148&quot; value=&quot;5&quot;/&gt;&lt;property id=&quot;20300&quot; value=&quot;Slide 38 - &amp;quot;Anger Research&amp;quot;&quot;/&gt;&lt;property id=&quot;20307&quot; value=&quot;519&quot;/&gt;&lt;/object&gt;&lt;object type=&quot;3&quot; unique_id=&quot;10041&quot;&gt;&lt;property id=&quot;20148&quot; value=&quot;5&quot;/&gt;&lt;property id=&quot;20300&quot; value=&quot;Slide 39&quot;/&gt;&lt;property id=&quot;20307&quot; value=&quot;520&quot;/&gt;&lt;/object&gt;&lt;object type=&quot;3&quot; unique_id=&quot;10042&quot;&gt;&lt;property id=&quot;20148&quot; value=&quot;5&quot;/&gt;&lt;property id=&quot;20300&quot; value=&quot;Slide 40 - &amp;quot;Anger&amp;quot;&quot;/&gt;&lt;property id=&quot;20307&quot; value=&quot;521&quot;/&gt;&lt;/object&gt;&lt;object type=&quot;3&quot; unique_id=&quot;10043&quot;&gt;&lt;property id=&quot;20148&quot; value=&quot;5&quot;/&gt;&lt;property id=&quot;20300&quot; value=&quot;Slide 41&quot;/&gt;&lt;property id=&quot;20307&quot; value=&quot;522&quot;/&gt;&lt;/object&gt;&lt;object type=&quot;3&quot; unique_id=&quot;10044&quot;&gt;&lt;property id=&quot;20148&quot; value=&quot;5&quot;/&gt;&lt;property id=&quot;20300&quot; value=&quot;Slide 42 - &amp;quot;Elements of Trust&amp;quot;&quot;/&gt;&lt;property id=&quot;20307&quot; value=&quot;398&quot;/&gt;&lt;/object&gt;&lt;object type=&quot;3&quot; unique_id=&quot;10045&quot;&gt;&lt;property id=&quot;20148&quot; value=&quot;5&quot;/&gt;&lt;property id=&quot;20300&quot; value=&quot;Slide 43&quot;/&gt;&lt;property id=&quot;20307&quot; value=&quot;427&quot;/&gt;&lt;/object&gt;&lt;object type=&quot;3&quot; unique_id=&quot;10046&quot;&gt;&lt;property id=&quot;20148&quot; value=&quot;5&quot;/&gt;&lt;property id=&quot;20300&quot; value=&quot;Slide 44 - &amp;quot;Elements of Trust&amp;quot;&quot;/&gt;&lt;property id=&quot;20307&quot; value=&quot;405&quot;/&gt;&lt;/object&gt;&lt;object type=&quot;3&quot; unique_id=&quot;10047&quot;&gt;&lt;property id=&quot;20148&quot; value=&quot;5&quot;/&gt;&lt;property id=&quot;20300&quot; value=&quot;Slide 45&quot;/&gt;&lt;property id=&quot;20307&quot; value=&quot;428&quot;/&gt;&lt;/object&gt;&lt;object type=&quot;3&quot; unique_id=&quot;10048&quot;&gt;&lt;property id=&quot;20148&quot; value=&quot;5&quot;/&gt;&lt;property id=&quot;20300&quot; value=&quot;Slide 46 - &amp;quot;Elements of Trust&amp;quot;&quot;/&gt;&lt;property id=&quot;20307&quot; value=&quot;406&quot;/&gt;&lt;/object&gt;&lt;object type=&quot;3&quot; unique_id=&quot;10049&quot;&gt;&lt;property id=&quot;20148&quot; value=&quot;5&quot;/&gt;&lt;property id=&quot;20300&quot; value=&quot;Slide 47&quot;/&gt;&lt;property id=&quot;20307&quot; value=&quot;523&quot;/&gt;&lt;/object&gt;&lt;object type=&quot;3&quot; unique_id=&quot;10050&quot;&gt;&lt;property id=&quot;20148&quot; value=&quot;5&quot;/&gt;&lt;property id=&quot;20300&quot; value=&quot;Slide 48 - &amp;quot;Elements of Trust&amp;quot;&quot;/&gt;&lt;property id=&quot;20307&quot; value=&quot;409&quot;/&gt;&lt;/object&gt;&lt;object type=&quot;3&quot; unique_id=&quot;10051&quot;&gt;&lt;property id=&quot;20148&quot; value=&quot;5&quot;/&gt;&lt;property id=&quot;20300&quot; value=&quot;Slide 49&quot;/&gt;&lt;property id=&quot;20307&quot; value=&quot;430&quot;/&gt;&lt;/object&gt;&lt;object type=&quot;3&quot; unique_id=&quot;10052&quot;&gt;&lt;property id=&quot;20148&quot; value=&quot;5&quot;/&gt;&lt;property id=&quot;20300&quot; value=&quot;Slide 50 - &amp;quot;Core Leader Competencies&amp;quot;&quot;/&gt;&lt;property id=&quot;20307&quot; value=&quot;399&quot;/&gt;&lt;/object&gt;&lt;object type=&quot;3&quot; unique_id=&quot;10053&quot;&gt;&lt;property id=&quot;20148&quot; value=&quot;5&quot;/&gt;&lt;property id=&quot;20300&quot; value=&quot;Slide 51&quot;/&gt;&lt;property id=&quot;20307&quot; value=&quot;432&quot;/&gt;&lt;/object&gt;&lt;object type=&quot;3&quot; unique_id=&quot;10054&quot;&gt;&lt;property id=&quot;20148&quot; value=&quot;5&quot;/&gt;&lt;property id=&quot;20300&quot; value=&quot;Slide 52 - &amp;quot;Elements of Trust&amp;quot;&quot;/&gt;&lt;property id=&quot;20307&quot; value=&quot;407&quot;/&gt;&lt;/object&gt;&lt;object type=&quot;3&quot; unique_id=&quot;10055&quot;&gt;&lt;property id=&quot;20148&quot; value=&quot;5&quot;/&gt;&lt;property id=&quot;20300&quot; value=&quot;Slide 53&quot;/&gt;&lt;property id=&quot;20307&quot; value=&quot;431&quot;/&gt;&lt;/object&gt;&lt;object type=&quot;3&quot; unique_id=&quot;10056&quot;&gt;&lt;property id=&quot;20148&quot; value=&quot;5&quot;/&gt;&lt;property id=&quot;20300&quot; value=&quot;Slide 54 - &amp;quot;Elements of Trust&amp;quot;&quot;/&gt;&lt;property id=&quot;20307&quot; value=&quot;524&quot;/&gt;&lt;/object&gt;&lt;object type=&quot;3&quot; unique_id=&quot;10057&quot;&gt;&lt;property id=&quot;20148&quot; value=&quot;5&quot;/&gt;&lt;property id=&quot;20300&quot; value=&quot;Slide 55&quot;/&gt;&lt;property id=&quot;20307&quot; value=&quot;525&quot;/&gt;&lt;/object&gt;&lt;object type=&quot;3&quot; unique_id=&quot;10058&quot;&gt;&lt;property id=&quot;20148&quot; value=&quot;5&quot;/&gt;&lt;property id=&quot;20300&quot; value=&quot;Slide 56 - &amp;quot;What can you do to foster a culture of trust?&amp;quot;&quot;/&gt;&lt;property id=&quot;20307&quot; value=&quot;530&quot;/&gt;&lt;/object&gt;&lt;object type=&quot;3&quot; unique_id=&quot;10059&quot;&gt;&lt;property id=&quot;20148&quot; value=&quot;5&quot;/&gt;&lt;property id=&quot;20300&quot; value=&quot;Slide 57&quot;/&gt;&lt;property id=&quot;20307&quot; value=&quot;531&quot;/&gt;&lt;/object&gt;&lt;object type=&quot;3&quot; unique_id=&quot;10060&quot;&gt;&lt;property id=&quot;20148&quot; value=&quot;5&quot;/&gt;&lt;property id=&quot;20300&quot; value=&quot;Slide 58 - &amp;quot;Leader Challenges&amp;quot;&quot;/&gt;&lt;property id=&quot;20307&quot; value=&quot;526&quot;/&gt;&lt;/object&gt;&lt;object type=&quot;3&quot; unique_id=&quot;10061&quot;&gt;&lt;property id=&quot;20148&quot; value=&quot;5&quot;/&gt;&lt;property id=&quot;20300&quot; value=&quot;Slide 59&quot;/&gt;&lt;property id=&quot;20307&quot; value=&quot;527&quot;/&gt;&lt;/object&gt;&lt;object type=&quot;3&quot; unique_id=&quot;10062&quot;&gt;&lt;property id=&quot;20148&quot; value=&quot;5&quot;/&gt;&lt;property id=&quot;20300&quot; value=&quot;Slide 60 - &amp;quot;Leader Challenges&amp;quot;&quot;/&gt;&lt;property id=&quot;20307&quot; value=&quot;528&quot;/&gt;&lt;/object&gt;&lt;object type=&quot;3&quot; unique_id=&quot;10063&quot;&gt;&lt;property id=&quot;20148&quot; value=&quot;5&quot;/&gt;&lt;property id=&quot;20300&quot; value=&quot;Slide 61&quot;/&gt;&lt;property id=&quot;20307&quot; value=&quot;529&quot;/&gt;&lt;/object&gt;&lt;object type=&quot;3&quot; unique_id=&quot;10064&quot;&gt;&lt;property id=&quot;20148&quot; value=&quot;5&quot;/&gt;&lt;property id=&quot;20300&quot; value=&quot;Slide 62 - &amp;quot;Fact or Fiction&amp;quot;&quot;/&gt;&lt;property id=&quot;20307&quot; value=&quot;381&quot;/&gt;&lt;/object&gt;&lt;object type=&quot;3&quot; unique_id=&quot;10065&quot;&gt;&lt;property id=&quot;20148&quot; value=&quot;5&quot;/&gt;&lt;property id=&quot;20300&quot; value=&quot;Slide 63&quot;/&gt;&lt;property id=&quot;20307&quot; value=&quot;437&quot;/&gt;&lt;/object&gt;&lt;object type=&quot;3&quot; unique_id=&quot;10066&quot;&gt;&lt;property id=&quot;20148&quot; value=&quot;5&quot;/&gt;&lt;property id=&quot;20300&quot; value=&quot;Slide 64 - &amp;quot;SPC Flores&amp;quot;&quot;/&gt;&lt;property id=&quot;20307&quot; value=&quot;316&quot;/&gt;&lt;/object&gt;&lt;object type=&quot;3&quot; unique_id=&quot;10067&quot;&gt;&lt;property id=&quot;20148&quot; value=&quot;5&quot;/&gt;&lt;property id=&quot;20300&quot; value=&quot;Slide 65&quot;/&gt;&lt;property id=&quot;20307&quot; value=&quot;438&quot;/&gt;&lt;/object&gt;&lt;object type=&quot;3&quot; unique_id=&quot;10068&quot;&gt;&lt;property id=&quot;20148&quot; value=&quot;5&quot;/&gt;&lt;property id=&quot;20300&quot; value=&quot;Slide 66 - &amp;quot;SPC Flores&amp;quot;&quot;/&gt;&lt;property id=&quot;20307&quot; value=&quot;365&quot;/&gt;&lt;/object&gt;&lt;object type=&quot;3&quot; unique_id=&quot;10069&quot;&gt;&lt;property id=&quot;20148&quot; value=&quot;5&quot;/&gt;&lt;property id=&quot;20300&quot; value=&quot;Slide 67&quot;/&gt;&lt;property id=&quot;20307&quot; value=&quot;439&quot;/&gt;&lt;/object&gt;&lt;object type=&quot;3&quot; unique_id=&quot;10070&quot;&gt;&lt;property id=&quot;20148&quot; value=&quot;5&quot;/&gt;&lt;property id=&quot;20300&quot; value=&quot;Slide 68 - &amp;quot;Reintegration&amp;quot;&quot;/&gt;&lt;property id=&quot;20307&quot; value=&quot;318&quot;/&gt;&lt;/object&gt;&lt;object type=&quot;3&quot; unique_id=&quot;10071&quot;&gt;&lt;property id=&quot;20148&quot; value=&quot;5&quot;/&gt;&lt;property id=&quot;20300&quot; value=&quot;Slide 69&quot;/&gt;&lt;property id=&quot;20307&quot; value=&quot;440&quot;/&gt;&lt;/object&gt;&lt;object type=&quot;3&quot; unique_id=&quot;10072&quot;&gt;&lt;property id=&quot;20148&quot; value=&quot;5&quot;/&gt;&lt;property id=&quot;20300&quot; value=&quot;Slide 70 - &amp;quot;Mitigation Strategies&amp;quot;&quot;/&gt;&lt;property id=&quot;20307&quot; value=&quot;383&quot;/&gt;&lt;/object&gt;&lt;object type=&quot;3&quot; unique_id=&quot;10073&quot;&gt;&lt;property id=&quot;20148&quot; value=&quot;5&quot;/&gt;&lt;property id=&quot;20300&quot; value=&quot;Slide 71&quot;/&gt;&lt;property id=&quot;20307&quot; value=&quot;441&quot;/&gt;&lt;/object&gt;&lt;object type=&quot;3&quot; unique_id=&quot;10074&quot;&gt;&lt;property id=&quot;20148&quot; value=&quot;5&quot;/&gt;&lt;property id=&quot;20300&quot; value=&quot;Slide 72 - &amp;quot;Fact or Fiction&amp;quot;&quot;/&gt;&lt;property id=&quot;20307&quot; value=&quot;372&quot;/&gt;&lt;/object&gt;&lt;object type=&quot;3&quot; unique_id=&quot;10075&quot;&gt;&lt;property id=&quot;20148&quot; value=&quot;5&quot;/&gt;&lt;property id=&quot;20300&quot; value=&quot;Slide 73&quot;/&gt;&lt;property id=&quot;20307&quot; value=&quot;442&quot;/&gt;&lt;/object&gt;&lt;object type=&quot;3&quot; unique_id=&quot;10076&quot;&gt;&lt;property id=&quot;20148&quot; value=&quot;5&quot;/&gt;&lt;property id=&quot;20300&quot; value=&quot;Slide 74 - &amp;quot;PFC Tyner&amp;quot;&quot;/&gt;&lt;property id=&quot;20307&quot; value=&quot;367&quot;/&gt;&lt;/object&gt;&lt;object type=&quot;3&quot; unique_id=&quot;10077&quot;&gt;&lt;property id=&quot;20148&quot; value=&quot;5&quot;/&gt;&lt;property id=&quot;20300&quot; value=&quot;Slide 75&quot;/&gt;&lt;property id=&quot;20307&quot; value=&quot;443&quot;/&gt;&lt;/object&gt;&lt;object type=&quot;3&quot; unique_id=&quot;10078&quot;&gt;&lt;property id=&quot;20148&quot; value=&quot;5&quot;/&gt;&lt;property id=&quot;20300&quot; value=&quot;Slide 76 - &amp;quot;PFC Tyner&amp;quot;&quot;/&gt;&lt;property id=&quot;20307&quot; value=&quot;325&quot;/&gt;&lt;/object&gt;&lt;object type=&quot;3&quot; unique_id=&quot;10079&quot;&gt;&lt;property id=&quot;20148&quot; value=&quot;5&quot;/&gt;&lt;property id=&quot;20300&quot; value=&quot;Slide 77&quot;/&gt;&lt;property id=&quot;20307&quot; value=&quot;444&quot;/&gt;&lt;/object&gt;&lt;object type=&quot;3&quot; unique_id=&quot;10080&quot;&gt;&lt;property id=&quot;20148&quot; value=&quot;5&quot;/&gt;&lt;property id=&quot;20300&quot; value=&quot;Slide 78 - &amp;quot;SFC Crossfield&amp;quot;&quot;/&gt;&lt;property id=&quot;20307&quot; value=&quot;351&quot;/&gt;&lt;/object&gt;&lt;object type=&quot;3&quot; unique_id=&quot;10081&quot;&gt;&lt;property id=&quot;20148&quot; value=&quot;5&quot;/&gt;&lt;property id=&quot;20300&quot; value=&quot;Slide 79&quot;/&gt;&lt;property id=&quot;20307&quot; value=&quot;445&quot;/&gt;&lt;/object&gt;&lt;object type=&quot;3&quot; unique_id=&quot;10082&quot;&gt;&lt;property id=&quot;20148&quot; value=&quot;5&quot;/&gt;&lt;property id=&quot;20300&quot; value=&quot;Slide 80 - &amp;quot;SFC Crossfield&amp;quot;&quot;/&gt;&lt;property id=&quot;20307&quot; value=&quot;364&quot;/&gt;&lt;/object&gt;&lt;object type=&quot;3&quot; unique_id=&quot;10083&quot;&gt;&lt;property id=&quot;20148&quot; value=&quot;5&quot;/&gt;&lt;property id=&quot;20300&quot; value=&quot;Slide 81&quot;/&gt;&lt;property id=&quot;20307&quot; value=&quot;446&quot;/&gt;&lt;/object&gt;&lt;object type=&quot;3&quot; unique_id=&quot;10084&quot;&gt;&lt;property id=&quot;20148&quot; value=&quot;5&quot;/&gt;&lt;property id=&quot;20300&quot; value=&quot;Slide 82 - &amp;quot;Social Isolation&amp;quot;&quot;/&gt;&lt;property id=&quot;20307&quot; value=&quot;532&quot;/&gt;&lt;/object&gt;&lt;object type=&quot;3&quot; unique_id=&quot;10085&quot;&gt;&lt;property id=&quot;20148&quot; value=&quot;5&quot;/&gt;&lt;property id=&quot;20300&quot; value=&quot;Slide 83&quot;/&gt;&lt;property id=&quot;20307&quot; value=&quot;533&quot;/&gt;&lt;/object&gt;&lt;object type=&quot;3&quot; unique_id=&quot;10086&quot;&gt;&lt;property id=&quot;20148&quot; value=&quot;5&quot;/&gt;&lt;property id=&quot;20300&quot; value=&quot;Slide 84 - &amp;quot;What If?&amp;quot;&quot;/&gt;&lt;property id=&quot;20307&quot; value=&quot;384&quot;/&gt;&lt;/object&gt;&lt;object type=&quot;3&quot; unique_id=&quot;10087&quot;&gt;&lt;property id=&quot;20148&quot; value=&quot;5&quot;/&gt;&lt;property id=&quot;20300&quot; value=&quot;Slide 85&quot;/&gt;&lt;property id=&quot;20307&quot; value=&quot;448&quot;/&gt;&lt;/object&gt;&lt;object type=&quot;3&quot; unique_id=&quot;10088&quot;&gt;&lt;property id=&quot;20148&quot; value=&quot;5&quot;/&gt;&lt;property id=&quot;20300&quot; value=&quot;Slide 86 - &amp;quot;Command Team&amp;quot;&quot;/&gt;&lt;property id=&quot;20307&quot; value=&quot;328&quot;/&gt;&lt;/object&gt;&lt;object type=&quot;3&quot; unique_id=&quot;10089&quot;&gt;&lt;property id=&quot;20148&quot; value=&quot;5&quot;/&gt;&lt;property id=&quot;20300&quot; value=&quot;Slide 87&quot;/&gt;&lt;property id=&quot;20307&quot; value=&quot;449&quot;/&gt;&lt;/object&gt;&lt;object type=&quot;3&quot; unique_id=&quot;10090&quot;&gt;&lt;property id=&quot;20148&quot; value=&quot;5&quot;/&gt;&lt;property id=&quot;20300&quot; value=&quot;Slide 88 - &amp;quot;Command Team&amp;quot;&quot;/&gt;&lt;property id=&quot;20307&quot; value=&quot;370&quot;/&gt;&lt;/object&gt;&lt;object type=&quot;3&quot; unique_id=&quot;10091&quot;&gt;&lt;property id=&quot;20148&quot; value=&quot;5&quot;/&gt;&lt;property id=&quot;20300&quot; value=&quot;Slide 89&quot;/&gt;&lt;property id=&quot;20307&quot; value=&quot;450&quot;/&gt;&lt;/object&gt;&lt;object type=&quot;3&quot; unique_id=&quot;10092&quot;&gt;&lt;property id=&quot;20148&quot; value=&quot;5&quot;/&gt;&lt;property id=&quot;20300&quot; value=&quot;Slide 90 - &amp;quot;Command Team&amp;quot;&quot;/&gt;&lt;property id=&quot;20307&quot; value=&quot;402&quot;/&gt;&lt;/object&gt;&lt;object type=&quot;3&quot; unique_id=&quot;10093&quot;&gt;&lt;property id=&quot;20148&quot; value=&quot;5&quot;/&gt;&lt;property id=&quot;20300&quot; value=&quot;Slide 91&quot;/&gt;&lt;property id=&quot;20307&quot; value=&quot;451&quot;/&gt;&lt;/object&gt;&lt;object type=&quot;3&quot; unique_id=&quot;10094&quot;&gt;&lt;property id=&quot;20148&quot; value=&quot;5&quot;/&gt;&lt;property id=&quot;20300&quot; value=&quot;Slide 92 - &amp;quot;Legacy&amp;quot;&quot;/&gt;&lt;property id=&quot;20307&quot; value=&quot;334&quot;/&gt;&lt;/object&gt;&lt;object type=&quot;3&quot; unique_id=&quot;10095&quot;&gt;&lt;property id=&quot;20148&quot; value=&quot;5&quot;/&gt;&lt;property id=&quot;20300&quot; value=&quot;Slide 93&quot;/&gt;&lt;property id=&quot;20307&quot; value=&quot;452&quot;/&gt;&lt;/object&gt;&lt;object type=&quot;3&quot; unique_id=&quot;10096&quot;&gt;&lt;property id=&quot;20148&quot; value=&quot;5&quot;/&gt;&lt;property id=&quot;20300&quot; value=&quot;Slide 94 - &amp;quot;Implementation&amp;quot;&quot;/&gt;&lt;property id=&quot;20307&quot; value=&quot;336&quot;/&gt;&lt;/object&gt;&lt;object type=&quot;3&quot; unique_id=&quot;10097&quot;&gt;&lt;property id=&quot;20148&quot; value=&quot;5&quot;/&gt;&lt;property id=&quot;20300&quot; value=&quot;Slide 95&quot;/&gt;&lt;property id=&quot;20307&quot; value=&quot;453&quot;/&gt;&lt;/object&gt;&lt;object type=&quot;3&quot; unique_id=&quot;10098&quot;&gt;&lt;property id=&quot;20148&quot; value=&quot;5&quot;/&gt;&lt;property id=&quot;20300&quot; value=&quot;Slide 96 - &amp;quot;Conclusion&amp;quot;&quot;/&gt;&lt;property id=&quot;20307&quot; value=&quot;404&quot;/&gt;&lt;/object&gt;&lt;object type=&quot;3&quot; unique_id=&quot;10099&quot;&gt;&lt;property id=&quot;20148&quot; value=&quot;5&quot;/&gt;&lt;property id=&quot;20300&quot; value=&quot;Slide 97 - &amp;quot;Fact or Fiction&amp;quot;&quot;/&gt;&lt;property id=&quot;20307&quot; value=&quot;375&quot;/&gt;&lt;/object&gt;&lt;object type=&quot;3&quot; unique_id=&quot;10100&quot;&gt;&lt;property id=&quot;20148&quot; value=&quot;5&quot;/&gt;&lt;property id=&quot;20300&quot; value=&quot;Slide 98 - &amp;quot;Fact or Myth?&amp;quot;&quot;/&gt;&lt;property id=&quot;20307&quot; value=&quot;378&quot;/&gt;&lt;/object&gt;&lt;object type=&quot;3&quot; unique_id=&quot;10101&quot;&gt;&lt;property id=&quot;20148&quot; value=&quot;5&quot;/&gt;&lt;property id=&quot;20300&quot; value=&quot;Slide 99 - &amp;quot;NTC Preparation&amp;quot;&quot;/&gt;&lt;property id=&quot;20307&quot; value=&quot;410&quot;/&gt;&lt;/object&gt;&lt;object type=&quot;3&quot; unique_id=&quot;10102&quot;&gt;&lt;property id=&quot;20148&quot; value=&quot;5&quot;/&gt;&lt;property id=&quot;20300&quot; value=&quot;Slide 100&quot;/&gt;&lt;property id=&quot;20307&quot; value=&quot;457&quot;/&gt;&lt;/object&gt;&lt;/object&gt;&lt;object type=&quot;8&quot; unique_id=&quot;10204&quot;&gt;&lt;/object&gt;&lt;/object&gt;&lt;/database&gt;"/>
  <p:tag name="ARTICULATE_PROJECT_OPEN" val="0"/>
  <p:tag name="MMPROD_NEXTUNIQUEID" val="10009"/>
  <p:tag name="SECTOMILLISECCONVERTED" val="1"/>
</p:tagLst>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28165</TotalTime>
  <Words>12921</Words>
  <Application>Microsoft Office PowerPoint</Application>
  <PresentationFormat>On-screen Show (4:3)</PresentationFormat>
  <Paragraphs>3366</Paragraphs>
  <Slides>75</Slides>
  <Notes>75</Notes>
  <HiddenSlides>42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ＭＳ Ｐゴシック</vt:lpstr>
      <vt:lpstr>Arial</vt:lpstr>
      <vt:lpstr>Calibri</vt:lpstr>
      <vt:lpstr>Garamond</vt:lpstr>
      <vt:lpstr>Symbol</vt:lpstr>
      <vt:lpstr>Times New Roman</vt:lpstr>
      <vt:lpstr>Verdana</vt:lpstr>
      <vt:lpstr>Webdings</vt:lpstr>
      <vt:lpstr>Wingdings</vt:lpstr>
      <vt:lpstr>R2_Master_Template</vt:lpstr>
      <vt:lpstr>PowerPoint Presentation</vt:lpstr>
      <vt:lpstr>PowerPoint Presentation</vt:lpstr>
      <vt:lpstr>PowerPoint Presentation</vt:lpstr>
      <vt:lpstr>PowerPoint Presentation</vt:lpstr>
      <vt:lpstr>PowerPoint Presentation</vt:lpstr>
      <vt:lpstr>Ready and Resilient</vt:lpstr>
      <vt:lpstr>PowerPoint Presentation</vt:lpstr>
      <vt:lpstr>Ready and Resilient (R2)</vt:lpstr>
      <vt:lpstr>PowerPoint Presentation</vt:lpstr>
      <vt:lpstr>Training Overview</vt:lpstr>
      <vt:lpstr>PowerPoint Presentation</vt:lpstr>
      <vt:lpstr>Leadership</vt:lpstr>
      <vt:lpstr>PowerPoint Presentation</vt:lpstr>
      <vt:lpstr>R2 Soldier for Life Lifecycle</vt:lpstr>
      <vt:lpstr>PowerPoint Presentation</vt:lpstr>
      <vt:lpstr>PowerPoint Presentation</vt:lpstr>
      <vt:lpstr>PowerPoint Presentation</vt:lpstr>
      <vt:lpstr>Who’s On Your R2 Team?</vt:lpstr>
      <vt:lpstr>PowerPoint Presentation</vt:lpstr>
      <vt:lpstr>How to Develop Your MRT</vt:lpstr>
      <vt:lpstr>PowerPoint Presentation</vt:lpstr>
      <vt:lpstr>Fact or Fiction</vt:lpstr>
      <vt:lpstr>PowerPoint Presentation</vt:lpstr>
      <vt:lpstr>Trust</vt:lpstr>
      <vt:lpstr>PowerPoint Presentation</vt:lpstr>
      <vt:lpstr>Elements of Trust</vt:lpstr>
      <vt:lpstr>PowerPoint Presentation</vt:lpstr>
      <vt:lpstr>Elements of Trust</vt:lpstr>
      <vt:lpstr>PowerPoint Presentation</vt:lpstr>
      <vt:lpstr>Elements of Trust</vt:lpstr>
      <vt:lpstr>PowerPoint Presentation</vt:lpstr>
      <vt:lpstr>Elements of Trust</vt:lpstr>
      <vt:lpstr>PowerPoint Presentation</vt:lpstr>
      <vt:lpstr>Elements of Trust</vt:lpstr>
      <vt:lpstr>PowerPoint Presentation</vt:lpstr>
      <vt:lpstr>Fostering a Culture of Trust in Your Unit</vt:lpstr>
      <vt:lpstr>PowerPoint Presentation</vt:lpstr>
      <vt:lpstr>Fostering a Culture of Trust in Your Unit</vt:lpstr>
      <vt:lpstr>PowerPoint Presentation</vt:lpstr>
      <vt:lpstr>What Would You Do If…</vt:lpstr>
      <vt:lpstr>PowerPoint Presentation</vt:lpstr>
      <vt:lpstr>What Would You Do If…</vt:lpstr>
      <vt:lpstr>PowerPoint Presentation</vt:lpstr>
      <vt:lpstr>Fact or Fiction</vt:lpstr>
      <vt:lpstr>PowerPoint Presentation</vt:lpstr>
      <vt:lpstr>Mitigation Strategies</vt:lpstr>
      <vt:lpstr>PowerPoint Presentation</vt:lpstr>
      <vt:lpstr>NTC Preparation</vt:lpstr>
      <vt:lpstr>PowerPoint Presentation</vt:lpstr>
      <vt:lpstr>NTC Preparation</vt:lpstr>
      <vt:lpstr>PowerPoint Presentation</vt:lpstr>
      <vt:lpstr>NTC Preparation</vt:lpstr>
      <vt:lpstr>PowerPoint Presentation</vt:lpstr>
      <vt:lpstr>Metacognition</vt:lpstr>
      <vt:lpstr>PowerPoint Presentation</vt:lpstr>
      <vt:lpstr>Engage</vt:lpstr>
      <vt:lpstr>PowerPoint Presentation</vt:lpstr>
      <vt:lpstr>Specific Opportunities to Engage</vt:lpstr>
      <vt:lpstr>PowerPoint Presentation</vt:lpstr>
      <vt:lpstr>Reintegration Scenarios</vt:lpstr>
      <vt:lpstr>PowerPoint Presentation</vt:lpstr>
      <vt:lpstr>The Impact of Trust on Reintegration</vt:lpstr>
      <vt:lpstr>PowerPoint Presentation</vt:lpstr>
      <vt:lpstr>Implementation Strategy</vt:lpstr>
      <vt:lpstr>PowerPoint Presentation</vt:lpstr>
      <vt:lpstr>R2 Handouts and Contact Information</vt:lpstr>
      <vt:lpstr>PowerPoint Presentation</vt:lpstr>
      <vt:lpstr>Legacy</vt:lpstr>
      <vt:lpstr>PowerPoint Presentation</vt:lpstr>
      <vt:lpstr>Conclusion</vt:lpstr>
      <vt:lpstr>PowerPoint Presentation</vt:lpstr>
      <vt:lpstr>PowerPoint Presentation</vt:lpstr>
      <vt:lpstr>PowerPoint Presentation</vt:lpstr>
      <vt:lpstr>R2 Soldier for Life Lifecycle</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Knust, Susannah K CTR MEDCOM WRAIR (US)</cp:lastModifiedBy>
  <cp:revision>1103</cp:revision>
  <cp:lastPrinted>2018-09-10T20:30:54Z</cp:lastPrinted>
  <dcterms:created xsi:type="dcterms:W3CDTF">2013-08-27T21:11:28Z</dcterms:created>
  <dcterms:modified xsi:type="dcterms:W3CDTF">2019-03-27T18:10:37Z</dcterms:modified>
</cp:coreProperties>
</file>