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3" r:id="rId29"/>
    <p:sldId id="284" r:id="rId30"/>
    <p:sldId id="285" r:id="rId31"/>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A4FF929C-7415-4EE7-98A8-33113EA49884}" type="datetimeFigureOut">
              <a:rPr lang="en-US" smtClean="0"/>
              <a:t>5/17/2019</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78CE095A-EB2C-49E8-BBED-DFD771B0E4F3}" type="slidenum">
              <a:rPr lang="en-US" smtClean="0"/>
              <a:t>‹#›</a:t>
            </a:fld>
            <a:endParaRPr lang="en-US"/>
          </a:p>
        </p:txBody>
      </p:sp>
    </p:spTree>
    <p:extLst>
      <p:ext uri="{BB962C8B-B14F-4D97-AF65-F5344CB8AC3E}">
        <p14:creationId xmlns:p14="http://schemas.microsoft.com/office/powerpoint/2010/main" val="48966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4CA6D-836D-44D5-ABA7-8FBD3A34A79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7501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6143D8-E7AD-41E4-B776-B4BE1DB129DB}"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12763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143D8-E7AD-41E4-B776-B4BE1DB129DB}"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404513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143D8-E7AD-41E4-B776-B4BE1DB129DB}"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271596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143D8-E7AD-41E4-B776-B4BE1DB129DB}"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203116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143D8-E7AD-41E4-B776-B4BE1DB129DB}"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115151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6143D8-E7AD-41E4-B776-B4BE1DB129DB}"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134846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6143D8-E7AD-41E4-B776-B4BE1DB129DB}"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188674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6143D8-E7AD-41E4-B776-B4BE1DB129DB}"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149508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143D8-E7AD-41E4-B776-B4BE1DB129DB}"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12182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143D8-E7AD-41E4-B776-B4BE1DB129DB}"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261757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143D8-E7AD-41E4-B776-B4BE1DB129DB}"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90911-4B2B-4B4D-8CF0-E2EA2C1E3436}" type="slidenum">
              <a:rPr lang="en-US" smtClean="0"/>
              <a:t>‹#›</a:t>
            </a:fld>
            <a:endParaRPr lang="en-US"/>
          </a:p>
        </p:txBody>
      </p:sp>
    </p:spTree>
    <p:extLst>
      <p:ext uri="{BB962C8B-B14F-4D97-AF65-F5344CB8AC3E}">
        <p14:creationId xmlns:p14="http://schemas.microsoft.com/office/powerpoint/2010/main" val="225769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143D8-E7AD-41E4-B776-B4BE1DB129DB}"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90911-4B2B-4B4D-8CF0-E2EA2C1E3436}" type="slidenum">
              <a:rPr lang="en-US" smtClean="0"/>
              <a:t>‹#›</a:t>
            </a:fld>
            <a:endParaRPr lang="en-US"/>
          </a:p>
        </p:txBody>
      </p:sp>
      <p:pic>
        <p:nvPicPr>
          <p:cNvPr id="7" name="Picture 3"/>
          <p:cNvPicPr>
            <a:picLocks noChangeAspect="1" noChangeArrowheads="1"/>
          </p:cNvPicPr>
          <p:nvPr userDrawn="1"/>
        </p:nvPicPr>
        <p:blipFill>
          <a:blip r:embed="rId13" cstate="print"/>
          <a:srcRect l="68141" t="5469" r="25510" b="75781"/>
          <a:stretch>
            <a:fillRect/>
          </a:stretch>
        </p:blipFill>
        <p:spPr bwMode="auto">
          <a:xfrm>
            <a:off x="9808806" y="27992"/>
            <a:ext cx="800100" cy="914400"/>
          </a:xfrm>
          <a:prstGeom prst="rect">
            <a:avLst/>
          </a:prstGeom>
          <a:noFill/>
          <a:ln w="9525">
            <a:noFill/>
            <a:miter lim="800000"/>
            <a:headEnd/>
            <a:tailEnd/>
          </a:ln>
        </p:spPr>
      </p:pic>
      <p:pic>
        <p:nvPicPr>
          <p:cNvPr id="8" name="Picture 7" descr="IH.png"/>
          <p:cNvPicPr>
            <a:picLocks noChangeAspect="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3097" y="36458"/>
            <a:ext cx="597918" cy="829734"/>
          </a:xfrm>
          <a:prstGeom prst="rect">
            <a:avLst/>
          </a:prstGeom>
        </p:spPr>
      </p:pic>
      <p:cxnSp>
        <p:nvCxnSpPr>
          <p:cNvPr id="9" name="Straight Connector 8"/>
          <p:cNvCxnSpPr/>
          <p:nvPr userDrawn="1"/>
        </p:nvCxnSpPr>
        <p:spPr bwMode="auto">
          <a:xfrm>
            <a:off x="2296885" y="866192"/>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10" name="Straight Connector 9"/>
          <p:cNvCxnSpPr/>
          <p:nvPr userDrawn="1"/>
        </p:nvCxnSpPr>
        <p:spPr bwMode="auto">
          <a:xfrm>
            <a:off x="2296885" y="942392"/>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11" name="TextBox 10"/>
          <p:cNvSpPr txBox="1"/>
          <p:nvPr userDrawn="1"/>
        </p:nvSpPr>
        <p:spPr>
          <a:xfrm>
            <a:off x="5215368" y="27993"/>
            <a:ext cx="1795477" cy="276999"/>
          </a:xfrm>
          <a:prstGeom prst="rect">
            <a:avLst/>
          </a:prstGeom>
          <a:noFill/>
        </p:spPr>
        <p:txBody>
          <a:bodyPr wrap="square" rtlCol="0" anchor="ctr">
            <a:spAutoFit/>
          </a:bodyPr>
          <a:lstStyle/>
          <a:p>
            <a:pPr algn="ctr"/>
            <a:r>
              <a:rPr lang="en-US" sz="1200" b="1" dirty="0">
                <a:solidFill>
                  <a:srgbClr val="009900"/>
                </a:solidFill>
                <a:latin typeface="+mj-lt"/>
              </a:rPr>
              <a:t>UNCLASSIFIED/FOUO</a:t>
            </a:r>
          </a:p>
        </p:txBody>
      </p:sp>
      <p:sp>
        <p:nvSpPr>
          <p:cNvPr id="12" name="TextBox 11"/>
          <p:cNvSpPr txBox="1"/>
          <p:nvPr userDrawn="1"/>
        </p:nvSpPr>
        <p:spPr>
          <a:xfrm>
            <a:off x="5379508" y="6608994"/>
            <a:ext cx="1467197" cy="276999"/>
          </a:xfrm>
          <a:prstGeom prst="rect">
            <a:avLst/>
          </a:prstGeom>
          <a:noFill/>
        </p:spPr>
        <p:txBody>
          <a:bodyPr wrap="none" rtlCol="0" anchor="ctr">
            <a:spAutoFit/>
          </a:bodyPr>
          <a:lstStyle/>
          <a:p>
            <a:pPr algn="ctr"/>
            <a:r>
              <a:rPr lang="en-US" sz="1200" b="1" dirty="0">
                <a:solidFill>
                  <a:srgbClr val="009900"/>
                </a:solidFill>
                <a:latin typeface="+mj-lt"/>
              </a:rPr>
              <a:t>UNCLASSIFIED/FOUO</a:t>
            </a:r>
          </a:p>
        </p:txBody>
      </p:sp>
      <p:cxnSp>
        <p:nvCxnSpPr>
          <p:cNvPr id="13" name="Straight Connector 12"/>
          <p:cNvCxnSpPr/>
          <p:nvPr userDrawn="1"/>
        </p:nvCxnSpPr>
        <p:spPr bwMode="auto">
          <a:xfrm>
            <a:off x="2388637" y="6608994"/>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14" name="Straight Connector 13"/>
          <p:cNvCxnSpPr/>
          <p:nvPr userDrawn="1"/>
        </p:nvCxnSpPr>
        <p:spPr bwMode="auto">
          <a:xfrm>
            <a:off x="2388637" y="6532794"/>
            <a:ext cx="7315200" cy="0"/>
          </a:xfrm>
          <a:prstGeom prst="line">
            <a:avLst/>
          </a:prstGeom>
          <a:no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66880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188" y="1844479"/>
            <a:ext cx="10515600" cy="4351338"/>
          </a:xfrm>
        </p:spPr>
        <p:txBody>
          <a:bodyPr>
            <a:normAutofit/>
          </a:bodyPr>
          <a:lstStyle/>
          <a:p>
            <a:pPr marL="0" indent="0" algn="ctr">
              <a:buNone/>
            </a:pPr>
            <a:r>
              <a:rPr lang="en-US" b="1" dirty="0" smtClean="0"/>
              <a:t>91</a:t>
            </a:r>
            <a:r>
              <a:rPr lang="en-US" b="1" baseline="30000" dirty="0" smtClean="0"/>
              <a:t>st</a:t>
            </a:r>
            <a:r>
              <a:rPr lang="en-US" b="1" dirty="0" smtClean="0"/>
              <a:t> </a:t>
            </a:r>
            <a:r>
              <a:rPr lang="en-US" b="1" dirty="0"/>
              <a:t>EN BN</a:t>
            </a:r>
          </a:p>
          <a:p>
            <a:pPr marL="0" indent="0" algn="ctr">
              <a:buNone/>
            </a:pPr>
            <a:r>
              <a:rPr lang="en-US" b="1" dirty="0"/>
              <a:t>M9 Range Brief</a:t>
            </a:r>
          </a:p>
          <a:p>
            <a:pPr algn="ctr"/>
            <a:endParaRPr lang="en-US" dirty="0"/>
          </a:p>
          <a:p>
            <a:pPr marL="0" indent="0" algn="ctr">
              <a:buNone/>
            </a:pPr>
            <a:r>
              <a:rPr lang="en-US" sz="2000" dirty="0" smtClean="0"/>
              <a:t>160900MAY2019</a:t>
            </a:r>
            <a:endParaRPr lang="en-US" sz="2000" dirty="0"/>
          </a:p>
          <a:p>
            <a:pPr marL="0" indent="0" algn="ctr">
              <a:buNone/>
            </a:pPr>
            <a:r>
              <a:rPr lang="en-US" sz="2000" dirty="0"/>
              <a:t>OIC: </a:t>
            </a:r>
            <a:r>
              <a:rPr lang="en-US" sz="2000" dirty="0" smtClean="0"/>
              <a:t>2LT Seth Mykut</a:t>
            </a:r>
          </a:p>
          <a:p>
            <a:pPr marL="0" indent="0" algn="ctr">
              <a:buNone/>
            </a:pPr>
            <a:r>
              <a:rPr lang="en-US" sz="2000" dirty="0" smtClean="0"/>
              <a:t>NCOIC: SFC Joshua </a:t>
            </a:r>
            <a:r>
              <a:rPr lang="en-US" sz="2000" dirty="0" err="1" smtClean="0"/>
              <a:t>Rubach</a:t>
            </a:r>
            <a:endParaRPr lang="en-US" sz="2000" dirty="0"/>
          </a:p>
          <a:p>
            <a:pPr marL="0" indent="0" algn="ctr">
              <a:buNone/>
            </a:pPr>
            <a:r>
              <a:rPr lang="en-US" sz="2000" dirty="0"/>
              <a:t>RSO: </a:t>
            </a:r>
            <a:r>
              <a:rPr lang="en-US" sz="2000" dirty="0" smtClean="0"/>
              <a:t>1LT Andy Michel</a:t>
            </a:r>
            <a:endParaRPr lang="en-US" sz="2000" dirty="0"/>
          </a:p>
        </p:txBody>
      </p:sp>
    </p:spTree>
    <p:extLst>
      <p:ext uri="{BB962C8B-B14F-4D97-AF65-F5344CB8AC3E}">
        <p14:creationId xmlns:p14="http://schemas.microsoft.com/office/powerpoint/2010/main" val="324499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895" y="334955"/>
            <a:ext cx="8229600" cy="762000"/>
          </a:xfrm>
        </p:spPr>
        <p:txBody>
          <a:bodyPr>
            <a:normAutofit fontScale="90000"/>
          </a:bodyPr>
          <a:lstStyle/>
          <a:p>
            <a:pPr algn="ctr"/>
            <a:r>
              <a:rPr lang="en-US" b="1" dirty="0"/>
              <a:t>Phase I- Movement (</a:t>
            </a:r>
            <a:r>
              <a:rPr lang="en-US" b="1" dirty="0" smtClean="0"/>
              <a:t>BWPB)</a:t>
            </a:r>
            <a:br>
              <a:rPr lang="en-US" b="1" dirty="0" smtClean="0"/>
            </a:br>
            <a:r>
              <a:rPr lang="en-US" sz="1000" b="1" dirty="0"/>
              <a:t/>
            </a:r>
            <a:br>
              <a:rPr lang="en-US" sz="1000" b="1" dirty="0"/>
            </a:br>
            <a:r>
              <a:rPr lang="en-US" sz="1000" b="1" dirty="0"/>
              <a:t>From Company COFTs</a:t>
            </a:r>
            <a:endParaRPr lang="en-US" b="1" dirty="0"/>
          </a:p>
        </p:txBody>
      </p:sp>
      <p:sp>
        <p:nvSpPr>
          <p:cNvPr id="4" name="TextBox 3"/>
          <p:cNvSpPr txBox="1"/>
          <p:nvPr/>
        </p:nvSpPr>
        <p:spPr>
          <a:xfrm>
            <a:off x="8841230" y="1278320"/>
            <a:ext cx="576075" cy="253916"/>
          </a:xfrm>
          <a:prstGeom prst="rect">
            <a:avLst/>
          </a:prstGeom>
          <a:noFill/>
        </p:spPr>
        <p:txBody>
          <a:bodyPr wrap="square" rtlCol="0">
            <a:spAutoFit/>
          </a:bodyPr>
          <a:lstStyle/>
          <a:p>
            <a:r>
              <a:rPr lang="en-US" sz="1050" dirty="0">
                <a:solidFill>
                  <a:srgbClr val="00B0F0"/>
                </a:solidFill>
              </a:rPr>
              <a:t>BGPQ</a:t>
            </a:r>
          </a:p>
        </p:txBody>
      </p:sp>
      <p:pic>
        <p:nvPicPr>
          <p:cNvPr id="7" name="Picture 6"/>
          <p:cNvPicPr>
            <a:picLocks noChangeAspect="1"/>
          </p:cNvPicPr>
          <p:nvPr/>
        </p:nvPicPr>
        <p:blipFill>
          <a:blip r:embed="rId2"/>
          <a:stretch>
            <a:fillRect/>
          </a:stretch>
        </p:blipFill>
        <p:spPr>
          <a:xfrm>
            <a:off x="2332310" y="1163105"/>
            <a:ext cx="7728770" cy="5265544"/>
          </a:xfrm>
          <a:prstGeom prst="rect">
            <a:avLst/>
          </a:prstGeom>
        </p:spPr>
      </p:pic>
    </p:spTree>
    <p:extLst>
      <p:ext uri="{BB962C8B-B14F-4D97-AF65-F5344CB8AC3E}">
        <p14:creationId xmlns:p14="http://schemas.microsoft.com/office/powerpoint/2010/main" val="414810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202" y="241385"/>
            <a:ext cx="8229600" cy="762000"/>
          </a:xfrm>
        </p:spPr>
        <p:txBody>
          <a:bodyPr/>
          <a:lstStyle/>
          <a:p>
            <a:pPr algn="ctr"/>
            <a:r>
              <a:rPr lang="en-US" b="1" dirty="0" smtClean="0"/>
              <a:t>Movement of Soldiers + Weapons</a:t>
            </a:r>
            <a:endParaRPr lang="en-US" b="1" dirty="0"/>
          </a:p>
        </p:txBody>
      </p:sp>
      <p:sp>
        <p:nvSpPr>
          <p:cNvPr id="3" name="Content Placeholder 2"/>
          <p:cNvSpPr>
            <a:spLocks noGrp="1"/>
          </p:cNvSpPr>
          <p:nvPr>
            <p:ph idx="1"/>
          </p:nvPr>
        </p:nvSpPr>
        <p:spPr>
          <a:xfrm>
            <a:off x="1527142" y="1835052"/>
            <a:ext cx="9428488" cy="4351338"/>
          </a:xfrm>
        </p:spPr>
        <p:txBody>
          <a:bodyPr/>
          <a:lstStyle/>
          <a:p>
            <a:pPr>
              <a:buFont typeface="Arial" panose="020B0604020202020204" pitchFamily="34" charset="0"/>
              <a:buChar char="•"/>
            </a:pPr>
            <a:r>
              <a:rPr lang="en-US" dirty="0" smtClean="0"/>
              <a:t>Each company will be responsible for transporting their own soldiers and weapons to the range in military vehicles</a:t>
            </a:r>
          </a:p>
          <a:p>
            <a:pPr>
              <a:buFont typeface="Arial" panose="020B0604020202020204" pitchFamily="34" charset="0"/>
              <a:buChar char="•"/>
            </a:pPr>
            <a:r>
              <a:rPr lang="en-US" dirty="0" smtClean="0"/>
              <a:t>PCC/PCIs will be conducted at the company level prior to movement from the company area/motor pool</a:t>
            </a:r>
            <a:endParaRPr lang="en-US" dirty="0"/>
          </a:p>
        </p:txBody>
      </p:sp>
    </p:spTree>
    <p:extLst>
      <p:ext uri="{BB962C8B-B14F-4D97-AF65-F5344CB8AC3E}">
        <p14:creationId xmlns:p14="http://schemas.microsoft.com/office/powerpoint/2010/main" val="811790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475" y="202980"/>
            <a:ext cx="8229600" cy="762000"/>
          </a:xfrm>
        </p:spPr>
        <p:txBody>
          <a:bodyPr/>
          <a:lstStyle/>
          <a:p>
            <a:pPr algn="ctr"/>
            <a:r>
              <a:rPr lang="en-US" b="1" dirty="0"/>
              <a:t>Phase II- </a:t>
            </a:r>
            <a:r>
              <a:rPr lang="en-US" b="1" dirty="0" smtClean="0"/>
              <a:t>Day 1 Execution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2022715"/>
              </p:ext>
            </p:extLst>
          </p:nvPr>
        </p:nvGraphicFramePr>
        <p:xfrm>
          <a:off x="1723294" y="2113961"/>
          <a:ext cx="8909961" cy="2219960"/>
        </p:xfrm>
        <a:graphic>
          <a:graphicData uri="http://schemas.openxmlformats.org/drawingml/2006/table">
            <a:tbl>
              <a:tblPr firstRow="1" bandRow="1">
                <a:tableStyleId>{21E4AEA4-8DFA-4A89-87EB-49C32662AFE0}</a:tableStyleId>
              </a:tblPr>
              <a:tblGrid>
                <a:gridCol w="2969987">
                  <a:extLst>
                    <a:ext uri="{9D8B030D-6E8A-4147-A177-3AD203B41FA5}">
                      <a16:colId xmlns:a16="http://schemas.microsoft.com/office/drawing/2014/main" xmlns="" val="20000"/>
                    </a:ext>
                  </a:extLst>
                </a:gridCol>
                <a:gridCol w="2969987">
                  <a:extLst>
                    <a:ext uri="{9D8B030D-6E8A-4147-A177-3AD203B41FA5}">
                      <a16:colId xmlns:a16="http://schemas.microsoft.com/office/drawing/2014/main" xmlns="" val="20001"/>
                    </a:ext>
                  </a:extLst>
                </a:gridCol>
                <a:gridCol w="2969987">
                  <a:extLst>
                    <a:ext uri="{9D8B030D-6E8A-4147-A177-3AD203B41FA5}">
                      <a16:colId xmlns:a16="http://schemas.microsoft.com/office/drawing/2014/main" xmlns="" val="20002"/>
                    </a:ext>
                  </a:extLst>
                </a:gridCol>
              </a:tblGrid>
              <a:tr h="370840">
                <a:tc>
                  <a:txBody>
                    <a:bodyPr/>
                    <a:lstStyle/>
                    <a:p>
                      <a:r>
                        <a:rPr lang="en-US" dirty="0"/>
                        <a:t>Task</a:t>
                      </a:r>
                    </a:p>
                  </a:txBody>
                  <a:tcPr>
                    <a:solidFill>
                      <a:schemeClr val="accent1">
                        <a:lumMod val="50000"/>
                      </a:schemeClr>
                    </a:solidFill>
                  </a:tcPr>
                </a:tc>
                <a:tc>
                  <a:txBody>
                    <a:bodyPr/>
                    <a:lstStyle/>
                    <a:p>
                      <a:r>
                        <a:rPr lang="en-US" dirty="0"/>
                        <a:t>Time/Date</a:t>
                      </a:r>
                    </a:p>
                  </a:txBody>
                  <a:tcPr>
                    <a:solidFill>
                      <a:schemeClr val="accent1">
                        <a:lumMod val="50000"/>
                      </a:schemeClr>
                    </a:solidFill>
                  </a:tcPr>
                </a:tc>
                <a:tc>
                  <a:txBody>
                    <a:bodyPr/>
                    <a:lstStyle/>
                    <a:p>
                      <a:r>
                        <a:rPr lang="en-US" dirty="0"/>
                        <a:t>Personnel</a:t>
                      </a:r>
                    </a:p>
                  </a:txBody>
                  <a:tcPr>
                    <a:solidFill>
                      <a:schemeClr val="accent1">
                        <a:lumMod val="50000"/>
                      </a:schemeClr>
                    </a:solidFill>
                  </a:tcPr>
                </a:tc>
                <a:extLst>
                  <a:ext uri="{0D108BD9-81ED-4DB2-BD59-A6C34878D82A}">
                    <a16:rowId xmlns:a16="http://schemas.microsoft.com/office/drawing/2014/main" xmlns="" val="10000"/>
                  </a:ext>
                </a:extLst>
              </a:tr>
              <a:tr h="370840">
                <a:tc>
                  <a:txBody>
                    <a:bodyPr/>
                    <a:lstStyle/>
                    <a:p>
                      <a:r>
                        <a:rPr lang="en-US" dirty="0"/>
                        <a:t>Safety Brief</a:t>
                      </a:r>
                    </a:p>
                  </a:txBody>
                  <a:tcPr>
                    <a:solidFill>
                      <a:schemeClr val="accent1"/>
                    </a:solidFill>
                  </a:tcPr>
                </a:tc>
                <a:tc>
                  <a:txBody>
                    <a:bodyPr/>
                    <a:lstStyle/>
                    <a:p>
                      <a:r>
                        <a:rPr lang="en-US" dirty="0" smtClean="0"/>
                        <a:t>22 </a:t>
                      </a:r>
                      <a:r>
                        <a:rPr lang="en-US" dirty="0"/>
                        <a:t>0715 </a:t>
                      </a:r>
                      <a:r>
                        <a:rPr lang="en-US" dirty="0" smtClean="0"/>
                        <a:t>MAY 19</a:t>
                      </a:r>
                      <a:endParaRPr lang="en-US" dirty="0"/>
                    </a:p>
                  </a:txBody>
                  <a:tcPr>
                    <a:solidFill>
                      <a:schemeClr val="accent1"/>
                    </a:solidFill>
                  </a:tcPr>
                </a:tc>
                <a:tc>
                  <a:txBody>
                    <a:bodyPr/>
                    <a:lstStyle/>
                    <a:p>
                      <a:r>
                        <a:rPr lang="en-US" dirty="0" smtClean="0"/>
                        <a:t>1LT Michel</a:t>
                      </a:r>
                      <a:endParaRPr lang="en-US" dirty="0"/>
                    </a:p>
                  </a:txBody>
                  <a:tcPr>
                    <a:solidFill>
                      <a:schemeClr val="accent1"/>
                    </a:solidFill>
                  </a:tcPr>
                </a:tc>
                <a:extLst>
                  <a:ext uri="{0D108BD9-81ED-4DB2-BD59-A6C34878D82A}">
                    <a16:rowId xmlns:a16="http://schemas.microsoft.com/office/drawing/2014/main" xmlns="" val="10001"/>
                  </a:ext>
                </a:extLst>
              </a:tr>
              <a:tr h="370840">
                <a:tc>
                  <a:txBody>
                    <a:bodyPr/>
                    <a:lstStyle/>
                    <a:p>
                      <a:r>
                        <a:rPr lang="en-US" dirty="0"/>
                        <a:t>Distribute Ammo</a:t>
                      </a:r>
                    </a:p>
                  </a:txBody>
                  <a:tcPr>
                    <a:solidFill>
                      <a:schemeClr val="accent1">
                        <a:lumMod val="20000"/>
                        <a:lumOff val="80000"/>
                      </a:schemeClr>
                    </a:solidFill>
                  </a:tcPr>
                </a:tc>
                <a:tc>
                  <a:txBody>
                    <a:bodyPr/>
                    <a:lstStyle/>
                    <a:p>
                      <a:r>
                        <a:rPr lang="en-US" dirty="0" smtClean="0"/>
                        <a:t>22 0745 MAY 19</a:t>
                      </a:r>
                      <a:endParaRPr lang="en-US" dirty="0"/>
                    </a:p>
                  </a:txBody>
                  <a:tcPr>
                    <a:solidFill>
                      <a:schemeClr val="accent1">
                        <a:lumMod val="20000"/>
                        <a:lumOff val="80000"/>
                      </a:schemeClr>
                    </a:solidFill>
                  </a:tcPr>
                </a:tc>
                <a:tc>
                  <a:txBody>
                    <a:bodyPr/>
                    <a:lstStyle/>
                    <a:p>
                      <a:r>
                        <a:rPr lang="en-US" dirty="0"/>
                        <a:t>Ammo Detail</a:t>
                      </a:r>
                    </a:p>
                  </a:txBody>
                  <a:tcPr>
                    <a:solidFill>
                      <a:schemeClr val="accent1">
                        <a:lumMod val="20000"/>
                        <a:lumOff val="80000"/>
                      </a:schemeClr>
                    </a:solidFill>
                  </a:tcPr>
                </a:tc>
                <a:extLst>
                  <a:ext uri="{0D108BD9-81ED-4DB2-BD59-A6C34878D82A}">
                    <a16:rowId xmlns:a16="http://schemas.microsoft.com/office/drawing/2014/main" xmlns="" val="10002"/>
                  </a:ext>
                </a:extLst>
              </a:tr>
              <a:tr h="185420">
                <a:tc>
                  <a:txBody>
                    <a:bodyPr/>
                    <a:lstStyle/>
                    <a:p>
                      <a:r>
                        <a:rPr lang="en-US" dirty="0"/>
                        <a:t>Range “hot” Status</a:t>
                      </a:r>
                    </a:p>
                  </a:txBody>
                  <a:tcPr>
                    <a:solidFill>
                      <a:schemeClr val="accent1"/>
                    </a:solidFill>
                  </a:tcPr>
                </a:tc>
                <a:tc>
                  <a:txBody>
                    <a:bodyPr/>
                    <a:lstStyle/>
                    <a:p>
                      <a:r>
                        <a:rPr lang="en-US" dirty="0" smtClean="0"/>
                        <a:t>22 </a:t>
                      </a:r>
                      <a:r>
                        <a:rPr lang="en-US" dirty="0"/>
                        <a:t>0800 </a:t>
                      </a:r>
                      <a:r>
                        <a:rPr lang="en-US" dirty="0" smtClean="0"/>
                        <a:t>MAY</a:t>
                      </a:r>
                      <a:r>
                        <a:rPr lang="en-US" baseline="0" dirty="0" smtClean="0"/>
                        <a:t> 19</a:t>
                      </a:r>
                      <a:endParaRPr lang="en-US" dirty="0"/>
                    </a:p>
                  </a:txBody>
                  <a:tcPr>
                    <a:solidFill>
                      <a:schemeClr val="accent1"/>
                    </a:solidFill>
                  </a:tcPr>
                </a:tc>
                <a:tc>
                  <a:txBody>
                    <a:bodyPr/>
                    <a:lstStyle/>
                    <a:p>
                      <a:r>
                        <a:rPr lang="en-US" dirty="0" smtClean="0"/>
                        <a:t>2LT Mykut</a:t>
                      </a:r>
                      <a:endParaRPr lang="en-US" dirty="0"/>
                    </a:p>
                  </a:txBody>
                  <a:tcPr>
                    <a:solidFill>
                      <a:schemeClr val="accent1"/>
                    </a:solidFill>
                  </a:tcPr>
                </a:tc>
                <a:extLst>
                  <a:ext uri="{0D108BD9-81ED-4DB2-BD59-A6C34878D82A}">
                    <a16:rowId xmlns:a16="http://schemas.microsoft.com/office/drawing/2014/main" xmlns="" val="10003"/>
                  </a:ext>
                </a:extLst>
              </a:tr>
              <a:tr h="370840">
                <a:tc>
                  <a:txBody>
                    <a:bodyPr/>
                    <a:lstStyle/>
                    <a:p>
                      <a:r>
                        <a:rPr lang="en-US" dirty="0"/>
                        <a:t>Ready to </a:t>
                      </a:r>
                      <a:r>
                        <a:rPr lang="en-US" dirty="0" smtClean="0"/>
                        <a:t>Qualify</a:t>
                      </a:r>
                      <a:endParaRPr lang="en-US" dirty="0"/>
                    </a:p>
                  </a:txBody>
                  <a:tcPr>
                    <a:solidFill>
                      <a:schemeClr val="accent1">
                        <a:lumMod val="20000"/>
                        <a:lumOff val="80000"/>
                      </a:schemeClr>
                    </a:solidFill>
                  </a:tcPr>
                </a:tc>
                <a:tc>
                  <a:txBody>
                    <a:bodyPr/>
                    <a:lstStyle/>
                    <a:p>
                      <a:r>
                        <a:rPr lang="en-US" dirty="0" smtClean="0"/>
                        <a:t>22 </a:t>
                      </a:r>
                      <a:r>
                        <a:rPr lang="en-US" dirty="0"/>
                        <a:t>0830</a:t>
                      </a:r>
                      <a:r>
                        <a:rPr lang="en-US" baseline="0" dirty="0"/>
                        <a:t> </a:t>
                      </a:r>
                      <a:r>
                        <a:rPr lang="en-US" baseline="0" dirty="0" smtClean="0"/>
                        <a:t>MAY 19</a:t>
                      </a:r>
                      <a:endParaRPr lang="en-US" dirty="0"/>
                    </a:p>
                  </a:txBody>
                  <a:tcPr>
                    <a:solidFill>
                      <a:schemeClr val="accent1">
                        <a:lumMod val="20000"/>
                        <a:lumOff val="80000"/>
                      </a:schemeClr>
                    </a:solidFill>
                  </a:tcPr>
                </a:tc>
                <a:tc>
                  <a:txBody>
                    <a:bodyPr/>
                    <a:lstStyle/>
                    <a:p>
                      <a:r>
                        <a:rPr lang="en-US" dirty="0"/>
                        <a:t>Range</a:t>
                      </a:r>
                      <a:r>
                        <a:rPr lang="en-US" baseline="0" dirty="0"/>
                        <a:t> Detail</a:t>
                      </a:r>
                      <a:endParaRPr lang="en-US" dirty="0"/>
                    </a:p>
                  </a:txBody>
                  <a:tcPr>
                    <a:solidFill>
                      <a:schemeClr val="accent1">
                        <a:lumMod val="20000"/>
                        <a:lumOff val="80000"/>
                      </a:schemeClr>
                    </a:solidFill>
                  </a:tcPr>
                </a:tc>
                <a:extLst>
                  <a:ext uri="{0D108BD9-81ED-4DB2-BD59-A6C34878D82A}">
                    <a16:rowId xmlns:a16="http://schemas.microsoft.com/office/drawing/2014/main" xmlns="" val="10005"/>
                  </a:ext>
                </a:extLst>
              </a:tr>
              <a:tr h="370840">
                <a:tc>
                  <a:txBody>
                    <a:bodyPr/>
                    <a:lstStyle/>
                    <a:p>
                      <a:r>
                        <a:rPr lang="en-US" dirty="0"/>
                        <a:t>Range goes Cold</a:t>
                      </a:r>
                    </a:p>
                  </a:txBody>
                  <a:tcPr>
                    <a:solidFill>
                      <a:schemeClr val="accent1"/>
                    </a:solidFill>
                  </a:tcPr>
                </a:tc>
                <a:tc>
                  <a:txBody>
                    <a:bodyPr/>
                    <a:lstStyle/>
                    <a:p>
                      <a:r>
                        <a:rPr lang="en-US" baseline="0" dirty="0" smtClean="0"/>
                        <a:t>22 1600 MAY 19</a:t>
                      </a:r>
                      <a:endParaRPr lang="en-US" dirty="0"/>
                    </a:p>
                  </a:txBody>
                  <a:tcPr>
                    <a:solidFill>
                      <a:schemeClr val="accent1"/>
                    </a:solidFill>
                  </a:tcPr>
                </a:tc>
                <a:tc>
                  <a:txBody>
                    <a:bodyPr/>
                    <a:lstStyle/>
                    <a:p>
                      <a:r>
                        <a:rPr lang="en-US" dirty="0" smtClean="0"/>
                        <a:t>2LT</a:t>
                      </a:r>
                      <a:r>
                        <a:rPr lang="en-US" baseline="0" dirty="0" smtClean="0"/>
                        <a:t> Mykut</a:t>
                      </a:r>
                      <a:endParaRPr lang="en-US" dirty="0"/>
                    </a:p>
                  </a:txBody>
                  <a:tcPr>
                    <a:solidFill>
                      <a:schemeClr val="accent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694275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88206" y="957907"/>
            <a:ext cx="4198403" cy="5441435"/>
          </a:xfrm>
          <a:prstGeom prst="rect">
            <a:avLst/>
          </a:prstGeom>
        </p:spPr>
      </p:pic>
      <p:sp>
        <p:nvSpPr>
          <p:cNvPr id="2" name="Title 1"/>
          <p:cNvSpPr>
            <a:spLocks noGrp="1"/>
          </p:cNvSpPr>
          <p:nvPr>
            <p:ph type="title"/>
          </p:nvPr>
        </p:nvSpPr>
        <p:spPr>
          <a:xfrm>
            <a:off x="1871450" y="202980"/>
            <a:ext cx="8229600" cy="762000"/>
          </a:xfrm>
        </p:spPr>
        <p:txBody>
          <a:bodyPr/>
          <a:lstStyle/>
          <a:p>
            <a:pPr algn="ctr"/>
            <a:r>
              <a:rPr lang="en-US" b="1" dirty="0" smtClean="0"/>
              <a:t>Blackwell </a:t>
            </a:r>
            <a:r>
              <a:rPr lang="en-US" b="1" dirty="0"/>
              <a:t>Pistol </a:t>
            </a:r>
            <a:r>
              <a:rPr lang="en-US" b="1" dirty="0" smtClean="0"/>
              <a:t>B Qualification</a:t>
            </a:r>
            <a:endParaRPr lang="en-US" b="1" dirty="0"/>
          </a:p>
        </p:txBody>
      </p:sp>
      <p:sp>
        <p:nvSpPr>
          <p:cNvPr id="44" name="TextBox 43"/>
          <p:cNvSpPr txBox="1"/>
          <p:nvPr/>
        </p:nvSpPr>
        <p:spPr>
          <a:xfrm>
            <a:off x="2267401" y="1372490"/>
            <a:ext cx="2310708" cy="2585323"/>
          </a:xfrm>
          <a:prstGeom prst="rect">
            <a:avLst/>
          </a:prstGeom>
          <a:noFill/>
        </p:spPr>
        <p:txBody>
          <a:bodyPr wrap="square" rtlCol="0">
            <a:spAutoFit/>
          </a:bodyPr>
          <a:lstStyle/>
          <a:p>
            <a:pPr marL="342900" indent="-342900">
              <a:buFont typeface="+mj-lt"/>
              <a:buAutoNum type="arabicPeriod"/>
            </a:pPr>
            <a:r>
              <a:rPr lang="en-US" dirty="0" smtClean="0"/>
              <a:t>Twenty </a:t>
            </a:r>
            <a:r>
              <a:rPr lang="en-US" dirty="0"/>
              <a:t>(</a:t>
            </a:r>
            <a:r>
              <a:rPr lang="en-US" dirty="0" smtClean="0"/>
              <a:t>20) </a:t>
            </a:r>
            <a:r>
              <a:rPr lang="en-US" dirty="0"/>
              <a:t>Lanes</a:t>
            </a:r>
          </a:p>
          <a:p>
            <a:pPr marL="342900" indent="-342900">
              <a:buFont typeface="+mj-lt"/>
              <a:buAutoNum type="arabicPeriod"/>
            </a:pPr>
            <a:r>
              <a:rPr lang="en-US" dirty="0"/>
              <a:t>Remedial Training will take place at Bleachers</a:t>
            </a:r>
          </a:p>
          <a:p>
            <a:pPr marL="342900" indent="-342900">
              <a:buFont typeface="+mj-lt"/>
              <a:buAutoNum type="arabicPeriod"/>
            </a:pPr>
            <a:r>
              <a:rPr lang="en-US" dirty="0"/>
              <a:t>Semi-Permanent Latrines are located on site</a:t>
            </a:r>
          </a:p>
          <a:p>
            <a:pPr marL="342900" indent="-342900">
              <a:buFont typeface="+mj-lt"/>
              <a:buAutoNum type="arabicPeriod"/>
            </a:pPr>
            <a:r>
              <a:rPr lang="en-US" dirty="0"/>
              <a:t>Targets are pop-up silhouettes.</a:t>
            </a:r>
          </a:p>
        </p:txBody>
      </p:sp>
      <p:sp>
        <p:nvSpPr>
          <p:cNvPr id="4" name="Rectangle 3"/>
          <p:cNvSpPr/>
          <p:nvPr/>
        </p:nvSpPr>
        <p:spPr>
          <a:xfrm rot="1872417">
            <a:off x="6192395" y="3681725"/>
            <a:ext cx="1959748" cy="45719"/>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6090909" y="3177328"/>
            <a:ext cx="307240" cy="261610"/>
          </a:xfrm>
          <a:prstGeom prst="rect">
            <a:avLst/>
          </a:prstGeom>
          <a:noFill/>
        </p:spPr>
        <p:txBody>
          <a:bodyPr wrap="square" rtlCol="0">
            <a:spAutoFit/>
          </a:bodyPr>
          <a:lstStyle/>
          <a:p>
            <a:r>
              <a:rPr lang="en-US" sz="1100" b="1" dirty="0">
                <a:solidFill>
                  <a:srgbClr val="FF0000"/>
                </a:solidFill>
              </a:rPr>
              <a:t>1</a:t>
            </a:r>
          </a:p>
        </p:txBody>
      </p:sp>
      <p:sp>
        <p:nvSpPr>
          <p:cNvPr id="15" name="TextBox 14"/>
          <p:cNvSpPr txBox="1"/>
          <p:nvPr/>
        </p:nvSpPr>
        <p:spPr>
          <a:xfrm>
            <a:off x="6574063" y="5033070"/>
            <a:ext cx="237969" cy="261610"/>
          </a:xfrm>
          <a:prstGeom prst="rect">
            <a:avLst/>
          </a:prstGeom>
          <a:noFill/>
        </p:spPr>
        <p:txBody>
          <a:bodyPr wrap="square" rtlCol="0">
            <a:spAutoFit/>
          </a:bodyPr>
          <a:lstStyle/>
          <a:p>
            <a:r>
              <a:rPr lang="en-US" sz="1100" b="1" dirty="0">
                <a:solidFill>
                  <a:srgbClr val="FF0000"/>
                </a:solidFill>
              </a:rPr>
              <a:t>3</a:t>
            </a:r>
          </a:p>
        </p:txBody>
      </p:sp>
      <p:sp>
        <p:nvSpPr>
          <p:cNvPr id="7" name="Rectangle 6">
            <a:extLst>
              <a:ext uri="{FF2B5EF4-FFF2-40B4-BE49-F238E27FC236}">
                <a16:creationId xmlns:a16="http://schemas.microsoft.com/office/drawing/2014/main" xmlns="" id="{F9CD4AB6-9781-4E79-95CB-0B2BA71C9591}"/>
              </a:ext>
            </a:extLst>
          </p:cNvPr>
          <p:cNvSpPr/>
          <p:nvPr/>
        </p:nvSpPr>
        <p:spPr>
          <a:xfrm rot="1530289">
            <a:off x="6712502" y="4861008"/>
            <a:ext cx="289368" cy="253267"/>
          </a:xfrm>
          <a:prstGeom prst="rect">
            <a:avLst/>
          </a:prstGeom>
          <a:solidFill>
            <a:srgbClr val="92D05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1708575-B8F3-4626-88FC-B7275ACA80C9}"/>
              </a:ext>
            </a:extLst>
          </p:cNvPr>
          <p:cNvSpPr/>
          <p:nvPr/>
        </p:nvSpPr>
        <p:spPr>
          <a:xfrm rot="7330605">
            <a:off x="7010344" y="1775507"/>
            <a:ext cx="1334939" cy="2651004"/>
          </a:xfrm>
          <a:prstGeom prst="rect">
            <a:avLst/>
          </a:prstGeom>
          <a:solidFill>
            <a:srgbClr val="CD1805">
              <a:alpha val="2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819FB95-BE2E-4056-B196-969859137997}"/>
              </a:ext>
            </a:extLst>
          </p:cNvPr>
          <p:cNvSpPr txBox="1"/>
          <p:nvPr/>
        </p:nvSpPr>
        <p:spPr>
          <a:xfrm>
            <a:off x="6714018" y="5086572"/>
            <a:ext cx="1000290" cy="369332"/>
          </a:xfrm>
          <a:prstGeom prst="rect">
            <a:avLst/>
          </a:prstGeom>
          <a:noFill/>
        </p:spPr>
        <p:txBody>
          <a:bodyPr wrap="square" rtlCol="0">
            <a:spAutoFit/>
          </a:bodyPr>
          <a:lstStyle/>
          <a:p>
            <a:r>
              <a:rPr lang="en-US" dirty="0">
                <a:solidFill>
                  <a:srgbClr val="FF0000"/>
                </a:solidFill>
              </a:rPr>
              <a:t>Latrines</a:t>
            </a:r>
          </a:p>
        </p:txBody>
      </p:sp>
    </p:spTree>
    <p:extLst>
      <p:ext uri="{BB962C8B-B14F-4D97-AF65-F5344CB8AC3E}">
        <p14:creationId xmlns:p14="http://schemas.microsoft.com/office/powerpoint/2010/main" val="407783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202" y="241385"/>
            <a:ext cx="8229600" cy="762000"/>
          </a:xfrm>
        </p:spPr>
        <p:txBody>
          <a:bodyPr/>
          <a:lstStyle/>
          <a:p>
            <a:r>
              <a:rPr lang="en-US" dirty="0"/>
              <a:t>Remedial Training</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If a Soldier is unable to qualify to standard they will conduct remedial training to include:</a:t>
            </a:r>
          </a:p>
          <a:p>
            <a:pPr marL="800100" lvl="1" indent="-342900">
              <a:buFontTx/>
              <a:buChar char="-"/>
            </a:pPr>
            <a:r>
              <a:rPr lang="en-US" dirty="0"/>
              <a:t>Analyzing form and BRM to discover Soldier’s problems</a:t>
            </a:r>
          </a:p>
          <a:p>
            <a:pPr marL="800100" lvl="1" indent="-342900">
              <a:buFontTx/>
              <a:buChar char="-"/>
            </a:pPr>
            <a:r>
              <a:rPr lang="en-US" dirty="0"/>
              <a:t>Re-train Soldier on trigger squeeze, body position, sight picture, and breathing </a:t>
            </a:r>
            <a:r>
              <a:rPr lang="en-US" dirty="0" smtClean="0"/>
              <a:t>techniques (Fundamentals of Marksmanship)</a:t>
            </a:r>
            <a:endParaRPr lang="en-US" dirty="0"/>
          </a:p>
          <a:p>
            <a:pPr marL="800100" lvl="1" indent="-342900">
              <a:buFontTx/>
              <a:buChar char="-"/>
            </a:pPr>
            <a:r>
              <a:rPr lang="en-US" dirty="0"/>
              <a:t>Allow sufficient breaks to prevent Soldiers from becoming fatigued</a:t>
            </a:r>
          </a:p>
          <a:p>
            <a:pPr marL="400050"/>
            <a:r>
              <a:rPr lang="en-US" dirty="0"/>
              <a:t>Instructors: 1X NCO </a:t>
            </a:r>
            <a:r>
              <a:rPr lang="en-US" dirty="0" smtClean="0"/>
              <a:t>per 5 Soldiers, NCOs that successfully qualify will fill this role</a:t>
            </a:r>
            <a:endParaRPr lang="en-US" dirty="0"/>
          </a:p>
        </p:txBody>
      </p:sp>
    </p:spTree>
    <p:extLst>
      <p:ext uri="{BB962C8B-B14F-4D97-AF65-F5344CB8AC3E}">
        <p14:creationId xmlns:p14="http://schemas.microsoft.com/office/powerpoint/2010/main" val="1512775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475" y="202980"/>
            <a:ext cx="8229600" cy="762000"/>
          </a:xfrm>
        </p:spPr>
        <p:txBody>
          <a:bodyPr/>
          <a:lstStyle/>
          <a:p>
            <a:pPr algn="ctr"/>
            <a:r>
              <a:rPr lang="en-US" b="1" dirty="0"/>
              <a:t>Phase </a:t>
            </a:r>
            <a:r>
              <a:rPr lang="en-US" b="1" dirty="0" smtClean="0"/>
              <a:t>III- Overnight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8903177"/>
              </p:ext>
            </p:extLst>
          </p:nvPr>
        </p:nvGraphicFramePr>
        <p:xfrm>
          <a:off x="1723294" y="2227082"/>
          <a:ext cx="8909961" cy="1752600"/>
        </p:xfrm>
        <a:graphic>
          <a:graphicData uri="http://schemas.openxmlformats.org/drawingml/2006/table">
            <a:tbl>
              <a:tblPr firstRow="1" bandRow="1">
                <a:tableStyleId>{21E4AEA4-8DFA-4A89-87EB-49C32662AFE0}</a:tableStyleId>
              </a:tblPr>
              <a:tblGrid>
                <a:gridCol w="2969987">
                  <a:extLst>
                    <a:ext uri="{9D8B030D-6E8A-4147-A177-3AD203B41FA5}">
                      <a16:colId xmlns:a16="http://schemas.microsoft.com/office/drawing/2014/main" xmlns="" val="20000"/>
                    </a:ext>
                  </a:extLst>
                </a:gridCol>
                <a:gridCol w="2969987">
                  <a:extLst>
                    <a:ext uri="{9D8B030D-6E8A-4147-A177-3AD203B41FA5}">
                      <a16:colId xmlns:a16="http://schemas.microsoft.com/office/drawing/2014/main" xmlns="" val="20001"/>
                    </a:ext>
                  </a:extLst>
                </a:gridCol>
                <a:gridCol w="2969987">
                  <a:extLst>
                    <a:ext uri="{9D8B030D-6E8A-4147-A177-3AD203B41FA5}">
                      <a16:colId xmlns:a16="http://schemas.microsoft.com/office/drawing/2014/main" xmlns="" val="20002"/>
                    </a:ext>
                  </a:extLst>
                </a:gridCol>
              </a:tblGrid>
              <a:tr h="370840">
                <a:tc>
                  <a:txBody>
                    <a:bodyPr/>
                    <a:lstStyle/>
                    <a:p>
                      <a:r>
                        <a:rPr lang="en-US" dirty="0"/>
                        <a:t>Task</a:t>
                      </a:r>
                    </a:p>
                  </a:txBody>
                  <a:tcPr>
                    <a:solidFill>
                      <a:schemeClr val="accent1">
                        <a:lumMod val="50000"/>
                      </a:schemeClr>
                    </a:solidFill>
                  </a:tcPr>
                </a:tc>
                <a:tc>
                  <a:txBody>
                    <a:bodyPr/>
                    <a:lstStyle/>
                    <a:p>
                      <a:r>
                        <a:rPr lang="en-US" dirty="0"/>
                        <a:t>Time/Date</a:t>
                      </a:r>
                    </a:p>
                  </a:txBody>
                  <a:tcPr>
                    <a:solidFill>
                      <a:schemeClr val="accent1">
                        <a:lumMod val="50000"/>
                      </a:schemeClr>
                    </a:solidFill>
                  </a:tcPr>
                </a:tc>
                <a:tc>
                  <a:txBody>
                    <a:bodyPr/>
                    <a:lstStyle/>
                    <a:p>
                      <a:r>
                        <a:rPr lang="en-US" dirty="0"/>
                        <a:t>Personnel</a:t>
                      </a:r>
                    </a:p>
                  </a:txBody>
                  <a:tcPr>
                    <a:solidFill>
                      <a:schemeClr val="accent1">
                        <a:lumMod val="50000"/>
                      </a:schemeClr>
                    </a:solidFill>
                  </a:tcPr>
                </a:tc>
                <a:extLst>
                  <a:ext uri="{0D108BD9-81ED-4DB2-BD59-A6C34878D82A}">
                    <a16:rowId xmlns:a16="http://schemas.microsoft.com/office/drawing/2014/main" xmlns="" val="10000"/>
                  </a:ext>
                </a:extLst>
              </a:tr>
              <a:tr h="370840">
                <a:tc>
                  <a:txBody>
                    <a:bodyPr/>
                    <a:lstStyle/>
                    <a:p>
                      <a:r>
                        <a:rPr lang="en-US" dirty="0" smtClean="0"/>
                        <a:t>Ammo</a:t>
                      </a:r>
                      <a:r>
                        <a:rPr lang="en-US" baseline="0" dirty="0" smtClean="0"/>
                        <a:t> Guard Overnight Brief</a:t>
                      </a:r>
                      <a:endParaRPr lang="en-US" dirty="0"/>
                    </a:p>
                  </a:txBody>
                  <a:tcPr>
                    <a:solidFill>
                      <a:schemeClr val="accent1"/>
                    </a:solidFill>
                  </a:tcPr>
                </a:tc>
                <a:tc>
                  <a:txBody>
                    <a:bodyPr/>
                    <a:lstStyle/>
                    <a:p>
                      <a:r>
                        <a:rPr lang="en-US" dirty="0" smtClean="0"/>
                        <a:t>22 1600 MAY</a:t>
                      </a:r>
                      <a:r>
                        <a:rPr lang="en-US" baseline="0" dirty="0" smtClean="0"/>
                        <a:t> 19</a:t>
                      </a:r>
                      <a:endParaRPr lang="en-US" dirty="0"/>
                    </a:p>
                  </a:txBody>
                  <a:tcPr>
                    <a:solidFill>
                      <a:schemeClr val="accent1"/>
                    </a:solidFill>
                  </a:tcPr>
                </a:tc>
                <a:tc>
                  <a:txBody>
                    <a:bodyPr/>
                    <a:lstStyle/>
                    <a:p>
                      <a:r>
                        <a:rPr lang="en-US" dirty="0" smtClean="0"/>
                        <a:t>2LT Mykut</a:t>
                      </a:r>
                      <a:endParaRPr lang="en-US" dirty="0"/>
                    </a:p>
                  </a:txBody>
                  <a:tcPr>
                    <a:solidFill>
                      <a:schemeClr val="accent1"/>
                    </a:solidFill>
                  </a:tcPr>
                </a:tc>
                <a:extLst>
                  <a:ext uri="{0D108BD9-81ED-4DB2-BD59-A6C34878D82A}">
                    <a16:rowId xmlns:a16="http://schemas.microsoft.com/office/drawing/2014/main" xmlns="" val="10001"/>
                  </a:ext>
                </a:extLst>
              </a:tr>
              <a:tr h="370840">
                <a:tc>
                  <a:txBody>
                    <a:bodyPr/>
                    <a:lstStyle/>
                    <a:p>
                      <a:r>
                        <a:rPr lang="en-US" dirty="0" smtClean="0"/>
                        <a:t>Overnight</a:t>
                      </a:r>
                      <a:r>
                        <a:rPr lang="en-US" baseline="0" dirty="0" smtClean="0"/>
                        <a:t> Ammo NCO signs for AHA</a:t>
                      </a:r>
                      <a:endParaRPr lang="en-US" dirty="0"/>
                    </a:p>
                  </a:txBody>
                  <a:tcPr>
                    <a:solidFill>
                      <a:schemeClr val="accent1">
                        <a:lumMod val="20000"/>
                        <a:lumOff val="80000"/>
                      </a:schemeClr>
                    </a:solidFill>
                  </a:tcPr>
                </a:tc>
                <a:tc>
                  <a:txBody>
                    <a:bodyPr/>
                    <a:lstStyle/>
                    <a:p>
                      <a:r>
                        <a:rPr lang="en-US" dirty="0" smtClean="0"/>
                        <a:t>22 1630</a:t>
                      </a:r>
                      <a:r>
                        <a:rPr lang="en-US" baseline="0" dirty="0" smtClean="0"/>
                        <a:t> </a:t>
                      </a:r>
                      <a:r>
                        <a:rPr lang="en-US" dirty="0" smtClean="0"/>
                        <a:t>MAY 19</a:t>
                      </a:r>
                      <a:endParaRPr lang="en-US" dirty="0"/>
                    </a:p>
                  </a:txBody>
                  <a:tcPr>
                    <a:solidFill>
                      <a:schemeClr val="accent1">
                        <a:lumMod val="20000"/>
                        <a:lumOff val="80000"/>
                      </a:schemeClr>
                    </a:solidFill>
                  </a:tcPr>
                </a:tc>
                <a:tc>
                  <a:txBody>
                    <a:bodyPr/>
                    <a:lstStyle/>
                    <a:p>
                      <a:r>
                        <a:rPr lang="en-US" dirty="0" smtClean="0"/>
                        <a:t>Overnight Ammo</a:t>
                      </a:r>
                      <a:r>
                        <a:rPr lang="en-US" baseline="0" dirty="0" smtClean="0"/>
                        <a:t> NCO</a:t>
                      </a:r>
                      <a:endParaRPr lang="en-US" dirty="0"/>
                    </a:p>
                  </a:txBody>
                  <a:tcPr>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r>
                        <a:rPr lang="en-US" dirty="0" smtClean="0"/>
                        <a:t>Day</a:t>
                      </a:r>
                      <a:r>
                        <a:rPr lang="en-US" baseline="0" dirty="0" smtClean="0"/>
                        <a:t> Ammo NCO signs for AHA</a:t>
                      </a:r>
                      <a:endParaRPr lang="en-US" dirty="0"/>
                    </a:p>
                  </a:txBody>
                  <a:tcPr>
                    <a:solidFill>
                      <a:schemeClr val="accent1"/>
                    </a:solidFill>
                  </a:tcPr>
                </a:tc>
                <a:tc>
                  <a:txBody>
                    <a:bodyPr/>
                    <a:lstStyle/>
                    <a:p>
                      <a:r>
                        <a:rPr lang="en-US" dirty="0" smtClean="0"/>
                        <a:t>23 0600 MAY 19</a:t>
                      </a:r>
                      <a:endParaRPr lang="en-US" dirty="0"/>
                    </a:p>
                  </a:txBody>
                  <a:tcPr>
                    <a:solidFill>
                      <a:schemeClr val="accent1"/>
                    </a:solidFill>
                  </a:tcPr>
                </a:tc>
                <a:tc>
                  <a:txBody>
                    <a:bodyPr/>
                    <a:lstStyle/>
                    <a:p>
                      <a:r>
                        <a:rPr lang="en-US" dirty="0" smtClean="0"/>
                        <a:t>Day Ammo </a:t>
                      </a:r>
                      <a:r>
                        <a:rPr lang="en-US" dirty="0"/>
                        <a:t>Detail</a:t>
                      </a:r>
                    </a:p>
                  </a:txBody>
                  <a:tcPr>
                    <a:solidFill>
                      <a:schemeClr val="accent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9679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202" y="241385"/>
            <a:ext cx="8229600" cy="762000"/>
          </a:xfrm>
        </p:spPr>
        <p:txBody>
          <a:bodyPr/>
          <a:lstStyle/>
          <a:p>
            <a:pPr algn="ctr"/>
            <a:r>
              <a:rPr lang="en-US" b="1" dirty="0" smtClean="0"/>
              <a:t>Overnight Ammo Procedures</a:t>
            </a:r>
            <a:endParaRPr lang="en-US" b="1" dirty="0"/>
          </a:p>
        </p:txBody>
      </p:sp>
      <p:sp>
        <p:nvSpPr>
          <p:cNvPr id="3" name="Content Placeholder 2"/>
          <p:cNvSpPr>
            <a:spLocks noGrp="1"/>
          </p:cNvSpPr>
          <p:nvPr>
            <p:ph idx="1"/>
          </p:nvPr>
        </p:nvSpPr>
        <p:spPr>
          <a:xfrm>
            <a:off x="1762812" y="1825625"/>
            <a:ext cx="9200561" cy="4351338"/>
          </a:xfrm>
        </p:spPr>
        <p:txBody>
          <a:bodyPr/>
          <a:lstStyle/>
          <a:p>
            <a:pPr>
              <a:buFont typeface="Arial" panose="020B0604020202020204" pitchFamily="34" charset="0"/>
              <a:buChar char="•"/>
            </a:pPr>
            <a:r>
              <a:rPr lang="en-US" dirty="0" smtClean="0"/>
              <a:t>Ammunition will be signed from one Ammo NCO to another using the DA Form 581-1</a:t>
            </a:r>
          </a:p>
          <a:p>
            <a:pPr>
              <a:buFont typeface="Arial" panose="020B0604020202020204" pitchFamily="34" charset="0"/>
              <a:buChar char="•"/>
            </a:pPr>
            <a:r>
              <a:rPr lang="en-US" dirty="0" smtClean="0"/>
              <a:t>The AHA will remain locked unless conducting ammunition inventory for turn-over</a:t>
            </a:r>
            <a:endParaRPr lang="en-US" dirty="0"/>
          </a:p>
          <a:p>
            <a:pPr>
              <a:buFont typeface="Arial" panose="020B0604020202020204" pitchFamily="34" charset="0"/>
              <a:buChar char="•"/>
            </a:pPr>
            <a:r>
              <a:rPr lang="en-US" dirty="0" smtClean="0"/>
              <a:t>There will be a minimum of 1 NCO and 1 Soldier guarding the AHA at all times </a:t>
            </a:r>
            <a:endParaRPr lang="en-US" dirty="0"/>
          </a:p>
        </p:txBody>
      </p:sp>
    </p:spTree>
    <p:extLst>
      <p:ext uri="{BB962C8B-B14F-4D97-AF65-F5344CB8AC3E}">
        <p14:creationId xmlns:p14="http://schemas.microsoft.com/office/powerpoint/2010/main" val="47523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475" y="202980"/>
            <a:ext cx="8229600" cy="762000"/>
          </a:xfrm>
        </p:spPr>
        <p:txBody>
          <a:bodyPr/>
          <a:lstStyle/>
          <a:p>
            <a:pPr algn="ctr"/>
            <a:r>
              <a:rPr lang="en-US" b="1" dirty="0"/>
              <a:t>Phase </a:t>
            </a:r>
            <a:r>
              <a:rPr lang="en-US" b="1" dirty="0" smtClean="0"/>
              <a:t>IV- Day 2 Execution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7054814"/>
              </p:ext>
            </p:extLst>
          </p:nvPr>
        </p:nvGraphicFramePr>
        <p:xfrm>
          <a:off x="1723294" y="1793449"/>
          <a:ext cx="8909961" cy="3586480"/>
        </p:xfrm>
        <a:graphic>
          <a:graphicData uri="http://schemas.openxmlformats.org/drawingml/2006/table">
            <a:tbl>
              <a:tblPr firstRow="1" bandRow="1">
                <a:tableStyleId>{21E4AEA4-8DFA-4A89-87EB-49C32662AFE0}</a:tableStyleId>
              </a:tblPr>
              <a:tblGrid>
                <a:gridCol w="2969987">
                  <a:extLst>
                    <a:ext uri="{9D8B030D-6E8A-4147-A177-3AD203B41FA5}">
                      <a16:colId xmlns:a16="http://schemas.microsoft.com/office/drawing/2014/main" xmlns="" val="20000"/>
                    </a:ext>
                  </a:extLst>
                </a:gridCol>
                <a:gridCol w="2969987">
                  <a:extLst>
                    <a:ext uri="{9D8B030D-6E8A-4147-A177-3AD203B41FA5}">
                      <a16:colId xmlns:a16="http://schemas.microsoft.com/office/drawing/2014/main" xmlns="" val="20001"/>
                    </a:ext>
                  </a:extLst>
                </a:gridCol>
                <a:gridCol w="2969987">
                  <a:extLst>
                    <a:ext uri="{9D8B030D-6E8A-4147-A177-3AD203B41FA5}">
                      <a16:colId xmlns:a16="http://schemas.microsoft.com/office/drawing/2014/main" xmlns="" val="20002"/>
                    </a:ext>
                  </a:extLst>
                </a:gridCol>
              </a:tblGrid>
              <a:tr h="370840">
                <a:tc>
                  <a:txBody>
                    <a:bodyPr/>
                    <a:lstStyle/>
                    <a:p>
                      <a:r>
                        <a:rPr lang="en-US" dirty="0"/>
                        <a:t>Task</a:t>
                      </a:r>
                    </a:p>
                  </a:txBody>
                  <a:tcPr>
                    <a:solidFill>
                      <a:schemeClr val="accent1">
                        <a:lumMod val="50000"/>
                      </a:schemeClr>
                    </a:solidFill>
                  </a:tcPr>
                </a:tc>
                <a:tc>
                  <a:txBody>
                    <a:bodyPr/>
                    <a:lstStyle/>
                    <a:p>
                      <a:r>
                        <a:rPr lang="en-US" dirty="0"/>
                        <a:t>Time/Date</a:t>
                      </a:r>
                    </a:p>
                  </a:txBody>
                  <a:tcPr>
                    <a:solidFill>
                      <a:schemeClr val="accent1">
                        <a:lumMod val="50000"/>
                      </a:schemeClr>
                    </a:solidFill>
                  </a:tcPr>
                </a:tc>
                <a:tc>
                  <a:txBody>
                    <a:bodyPr/>
                    <a:lstStyle/>
                    <a:p>
                      <a:r>
                        <a:rPr lang="en-US" dirty="0"/>
                        <a:t>Personnel</a:t>
                      </a:r>
                    </a:p>
                  </a:txBody>
                  <a:tcPr>
                    <a:solidFill>
                      <a:schemeClr val="accent1">
                        <a:lumMod val="50000"/>
                      </a:schemeClr>
                    </a:solidFill>
                  </a:tcPr>
                </a:tc>
                <a:extLst>
                  <a:ext uri="{0D108BD9-81ED-4DB2-BD59-A6C34878D82A}">
                    <a16:rowId xmlns:a16="http://schemas.microsoft.com/office/drawing/2014/main" xmlns="" val="10000"/>
                  </a:ext>
                </a:extLst>
              </a:tr>
              <a:tr h="457200">
                <a:tc>
                  <a:txBody>
                    <a:bodyPr/>
                    <a:lstStyle/>
                    <a:p>
                      <a:r>
                        <a:rPr lang="en-US" dirty="0"/>
                        <a:t>SP from Company</a:t>
                      </a:r>
                    </a:p>
                  </a:txBody>
                  <a:tcPr>
                    <a:solidFill>
                      <a:schemeClr val="accent1"/>
                    </a:solidFill>
                  </a:tcPr>
                </a:tc>
                <a:tc>
                  <a:txBody>
                    <a:bodyPr/>
                    <a:lstStyle/>
                    <a:p>
                      <a:r>
                        <a:rPr lang="en-US" dirty="0" smtClean="0"/>
                        <a:t>22 0530</a:t>
                      </a:r>
                      <a:r>
                        <a:rPr lang="en-US" baseline="0" dirty="0" smtClean="0"/>
                        <a:t> MAY 19</a:t>
                      </a:r>
                      <a:endParaRPr lang="en-US" dirty="0"/>
                    </a:p>
                  </a:txBody>
                  <a:tcPr>
                    <a:solidFill>
                      <a:schemeClr val="accent1"/>
                    </a:solidFill>
                  </a:tcPr>
                </a:tc>
                <a:tc>
                  <a:txBody>
                    <a:bodyPr/>
                    <a:lstStyle/>
                    <a:p>
                      <a:r>
                        <a:rPr lang="en-US" dirty="0"/>
                        <a:t>HHC Range Detail</a:t>
                      </a:r>
                    </a:p>
                  </a:txBody>
                  <a:tcPr>
                    <a:solidFill>
                      <a:schemeClr val="accent1"/>
                    </a:solidFill>
                  </a:tcPr>
                </a:tc>
              </a:tr>
              <a:tr h="123613">
                <a:tc>
                  <a:txBody>
                    <a:bodyPr/>
                    <a:lstStyle/>
                    <a:p>
                      <a:r>
                        <a:rPr lang="en-US" dirty="0"/>
                        <a:t>Convoy </a:t>
                      </a:r>
                      <a:r>
                        <a:rPr lang="en-US" dirty="0" smtClean="0"/>
                        <a:t>Brief/PCCs/PCIs</a:t>
                      </a:r>
                    </a:p>
                    <a:p>
                      <a:r>
                        <a:rPr lang="en-US" dirty="0" smtClean="0"/>
                        <a:t>(Weapons</a:t>
                      </a:r>
                      <a:r>
                        <a:rPr lang="en-US" baseline="0" dirty="0" smtClean="0"/>
                        <a:t> Draw Conducted Beforehand)</a:t>
                      </a:r>
                      <a:endParaRPr lang="en-US" dirty="0"/>
                    </a:p>
                  </a:txBody>
                  <a:tcPr>
                    <a:solidFill>
                      <a:schemeClr val="accent1">
                        <a:lumMod val="20000"/>
                        <a:lumOff val="80000"/>
                      </a:schemeClr>
                    </a:solidFill>
                  </a:tcPr>
                </a:tc>
                <a:tc>
                  <a:txBody>
                    <a:bodyPr/>
                    <a:lstStyle/>
                    <a:p>
                      <a:r>
                        <a:rPr lang="en-US" dirty="0" smtClean="0"/>
                        <a:t>22 0630</a:t>
                      </a:r>
                      <a:r>
                        <a:rPr lang="en-US" baseline="0" dirty="0" smtClean="0"/>
                        <a:t> MAY 19</a:t>
                      </a:r>
                      <a:endParaRPr lang="en-US" dirty="0"/>
                    </a:p>
                  </a:txBody>
                  <a:tcPr>
                    <a:solidFill>
                      <a:schemeClr val="accent1">
                        <a:lumMod val="20000"/>
                        <a:lumOff val="80000"/>
                      </a:schemeClr>
                    </a:solidFill>
                  </a:tcPr>
                </a:tc>
                <a:tc>
                  <a:txBody>
                    <a:bodyPr/>
                    <a:lstStyle/>
                    <a:p>
                      <a:r>
                        <a:rPr lang="en-US" baseline="0" dirty="0" smtClean="0"/>
                        <a:t>Company Range Leadership</a:t>
                      </a:r>
                      <a:endParaRPr lang="en-US" dirty="0"/>
                    </a:p>
                  </a:txBody>
                  <a:tcPr>
                    <a:solidFill>
                      <a:schemeClr val="accent1">
                        <a:lumMod val="20000"/>
                        <a:lumOff val="80000"/>
                      </a:schemeClr>
                    </a:solidFill>
                  </a:tcPr>
                </a:tc>
                <a:extLst>
                  <a:ext uri="{0D108BD9-81ED-4DB2-BD59-A6C34878D82A}">
                    <a16:rowId xmlns:a16="http://schemas.microsoft.com/office/drawing/2014/main" xmlns="" val="10002"/>
                  </a:ext>
                </a:extLst>
              </a:tr>
              <a:tr h="242147">
                <a:tc>
                  <a:txBody>
                    <a:bodyPr/>
                    <a:lstStyle/>
                    <a:p>
                      <a:r>
                        <a:rPr lang="en-US" dirty="0"/>
                        <a:t>Safety Brief</a:t>
                      </a:r>
                    </a:p>
                  </a:txBody>
                  <a:tcPr>
                    <a:solidFill>
                      <a:schemeClr val="accent1"/>
                    </a:solidFill>
                  </a:tcPr>
                </a:tc>
                <a:tc>
                  <a:txBody>
                    <a:bodyPr/>
                    <a:lstStyle/>
                    <a:p>
                      <a:r>
                        <a:rPr lang="en-US" dirty="0" smtClean="0"/>
                        <a:t>23 </a:t>
                      </a:r>
                      <a:r>
                        <a:rPr lang="en-US" dirty="0"/>
                        <a:t>0715 </a:t>
                      </a:r>
                      <a:r>
                        <a:rPr lang="en-US" dirty="0" smtClean="0"/>
                        <a:t>MAY 19</a:t>
                      </a:r>
                      <a:endParaRPr lang="en-US" dirty="0"/>
                    </a:p>
                  </a:txBody>
                  <a:tcPr>
                    <a:solidFill>
                      <a:schemeClr val="accent1"/>
                    </a:solidFill>
                  </a:tcPr>
                </a:tc>
                <a:tc>
                  <a:txBody>
                    <a:bodyPr/>
                    <a:lstStyle/>
                    <a:p>
                      <a:r>
                        <a:rPr lang="en-US" dirty="0" smtClean="0"/>
                        <a:t>1LT Michel</a:t>
                      </a:r>
                      <a:endParaRPr lang="en-US" dirty="0"/>
                    </a:p>
                  </a:txBody>
                  <a:tcPr>
                    <a:solidFill>
                      <a:schemeClr val="accent1"/>
                    </a:solidFill>
                  </a:tcPr>
                </a:tc>
              </a:tr>
              <a:tr h="123613">
                <a:tc>
                  <a:txBody>
                    <a:bodyPr/>
                    <a:lstStyle/>
                    <a:p>
                      <a:r>
                        <a:rPr lang="en-US" dirty="0"/>
                        <a:t>Distribute Ammo</a:t>
                      </a:r>
                    </a:p>
                  </a:txBody>
                  <a:tcPr>
                    <a:solidFill>
                      <a:schemeClr val="accent1">
                        <a:lumMod val="20000"/>
                        <a:lumOff val="80000"/>
                      </a:schemeClr>
                    </a:solidFill>
                  </a:tcPr>
                </a:tc>
                <a:tc>
                  <a:txBody>
                    <a:bodyPr/>
                    <a:lstStyle/>
                    <a:p>
                      <a:r>
                        <a:rPr lang="en-US" dirty="0" smtClean="0"/>
                        <a:t>23 0745 MAY 19</a:t>
                      </a:r>
                      <a:endParaRPr lang="en-US" dirty="0"/>
                    </a:p>
                  </a:txBody>
                  <a:tcPr>
                    <a:solidFill>
                      <a:schemeClr val="accent1">
                        <a:lumMod val="20000"/>
                        <a:lumOff val="80000"/>
                      </a:schemeClr>
                    </a:solidFill>
                  </a:tcPr>
                </a:tc>
                <a:tc>
                  <a:txBody>
                    <a:bodyPr/>
                    <a:lstStyle/>
                    <a:p>
                      <a:r>
                        <a:rPr lang="en-US" dirty="0"/>
                        <a:t>Ammo Detail</a:t>
                      </a:r>
                    </a:p>
                  </a:txBody>
                  <a:tcPr>
                    <a:solidFill>
                      <a:schemeClr val="accent1">
                        <a:lumMod val="20000"/>
                        <a:lumOff val="80000"/>
                      </a:schemeClr>
                    </a:solidFill>
                  </a:tcPr>
                </a:tc>
              </a:tr>
              <a:tr h="370840">
                <a:tc>
                  <a:txBody>
                    <a:bodyPr/>
                    <a:lstStyle/>
                    <a:p>
                      <a:r>
                        <a:rPr lang="en-US" dirty="0"/>
                        <a:t>Range “hot” Status</a:t>
                      </a:r>
                    </a:p>
                  </a:txBody>
                  <a:tcPr>
                    <a:solidFill>
                      <a:schemeClr val="accent1"/>
                    </a:solidFill>
                  </a:tcPr>
                </a:tc>
                <a:tc>
                  <a:txBody>
                    <a:bodyPr/>
                    <a:lstStyle/>
                    <a:p>
                      <a:r>
                        <a:rPr lang="en-US" dirty="0" smtClean="0"/>
                        <a:t>23 </a:t>
                      </a:r>
                      <a:r>
                        <a:rPr lang="en-US" dirty="0"/>
                        <a:t>0800 </a:t>
                      </a:r>
                      <a:r>
                        <a:rPr lang="en-US" dirty="0" smtClean="0"/>
                        <a:t>MAY</a:t>
                      </a:r>
                      <a:r>
                        <a:rPr lang="en-US" baseline="0" dirty="0" smtClean="0"/>
                        <a:t> 19</a:t>
                      </a:r>
                      <a:endParaRPr lang="en-US" dirty="0"/>
                    </a:p>
                  </a:txBody>
                  <a:tcPr>
                    <a:solidFill>
                      <a:schemeClr val="accent1"/>
                    </a:solidFill>
                  </a:tcPr>
                </a:tc>
                <a:tc>
                  <a:txBody>
                    <a:bodyPr/>
                    <a:lstStyle/>
                    <a:p>
                      <a:r>
                        <a:rPr lang="en-US" dirty="0" smtClean="0"/>
                        <a:t>2LT Mykut</a:t>
                      </a:r>
                      <a:endParaRPr lang="en-US" dirty="0"/>
                    </a:p>
                  </a:txBody>
                  <a:tcPr>
                    <a:solidFill>
                      <a:schemeClr val="accent1"/>
                    </a:solidFill>
                  </a:tcPr>
                </a:tc>
                <a:extLst>
                  <a:ext uri="{0D108BD9-81ED-4DB2-BD59-A6C34878D82A}">
                    <a16:rowId xmlns:a16="http://schemas.microsoft.com/office/drawing/2014/main" xmlns="" val="10003"/>
                  </a:ext>
                </a:extLst>
              </a:tr>
              <a:tr h="370840">
                <a:tc>
                  <a:txBody>
                    <a:bodyPr/>
                    <a:lstStyle/>
                    <a:p>
                      <a:r>
                        <a:rPr lang="en-US" dirty="0"/>
                        <a:t>Ready to </a:t>
                      </a:r>
                      <a:r>
                        <a:rPr lang="en-US" dirty="0" smtClean="0"/>
                        <a:t>Qualify</a:t>
                      </a:r>
                      <a:endParaRPr lang="en-US" dirty="0"/>
                    </a:p>
                  </a:txBody>
                  <a:tcPr>
                    <a:solidFill>
                      <a:schemeClr val="accent1">
                        <a:lumMod val="20000"/>
                        <a:lumOff val="80000"/>
                      </a:schemeClr>
                    </a:solidFill>
                  </a:tcPr>
                </a:tc>
                <a:tc>
                  <a:txBody>
                    <a:bodyPr/>
                    <a:lstStyle/>
                    <a:p>
                      <a:r>
                        <a:rPr lang="en-US" dirty="0" smtClean="0"/>
                        <a:t>23 </a:t>
                      </a:r>
                      <a:r>
                        <a:rPr lang="en-US" dirty="0"/>
                        <a:t>0830</a:t>
                      </a:r>
                      <a:r>
                        <a:rPr lang="en-US" baseline="0" dirty="0"/>
                        <a:t> </a:t>
                      </a:r>
                      <a:r>
                        <a:rPr lang="en-US" baseline="0" dirty="0" smtClean="0"/>
                        <a:t>MAY 19</a:t>
                      </a:r>
                      <a:endParaRPr lang="en-US" dirty="0"/>
                    </a:p>
                  </a:txBody>
                  <a:tcPr>
                    <a:solidFill>
                      <a:schemeClr val="accent1">
                        <a:lumMod val="20000"/>
                        <a:lumOff val="80000"/>
                      </a:schemeClr>
                    </a:solidFill>
                  </a:tcPr>
                </a:tc>
                <a:tc>
                  <a:txBody>
                    <a:bodyPr/>
                    <a:lstStyle/>
                    <a:p>
                      <a:r>
                        <a:rPr lang="en-US" dirty="0"/>
                        <a:t>Range</a:t>
                      </a:r>
                      <a:r>
                        <a:rPr lang="en-US" baseline="0" dirty="0"/>
                        <a:t> Detail</a:t>
                      </a:r>
                      <a:endParaRPr lang="en-US" dirty="0"/>
                    </a:p>
                  </a:txBody>
                  <a:tcPr>
                    <a:solidFill>
                      <a:schemeClr val="accent1">
                        <a:lumMod val="20000"/>
                        <a:lumOff val="80000"/>
                      </a:schemeClr>
                    </a:solidFill>
                  </a:tcPr>
                </a:tc>
                <a:extLst>
                  <a:ext uri="{0D108BD9-81ED-4DB2-BD59-A6C34878D82A}">
                    <a16:rowId xmlns:a16="http://schemas.microsoft.com/office/drawing/2014/main" xmlns="" val="10005"/>
                  </a:ext>
                </a:extLst>
              </a:tr>
              <a:tr h="370840">
                <a:tc>
                  <a:txBody>
                    <a:bodyPr/>
                    <a:lstStyle/>
                    <a:p>
                      <a:r>
                        <a:rPr lang="en-US" dirty="0" smtClean="0"/>
                        <a:t>Range</a:t>
                      </a:r>
                      <a:r>
                        <a:rPr lang="en-US" baseline="0" dirty="0" smtClean="0"/>
                        <a:t> Goes Cold</a:t>
                      </a:r>
                      <a:endParaRPr lang="en-US" dirty="0"/>
                    </a:p>
                  </a:txBody>
                  <a:tcPr>
                    <a:solidFill>
                      <a:schemeClr val="accent1"/>
                    </a:solidFill>
                  </a:tcPr>
                </a:tc>
                <a:tc>
                  <a:txBody>
                    <a:bodyPr/>
                    <a:lstStyle/>
                    <a:p>
                      <a:r>
                        <a:rPr lang="en-US" dirty="0" smtClean="0"/>
                        <a:t>NLT 23 1600</a:t>
                      </a:r>
                      <a:r>
                        <a:rPr lang="en-US" baseline="0" dirty="0" smtClean="0"/>
                        <a:t> MAY 19</a:t>
                      </a:r>
                      <a:endParaRPr lang="en-US" dirty="0"/>
                    </a:p>
                  </a:txBody>
                  <a:tcPr>
                    <a:solidFill>
                      <a:schemeClr val="accent1"/>
                    </a:solidFill>
                  </a:tcPr>
                </a:tc>
                <a:tc>
                  <a:txBody>
                    <a:bodyPr/>
                    <a:lstStyle/>
                    <a:p>
                      <a:r>
                        <a:rPr lang="en-US" dirty="0" smtClean="0"/>
                        <a:t>2LT Mykut</a:t>
                      </a:r>
                      <a:endParaRPr lang="en-US" dirty="0"/>
                    </a:p>
                  </a:txBody>
                  <a:tcPr>
                    <a:solidFill>
                      <a:schemeClr val="accent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1227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85"/>
            <a:ext cx="8229600" cy="762000"/>
          </a:xfrm>
        </p:spPr>
        <p:txBody>
          <a:bodyPr/>
          <a:lstStyle/>
          <a:p>
            <a:pPr algn="ctr"/>
            <a:r>
              <a:rPr lang="en-US" sz="2800" b="1" dirty="0"/>
              <a:t>Phase V- Reconsolidation and Recovery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7721259"/>
              </p:ext>
            </p:extLst>
          </p:nvPr>
        </p:nvGraphicFramePr>
        <p:xfrm>
          <a:off x="1986666" y="1143000"/>
          <a:ext cx="8224135" cy="4516120"/>
        </p:xfrm>
        <a:graphic>
          <a:graphicData uri="http://schemas.openxmlformats.org/drawingml/2006/table">
            <a:tbl>
              <a:tblPr firstRow="1" bandRow="1">
                <a:tableStyleId>{21E4AEA4-8DFA-4A89-87EB-49C32662AFE0}</a:tableStyleId>
              </a:tblPr>
              <a:tblGrid>
                <a:gridCol w="2803565">
                  <a:extLst>
                    <a:ext uri="{9D8B030D-6E8A-4147-A177-3AD203B41FA5}">
                      <a16:colId xmlns:a16="http://schemas.microsoft.com/office/drawing/2014/main" xmlns="" val="20000"/>
                    </a:ext>
                  </a:extLst>
                </a:gridCol>
                <a:gridCol w="267737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dirty="0"/>
                        <a:t>Task</a:t>
                      </a:r>
                    </a:p>
                  </a:txBody>
                  <a:tcPr>
                    <a:solidFill>
                      <a:schemeClr val="accent1">
                        <a:lumMod val="50000"/>
                      </a:schemeClr>
                    </a:solidFill>
                  </a:tcPr>
                </a:tc>
                <a:tc>
                  <a:txBody>
                    <a:bodyPr/>
                    <a:lstStyle/>
                    <a:p>
                      <a:r>
                        <a:rPr lang="en-US" dirty="0"/>
                        <a:t>Time/Date</a:t>
                      </a:r>
                    </a:p>
                  </a:txBody>
                  <a:tcPr>
                    <a:solidFill>
                      <a:schemeClr val="accent1">
                        <a:lumMod val="50000"/>
                      </a:schemeClr>
                    </a:solidFill>
                  </a:tcPr>
                </a:tc>
                <a:tc>
                  <a:txBody>
                    <a:bodyPr/>
                    <a:lstStyle/>
                    <a:p>
                      <a:r>
                        <a:rPr lang="en-US" dirty="0"/>
                        <a:t>Personnel</a:t>
                      </a:r>
                    </a:p>
                  </a:txBody>
                  <a:tcPr>
                    <a:solidFill>
                      <a:schemeClr val="accent1">
                        <a:lumMod val="50000"/>
                      </a:schemeClr>
                    </a:solidFill>
                  </a:tcPr>
                </a:tc>
                <a:extLst>
                  <a:ext uri="{0D108BD9-81ED-4DB2-BD59-A6C34878D82A}">
                    <a16:rowId xmlns:a16="http://schemas.microsoft.com/office/drawing/2014/main" xmlns="" val="10000"/>
                  </a:ext>
                </a:extLst>
              </a:tr>
              <a:tr h="370840">
                <a:tc>
                  <a:txBody>
                    <a:bodyPr/>
                    <a:lstStyle/>
                    <a:p>
                      <a:r>
                        <a:rPr lang="en-US" dirty="0"/>
                        <a:t>Range goes Cold</a:t>
                      </a:r>
                    </a:p>
                  </a:txBody>
                  <a:tcPr>
                    <a:solidFill>
                      <a:schemeClr val="accent1"/>
                    </a:solidFill>
                  </a:tcPr>
                </a:tc>
                <a:tc>
                  <a:txBody>
                    <a:bodyPr/>
                    <a:lstStyle/>
                    <a:p>
                      <a:r>
                        <a:rPr lang="en-US" dirty="0"/>
                        <a:t>NLT </a:t>
                      </a:r>
                      <a:r>
                        <a:rPr lang="en-US" dirty="0" smtClean="0"/>
                        <a:t>23 </a:t>
                      </a:r>
                      <a:r>
                        <a:rPr lang="en-US" dirty="0"/>
                        <a:t>1600 </a:t>
                      </a:r>
                      <a:r>
                        <a:rPr lang="en-US" dirty="0" smtClean="0"/>
                        <a:t>MAY 19</a:t>
                      </a:r>
                      <a:endParaRPr lang="en-US" dirty="0"/>
                    </a:p>
                  </a:txBody>
                  <a:tcPr>
                    <a:solidFill>
                      <a:schemeClr val="accent1"/>
                    </a:solidFill>
                  </a:tcPr>
                </a:tc>
                <a:tc>
                  <a:txBody>
                    <a:bodyPr/>
                    <a:lstStyle/>
                    <a:p>
                      <a:r>
                        <a:rPr lang="en-US" dirty="0" smtClean="0"/>
                        <a:t>2LT Mykut</a:t>
                      </a:r>
                      <a:endParaRPr lang="en-US" dirty="0"/>
                    </a:p>
                  </a:txBody>
                  <a:tcPr>
                    <a:solidFill>
                      <a:schemeClr val="accent1"/>
                    </a:solidFill>
                  </a:tcPr>
                </a:tc>
                <a:extLst>
                  <a:ext uri="{0D108BD9-81ED-4DB2-BD59-A6C34878D82A}">
                    <a16:rowId xmlns:a16="http://schemas.microsoft.com/office/drawing/2014/main" xmlns="" val="10001"/>
                  </a:ext>
                </a:extLst>
              </a:tr>
              <a:tr h="370840">
                <a:tc>
                  <a:txBody>
                    <a:bodyPr/>
                    <a:lstStyle/>
                    <a:p>
                      <a:r>
                        <a:rPr lang="en-US" dirty="0"/>
                        <a:t>All trainers cleared</a:t>
                      </a:r>
                      <a:r>
                        <a:rPr lang="en-US" baseline="0" dirty="0"/>
                        <a:t> off Range</a:t>
                      </a:r>
                      <a:endParaRPr lang="en-US" dirty="0"/>
                    </a:p>
                  </a:txBody>
                  <a:tcPr>
                    <a:solidFill>
                      <a:schemeClr val="accent1">
                        <a:lumMod val="20000"/>
                        <a:lumOff val="80000"/>
                      </a:schemeClr>
                    </a:solidFill>
                  </a:tcPr>
                </a:tc>
                <a:tc>
                  <a:txBody>
                    <a:bodyPr/>
                    <a:lstStyle/>
                    <a:p>
                      <a:r>
                        <a:rPr lang="en-US" dirty="0" smtClean="0"/>
                        <a:t>NLT 23 </a:t>
                      </a:r>
                      <a:r>
                        <a:rPr lang="en-US" dirty="0"/>
                        <a:t>1600 </a:t>
                      </a:r>
                      <a:r>
                        <a:rPr lang="en-US" dirty="0" smtClean="0"/>
                        <a:t>MAY 19</a:t>
                      </a:r>
                      <a:endParaRPr lang="en-US" dirty="0"/>
                    </a:p>
                  </a:txBody>
                  <a:tcPr>
                    <a:solidFill>
                      <a:schemeClr val="accent1">
                        <a:lumMod val="20000"/>
                        <a:lumOff val="80000"/>
                      </a:schemeClr>
                    </a:solidFill>
                  </a:tcPr>
                </a:tc>
                <a:tc>
                  <a:txBody>
                    <a:bodyPr/>
                    <a:lstStyle/>
                    <a:p>
                      <a:r>
                        <a:rPr lang="en-US" dirty="0" smtClean="0"/>
                        <a:t>1LT Michel</a:t>
                      </a:r>
                      <a:endParaRPr lang="en-US" dirty="0"/>
                    </a:p>
                  </a:txBody>
                  <a:tcPr>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r>
                        <a:rPr lang="en-US" dirty="0"/>
                        <a:t>Police</a:t>
                      </a:r>
                      <a:r>
                        <a:rPr lang="en-US" baseline="0" dirty="0"/>
                        <a:t> Call</a:t>
                      </a:r>
                      <a:endParaRPr lang="en-US" dirty="0"/>
                    </a:p>
                  </a:txBody>
                  <a:tcPr>
                    <a:solidFill>
                      <a:schemeClr val="accent1"/>
                    </a:solidFill>
                  </a:tcPr>
                </a:tc>
                <a:tc>
                  <a:txBody>
                    <a:bodyPr/>
                    <a:lstStyle/>
                    <a:p>
                      <a:r>
                        <a:rPr lang="en-US" dirty="0" smtClean="0"/>
                        <a:t>NLT 23 </a:t>
                      </a:r>
                      <a:r>
                        <a:rPr lang="en-US" dirty="0"/>
                        <a:t>1600 </a:t>
                      </a:r>
                      <a:r>
                        <a:rPr lang="en-US" dirty="0" smtClean="0"/>
                        <a:t>MAY 19</a:t>
                      </a:r>
                      <a:endParaRPr lang="en-US" dirty="0"/>
                    </a:p>
                  </a:txBody>
                  <a:tcPr>
                    <a:solidFill>
                      <a:schemeClr val="accent1"/>
                    </a:solidFill>
                  </a:tcPr>
                </a:tc>
                <a:tc>
                  <a:txBody>
                    <a:bodyPr/>
                    <a:lstStyle/>
                    <a:p>
                      <a:r>
                        <a:rPr lang="en-US" dirty="0"/>
                        <a:t>All Personnel</a:t>
                      </a:r>
                    </a:p>
                  </a:txBody>
                  <a:tcPr>
                    <a:solidFill>
                      <a:schemeClr val="accent1"/>
                    </a:solidFill>
                  </a:tcPr>
                </a:tc>
                <a:extLst>
                  <a:ext uri="{0D108BD9-81ED-4DB2-BD59-A6C34878D82A}">
                    <a16:rowId xmlns:a16="http://schemas.microsoft.com/office/drawing/2014/main" xmlns="" val="10003"/>
                  </a:ext>
                </a:extLst>
              </a:tr>
              <a:tr h="370840">
                <a:tc>
                  <a:txBody>
                    <a:bodyPr/>
                    <a:lstStyle/>
                    <a:p>
                      <a:r>
                        <a:rPr lang="en-US" dirty="0"/>
                        <a:t>Ammo and Residue</a:t>
                      </a:r>
                      <a:r>
                        <a:rPr lang="en-US" baseline="0" dirty="0"/>
                        <a:t> clean up</a:t>
                      </a:r>
                      <a:endParaRPr lang="en-US" dirty="0"/>
                    </a:p>
                  </a:txBody>
                  <a:tcPr>
                    <a:solidFill>
                      <a:schemeClr val="accent1">
                        <a:lumMod val="20000"/>
                        <a:lumOff val="80000"/>
                      </a:schemeClr>
                    </a:solidFill>
                  </a:tcPr>
                </a:tc>
                <a:tc>
                  <a:txBody>
                    <a:bodyPr/>
                    <a:lstStyle/>
                    <a:p>
                      <a:r>
                        <a:rPr lang="en-US" dirty="0" smtClean="0"/>
                        <a:t>NLT 23 </a:t>
                      </a:r>
                      <a:r>
                        <a:rPr lang="en-US" dirty="0"/>
                        <a:t>1600 </a:t>
                      </a:r>
                      <a:r>
                        <a:rPr lang="en-US" dirty="0" smtClean="0"/>
                        <a:t>MAY 19</a:t>
                      </a:r>
                      <a:endParaRPr lang="en-US" dirty="0"/>
                    </a:p>
                  </a:txBody>
                  <a:tcPr>
                    <a:solidFill>
                      <a:schemeClr val="accent1">
                        <a:lumMod val="20000"/>
                        <a:lumOff val="80000"/>
                      </a:schemeClr>
                    </a:solidFill>
                  </a:tcPr>
                </a:tc>
                <a:tc>
                  <a:txBody>
                    <a:bodyPr/>
                    <a:lstStyle/>
                    <a:p>
                      <a:r>
                        <a:rPr lang="en-US" baseline="0" dirty="0"/>
                        <a:t>HHC Range Detail/ 91</a:t>
                      </a:r>
                      <a:r>
                        <a:rPr lang="en-US" baseline="30000" dirty="0"/>
                        <a:t>st</a:t>
                      </a:r>
                      <a:r>
                        <a:rPr lang="en-US" baseline="0" dirty="0"/>
                        <a:t> EN BN Soldiers</a:t>
                      </a:r>
                      <a:endParaRPr lang="en-US" dirty="0"/>
                    </a:p>
                  </a:txBody>
                  <a:tcPr>
                    <a:solidFill>
                      <a:schemeClr val="accent1">
                        <a:lumMod val="20000"/>
                        <a:lumOff val="80000"/>
                      </a:schemeClr>
                    </a:solidFill>
                  </a:tcPr>
                </a:tc>
                <a:extLst>
                  <a:ext uri="{0D108BD9-81ED-4DB2-BD59-A6C34878D82A}">
                    <a16:rowId xmlns:a16="http://schemas.microsoft.com/office/drawing/2014/main" xmlns="" val="10004"/>
                  </a:ext>
                </a:extLst>
              </a:tr>
              <a:tr h="370840">
                <a:tc>
                  <a:txBody>
                    <a:bodyPr/>
                    <a:lstStyle/>
                    <a:p>
                      <a:r>
                        <a:rPr lang="en-US" dirty="0" err="1"/>
                        <a:t>Donnage</a:t>
                      </a:r>
                      <a:r>
                        <a:rPr lang="en-US" dirty="0"/>
                        <a:t> Pick-up</a:t>
                      </a:r>
                    </a:p>
                  </a:txBody>
                  <a:tcPr>
                    <a:solidFill>
                      <a:schemeClr val="accent1"/>
                    </a:solidFill>
                  </a:tcPr>
                </a:tc>
                <a:tc>
                  <a:txBody>
                    <a:bodyPr/>
                    <a:lstStyle/>
                    <a:p>
                      <a:r>
                        <a:rPr lang="en-US" baseline="0" dirty="0" smtClean="0"/>
                        <a:t>NLT 23 </a:t>
                      </a:r>
                      <a:r>
                        <a:rPr lang="en-US" baseline="0" dirty="0"/>
                        <a:t>1600 </a:t>
                      </a:r>
                      <a:r>
                        <a:rPr lang="en-US" baseline="0" dirty="0" smtClean="0"/>
                        <a:t>MAY 19</a:t>
                      </a:r>
                      <a:endParaRPr lang="en-US" dirty="0"/>
                    </a:p>
                  </a:txBody>
                  <a:tcPr>
                    <a:solidFill>
                      <a:schemeClr val="accent1"/>
                    </a:solidFill>
                  </a:tcPr>
                </a:tc>
                <a:tc>
                  <a:txBody>
                    <a:bodyPr/>
                    <a:lstStyle/>
                    <a:p>
                      <a:r>
                        <a:rPr lang="en-US" dirty="0"/>
                        <a:t>E FSC</a:t>
                      </a:r>
                    </a:p>
                  </a:txBody>
                  <a:tcPr>
                    <a:solidFill>
                      <a:schemeClr val="accent1"/>
                    </a:solidFill>
                  </a:tcPr>
                </a:tc>
                <a:extLst>
                  <a:ext uri="{0D108BD9-81ED-4DB2-BD59-A6C34878D82A}">
                    <a16:rowId xmlns:a16="http://schemas.microsoft.com/office/drawing/2014/main" xmlns="" val="10005"/>
                  </a:ext>
                </a:extLst>
              </a:tr>
              <a:tr h="370840">
                <a:tc>
                  <a:txBody>
                    <a:bodyPr/>
                    <a:lstStyle/>
                    <a:p>
                      <a:r>
                        <a:rPr lang="en-US" dirty="0"/>
                        <a:t>Range Inspected</a:t>
                      </a:r>
                      <a:r>
                        <a:rPr lang="en-US" baseline="0" dirty="0"/>
                        <a:t>/Cleared</a:t>
                      </a:r>
                      <a:endParaRPr lang="en-US" dirty="0"/>
                    </a:p>
                  </a:txBody>
                  <a:tcPr>
                    <a:solidFill>
                      <a:schemeClr val="accent1">
                        <a:lumMod val="20000"/>
                        <a:lumOff val="80000"/>
                      </a:schemeClr>
                    </a:solidFill>
                  </a:tcPr>
                </a:tc>
                <a:tc>
                  <a:txBody>
                    <a:bodyPr/>
                    <a:lstStyle/>
                    <a:p>
                      <a:r>
                        <a:rPr lang="en-US" dirty="0" smtClean="0"/>
                        <a:t>NLT 23 </a:t>
                      </a:r>
                      <a:r>
                        <a:rPr lang="en-US" dirty="0"/>
                        <a:t>1630 </a:t>
                      </a:r>
                      <a:r>
                        <a:rPr lang="en-US" dirty="0" smtClean="0"/>
                        <a:t>MAY 19</a:t>
                      </a:r>
                      <a:endParaRPr lang="en-US" dirty="0"/>
                    </a:p>
                  </a:txBody>
                  <a:tcPr>
                    <a:solidFill>
                      <a:schemeClr val="accent1">
                        <a:lumMod val="20000"/>
                        <a:lumOff val="80000"/>
                      </a:schemeClr>
                    </a:solidFill>
                  </a:tcPr>
                </a:tc>
                <a:tc>
                  <a:txBody>
                    <a:bodyPr/>
                    <a:lstStyle/>
                    <a:p>
                      <a:r>
                        <a:rPr lang="en-US" dirty="0"/>
                        <a:t>Range Control, </a:t>
                      </a:r>
                      <a:r>
                        <a:rPr lang="en-US" dirty="0" smtClean="0"/>
                        <a:t>2LT Mykut</a:t>
                      </a:r>
                      <a:endParaRPr lang="en-US" dirty="0"/>
                    </a:p>
                  </a:txBody>
                  <a:tcPr>
                    <a:solidFill>
                      <a:schemeClr val="accent1">
                        <a:lumMod val="20000"/>
                        <a:lumOff val="80000"/>
                      </a:schemeClr>
                    </a:solidFill>
                  </a:tcPr>
                </a:tc>
                <a:extLst>
                  <a:ext uri="{0D108BD9-81ED-4DB2-BD59-A6C34878D82A}">
                    <a16:rowId xmlns:a16="http://schemas.microsoft.com/office/drawing/2014/main" xmlns="" val="10006"/>
                  </a:ext>
                </a:extLst>
              </a:tr>
              <a:tr h="370840">
                <a:tc>
                  <a:txBody>
                    <a:bodyPr/>
                    <a:lstStyle/>
                    <a:p>
                      <a:r>
                        <a:rPr lang="en-US" dirty="0"/>
                        <a:t>AAR</a:t>
                      </a:r>
                    </a:p>
                  </a:txBody>
                  <a:tcPr>
                    <a:solidFill>
                      <a:schemeClr val="accent1"/>
                    </a:solidFill>
                  </a:tcPr>
                </a:tc>
                <a:tc>
                  <a:txBody>
                    <a:bodyPr/>
                    <a:lstStyle/>
                    <a:p>
                      <a:r>
                        <a:rPr lang="en-US" dirty="0" smtClean="0"/>
                        <a:t>NLT 23  </a:t>
                      </a:r>
                      <a:r>
                        <a:rPr lang="en-US" dirty="0"/>
                        <a:t>1700 </a:t>
                      </a:r>
                      <a:r>
                        <a:rPr lang="en-US" dirty="0" smtClean="0"/>
                        <a:t>MAY 19</a:t>
                      </a:r>
                      <a:endParaRPr lang="en-US" dirty="0"/>
                    </a:p>
                  </a:txBody>
                  <a:tcPr>
                    <a:solidFill>
                      <a:schemeClr val="accent1"/>
                    </a:solidFill>
                  </a:tcPr>
                </a:tc>
                <a:tc>
                  <a:txBody>
                    <a:bodyPr/>
                    <a:lstStyle/>
                    <a:p>
                      <a:r>
                        <a:rPr lang="en-US" dirty="0" smtClean="0"/>
                        <a:t>2LT Mykut</a:t>
                      </a:r>
                      <a:endParaRPr lang="en-US" dirty="0"/>
                    </a:p>
                  </a:txBody>
                  <a:tcPr>
                    <a:solidFill>
                      <a:schemeClr val="accent1"/>
                    </a:solidFill>
                  </a:tcPr>
                </a:tc>
                <a:extLst>
                  <a:ext uri="{0D108BD9-81ED-4DB2-BD59-A6C34878D82A}">
                    <a16:rowId xmlns:a16="http://schemas.microsoft.com/office/drawing/2014/main" xmlns="" val="10007"/>
                  </a:ext>
                </a:extLst>
              </a:tr>
              <a:tr h="370840">
                <a:tc>
                  <a:txBody>
                    <a:bodyPr/>
                    <a:lstStyle/>
                    <a:p>
                      <a:r>
                        <a:rPr lang="en-US" dirty="0"/>
                        <a:t>Movement back to Company</a:t>
                      </a:r>
                    </a:p>
                  </a:txBody>
                  <a:tcPr>
                    <a:solidFill>
                      <a:schemeClr val="accent1">
                        <a:lumMod val="20000"/>
                        <a:lumOff val="80000"/>
                      </a:schemeClr>
                    </a:solidFill>
                  </a:tcPr>
                </a:tc>
                <a:tc>
                  <a:txBody>
                    <a:bodyPr/>
                    <a:lstStyle/>
                    <a:p>
                      <a:r>
                        <a:rPr lang="en-US" dirty="0" smtClean="0"/>
                        <a:t>NLT 23  </a:t>
                      </a:r>
                      <a:r>
                        <a:rPr lang="en-US" dirty="0"/>
                        <a:t>1730 </a:t>
                      </a:r>
                      <a:r>
                        <a:rPr lang="en-US" dirty="0" smtClean="0"/>
                        <a:t>MAY 19</a:t>
                      </a:r>
                      <a:endParaRPr lang="en-US" dirty="0"/>
                    </a:p>
                  </a:txBody>
                  <a:tcPr>
                    <a:solidFill>
                      <a:schemeClr val="accent1">
                        <a:lumMod val="20000"/>
                        <a:lumOff val="80000"/>
                      </a:schemeClr>
                    </a:solidFill>
                  </a:tcPr>
                </a:tc>
                <a:tc>
                  <a:txBody>
                    <a:bodyPr/>
                    <a:lstStyle/>
                    <a:p>
                      <a:r>
                        <a:rPr lang="en-US" dirty="0"/>
                        <a:t>HHC/Companies</a:t>
                      </a:r>
                    </a:p>
                  </a:txBody>
                  <a:tcPr>
                    <a:solidFill>
                      <a:schemeClr val="accent1">
                        <a:lumMod val="20000"/>
                        <a:lumOff val="80000"/>
                      </a:schemeClr>
                    </a:solidFill>
                  </a:tcPr>
                </a:tc>
                <a:extLst>
                  <a:ext uri="{0D108BD9-81ED-4DB2-BD59-A6C34878D82A}">
                    <a16:rowId xmlns:a16="http://schemas.microsoft.com/office/drawing/2014/main" xmlns="" val="10008"/>
                  </a:ext>
                </a:extLst>
              </a:tr>
              <a:tr h="370840">
                <a:tc>
                  <a:txBody>
                    <a:bodyPr/>
                    <a:lstStyle/>
                    <a:p>
                      <a:r>
                        <a:rPr lang="en-US" dirty="0"/>
                        <a:t>Equipment Maintenance</a:t>
                      </a:r>
                    </a:p>
                  </a:txBody>
                  <a:tcPr>
                    <a:solidFill>
                      <a:schemeClr val="accent1"/>
                    </a:solidFill>
                  </a:tcPr>
                </a:tc>
                <a:tc>
                  <a:txBody>
                    <a:bodyPr/>
                    <a:lstStyle/>
                    <a:p>
                      <a:r>
                        <a:rPr lang="en-US" dirty="0"/>
                        <a:t>UTC</a:t>
                      </a:r>
                    </a:p>
                  </a:txBody>
                  <a:tcPr>
                    <a:solidFill>
                      <a:schemeClr val="accent1"/>
                    </a:solidFill>
                  </a:tcPr>
                </a:tc>
                <a:tc>
                  <a:txBody>
                    <a:bodyPr/>
                    <a:lstStyle/>
                    <a:p>
                      <a:r>
                        <a:rPr lang="en-US" dirty="0"/>
                        <a:t>All</a:t>
                      </a:r>
                      <a:r>
                        <a:rPr lang="en-US" baseline="0" dirty="0"/>
                        <a:t> Personnel</a:t>
                      </a:r>
                      <a:endParaRPr lang="en-US" dirty="0"/>
                    </a:p>
                  </a:txBody>
                  <a:tcPr>
                    <a:solidFill>
                      <a:schemeClr val="accent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99746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513" y="202980"/>
            <a:ext cx="8229600" cy="762000"/>
          </a:xfrm>
        </p:spPr>
        <p:txBody>
          <a:bodyPr/>
          <a:lstStyle/>
          <a:p>
            <a:pPr algn="ctr"/>
            <a:r>
              <a:rPr lang="en-US" b="1" dirty="0"/>
              <a:t>Coordinating Instructions</a:t>
            </a:r>
          </a:p>
        </p:txBody>
      </p:sp>
      <p:sp>
        <p:nvSpPr>
          <p:cNvPr id="6" name="TextBox 5"/>
          <p:cNvSpPr txBox="1"/>
          <p:nvPr/>
        </p:nvSpPr>
        <p:spPr>
          <a:xfrm>
            <a:off x="2869981" y="1585560"/>
            <a:ext cx="6490445" cy="3477875"/>
          </a:xfrm>
          <a:prstGeom prst="rect">
            <a:avLst/>
          </a:prstGeom>
          <a:noFill/>
        </p:spPr>
        <p:txBody>
          <a:bodyPr wrap="square" rtlCol="0">
            <a:spAutoFit/>
          </a:bodyPr>
          <a:lstStyle/>
          <a:p>
            <a:pPr algn="ctr"/>
            <a:r>
              <a:rPr lang="en-US" sz="2800" b="1" dirty="0"/>
              <a:t>Uniform</a:t>
            </a:r>
          </a:p>
          <a:p>
            <a:pPr algn="ctr"/>
            <a:r>
              <a:rPr lang="en-US" sz="2400" dirty="0"/>
              <a:t>Fort Hood Field </a:t>
            </a:r>
            <a:r>
              <a:rPr lang="en-US" sz="2400" dirty="0" smtClean="0"/>
              <a:t>Standard:</a:t>
            </a:r>
            <a:endParaRPr lang="en-US" sz="2400" dirty="0"/>
          </a:p>
          <a:p>
            <a:pPr algn="ctr"/>
            <a:r>
              <a:rPr lang="en-US" sz="2400" dirty="0" smtClean="0"/>
              <a:t>OCP</a:t>
            </a:r>
            <a:endParaRPr lang="en-US" sz="2400" dirty="0"/>
          </a:p>
          <a:p>
            <a:pPr algn="ctr"/>
            <a:r>
              <a:rPr lang="en-US" sz="2400" dirty="0"/>
              <a:t>ACH</a:t>
            </a:r>
          </a:p>
          <a:p>
            <a:pPr algn="ctr"/>
            <a:r>
              <a:rPr lang="en-US" sz="2400" dirty="0"/>
              <a:t>IOTV w/ Plates</a:t>
            </a:r>
          </a:p>
          <a:p>
            <a:pPr algn="ctr"/>
            <a:r>
              <a:rPr lang="en-US" sz="2400" dirty="0"/>
              <a:t>Eye Pro</a:t>
            </a:r>
          </a:p>
          <a:p>
            <a:pPr algn="ctr"/>
            <a:r>
              <a:rPr lang="en-US" sz="2400" dirty="0"/>
              <a:t>Ear Pro</a:t>
            </a:r>
          </a:p>
          <a:p>
            <a:pPr algn="ctr"/>
            <a:r>
              <a:rPr lang="en-US" sz="2400" dirty="0"/>
              <a:t>Gloves</a:t>
            </a:r>
          </a:p>
          <a:p>
            <a:pPr algn="ctr"/>
            <a:r>
              <a:rPr lang="en-US" sz="2400" dirty="0"/>
              <a:t>Water source IAW Ft. Hood Standard</a:t>
            </a:r>
          </a:p>
        </p:txBody>
      </p:sp>
    </p:spTree>
    <p:extLst>
      <p:ext uri="{BB962C8B-B14F-4D97-AF65-F5344CB8AC3E}">
        <p14:creationId xmlns:p14="http://schemas.microsoft.com/office/powerpoint/2010/main" val="191972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644" y="202980"/>
            <a:ext cx="8229600" cy="762000"/>
          </a:xfrm>
        </p:spPr>
        <p:txBody>
          <a:bodyPr/>
          <a:lstStyle/>
          <a:p>
            <a:pPr algn="ctr"/>
            <a:r>
              <a:rPr lang="en-US" b="1" dirty="0"/>
              <a:t>Agenda</a:t>
            </a:r>
          </a:p>
        </p:txBody>
      </p:sp>
      <p:sp>
        <p:nvSpPr>
          <p:cNvPr id="3" name="Content Placeholder 2"/>
          <p:cNvSpPr>
            <a:spLocks noGrp="1"/>
          </p:cNvSpPr>
          <p:nvPr>
            <p:ph idx="1"/>
          </p:nvPr>
        </p:nvSpPr>
        <p:spPr>
          <a:xfrm>
            <a:off x="1753386" y="1825625"/>
            <a:ext cx="9600414" cy="4351338"/>
          </a:xfrm>
        </p:spPr>
        <p:txBody>
          <a:bodyPr/>
          <a:lstStyle/>
          <a:p>
            <a:pPr>
              <a:buFont typeface="Arial" panose="020B0604020202020204" pitchFamily="34" charset="0"/>
              <a:buChar char="•"/>
            </a:pPr>
            <a:r>
              <a:rPr lang="en-US" dirty="0" smtClean="0"/>
              <a:t>Task </a:t>
            </a:r>
            <a:r>
              <a:rPr lang="en-US" dirty="0"/>
              <a:t>Organization</a:t>
            </a:r>
          </a:p>
          <a:p>
            <a:pPr>
              <a:buFont typeface="Arial" panose="020B0604020202020204" pitchFamily="34" charset="0"/>
              <a:buChar char="•"/>
            </a:pPr>
            <a:r>
              <a:rPr lang="en-US" dirty="0"/>
              <a:t>Situation </a:t>
            </a:r>
          </a:p>
          <a:p>
            <a:pPr>
              <a:buFont typeface="Arial" panose="020B0604020202020204" pitchFamily="34" charset="0"/>
              <a:buChar char="•"/>
            </a:pPr>
            <a:r>
              <a:rPr lang="en-US" dirty="0"/>
              <a:t>Mission</a:t>
            </a:r>
          </a:p>
          <a:p>
            <a:pPr>
              <a:buFont typeface="Arial" panose="020B0604020202020204" pitchFamily="34" charset="0"/>
              <a:buChar char="•"/>
            </a:pPr>
            <a:r>
              <a:rPr lang="en-US" dirty="0"/>
              <a:t>Execution</a:t>
            </a:r>
          </a:p>
          <a:p>
            <a:pPr>
              <a:buFont typeface="Arial" panose="020B0604020202020204" pitchFamily="34" charset="0"/>
              <a:buChar char="•"/>
            </a:pPr>
            <a:r>
              <a:rPr lang="en-US" dirty="0"/>
              <a:t>Sustainment</a:t>
            </a:r>
          </a:p>
          <a:p>
            <a:pPr>
              <a:buFont typeface="Arial" panose="020B0604020202020204" pitchFamily="34" charset="0"/>
              <a:buChar char="•"/>
            </a:pPr>
            <a:r>
              <a:rPr lang="en-US" dirty="0" smtClean="0"/>
              <a:t>Command and Signal</a:t>
            </a:r>
            <a:endParaRPr lang="en-US" dirty="0"/>
          </a:p>
          <a:p>
            <a:pPr>
              <a:buFont typeface="Arial" panose="020B0604020202020204" pitchFamily="34" charset="0"/>
              <a:buChar char="•"/>
            </a:pPr>
            <a:r>
              <a:rPr lang="en-US" dirty="0"/>
              <a:t>Risk Considerations</a:t>
            </a:r>
          </a:p>
          <a:p>
            <a:pPr>
              <a:buFont typeface="Arial" panose="020B0604020202020204" pitchFamily="34" charset="0"/>
              <a:buChar char="•"/>
            </a:pPr>
            <a:r>
              <a:rPr lang="en-US" dirty="0"/>
              <a:t>Commander’s Guidance</a:t>
            </a:r>
          </a:p>
        </p:txBody>
      </p:sp>
    </p:spTree>
    <p:extLst>
      <p:ext uri="{BB962C8B-B14F-4D97-AF65-F5344CB8AC3E}">
        <p14:creationId xmlns:p14="http://schemas.microsoft.com/office/powerpoint/2010/main" val="343882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202" y="241385"/>
            <a:ext cx="8229600" cy="762000"/>
          </a:xfrm>
        </p:spPr>
        <p:txBody>
          <a:bodyPr/>
          <a:lstStyle/>
          <a:p>
            <a:pPr algn="ctr"/>
            <a:r>
              <a:rPr lang="en-US" b="1" dirty="0" smtClean="0"/>
              <a:t>Qualification Procedure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5416980"/>
              </p:ext>
            </p:extLst>
          </p:nvPr>
        </p:nvGraphicFramePr>
        <p:xfrm>
          <a:off x="1981200" y="1143000"/>
          <a:ext cx="8229600" cy="35763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Table</a:t>
                      </a:r>
                      <a:endParaRPr lang="en-US" dirty="0"/>
                    </a:p>
                  </a:txBody>
                  <a:tcPr>
                    <a:solidFill>
                      <a:schemeClr val="accent1">
                        <a:lumMod val="50000"/>
                      </a:schemeClr>
                    </a:solidFill>
                  </a:tcPr>
                </a:tc>
                <a:tc>
                  <a:txBody>
                    <a:bodyPr/>
                    <a:lstStyle/>
                    <a:p>
                      <a:r>
                        <a:rPr lang="en-US" dirty="0" smtClean="0"/>
                        <a:t>Ammo</a:t>
                      </a:r>
                      <a:endParaRPr lang="en-US" dirty="0"/>
                    </a:p>
                  </a:txBody>
                  <a:tcPr>
                    <a:solidFill>
                      <a:schemeClr val="accent1">
                        <a:lumMod val="50000"/>
                      </a:schemeClr>
                    </a:solidFill>
                  </a:tcPr>
                </a:tc>
                <a:tc>
                  <a:txBody>
                    <a:bodyPr/>
                    <a:lstStyle/>
                    <a:p>
                      <a:r>
                        <a:rPr lang="en-US" dirty="0" smtClean="0"/>
                        <a:t>Targets</a:t>
                      </a:r>
                      <a:endParaRPr lang="en-US" dirty="0"/>
                    </a:p>
                  </a:txBody>
                  <a:tcPr>
                    <a:solidFill>
                      <a:schemeClr val="accent1">
                        <a:lumMod val="50000"/>
                      </a:schemeClr>
                    </a:solidFill>
                  </a:tcPr>
                </a:tc>
              </a:tr>
              <a:tr h="370840">
                <a:tc>
                  <a:txBody>
                    <a:bodyPr/>
                    <a:lstStyle/>
                    <a:p>
                      <a:r>
                        <a:rPr lang="en-US" dirty="0" smtClean="0"/>
                        <a:t>I – Day Standing</a:t>
                      </a:r>
                      <a:endParaRPr lang="en-US" dirty="0"/>
                    </a:p>
                  </a:txBody>
                  <a:tcPr>
                    <a:solidFill>
                      <a:schemeClr val="accent1"/>
                    </a:solidFill>
                  </a:tcPr>
                </a:tc>
                <a:tc>
                  <a:txBody>
                    <a:bodyPr/>
                    <a:lstStyle/>
                    <a:p>
                      <a:r>
                        <a:rPr lang="en-US" dirty="0" smtClean="0"/>
                        <a:t>1x Mag</a:t>
                      </a:r>
                      <a:r>
                        <a:rPr lang="en-US" baseline="0" dirty="0" smtClean="0"/>
                        <a:t> : 7rds</a:t>
                      </a:r>
                      <a:endParaRPr lang="en-US" dirty="0"/>
                    </a:p>
                  </a:txBody>
                  <a:tcPr>
                    <a:solidFill>
                      <a:schemeClr val="accent1"/>
                    </a:solidFill>
                  </a:tcPr>
                </a:tc>
                <a:tc>
                  <a:txBody>
                    <a:bodyPr/>
                    <a:lstStyle/>
                    <a:p>
                      <a:r>
                        <a:rPr lang="en-US" dirty="0" smtClean="0"/>
                        <a:t>5x Single</a:t>
                      </a:r>
                      <a:endParaRPr lang="en-US" dirty="0"/>
                    </a:p>
                  </a:txBody>
                  <a:tcPr>
                    <a:solidFill>
                      <a:schemeClr val="accent1"/>
                    </a:solidFill>
                  </a:tcPr>
                </a:tc>
              </a:tr>
              <a:tr h="370840">
                <a:tc>
                  <a:txBody>
                    <a:bodyPr/>
                    <a:lstStyle/>
                    <a:p>
                      <a:r>
                        <a:rPr lang="en-US" dirty="0" smtClean="0"/>
                        <a:t>II – Day Standing</a:t>
                      </a:r>
                      <a:endParaRPr lang="en-US" dirty="0"/>
                    </a:p>
                  </a:txBody>
                  <a:tcPr>
                    <a:solidFill>
                      <a:schemeClr val="accent1">
                        <a:lumMod val="20000"/>
                        <a:lumOff val="80000"/>
                      </a:schemeClr>
                    </a:solidFill>
                  </a:tcPr>
                </a:tc>
                <a:tc>
                  <a:txBody>
                    <a:bodyPr/>
                    <a:lstStyle/>
                    <a:p>
                      <a:r>
                        <a:rPr lang="en-US" dirty="0" smtClean="0"/>
                        <a:t>1x Mag</a:t>
                      </a:r>
                      <a:r>
                        <a:rPr lang="en-US" baseline="0" dirty="0" smtClean="0"/>
                        <a:t> : 1rd</a:t>
                      </a:r>
                    </a:p>
                    <a:p>
                      <a:r>
                        <a:rPr lang="en-US" baseline="0" dirty="0" smtClean="0"/>
                        <a:t>1x Mag : 7rds</a:t>
                      </a:r>
                      <a:endParaRPr lang="en-US" dirty="0"/>
                    </a:p>
                  </a:txBody>
                  <a:tcPr>
                    <a:solidFill>
                      <a:schemeClr val="accent1">
                        <a:lumMod val="20000"/>
                        <a:lumOff val="80000"/>
                      </a:schemeClr>
                    </a:solidFill>
                  </a:tcPr>
                </a:tc>
                <a:tc>
                  <a:txBody>
                    <a:bodyPr/>
                    <a:lstStyle/>
                    <a:p>
                      <a:r>
                        <a:rPr lang="en-US" dirty="0" smtClean="0"/>
                        <a:t>4x Single</a:t>
                      </a:r>
                    </a:p>
                    <a:p>
                      <a:r>
                        <a:rPr lang="en-US" dirty="0" smtClean="0"/>
                        <a:t>2x Double (1</a:t>
                      </a:r>
                      <a:r>
                        <a:rPr lang="en-US" baseline="0" dirty="0" smtClean="0"/>
                        <a:t> </a:t>
                      </a:r>
                      <a:r>
                        <a:rPr lang="en-US" dirty="0" smtClean="0"/>
                        <a:t>Pair)</a:t>
                      </a:r>
                      <a:endParaRPr lang="en-US" dirty="0"/>
                    </a:p>
                  </a:txBody>
                  <a:tcPr>
                    <a:solidFill>
                      <a:schemeClr val="accent1">
                        <a:lumMod val="20000"/>
                        <a:lumOff val="80000"/>
                      </a:schemeClr>
                    </a:solidFill>
                  </a:tcPr>
                </a:tc>
              </a:tr>
              <a:tr h="370840">
                <a:tc>
                  <a:txBody>
                    <a:bodyPr/>
                    <a:lstStyle/>
                    <a:p>
                      <a:r>
                        <a:rPr lang="en-US" dirty="0" smtClean="0"/>
                        <a:t>III – Day Standing</a:t>
                      </a:r>
                      <a:endParaRPr lang="en-US" dirty="0"/>
                    </a:p>
                  </a:txBody>
                  <a:tcPr>
                    <a:solidFill>
                      <a:schemeClr val="accent1"/>
                    </a:solidFill>
                  </a:tcPr>
                </a:tc>
                <a:tc>
                  <a:txBody>
                    <a:bodyPr/>
                    <a:lstStyle/>
                    <a:p>
                      <a:r>
                        <a:rPr lang="en-US" dirty="0" smtClean="0"/>
                        <a:t>1x</a:t>
                      </a:r>
                      <a:r>
                        <a:rPr lang="en-US" baseline="0" dirty="0" smtClean="0"/>
                        <a:t> Mag : 7rds</a:t>
                      </a:r>
                      <a:endParaRPr lang="en-US" dirty="0"/>
                    </a:p>
                  </a:txBody>
                  <a:tcPr>
                    <a:solidFill>
                      <a:schemeClr val="accent1"/>
                    </a:solidFill>
                  </a:tcPr>
                </a:tc>
                <a:tc>
                  <a:txBody>
                    <a:bodyPr/>
                    <a:lstStyle/>
                    <a:p>
                      <a:r>
                        <a:rPr lang="en-US" dirty="0" smtClean="0"/>
                        <a:t>3x Single</a:t>
                      </a:r>
                    </a:p>
                    <a:p>
                      <a:r>
                        <a:rPr lang="en-US" dirty="0" smtClean="0"/>
                        <a:t>2x Double (1</a:t>
                      </a:r>
                      <a:r>
                        <a:rPr lang="en-US" baseline="0" dirty="0" smtClean="0"/>
                        <a:t> Pair)</a:t>
                      </a:r>
                      <a:endParaRPr lang="en-US" dirty="0"/>
                    </a:p>
                  </a:txBody>
                  <a:tcPr>
                    <a:solidFill>
                      <a:schemeClr val="accent1"/>
                    </a:solidFill>
                  </a:tcPr>
                </a:tc>
              </a:tr>
              <a:tr h="370840">
                <a:tc>
                  <a:txBody>
                    <a:bodyPr/>
                    <a:lstStyle/>
                    <a:p>
                      <a:r>
                        <a:rPr lang="en-US" dirty="0" smtClean="0"/>
                        <a:t>IV – Day Standing</a:t>
                      </a:r>
                      <a:endParaRPr lang="en-US" dirty="0"/>
                    </a:p>
                  </a:txBody>
                  <a:tcPr>
                    <a:solidFill>
                      <a:schemeClr val="accent1">
                        <a:lumMod val="20000"/>
                        <a:lumOff val="80000"/>
                      </a:schemeClr>
                    </a:solidFill>
                  </a:tcPr>
                </a:tc>
                <a:tc>
                  <a:txBody>
                    <a:bodyPr/>
                    <a:lstStyle/>
                    <a:p>
                      <a:r>
                        <a:rPr lang="en-US" dirty="0" smtClean="0"/>
                        <a:t>1x Mag : 5rds</a:t>
                      </a:r>
                      <a:endParaRPr lang="en-US" dirty="0"/>
                    </a:p>
                  </a:txBody>
                  <a:tcPr>
                    <a:solidFill>
                      <a:schemeClr val="accent1">
                        <a:lumMod val="20000"/>
                        <a:lumOff val="80000"/>
                      </a:schemeClr>
                    </a:solidFill>
                  </a:tcPr>
                </a:tc>
                <a:tc>
                  <a:txBody>
                    <a:bodyPr/>
                    <a:lstStyle/>
                    <a:p>
                      <a:r>
                        <a:rPr lang="en-US" dirty="0" smtClean="0"/>
                        <a:t>2x Single</a:t>
                      </a:r>
                    </a:p>
                    <a:p>
                      <a:r>
                        <a:rPr lang="en-US" dirty="0" smtClean="0"/>
                        <a:t>2x Double (1 Pair)</a:t>
                      </a:r>
                      <a:endParaRPr lang="en-US" dirty="0"/>
                    </a:p>
                  </a:txBody>
                  <a:tcPr>
                    <a:solidFill>
                      <a:schemeClr val="accent1">
                        <a:lumMod val="20000"/>
                        <a:lumOff val="80000"/>
                      </a:schemeClr>
                    </a:solidFill>
                  </a:tcPr>
                </a:tc>
              </a:tr>
              <a:tr h="370840">
                <a:tc>
                  <a:txBody>
                    <a:bodyPr/>
                    <a:lstStyle/>
                    <a:p>
                      <a:r>
                        <a:rPr lang="en-US" dirty="0" smtClean="0"/>
                        <a:t>V – Day Moving Out</a:t>
                      </a:r>
                      <a:endParaRPr lang="en-US" dirty="0"/>
                    </a:p>
                  </a:txBody>
                  <a:tcPr>
                    <a:solidFill>
                      <a:schemeClr val="accent1"/>
                    </a:solidFill>
                  </a:tcPr>
                </a:tc>
                <a:tc>
                  <a:txBody>
                    <a:bodyPr/>
                    <a:lstStyle/>
                    <a:p>
                      <a:r>
                        <a:rPr lang="en-US" dirty="0" smtClean="0"/>
                        <a:t>1x Mag : 1rd</a:t>
                      </a:r>
                    </a:p>
                    <a:p>
                      <a:r>
                        <a:rPr lang="en-US" dirty="0" smtClean="0"/>
                        <a:t>1x Mag : 7rds</a:t>
                      </a:r>
                    </a:p>
                    <a:p>
                      <a:r>
                        <a:rPr lang="en-US" dirty="0" smtClean="0"/>
                        <a:t>1x Mag</a:t>
                      </a:r>
                      <a:r>
                        <a:rPr lang="en-US" baseline="0" dirty="0" smtClean="0"/>
                        <a:t> : 5rds</a:t>
                      </a:r>
                      <a:endParaRPr lang="en-US" dirty="0"/>
                    </a:p>
                  </a:txBody>
                  <a:tcPr>
                    <a:solidFill>
                      <a:schemeClr val="accent1"/>
                    </a:solidFill>
                  </a:tcPr>
                </a:tc>
                <a:tc>
                  <a:txBody>
                    <a:bodyPr/>
                    <a:lstStyle/>
                    <a:p>
                      <a:r>
                        <a:rPr lang="en-US" dirty="0" smtClean="0"/>
                        <a:t>4x Single</a:t>
                      </a:r>
                    </a:p>
                    <a:p>
                      <a:r>
                        <a:rPr lang="en-US" dirty="0" smtClean="0"/>
                        <a:t>3x Double</a:t>
                      </a:r>
                      <a:r>
                        <a:rPr lang="en-US" baseline="0" dirty="0" smtClean="0"/>
                        <a:t> (3 Pairs)</a:t>
                      </a:r>
                      <a:endParaRPr lang="en-US" dirty="0"/>
                    </a:p>
                  </a:txBody>
                  <a:tcPr>
                    <a:solidFill>
                      <a:schemeClr val="accent1"/>
                    </a:solidFill>
                  </a:tcPr>
                </a:tc>
              </a:tr>
            </a:tbl>
          </a:graphicData>
        </a:graphic>
      </p:graphicFrame>
      <p:sp>
        <p:nvSpPr>
          <p:cNvPr id="7" name="TextBox 6"/>
          <p:cNvSpPr txBox="1"/>
          <p:nvPr/>
        </p:nvSpPr>
        <p:spPr>
          <a:xfrm>
            <a:off x="4735691" y="4858935"/>
            <a:ext cx="2353786" cy="523220"/>
          </a:xfrm>
          <a:prstGeom prst="rect">
            <a:avLst/>
          </a:prstGeom>
          <a:noFill/>
        </p:spPr>
        <p:txBody>
          <a:bodyPr wrap="none" rtlCol="0">
            <a:spAutoFit/>
          </a:bodyPr>
          <a:lstStyle/>
          <a:p>
            <a:r>
              <a:rPr lang="en-US" sz="2800" b="1" u="sng" dirty="0" smtClean="0"/>
              <a:t>40rds </a:t>
            </a:r>
            <a:r>
              <a:rPr lang="en-US" sz="2800" b="1" u="sng" dirty="0"/>
              <a:t>Per Firer</a:t>
            </a:r>
          </a:p>
        </p:txBody>
      </p:sp>
    </p:spTree>
    <p:extLst>
      <p:ext uri="{BB962C8B-B14F-4D97-AF65-F5344CB8AC3E}">
        <p14:creationId xmlns:p14="http://schemas.microsoft.com/office/powerpoint/2010/main" val="417678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513" y="202980"/>
            <a:ext cx="8229600" cy="762000"/>
          </a:xfrm>
        </p:spPr>
        <p:txBody>
          <a:bodyPr/>
          <a:lstStyle/>
          <a:p>
            <a:pPr algn="ctr"/>
            <a:r>
              <a:rPr lang="en-US" b="1" dirty="0" smtClean="0"/>
              <a:t>Qualification Ratings</a:t>
            </a:r>
            <a:endParaRPr lang="en-US" b="1" dirty="0"/>
          </a:p>
        </p:txBody>
      </p:sp>
      <p:graphicFrame>
        <p:nvGraphicFramePr>
          <p:cNvPr id="4" name="Object 3"/>
          <p:cNvGraphicFramePr>
            <a:graphicFrameLocks noChangeAspect="1"/>
          </p:cNvGraphicFramePr>
          <p:nvPr>
            <p:extLst/>
          </p:nvPr>
        </p:nvGraphicFramePr>
        <p:xfrm>
          <a:off x="2677955" y="964980"/>
          <a:ext cx="7066520" cy="5460662"/>
        </p:xfrm>
        <a:graphic>
          <a:graphicData uri="http://schemas.openxmlformats.org/presentationml/2006/ole">
            <mc:AlternateContent xmlns:mc="http://schemas.openxmlformats.org/markup-compatibility/2006">
              <mc:Choice xmlns:v="urn:schemas-microsoft-com:vml" Requires="v">
                <p:oleObj spid="_x0000_s1061" name="Acrobat Document" r:id="rId3" imgW="6035040" imgH="4663440" progId="AcroExch.Document.DC">
                  <p:embed/>
                </p:oleObj>
              </mc:Choice>
              <mc:Fallback>
                <p:oleObj name="Acrobat Document" r:id="rId3" imgW="6035040" imgH="4663440" progId="AcroExch.Document.DC">
                  <p:embed/>
                  <p:pic>
                    <p:nvPicPr>
                      <p:cNvPr id="0" name=""/>
                      <p:cNvPicPr/>
                      <p:nvPr/>
                    </p:nvPicPr>
                    <p:blipFill>
                      <a:blip r:embed="rId4"/>
                      <a:stretch>
                        <a:fillRect/>
                      </a:stretch>
                    </p:blipFill>
                    <p:spPr>
                      <a:xfrm>
                        <a:off x="2677955" y="964980"/>
                        <a:ext cx="7066520" cy="5460662"/>
                      </a:xfrm>
                      <a:prstGeom prst="rect">
                        <a:avLst/>
                      </a:prstGeom>
                    </p:spPr>
                  </p:pic>
                </p:oleObj>
              </mc:Fallback>
            </mc:AlternateContent>
          </a:graphicData>
        </a:graphic>
      </p:graphicFrame>
    </p:spTree>
    <p:extLst>
      <p:ext uri="{BB962C8B-B14F-4D97-AF65-F5344CB8AC3E}">
        <p14:creationId xmlns:p14="http://schemas.microsoft.com/office/powerpoint/2010/main" val="958185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768" y="202980"/>
            <a:ext cx="8229600" cy="762000"/>
          </a:xfrm>
        </p:spPr>
        <p:txBody>
          <a:bodyPr/>
          <a:lstStyle/>
          <a:p>
            <a:pPr algn="ctr"/>
            <a:r>
              <a:rPr lang="en-US" b="1" dirty="0"/>
              <a:t>Sustainment</a:t>
            </a:r>
          </a:p>
        </p:txBody>
      </p:sp>
      <p:sp>
        <p:nvSpPr>
          <p:cNvPr id="3" name="Content Placeholder 2"/>
          <p:cNvSpPr>
            <a:spLocks noGrp="1"/>
          </p:cNvSpPr>
          <p:nvPr>
            <p:ph idx="1"/>
          </p:nvPr>
        </p:nvSpPr>
        <p:spPr>
          <a:xfrm>
            <a:off x="1871450" y="964980"/>
            <a:ext cx="8229600" cy="5410200"/>
          </a:xfrm>
        </p:spPr>
        <p:txBody>
          <a:bodyPr/>
          <a:lstStyle/>
          <a:p>
            <a:r>
              <a:rPr lang="en-US" sz="1800" b="1" dirty="0"/>
              <a:t>Class I</a:t>
            </a:r>
            <a:r>
              <a:rPr lang="en-US" sz="1800" dirty="0"/>
              <a:t>- Ration Cycle M-M, Water Buffalo</a:t>
            </a:r>
          </a:p>
          <a:p>
            <a:endParaRPr lang="en-US" sz="1800" dirty="0"/>
          </a:p>
          <a:p>
            <a:r>
              <a:rPr lang="en-US" sz="1800" b="1" dirty="0"/>
              <a:t>Class II</a:t>
            </a:r>
            <a:r>
              <a:rPr lang="en-US" sz="1800" dirty="0"/>
              <a:t>- Dry Erase Board/Markers, Trash Bags, Ear Pro, 100mph Tape</a:t>
            </a:r>
          </a:p>
          <a:p>
            <a:endParaRPr lang="en-US" sz="1800" dirty="0"/>
          </a:p>
          <a:p>
            <a:r>
              <a:rPr lang="en-US" sz="1800" b="1" dirty="0"/>
              <a:t>Class III</a:t>
            </a:r>
            <a:r>
              <a:rPr lang="en-US" sz="1800" dirty="0"/>
              <a:t>- CLP/spray bottles</a:t>
            </a:r>
          </a:p>
          <a:p>
            <a:endParaRPr lang="en-US" sz="1800" dirty="0"/>
          </a:p>
          <a:p>
            <a:r>
              <a:rPr lang="en-US" sz="1800" b="1" dirty="0"/>
              <a:t>Class V</a:t>
            </a:r>
            <a:r>
              <a:rPr lang="en-US" sz="1800" dirty="0"/>
              <a:t>- 4,000 rounds 9MM </a:t>
            </a:r>
          </a:p>
          <a:p>
            <a:endParaRPr lang="en-US" sz="1800" dirty="0"/>
          </a:p>
          <a:p>
            <a:r>
              <a:rPr lang="en-US" sz="1800" b="1" dirty="0"/>
              <a:t>Class VII/Medical Coverage</a:t>
            </a:r>
            <a:r>
              <a:rPr lang="en-US" sz="1800" dirty="0"/>
              <a:t>- CLS personnel/MEDIC (PFC Younker)</a:t>
            </a:r>
          </a:p>
          <a:p>
            <a:endParaRPr lang="en-US" sz="1800" dirty="0"/>
          </a:p>
          <a:p>
            <a:r>
              <a:rPr lang="en-US" sz="1800" b="1" dirty="0"/>
              <a:t>Class IX</a:t>
            </a:r>
            <a:r>
              <a:rPr lang="en-US" sz="1800" dirty="0"/>
              <a:t>- Armorer on site (SPC Stegal) to handle malfunctions beyond immediate action</a:t>
            </a:r>
          </a:p>
          <a:p>
            <a:endParaRPr lang="en-US" sz="1800" dirty="0"/>
          </a:p>
          <a:p>
            <a:r>
              <a:rPr lang="en-US" sz="1800" b="1" dirty="0"/>
              <a:t>Recovery</a:t>
            </a:r>
            <a:r>
              <a:rPr lang="en-US" sz="1800" dirty="0"/>
              <a:t>- E FSC aware of training and on standby; no water crossing or restricted terrain along route</a:t>
            </a:r>
          </a:p>
        </p:txBody>
      </p:sp>
    </p:spTree>
    <p:extLst>
      <p:ext uri="{BB962C8B-B14F-4D97-AF65-F5344CB8AC3E}">
        <p14:creationId xmlns:p14="http://schemas.microsoft.com/office/powerpoint/2010/main" val="4283489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4575"/>
            <a:ext cx="8229600" cy="762000"/>
          </a:xfrm>
        </p:spPr>
        <p:txBody>
          <a:bodyPr/>
          <a:lstStyle/>
          <a:p>
            <a:pPr algn="ctr"/>
            <a:r>
              <a:rPr lang="en-US" b="1" dirty="0"/>
              <a:t>Sustainment</a:t>
            </a:r>
          </a:p>
        </p:txBody>
      </p:sp>
      <p:sp>
        <p:nvSpPr>
          <p:cNvPr id="3" name="Content Placeholder 2"/>
          <p:cNvSpPr>
            <a:spLocks noGrp="1"/>
          </p:cNvSpPr>
          <p:nvPr>
            <p:ph idx="1"/>
          </p:nvPr>
        </p:nvSpPr>
        <p:spPr>
          <a:xfrm>
            <a:off x="1676400" y="1410846"/>
            <a:ext cx="8862767" cy="4351338"/>
          </a:xfrm>
        </p:spPr>
        <p:txBody>
          <a:bodyPr>
            <a:normAutofit fontScale="92500" lnSpcReduction="10000"/>
          </a:bodyPr>
          <a:lstStyle/>
          <a:p>
            <a:pPr>
              <a:buFont typeface="Arial" panose="020B0604020202020204" pitchFamily="34" charset="0"/>
              <a:buChar char="•"/>
            </a:pPr>
            <a:r>
              <a:rPr lang="en-US" dirty="0"/>
              <a:t>Maintenance:</a:t>
            </a:r>
          </a:p>
          <a:p>
            <a:pPr marL="800100" lvl="1" indent="-342900">
              <a:buFontTx/>
              <a:buChar char="-"/>
            </a:pPr>
            <a:r>
              <a:rPr lang="en-US" dirty="0"/>
              <a:t>Maintenance repairs vehicles at range as necessary</a:t>
            </a:r>
          </a:p>
          <a:p>
            <a:pPr marL="800100" lvl="1" indent="-342900">
              <a:buFontTx/>
              <a:buChar char="-"/>
            </a:pPr>
            <a:r>
              <a:rPr lang="en-US" dirty="0"/>
              <a:t>Vehicles requiring additional maintenance support are recovered back to 91 EN BN Motor Pool</a:t>
            </a:r>
          </a:p>
          <a:p>
            <a:pPr marL="800100" lvl="1" indent="-342900">
              <a:buFontTx/>
              <a:buChar char="-"/>
            </a:pPr>
            <a:r>
              <a:rPr lang="en-US" dirty="0"/>
              <a:t>Vehicle recovery procedures </a:t>
            </a:r>
            <a:r>
              <a:rPr lang="en-US" dirty="0" smtClean="0"/>
              <a:t>P: </a:t>
            </a:r>
            <a:r>
              <a:rPr lang="en-US" dirty="0"/>
              <a:t>Self Recovery </a:t>
            </a:r>
            <a:r>
              <a:rPr lang="en-US" dirty="0" smtClean="0"/>
              <a:t>A: E FSC</a:t>
            </a:r>
            <a:endParaRPr lang="en-US" dirty="0"/>
          </a:p>
          <a:p>
            <a:pPr marL="800100" lvl="1" indent="-342900">
              <a:buFontTx/>
              <a:buChar char="-"/>
            </a:pPr>
            <a:endParaRPr lang="en-US" dirty="0"/>
          </a:p>
          <a:p>
            <a:pPr marL="400050"/>
            <a:r>
              <a:rPr lang="en-US" dirty="0" smtClean="0"/>
              <a:t>CASEVAC</a:t>
            </a:r>
            <a:endParaRPr lang="en-US" dirty="0"/>
          </a:p>
          <a:p>
            <a:pPr marL="857250" lvl="1" indent="-342900">
              <a:buFontTx/>
              <a:buChar char="-"/>
            </a:pPr>
            <a:r>
              <a:rPr lang="en-US" dirty="0"/>
              <a:t>All </a:t>
            </a:r>
            <a:r>
              <a:rPr lang="en-US" dirty="0" smtClean="0"/>
              <a:t>medical </a:t>
            </a:r>
            <a:r>
              <a:rPr lang="en-US" dirty="0"/>
              <a:t>incidents reported to OIC/RSO</a:t>
            </a:r>
          </a:p>
          <a:p>
            <a:pPr marL="857250" lvl="1" indent="-342900">
              <a:buFontTx/>
              <a:buChar char="-"/>
            </a:pPr>
            <a:r>
              <a:rPr lang="en-US" dirty="0"/>
              <a:t>1x </a:t>
            </a:r>
            <a:r>
              <a:rPr lang="en-US" dirty="0" smtClean="0"/>
              <a:t>Medic (PFC Younker)</a:t>
            </a:r>
            <a:endParaRPr lang="en-US" dirty="0"/>
          </a:p>
          <a:p>
            <a:pPr marL="857250" lvl="1" indent="-342900">
              <a:buFontTx/>
              <a:buChar char="-"/>
            </a:pPr>
            <a:r>
              <a:rPr lang="en-US" dirty="0" smtClean="0"/>
              <a:t>Soldiers </a:t>
            </a:r>
            <a:r>
              <a:rPr lang="en-US" dirty="0"/>
              <a:t>requiring additional care </a:t>
            </a:r>
            <a:r>
              <a:rPr lang="en-US" dirty="0" smtClean="0"/>
              <a:t>beyond first aid are </a:t>
            </a:r>
            <a:r>
              <a:rPr lang="en-US" dirty="0"/>
              <a:t>evacuated to </a:t>
            </a:r>
            <a:r>
              <a:rPr lang="en-US" dirty="0" smtClean="0"/>
              <a:t>CRDAMC using HQ300</a:t>
            </a:r>
            <a:endParaRPr lang="en-US" dirty="0"/>
          </a:p>
          <a:p>
            <a:pPr marL="857250" lvl="1" indent="-342900">
              <a:buFontTx/>
              <a:buChar char="-"/>
            </a:pPr>
            <a:r>
              <a:rPr lang="en-US" dirty="0"/>
              <a:t>Air MEDEVAC </a:t>
            </a:r>
            <a:r>
              <a:rPr lang="en-US" dirty="0" smtClean="0"/>
              <a:t>will be </a:t>
            </a:r>
            <a:r>
              <a:rPr lang="en-US" dirty="0"/>
              <a:t>coordinated through Range Control if required</a:t>
            </a:r>
          </a:p>
        </p:txBody>
      </p:sp>
    </p:spTree>
    <p:extLst>
      <p:ext uri="{BB962C8B-B14F-4D97-AF65-F5344CB8AC3E}">
        <p14:creationId xmlns:p14="http://schemas.microsoft.com/office/powerpoint/2010/main" val="3325396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117" y="164575"/>
            <a:ext cx="8229600" cy="762000"/>
          </a:xfrm>
        </p:spPr>
        <p:txBody>
          <a:bodyPr/>
          <a:lstStyle/>
          <a:p>
            <a:pPr algn="ctr"/>
            <a:r>
              <a:rPr lang="en-US" b="1" dirty="0" smtClean="0"/>
              <a:t>CASEVAC </a:t>
            </a:r>
            <a:r>
              <a:rPr lang="en-US" b="1" dirty="0"/>
              <a:t>Vehicle </a:t>
            </a:r>
            <a:r>
              <a:rPr lang="en-US" b="1" dirty="0" smtClean="0"/>
              <a:t>Route (Primary)</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543" y="1038465"/>
            <a:ext cx="7100747" cy="5332285"/>
          </a:xfrm>
          <a:prstGeom prst="rect">
            <a:avLst/>
          </a:prstGeom>
        </p:spPr>
      </p:pic>
    </p:spTree>
    <p:extLst>
      <p:ext uri="{BB962C8B-B14F-4D97-AF65-F5344CB8AC3E}">
        <p14:creationId xmlns:p14="http://schemas.microsoft.com/office/powerpoint/2010/main" val="250722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117" y="164575"/>
            <a:ext cx="8229600" cy="762000"/>
          </a:xfrm>
        </p:spPr>
        <p:txBody>
          <a:bodyPr/>
          <a:lstStyle/>
          <a:p>
            <a:pPr algn="ctr"/>
            <a:r>
              <a:rPr lang="en-US" b="1" dirty="0" smtClean="0"/>
              <a:t>CASEVAC </a:t>
            </a:r>
            <a:r>
              <a:rPr lang="en-US" b="1" dirty="0"/>
              <a:t>Vehicle </a:t>
            </a:r>
            <a:r>
              <a:rPr lang="en-US" b="1" dirty="0" smtClean="0"/>
              <a:t>Route (Alternate)</a:t>
            </a:r>
            <a:endParaRPr lang="en-US"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190" y="1095866"/>
            <a:ext cx="7309454" cy="5410200"/>
          </a:xfrm>
        </p:spPr>
      </p:pic>
    </p:spTree>
    <p:extLst>
      <p:ext uri="{BB962C8B-B14F-4D97-AF65-F5344CB8AC3E}">
        <p14:creationId xmlns:p14="http://schemas.microsoft.com/office/powerpoint/2010/main" val="1982099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2980"/>
            <a:ext cx="8229600" cy="762000"/>
          </a:xfrm>
        </p:spPr>
        <p:txBody>
          <a:bodyPr/>
          <a:lstStyle/>
          <a:p>
            <a:pPr algn="ctr"/>
            <a:r>
              <a:rPr lang="en-US" b="1" dirty="0" smtClean="0"/>
              <a:t>Command and Signal</a:t>
            </a:r>
            <a:endParaRPr lang="en-US" b="1" dirty="0"/>
          </a:p>
        </p:txBody>
      </p:sp>
      <p:sp>
        <p:nvSpPr>
          <p:cNvPr id="3" name="Content Placeholder 2"/>
          <p:cNvSpPr>
            <a:spLocks noGrp="1"/>
          </p:cNvSpPr>
          <p:nvPr>
            <p:ph idx="1"/>
          </p:nvPr>
        </p:nvSpPr>
        <p:spPr>
          <a:xfrm>
            <a:off x="1981200" y="1159497"/>
            <a:ext cx="8229600" cy="4970331"/>
          </a:xfrm>
        </p:spPr>
        <p:txBody>
          <a:bodyPr>
            <a:normAutofit fontScale="55000" lnSpcReduction="20000"/>
          </a:bodyPr>
          <a:lstStyle/>
          <a:p>
            <a:r>
              <a:rPr lang="en-US" dirty="0" smtClean="0"/>
              <a:t>Succession of Command:</a:t>
            </a:r>
          </a:p>
          <a:p>
            <a:pPr marL="914400" lvl="2" indent="0">
              <a:buNone/>
            </a:pPr>
            <a:r>
              <a:rPr lang="en-US" dirty="0" smtClean="0"/>
              <a:t>OIC</a:t>
            </a:r>
          </a:p>
          <a:p>
            <a:pPr marL="914400" lvl="2" indent="0">
              <a:buNone/>
            </a:pPr>
            <a:r>
              <a:rPr lang="en-US" dirty="0" smtClean="0"/>
              <a:t>NCOIC</a:t>
            </a:r>
          </a:p>
          <a:p>
            <a:pPr marL="914400" lvl="2" indent="0">
              <a:buNone/>
            </a:pPr>
            <a:r>
              <a:rPr lang="en-US" dirty="0" smtClean="0"/>
              <a:t>Retraining NCO</a:t>
            </a:r>
            <a:endParaRPr lang="en-US" dirty="0"/>
          </a:p>
          <a:p>
            <a:r>
              <a:rPr lang="en-US" dirty="0" smtClean="0"/>
              <a:t>Signal</a:t>
            </a:r>
            <a:r>
              <a:rPr lang="en-US" dirty="0"/>
              <a:t>:</a:t>
            </a:r>
          </a:p>
          <a:p>
            <a:r>
              <a:rPr lang="en-US" dirty="0"/>
              <a:t>(Range to/from Range Control/BN HQ)</a:t>
            </a:r>
          </a:p>
          <a:p>
            <a:pPr marL="0" indent="0">
              <a:buNone/>
            </a:pPr>
            <a:r>
              <a:rPr lang="en-US" dirty="0"/>
              <a:t>	P- FM Radio/Tower Radio (</a:t>
            </a:r>
            <a:r>
              <a:rPr lang="en-US" dirty="0" smtClean="0"/>
              <a:t>OIC, Tower</a:t>
            </a:r>
            <a:r>
              <a:rPr lang="en-US" dirty="0"/>
              <a:t>)</a:t>
            </a:r>
          </a:p>
          <a:p>
            <a:pPr marL="0" indent="0">
              <a:buNone/>
            </a:pPr>
            <a:r>
              <a:rPr lang="en-US" dirty="0"/>
              <a:t>	A- FM Radio Communications (</a:t>
            </a:r>
            <a:r>
              <a:rPr lang="en-US" dirty="0" smtClean="0"/>
              <a:t>NCOIC, Vehicle)</a:t>
            </a:r>
            <a:endParaRPr lang="en-US" dirty="0"/>
          </a:p>
          <a:p>
            <a:pPr marL="0" indent="0">
              <a:buNone/>
            </a:pPr>
            <a:r>
              <a:rPr lang="en-US" dirty="0"/>
              <a:t>	C- Cell Phone (OIC)</a:t>
            </a:r>
          </a:p>
          <a:p>
            <a:pPr marL="0" indent="0">
              <a:buNone/>
            </a:pPr>
            <a:r>
              <a:rPr lang="en-US" dirty="0"/>
              <a:t>	E- Runner </a:t>
            </a:r>
          </a:p>
          <a:p>
            <a:endParaRPr lang="en-US" dirty="0"/>
          </a:p>
          <a:p>
            <a:r>
              <a:rPr lang="en-US" dirty="0" smtClean="0"/>
              <a:t>Internal </a:t>
            </a:r>
            <a:r>
              <a:rPr lang="en-US" dirty="0"/>
              <a:t>Communication: </a:t>
            </a:r>
            <a:r>
              <a:rPr lang="en-US" dirty="0" smtClean="0"/>
              <a:t>P - MBITR Radios, A - Runner</a:t>
            </a:r>
            <a:endParaRPr lang="en-US" dirty="0"/>
          </a:p>
          <a:p>
            <a:endParaRPr lang="en-US" dirty="0"/>
          </a:p>
          <a:p>
            <a:r>
              <a:rPr lang="en-US" dirty="0"/>
              <a:t>Range Control Operations: 254-287-8203</a:t>
            </a:r>
          </a:p>
          <a:p>
            <a:r>
              <a:rPr lang="en-US" dirty="0"/>
              <a:t>Range </a:t>
            </a:r>
            <a:r>
              <a:rPr lang="en-US" dirty="0" err="1"/>
              <a:t>Conrol</a:t>
            </a:r>
            <a:r>
              <a:rPr lang="en-US" dirty="0"/>
              <a:t> FM: </a:t>
            </a:r>
            <a:r>
              <a:rPr lang="en-US" dirty="0" smtClean="0"/>
              <a:t>Primary- </a:t>
            </a:r>
            <a:r>
              <a:rPr lang="en-US" dirty="0"/>
              <a:t>30:45, Alternate- 38:30</a:t>
            </a:r>
          </a:p>
          <a:p>
            <a:endParaRPr lang="en-US" dirty="0"/>
          </a:p>
          <a:p>
            <a:r>
              <a:rPr lang="en-US" dirty="0"/>
              <a:t>91</a:t>
            </a:r>
            <a:r>
              <a:rPr lang="en-US" baseline="30000" dirty="0"/>
              <a:t>st</a:t>
            </a:r>
            <a:r>
              <a:rPr lang="en-US" dirty="0"/>
              <a:t> EN BN Staff Duty: </a:t>
            </a:r>
            <a:r>
              <a:rPr lang="en-US" dirty="0" smtClean="0"/>
              <a:t>254-287-1018</a:t>
            </a:r>
            <a:endParaRPr lang="en-US" dirty="0"/>
          </a:p>
        </p:txBody>
      </p:sp>
    </p:spTree>
    <p:extLst>
      <p:ext uri="{BB962C8B-B14F-4D97-AF65-F5344CB8AC3E}">
        <p14:creationId xmlns:p14="http://schemas.microsoft.com/office/powerpoint/2010/main" val="3617364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2980"/>
            <a:ext cx="8229600" cy="762000"/>
          </a:xfrm>
        </p:spPr>
        <p:txBody>
          <a:bodyPr/>
          <a:lstStyle/>
          <a:p>
            <a:pPr algn="ctr"/>
            <a:r>
              <a:rPr lang="en-US" b="1" dirty="0" smtClean="0"/>
              <a:t>Rehearsals</a:t>
            </a:r>
            <a:endParaRPr lang="en-US" b="1" dirty="0"/>
          </a:p>
        </p:txBody>
      </p:sp>
      <p:sp>
        <p:nvSpPr>
          <p:cNvPr id="3" name="Content Placeholder 2"/>
          <p:cNvSpPr>
            <a:spLocks noGrp="1"/>
          </p:cNvSpPr>
          <p:nvPr>
            <p:ph idx="1"/>
          </p:nvPr>
        </p:nvSpPr>
        <p:spPr>
          <a:xfrm>
            <a:off x="1981200" y="1159497"/>
            <a:ext cx="8229600" cy="5316717"/>
          </a:xfrm>
        </p:spPr>
        <p:txBody>
          <a:bodyPr>
            <a:normAutofit fontScale="62500" lnSpcReduction="20000"/>
          </a:bodyPr>
          <a:lstStyle/>
          <a:p>
            <a:r>
              <a:rPr lang="en-US" dirty="0" smtClean="0"/>
              <a:t>RTO Coordination Rehearsal</a:t>
            </a:r>
          </a:p>
          <a:p>
            <a:pPr lvl="1">
              <a:buFontTx/>
              <a:buChar char="-"/>
            </a:pPr>
            <a:r>
              <a:rPr lang="en-US" dirty="0" smtClean="0"/>
              <a:t>Who: RTO for the tower</a:t>
            </a:r>
          </a:p>
          <a:p>
            <a:pPr lvl="1">
              <a:buFontTx/>
              <a:buChar char="-"/>
            </a:pPr>
            <a:r>
              <a:rPr lang="en-US" dirty="0" smtClean="0"/>
              <a:t>What: Practices the firing script</a:t>
            </a:r>
          </a:p>
          <a:p>
            <a:pPr lvl="1">
              <a:buFontTx/>
              <a:buChar char="-"/>
            </a:pPr>
            <a:r>
              <a:rPr lang="en-US" dirty="0" smtClean="0"/>
              <a:t>When: At least the week prior to the range</a:t>
            </a:r>
          </a:p>
          <a:p>
            <a:pPr lvl="1">
              <a:buFontTx/>
              <a:buChar char="-"/>
            </a:pPr>
            <a:r>
              <a:rPr lang="en-US" dirty="0" smtClean="0"/>
              <a:t>Where: COFTs </a:t>
            </a:r>
          </a:p>
          <a:p>
            <a:r>
              <a:rPr lang="en-US" dirty="0" smtClean="0"/>
              <a:t>Rollover Drills</a:t>
            </a:r>
          </a:p>
          <a:p>
            <a:pPr lvl="1">
              <a:buFontTx/>
              <a:buChar char="-"/>
            </a:pPr>
            <a:r>
              <a:rPr lang="en-US" dirty="0" smtClean="0"/>
              <a:t>Who: All personnel traveling in military vehicles</a:t>
            </a:r>
          </a:p>
          <a:p>
            <a:pPr lvl="1">
              <a:buFontTx/>
              <a:buChar char="-"/>
            </a:pPr>
            <a:r>
              <a:rPr lang="en-US" dirty="0" smtClean="0"/>
              <a:t>What: Practice proper rollover procedures</a:t>
            </a:r>
          </a:p>
          <a:p>
            <a:pPr lvl="1">
              <a:buFontTx/>
              <a:buChar char="-"/>
            </a:pPr>
            <a:r>
              <a:rPr lang="en-US" dirty="0" smtClean="0"/>
              <a:t>When: Prior to SP</a:t>
            </a:r>
          </a:p>
          <a:p>
            <a:pPr lvl="1">
              <a:buFontTx/>
              <a:buChar char="-"/>
            </a:pPr>
            <a:r>
              <a:rPr lang="en-US" dirty="0"/>
              <a:t>W</a:t>
            </a:r>
            <a:r>
              <a:rPr lang="en-US" dirty="0" smtClean="0"/>
              <a:t>here: Motor Pool or COFTs</a:t>
            </a:r>
          </a:p>
          <a:p>
            <a:r>
              <a:rPr lang="en-US" dirty="0" smtClean="0"/>
              <a:t>CASEVAC Rehearsal</a:t>
            </a:r>
          </a:p>
          <a:p>
            <a:pPr lvl="1">
              <a:buFontTx/>
              <a:buChar char="-"/>
            </a:pPr>
            <a:r>
              <a:rPr lang="en-US" dirty="0" smtClean="0"/>
              <a:t>Who: Medic and Driver</a:t>
            </a:r>
          </a:p>
          <a:p>
            <a:pPr lvl="1">
              <a:buFontTx/>
              <a:buChar char="-"/>
            </a:pPr>
            <a:r>
              <a:rPr lang="en-US" dirty="0" smtClean="0"/>
              <a:t>What: Drive both the primary and alternate routes</a:t>
            </a:r>
          </a:p>
          <a:p>
            <a:pPr lvl="1">
              <a:buFontTx/>
              <a:buChar char="-"/>
            </a:pPr>
            <a:r>
              <a:rPr lang="en-US" dirty="0" smtClean="0"/>
              <a:t>When: The day prior to the range</a:t>
            </a:r>
          </a:p>
          <a:p>
            <a:pPr lvl="1">
              <a:buFontTx/>
              <a:buChar char="-"/>
            </a:pPr>
            <a:r>
              <a:rPr lang="en-US" dirty="0" smtClean="0"/>
              <a:t>Where: BWPB to CRDAMC</a:t>
            </a:r>
          </a:p>
          <a:p>
            <a:r>
              <a:rPr lang="en-US" dirty="0" smtClean="0"/>
              <a:t>Range Sync Rehearsal</a:t>
            </a:r>
          </a:p>
          <a:p>
            <a:pPr lvl="1">
              <a:buFontTx/>
              <a:buChar char="-"/>
            </a:pPr>
            <a:r>
              <a:rPr lang="en-US" dirty="0" smtClean="0"/>
              <a:t>Who: All range personnel</a:t>
            </a:r>
          </a:p>
          <a:p>
            <a:pPr lvl="1">
              <a:buFontTx/>
              <a:buChar char="-"/>
            </a:pPr>
            <a:r>
              <a:rPr lang="en-US" dirty="0" smtClean="0"/>
              <a:t>What: Go over all facets of range operations, ensuring everyone has knowledge of all moving parts</a:t>
            </a:r>
          </a:p>
          <a:p>
            <a:pPr lvl="1">
              <a:buFontTx/>
              <a:buChar char="-"/>
            </a:pPr>
            <a:r>
              <a:rPr lang="en-US" dirty="0" smtClean="0"/>
              <a:t>When: The day prior to the range</a:t>
            </a:r>
          </a:p>
          <a:p>
            <a:pPr lvl="1">
              <a:buFontTx/>
              <a:buChar char="-"/>
            </a:pPr>
            <a:r>
              <a:rPr lang="en-US" dirty="0" smtClean="0"/>
              <a:t>Where: On site at BWPB</a:t>
            </a:r>
          </a:p>
        </p:txBody>
      </p:sp>
    </p:spTree>
    <p:extLst>
      <p:ext uri="{BB962C8B-B14F-4D97-AF65-F5344CB8AC3E}">
        <p14:creationId xmlns:p14="http://schemas.microsoft.com/office/powerpoint/2010/main" val="4051954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255"/>
            <a:ext cx="9144000" cy="776190"/>
          </a:xfrm>
        </p:spPr>
        <p:txBody>
          <a:bodyPr>
            <a:normAutofit/>
          </a:bodyPr>
          <a:lstStyle/>
          <a:p>
            <a:r>
              <a:rPr lang="en-US" sz="4400" b="1" dirty="0" smtClean="0"/>
              <a:t>Major Risks and Mitigation</a:t>
            </a:r>
            <a:endParaRPr lang="en-US" sz="4400" b="1" dirty="0"/>
          </a:p>
        </p:txBody>
      </p:sp>
      <p:sp>
        <p:nvSpPr>
          <p:cNvPr id="3" name="Subtitle 2"/>
          <p:cNvSpPr>
            <a:spLocks noGrp="1"/>
          </p:cNvSpPr>
          <p:nvPr>
            <p:ph type="subTitle" idx="1"/>
          </p:nvPr>
        </p:nvSpPr>
        <p:spPr>
          <a:xfrm>
            <a:off x="1524000" y="1216058"/>
            <a:ext cx="9144000" cy="5118754"/>
          </a:xfrm>
        </p:spPr>
        <p:txBody>
          <a:bodyPr/>
          <a:lstStyle/>
          <a:p>
            <a:pPr marL="342900" indent="-342900" algn="l">
              <a:buFont typeface="Arial" panose="020B0604020202020204" pitchFamily="34" charset="0"/>
              <a:buChar char="•"/>
            </a:pPr>
            <a:r>
              <a:rPr lang="en-US" dirty="0" smtClean="0"/>
              <a:t>Safety Coverage:</a:t>
            </a:r>
          </a:p>
          <a:p>
            <a:pPr lvl="1" algn="l"/>
            <a:r>
              <a:rPr lang="en-US" dirty="0" smtClean="0"/>
              <a:t>- There will be no less than 1 safety for every 3 lanes firing, no exceptions.</a:t>
            </a:r>
          </a:p>
          <a:p>
            <a:pPr marL="342900" indent="-342900" algn="l">
              <a:buFont typeface="Arial" panose="020B0604020202020204" pitchFamily="34" charset="0"/>
              <a:buChar char="•"/>
            </a:pPr>
            <a:r>
              <a:rPr lang="en-US" dirty="0" smtClean="0"/>
              <a:t>Undisciplined Operations (i.e. Negligent Discharge):</a:t>
            </a:r>
          </a:p>
          <a:p>
            <a:pPr lvl="1" algn="l"/>
            <a:r>
              <a:rPr lang="en-US" dirty="0" smtClean="0"/>
              <a:t>- In order to enter the range all personnel will be required to have a memorandum from their commander stating that they have completed PMI. Any unsafe acts will result in immediate expulsion from the range and potential recommendation of UCMJ action.</a:t>
            </a:r>
          </a:p>
          <a:p>
            <a:pPr marL="342900" indent="-342900" algn="l">
              <a:buFont typeface="Arial" panose="020B0604020202020204" pitchFamily="34" charset="0"/>
              <a:buChar char="•"/>
            </a:pPr>
            <a:r>
              <a:rPr lang="en-US" dirty="0" smtClean="0"/>
              <a:t>Vehicle rollover due to high speeds:</a:t>
            </a:r>
          </a:p>
          <a:p>
            <a:pPr marL="800100" lvl="1" indent="-342900" algn="l">
              <a:buFontTx/>
              <a:buChar char="-"/>
            </a:pPr>
            <a:r>
              <a:rPr lang="en-US" dirty="0" smtClean="0"/>
              <a:t>All vehicles will follow posted speed limits at all times. Rollover drills will be conducted by all vehicles prior to SP.</a:t>
            </a:r>
          </a:p>
          <a:p>
            <a:pPr marL="342900" indent="-342900" algn="l">
              <a:buFont typeface="Arial" panose="020B0604020202020204" pitchFamily="34" charset="0"/>
              <a:buChar char="•"/>
            </a:pPr>
            <a:r>
              <a:rPr lang="en-US" dirty="0" smtClean="0"/>
              <a:t>Misfires/Round Stoppage/Duds:</a:t>
            </a:r>
          </a:p>
          <a:p>
            <a:pPr marL="800100" lvl="1" indent="-342900" algn="l">
              <a:buFontTx/>
              <a:buChar char="-"/>
            </a:pPr>
            <a:r>
              <a:rPr lang="en-US" dirty="0" smtClean="0"/>
              <a:t>If a round does not fire after immediate action, firer will keep pistol pointed down range while lane safety inspects and clears round out of the pistol.</a:t>
            </a:r>
            <a:endParaRPr lang="en-US" dirty="0"/>
          </a:p>
          <a:p>
            <a:pPr marL="800100" lvl="1" indent="-342900" algn="l">
              <a:buFontTx/>
              <a:buChar char="-"/>
            </a:pPr>
            <a:endParaRPr lang="en-US" dirty="0"/>
          </a:p>
        </p:txBody>
      </p:sp>
    </p:spTree>
    <p:extLst>
      <p:ext uri="{BB962C8B-B14F-4D97-AF65-F5344CB8AC3E}">
        <p14:creationId xmlns:p14="http://schemas.microsoft.com/office/powerpoint/2010/main" val="3059487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3312BD-F59B-744A-8AB8-8F2876178B5E}"/>
              </a:ext>
            </a:extLst>
          </p:cNvPr>
          <p:cNvSpPr>
            <a:spLocks noGrp="1"/>
          </p:cNvSpPr>
          <p:nvPr>
            <p:ph idx="1"/>
          </p:nvPr>
        </p:nvSpPr>
        <p:spPr>
          <a:xfrm>
            <a:off x="1809946" y="1410845"/>
            <a:ext cx="8682087" cy="4351338"/>
          </a:xfrm>
        </p:spPr>
        <p:txBody>
          <a:bodyPr>
            <a:normAutofit fontScale="77500" lnSpcReduction="20000"/>
          </a:bodyPr>
          <a:lstStyle/>
          <a:p>
            <a:pPr>
              <a:buFont typeface="Arial" panose="020B0604020202020204" pitchFamily="34" charset="0"/>
              <a:buChar char="•"/>
            </a:pPr>
            <a:r>
              <a:rPr lang="en-US" dirty="0"/>
              <a:t>OIC: </a:t>
            </a:r>
            <a:r>
              <a:rPr lang="en-US" dirty="0" smtClean="0"/>
              <a:t>2LT Mykut</a:t>
            </a:r>
          </a:p>
          <a:p>
            <a:pPr>
              <a:buFont typeface="Arial" panose="020B0604020202020204" pitchFamily="34" charset="0"/>
              <a:buChar char="•"/>
            </a:pPr>
            <a:r>
              <a:rPr lang="en-US" dirty="0" smtClean="0"/>
              <a:t>NCOIC: SFC </a:t>
            </a:r>
            <a:r>
              <a:rPr lang="en-US" dirty="0" err="1" smtClean="0"/>
              <a:t>Rubach</a:t>
            </a:r>
            <a:endParaRPr lang="en-US" dirty="0"/>
          </a:p>
          <a:p>
            <a:pPr>
              <a:buFont typeface="Arial" panose="020B0604020202020204" pitchFamily="34" charset="0"/>
              <a:buChar char="•"/>
            </a:pPr>
            <a:r>
              <a:rPr lang="en-US" dirty="0"/>
              <a:t>RSO: </a:t>
            </a:r>
            <a:r>
              <a:rPr lang="en-US" dirty="0" smtClean="0"/>
              <a:t>1LT Michel</a:t>
            </a:r>
            <a:endParaRPr lang="en-US" dirty="0"/>
          </a:p>
          <a:p>
            <a:pPr>
              <a:buFont typeface="Arial" panose="020B0604020202020204" pitchFamily="34" charset="0"/>
              <a:buChar char="•"/>
            </a:pPr>
            <a:r>
              <a:rPr lang="en-US" dirty="0"/>
              <a:t>Medic: 1x </a:t>
            </a:r>
            <a:r>
              <a:rPr lang="en-US" dirty="0" smtClean="0"/>
              <a:t>soldier (PFC Younker) </a:t>
            </a:r>
            <a:endParaRPr lang="en-US" dirty="0"/>
          </a:p>
          <a:p>
            <a:pPr>
              <a:buFont typeface="Arial" panose="020B0604020202020204" pitchFamily="34" charset="0"/>
              <a:buChar char="•"/>
            </a:pPr>
            <a:r>
              <a:rPr lang="en-US" dirty="0"/>
              <a:t>Water buffalo: 1x from HHC </a:t>
            </a:r>
            <a:r>
              <a:rPr lang="en-US" dirty="0" smtClean="0"/>
              <a:t>Co (R400W)</a:t>
            </a:r>
            <a:endParaRPr lang="en-US" dirty="0"/>
          </a:p>
          <a:p>
            <a:pPr>
              <a:buFont typeface="Arial" panose="020B0604020202020204" pitchFamily="34" charset="0"/>
              <a:buChar char="•"/>
            </a:pPr>
            <a:r>
              <a:rPr lang="en-US" dirty="0" smtClean="0"/>
              <a:t>Ammo </a:t>
            </a:r>
            <a:r>
              <a:rPr lang="en-US" dirty="0"/>
              <a:t>Detail: </a:t>
            </a:r>
            <a:r>
              <a:rPr lang="en-US" dirty="0" smtClean="0"/>
              <a:t>1x NCO, 1x </a:t>
            </a:r>
            <a:r>
              <a:rPr lang="en-US" dirty="0"/>
              <a:t>soldiers </a:t>
            </a:r>
          </a:p>
          <a:p>
            <a:pPr>
              <a:buFont typeface="Arial" panose="020B0604020202020204" pitchFamily="34" charset="0"/>
              <a:buChar char="•"/>
            </a:pPr>
            <a:r>
              <a:rPr lang="en-US" dirty="0"/>
              <a:t>Safeties: 6x NCOs at all </a:t>
            </a:r>
            <a:r>
              <a:rPr lang="en-US" dirty="0" smtClean="0"/>
              <a:t>times </a:t>
            </a:r>
            <a:r>
              <a:rPr lang="en-US" dirty="0"/>
              <a:t>(1 safety/ 3 lanes) companies need to supply 2-3x E-5 and above to provide safeties so other safeties can qualify. </a:t>
            </a:r>
          </a:p>
          <a:p>
            <a:pPr>
              <a:buFont typeface="Arial" panose="020B0604020202020204" pitchFamily="34" charset="0"/>
              <a:buChar char="•"/>
            </a:pPr>
            <a:r>
              <a:rPr lang="en-US" dirty="0"/>
              <a:t>Gate-guard: 2x HHC soldiers </a:t>
            </a:r>
            <a:r>
              <a:rPr lang="en-US" dirty="0" smtClean="0"/>
              <a:t>(on </a:t>
            </a:r>
            <a:r>
              <a:rPr lang="en-US" dirty="0"/>
              <a:t>radio)</a:t>
            </a:r>
          </a:p>
          <a:p>
            <a:pPr>
              <a:buFont typeface="Arial" panose="020B0604020202020204" pitchFamily="34" charset="0"/>
              <a:buChar char="•"/>
            </a:pPr>
            <a:r>
              <a:rPr lang="en-US" dirty="0"/>
              <a:t>Vehicles: </a:t>
            </a:r>
            <a:r>
              <a:rPr lang="en-US" dirty="0" smtClean="0"/>
              <a:t>4x </a:t>
            </a:r>
            <a:r>
              <a:rPr lang="en-US" dirty="0"/>
              <a:t>personnel to operate</a:t>
            </a:r>
          </a:p>
          <a:p>
            <a:pPr lvl="1">
              <a:buFont typeface="Arial" panose="020B0604020202020204" pitchFamily="34" charset="0"/>
              <a:buChar char="•"/>
            </a:pPr>
            <a:r>
              <a:rPr lang="en-US" dirty="0"/>
              <a:t>1x </a:t>
            </a:r>
            <a:r>
              <a:rPr lang="en-US" dirty="0" smtClean="0"/>
              <a:t>LMTV (HQ300)</a:t>
            </a:r>
            <a:endParaRPr lang="en-US" dirty="0"/>
          </a:p>
          <a:p>
            <a:pPr lvl="1">
              <a:buFont typeface="Arial" panose="020B0604020202020204" pitchFamily="34" charset="0"/>
              <a:buChar char="•"/>
            </a:pPr>
            <a:r>
              <a:rPr lang="en-US" dirty="0"/>
              <a:t>1</a:t>
            </a:r>
            <a:r>
              <a:rPr lang="en-US" dirty="0" smtClean="0"/>
              <a:t>x HMMWV (TBD)</a:t>
            </a:r>
            <a:endParaRPr lang="en-US" dirty="0"/>
          </a:p>
          <a:p>
            <a:pPr>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xmlns="" id="{F2BBDF86-23E4-384D-9CAD-F25977DBC872}"/>
              </a:ext>
            </a:extLst>
          </p:cNvPr>
          <p:cNvSpPr txBox="1">
            <a:spLocks/>
          </p:cNvSpPr>
          <p:nvPr/>
        </p:nvSpPr>
        <p:spPr>
          <a:xfrm>
            <a:off x="1981200" y="202980"/>
            <a:ext cx="8229600" cy="762000"/>
          </a:xfrm>
          <a:prstGeom prst="rect">
            <a:avLst/>
          </a:prstGeom>
        </p:spPr>
        <p:txBody>
          <a:bodyPr/>
          <a:lstStyle>
            <a:lvl1pPr algn="ctr" rtl="0" eaLnBrk="0" fontAlgn="base" hangingPunct="0">
              <a:spcBef>
                <a:spcPct val="0"/>
              </a:spcBef>
              <a:spcAft>
                <a:spcPct val="0"/>
              </a:spcAft>
              <a:defRPr sz="3600" b="1" baseline="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n-US" kern="0" dirty="0"/>
              <a:t>Requirements </a:t>
            </a:r>
          </a:p>
        </p:txBody>
      </p:sp>
    </p:spTree>
    <p:extLst>
      <p:ext uri="{BB962C8B-B14F-4D97-AF65-F5344CB8AC3E}">
        <p14:creationId xmlns:p14="http://schemas.microsoft.com/office/powerpoint/2010/main" val="3502594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450" y="202980"/>
            <a:ext cx="8229600" cy="762000"/>
          </a:xfrm>
        </p:spPr>
        <p:txBody>
          <a:bodyPr/>
          <a:lstStyle/>
          <a:p>
            <a:pPr algn="ctr"/>
            <a:r>
              <a:rPr lang="en-US" b="1" dirty="0"/>
              <a:t>Task Organization</a:t>
            </a:r>
          </a:p>
        </p:txBody>
      </p:sp>
      <p:sp>
        <p:nvSpPr>
          <p:cNvPr id="3" name="Content Placeholder 2"/>
          <p:cNvSpPr>
            <a:spLocks noGrp="1"/>
          </p:cNvSpPr>
          <p:nvPr>
            <p:ph idx="1"/>
          </p:nvPr>
        </p:nvSpPr>
        <p:spPr>
          <a:xfrm>
            <a:off x="1986665" y="976497"/>
            <a:ext cx="8229600" cy="5410200"/>
          </a:xfrm>
        </p:spPr>
        <p:txBody>
          <a:bodyPr/>
          <a:lstStyle/>
          <a:p>
            <a:r>
              <a:rPr lang="en-US" sz="1600" dirty="0"/>
              <a:t>OIC: 2LT Mykut</a:t>
            </a:r>
          </a:p>
          <a:p>
            <a:endParaRPr lang="en-US" sz="1600" dirty="0"/>
          </a:p>
          <a:p>
            <a:r>
              <a:rPr lang="en-US" sz="1600" dirty="0"/>
              <a:t>RSO: 1LT Michel</a:t>
            </a:r>
          </a:p>
          <a:p>
            <a:endParaRPr lang="en-US" sz="1600" dirty="0"/>
          </a:p>
          <a:p>
            <a:r>
              <a:rPr lang="en-US" sz="1600" dirty="0"/>
              <a:t>NCOIC: SFC </a:t>
            </a:r>
            <a:r>
              <a:rPr lang="en-US" sz="1600" dirty="0" err="1"/>
              <a:t>Rubach</a:t>
            </a:r>
            <a:endParaRPr lang="en-US" sz="1600" dirty="0"/>
          </a:p>
          <a:p>
            <a:endParaRPr lang="en-US" sz="1600" dirty="0"/>
          </a:p>
          <a:p>
            <a:r>
              <a:rPr lang="en-US" sz="1600" dirty="0"/>
              <a:t>Remedial Trainers: 1x NCO per 5 Soldiers</a:t>
            </a:r>
          </a:p>
          <a:p>
            <a:endParaRPr lang="en-US" sz="1600" dirty="0"/>
          </a:p>
          <a:p>
            <a:r>
              <a:rPr lang="en-US" sz="1600" dirty="0"/>
              <a:t>Ammo Detail: 1 NCO, 2x Soldiers</a:t>
            </a:r>
          </a:p>
          <a:p>
            <a:endParaRPr lang="en-US" sz="1600" dirty="0"/>
          </a:p>
          <a:p>
            <a:r>
              <a:rPr lang="en-US" sz="1600" dirty="0"/>
              <a:t>Radio Operator/Tower: SPC Stegal</a:t>
            </a:r>
          </a:p>
          <a:p>
            <a:endParaRPr lang="en-US" sz="1600" dirty="0"/>
          </a:p>
          <a:p>
            <a:r>
              <a:rPr lang="en-US" sz="1600" dirty="0"/>
              <a:t>Gate Guards: 2x Soldiers </a:t>
            </a:r>
          </a:p>
          <a:p>
            <a:endParaRPr lang="en-US" sz="1600" dirty="0"/>
          </a:p>
          <a:p>
            <a:r>
              <a:rPr lang="en-US" sz="1600" dirty="0"/>
              <a:t>MEDEVAC: PFC Younker</a:t>
            </a:r>
          </a:p>
        </p:txBody>
      </p:sp>
    </p:spTree>
    <p:extLst>
      <p:ext uri="{BB962C8B-B14F-4D97-AF65-F5344CB8AC3E}">
        <p14:creationId xmlns:p14="http://schemas.microsoft.com/office/powerpoint/2010/main" val="3257524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19" y="2476729"/>
            <a:ext cx="5779416" cy="1325563"/>
          </a:xfrm>
        </p:spPr>
        <p:txBody>
          <a:bodyPr/>
          <a:lstStyle/>
          <a:p>
            <a:r>
              <a:rPr lang="en-US" b="1" dirty="0"/>
              <a:t>Questions and Guidance</a:t>
            </a:r>
          </a:p>
        </p:txBody>
      </p:sp>
    </p:spTree>
    <p:extLst>
      <p:ext uri="{BB962C8B-B14F-4D97-AF65-F5344CB8AC3E}">
        <p14:creationId xmlns:p14="http://schemas.microsoft.com/office/powerpoint/2010/main" val="86296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450" y="202980"/>
            <a:ext cx="8229600" cy="762000"/>
          </a:xfrm>
        </p:spPr>
        <p:txBody>
          <a:bodyPr/>
          <a:lstStyle/>
          <a:p>
            <a:pPr algn="ctr"/>
            <a:r>
              <a:rPr lang="en-US" b="1" dirty="0"/>
              <a:t>Situation</a:t>
            </a:r>
          </a:p>
        </p:txBody>
      </p:sp>
      <p:sp>
        <p:nvSpPr>
          <p:cNvPr id="3" name="Content Placeholder 2"/>
          <p:cNvSpPr>
            <a:spLocks noGrp="1"/>
          </p:cNvSpPr>
          <p:nvPr>
            <p:ph idx="1"/>
          </p:nvPr>
        </p:nvSpPr>
        <p:spPr>
          <a:xfrm>
            <a:off x="1871450" y="1156321"/>
            <a:ext cx="9482350" cy="4351338"/>
          </a:xfrm>
        </p:spPr>
        <p:txBody>
          <a:bodyPr/>
          <a:lstStyle/>
          <a:p>
            <a:pPr>
              <a:buFont typeface="Arial" panose="020B0604020202020204" pitchFamily="34" charset="0"/>
              <a:buChar char="•"/>
            </a:pPr>
            <a:r>
              <a:rPr lang="en-US" dirty="0"/>
              <a:t>Friendly</a:t>
            </a:r>
          </a:p>
          <a:p>
            <a:pPr marL="800100" lvl="1" indent="-342900">
              <a:buFontTx/>
              <a:buChar char="-"/>
            </a:pPr>
            <a:r>
              <a:rPr lang="en-US" dirty="0"/>
              <a:t>Range Control</a:t>
            </a:r>
          </a:p>
          <a:p>
            <a:pPr marL="800100" lvl="1" indent="-342900">
              <a:buFontTx/>
              <a:buChar char="-"/>
            </a:pPr>
            <a:r>
              <a:rPr lang="en-US" dirty="0" smtClean="0"/>
              <a:t>BN Support</a:t>
            </a:r>
            <a:endParaRPr lang="en-US" dirty="0"/>
          </a:p>
          <a:p>
            <a:pPr marL="800100" lvl="1" indent="-342900">
              <a:buFontTx/>
              <a:buChar char="-"/>
            </a:pPr>
            <a:r>
              <a:rPr lang="en-US" dirty="0"/>
              <a:t>Medic: Located at </a:t>
            </a:r>
            <a:r>
              <a:rPr lang="en-US" dirty="0" smtClean="0"/>
              <a:t>BWPB </a:t>
            </a:r>
            <a:endParaRPr lang="en-US" dirty="0"/>
          </a:p>
          <a:p>
            <a:pPr marL="400050"/>
            <a:r>
              <a:rPr lang="en-US" dirty="0"/>
              <a:t>Terrain</a:t>
            </a:r>
          </a:p>
          <a:p>
            <a:pPr marL="857250" lvl="1" indent="-342900">
              <a:buFontTx/>
              <a:buChar char="-"/>
            </a:pPr>
            <a:r>
              <a:rPr lang="en-US" dirty="0">
                <a:solidFill>
                  <a:srgbClr val="FF0000"/>
                </a:solidFill>
              </a:rPr>
              <a:t>Black </a:t>
            </a:r>
            <a:r>
              <a:rPr lang="en-US" dirty="0" smtClean="0">
                <a:solidFill>
                  <a:srgbClr val="FF0000"/>
                </a:solidFill>
              </a:rPr>
              <a:t>Water </a:t>
            </a:r>
            <a:r>
              <a:rPr lang="en-US" dirty="0">
                <a:solidFill>
                  <a:srgbClr val="FF0000"/>
                </a:solidFill>
              </a:rPr>
              <a:t>Pistol </a:t>
            </a:r>
            <a:r>
              <a:rPr lang="en-US" dirty="0" smtClean="0">
                <a:solidFill>
                  <a:srgbClr val="FF0000"/>
                </a:solidFill>
              </a:rPr>
              <a:t>Bravo</a:t>
            </a:r>
            <a:endParaRPr lang="en-US" dirty="0">
              <a:solidFill>
                <a:srgbClr val="FF0000"/>
              </a:solidFill>
            </a:endParaRPr>
          </a:p>
          <a:p>
            <a:pPr marL="457200"/>
            <a:r>
              <a:rPr lang="en-US" dirty="0" smtClean="0"/>
              <a:t>Minimum Qualification </a:t>
            </a:r>
            <a:r>
              <a:rPr lang="en-US" dirty="0"/>
              <a:t>Standard: 16/30 hits</a:t>
            </a:r>
          </a:p>
          <a:p>
            <a:pPr marL="114300" indent="0"/>
            <a:endParaRPr lang="en-US" dirty="0">
              <a:highlight>
                <a:srgbClr val="FFFF00"/>
              </a:highlight>
            </a:endParaRPr>
          </a:p>
          <a:p>
            <a:pPr marL="800100" lvl="1" indent="-342900">
              <a:buFontTx/>
              <a:buChar char="-"/>
            </a:pPr>
            <a:endParaRPr lang="en-US" dirty="0"/>
          </a:p>
        </p:txBody>
      </p:sp>
      <p:graphicFrame>
        <p:nvGraphicFramePr>
          <p:cNvPr id="4" name="Table 3">
            <a:extLst>
              <a:ext uri="{FF2B5EF4-FFF2-40B4-BE49-F238E27FC236}">
                <a16:creationId xmlns:a16="http://schemas.microsoft.com/office/drawing/2014/main" xmlns="" id="{01F9B5BC-399A-4977-84C3-894D92A7593E}"/>
              </a:ext>
            </a:extLst>
          </p:cNvPr>
          <p:cNvGraphicFramePr>
            <a:graphicFrameLocks noGrp="1"/>
          </p:cNvGraphicFramePr>
          <p:nvPr>
            <p:extLst>
              <p:ext uri="{D42A27DB-BD31-4B8C-83A1-F6EECF244321}">
                <p14:modId xmlns:p14="http://schemas.microsoft.com/office/powerpoint/2010/main" val="3746616615"/>
              </p:ext>
            </p:extLst>
          </p:nvPr>
        </p:nvGraphicFramePr>
        <p:xfrm>
          <a:off x="2236298" y="4542745"/>
          <a:ext cx="7719404" cy="1381760"/>
        </p:xfrm>
        <a:graphic>
          <a:graphicData uri="http://schemas.openxmlformats.org/drawingml/2006/table">
            <a:tbl>
              <a:tblPr firstRow="1" bandRow="1">
                <a:tableStyleId>{073A0DAA-6AF3-43AB-8588-CEC1D06C72B9}</a:tableStyleId>
              </a:tblPr>
              <a:tblGrid>
                <a:gridCol w="1102772">
                  <a:extLst>
                    <a:ext uri="{9D8B030D-6E8A-4147-A177-3AD203B41FA5}">
                      <a16:colId xmlns:a16="http://schemas.microsoft.com/office/drawing/2014/main" xmlns="" val="1022125691"/>
                    </a:ext>
                  </a:extLst>
                </a:gridCol>
                <a:gridCol w="1271431">
                  <a:extLst>
                    <a:ext uri="{9D8B030D-6E8A-4147-A177-3AD203B41FA5}">
                      <a16:colId xmlns:a16="http://schemas.microsoft.com/office/drawing/2014/main" xmlns="" val="1763368557"/>
                    </a:ext>
                  </a:extLst>
                </a:gridCol>
                <a:gridCol w="934114">
                  <a:extLst>
                    <a:ext uri="{9D8B030D-6E8A-4147-A177-3AD203B41FA5}">
                      <a16:colId xmlns:a16="http://schemas.microsoft.com/office/drawing/2014/main" xmlns="" val="2288408600"/>
                    </a:ext>
                  </a:extLst>
                </a:gridCol>
                <a:gridCol w="916233">
                  <a:extLst>
                    <a:ext uri="{9D8B030D-6E8A-4147-A177-3AD203B41FA5}">
                      <a16:colId xmlns:a16="http://schemas.microsoft.com/office/drawing/2014/main" xmlns="" val="135978524"/>
                    </a:ext>
                  </a:extLst>
                </a:gridCol>
                <a:gridCol w="960125">
                  <a:extLst>
                    <a:ext uri="{9D8B030D-6E8A-4147-A177-3AD203B41FA5}">
                      <a16:colId xmlns:a16="http://schemas.microsoft.com/office/drawing/2014/main" xmlns="" val="2677069740"/>
                    </a:ext>
                  </a:extLst>
                </a:gridCol>
                <a:gridCol w="844910">
                  <a:extLst>
                    <a:ext uri="{9D8B030D-6E8A-4147-A177-3AD203B41FA5}">
                      <a16:colId xmlns:a16="http://schemas.microsoft.com/office/drawing/2014/main" xmlns="" val="3442006521"/>
                    </a:ext>
                  </a:extLst>
                </a:gridCol>
                <a:gridCol w="921720">
                  <a:extLst>
                    <a:ext uri="{9D8B030D-6E8A-4147-A177-3AD203B41FA5}">
                      <a16:colId xmlns:a16="http://schemas.microsoft.com/office/drawing/2014/main" xmlns="" val="20005"/>
                    </a:ext>
                  </a:extLst>
                </a:gridCol>
                <a:gridCol w="768099"/>
              </a:tblGrid>
              <a:tr h="370840">
                <a:tc gridSpan="8">
                  <a:txBody>
                    <a:bodyPr/>
                    <a:lstStyle/>
                    <a:p>
                      <a:pPr algn="ctr"/>
                      <a:r>
                        <a:rPr lang="en-US" dirty="0"/>
                        <a:t>Expected Soldiers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xmlns="" val="2861790332"/>
                  </a:ext>
                </a:extLst>
              </a:tr>
              <a:tr h="370840">
                <a:tc>
                  <a:txBody>
                    <a:bodyPr/>
                    <a:lstStyle/>
                    <a:p>
                      <a:r>
                        <a:rPr lang="en-US" dirty="0"/>
                        <a:t>HHC BN</a:t>
                      </a:r>
                    </a:p>
                  </a:txBody>
                  <a:tcPr/>
                </a:tc>
                <a:tc>
                  <a:txBody>
                    <a:bodyPr/>
                    <a:lstStyle/>
                    <a:p>
                      <a:r>
                        <a:rPr lang="en-US" dirty="0"/>
                        <a:t>HHC BDE</a:t>
                      </a:r>
                    </a:p>
                  </a:txBody>
                  <a:tcPr/>
                </a:tc>
                <a:tc>
                  <a:txBody>
                    <a:bodyPr/>
                    <a:lstStyle/>
                    <a:p>
                      <a:r>
                        <a:rPr lang="en-US" baseline="0" dirty="0"/>
                        <a:t>A </a:t>
                      </a:r>
                      <a:r>
                        <a:rPr lang="en-US" dirty="0"/>
                        <a:t>Co</a:t>
                      </a:r>
                    </a:p>
                  </a:txBody>
                  <a:tcPr/>
                </a:tc>
                <a:tc>
                  <a:txBody>
                    <a:bodyPr/>
                    <a:lstStyle/>
                    <a:p>
                      <a:r>
                        <a:rPr lang="en-US" dirty="0"/>
                        <a:t>B Co</a:t>
                      </a:r>
                    </a:p>
                  </a:txBody>
                  <a:tcPr/>
                </a:tc>
                <a:tc>
                  <a:txBody>
                    <a:bodyPr/>
                    <a:lstStyle/>
                    <a:p>
                      <a:r>
                        <a:rPr lang="en-US" dirty="0"/>
                        <a:t>C Co</a:t>
                      </a:r>
                    </a:p>
                  </a:txBody>
                  <a:tcPr/>
                </a:tc>
                <a:tc>
                  <a:txBody>
                    <a:bodyPr/>
                    <a:lstStyle/>
                    <a:p>
                      <a:r>
                        <a:rPr lang="en-US" dirty="0"/>
                        <a:t>D</a:t>
                      </a:r>
                      <a:r>
                        <a:rPr lang="en-US" baseline="0" dirty="0"/>
                        <a:t> Co</a:t>
                      </a:r>
                      <a:endParaRPr lang="en-US" dirty="0"/>
                    </a:p>
                  </a:txBody>
                  <a:tcPr/>
                </a:tc>
                <a:tc>
                  <a:txBody>
                    <a:bodyPr/>
                    <a:lstStyle/>
                    <a:p>
                      <a:r>
                        <a:rPr lang="en-US" dirty="0"/>
                        <a:t>E-FSC</a:t>
                      </a:r>
                    </a:p>
                  </a:txBody>
                  <a:tcPr/>
                </a:tc>
                <a:tc>
                  <a:txBody>
                    <a:bodyPr/>
                    <a:lstStyle/>
                    <a:p>
                      <a:r>
                        <a:rPr lang="en-US" dirty="0" smtClean="0"/>
                        <a:t>115</a:t>
                      </a:r>
                      <a:r>
                        <a:rPr lang="en-US" baseline="30000" dirty="0" smtClean="0"/>
                        <a:t>th</a:t>
                      </a:r>
                      <a:r>
                        <a:rPr lang="en-US" dirty="0" smtClean="0"/>
                        <a:t> BSB</a:t>
                      </a:r>
                      <a:endParaRPr lang="en-US" dirty="0"/>
                    </a:p>
                  </a:txBody>
                  <a:tcPr/>
                </a:tc>
                <a:extLst>
                  <a:ext uri="{0D108BD9-81ED-4DB2-BD59-A6C34878D82A}">
                    <a16:rowId xmlns:a16="http://schemas.microsoft.com/office/drawing/2014/main" xmlns="" val="4017003531"/>
                  </a:ext>
                </a:extLst>
              </a:tr>
              <a:tr h="370840">
                <a:tc>
                  <a:txBody>
                    <a:bodyPr/>
                    <a:lstStyle/>
                    <a:p>
                      <a:r>
                        <a:rPr lang="en-US" dirty="0" smtClean="0"/>
                        <a:t>12</a:t>
                      </a:r>
                      <a:endParaRPr lang="en-US" dirty="0"/>
                    </a:p>
                  </a:txBody>
                  <a:tcPr/>
                </a:tc>
                <a:tc>
                  <a:txBody>
                    <a:bodyPr/>
                    <a:lstStyle/>
                    <a:p>
                      <a:r>
                        <a:rPr lang="en-US" dirty="0" smtClean="0"/>
                        <a:t>36</a:t>
                      </a:r>
                      <a:endParaRPr lang="en-US" dirty="0"/>
                    </a:p>
                  </a:txBody>
                  <a:tcPr/>
                </a:tc>
                <a:tc>
                  <a:txBody>
                    <a:bodyPr/>
                    <a:lstStyle/>
                    <a:p>
                      <a:r>
                        <a:rPr lang="en-US" dirty="0"/>
                        <a:t>6</a:t>
                      </a:r>
                    </a:p>
                  </a:txBody>
                  <a:tcPr/>
                </a:tc>
                <a:tc>
                  <a:txBody>
                    <a:bodyPr/>
                    <a:lstStyle/>
                    <a:p>
                      <a:r>
                        <a:rPr lang="en-US" dirty="0"/>
                        <a:t>6</a:t>
                      </a:r>
                    </a:p>
                  </a:txBody>
                  <a:tcPr/>
                </a:tc>
                <a:tc>
                  <a:txBody>
                    <a:bodyPr/>
                    <a:lstStyle/>
                    <a:p>
                      <a:r>
                        <a:rPr lang="en-US" dirty="0"/>
                        <a:t>4</a:t>
                      </a:r>
                    </a:p>
                  </a:txBody>
                  <a:tcPr/>
                </a:tc>
                <a:tc>
                  <a:txBody>
                    <a:bodyPr/>
                    <a:lstStyle/>
                    <a:p>
                      <a:r>
                        <a:rPr lang="en-US" dirty="0" smtClean="0"/>
                        <a:t>10</a:t>
                      </a:r>
                      <a:endParaRPr lang="en-US" dirty="0"/>
                    </a:p>
                  </a:txBody>
                  <a:tcPr/>
                </a:tc>
                <a:tc>
                  <a:txBody>
                    <a:bodyPr/>
                    <a:lstStyle/>
                    <a:p>
                      <a:r>
                        <a:rPr lang="en-US" dirty="0" smtClean="0"/>
                        <a:t>3</a:t>
                      </a:r>
                      <a:endParaRPr lang="en-US" dirty="0"/>
                    </a:p>
                  </a:txBody>
                  <a:tcPr/>
                </a:tc>
                <a:tc>
                  <a:txBody>
                    <a:bodyPr/>
                    <a:lstStyle/>
                    <a:p>
                      <a:r>
                        <a:rPr lang="en-US" dirty="0" smtClean="0"/>
                        <a:t>11</a:t>
                      </a:r>
                      <a:endParaRPr lang="en-US" dirty="0"/>
                    </a:p>
                  </a:txBody>
                  <a:tcPr/>
                </a:tc>
                <a:extLst>
                  <a:ext uri="{0D108BD9-81ED-4DB2-BD59-A6C34878D82A}">
                    <a16:rowId xmlns:a16="http://schemas.microsoft.com/office/drawing/2014/main" xmlns="" val="2944790734"/>
                  </a:ext>
                </a:extLst>
              </a:tr>
            </a:tbl>
          </a:graphicData>
        </a:graphic>
      </p:graphicFrame>
    </p:spTree>
    <p:extLst>
      <p:ext uri="{BB962C8B-B14F-4D97-AF65-F5344CB8AC3E}">
        <p14:creationId xmlns:p14="http://schemas.microsoft.com/office/powerpoint/2010/main" val="4220927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208" y="145721"/>
            <a:ext cx="8229600" cy="762000"/>
          </a:xfrm>
        </p:spPr>
        <p:txBody>
          <a:bodyPr/>
          <a:lstStyle/>
          <a:p>
            <a:pPr algn="ctr"/>
            <a:r>
              <a:rPr lang="en-US" b="1" dirty="0"/>
              <a:t>Mission</a:t>
            </a:r>
          </a:p>
        </p:txBody>
      </p:sp>
      <p:sp>
        <p:nvSpPr>
          <p:cNvPr id="3" name="Content Placeholder 2"/>
          <p:cNvSpPr>
            <a:spLocks noGrp="1"/>
          </p:cNvSpPr>
          <p:nvPr>
            <p:ph idx="1"/>
          </p:nvPr>
        </p:nvSpPr>
        <p:spPr>
          <a:xfrm>
            <a:off x="1536569" y="1825625"/>
            <a:ext cx="9030878" cy="4351338"/>
          </a:xfrm>
        </p:spPr>
        <p:txBody>
          <a:bodyPr/>
          <a:lstStyle/>
          <a:p>
            <a:pPr algn="ctr"/>
            <a:endParaRPr lang="en-US" dirty="0"/>
          </a:p>
          <a:p>
            <a:pPr algn="ctr"/>
            <a:endParaRPr lang="en-US" sz="3200" dirty="0"/>
          </a:p>
          <a:p>
            <a:pPr marL="0" indent="0" algn="ctr">
              <a:buNone/>
            </a:pPr>
            <a:r>
              <a:rPr lang="en-US" sz="2400" dirty="0"/>
              <a:t>91</a:t>
            </a:r>
            <a:r>
              <a:rPr lang="en-US" sz="2400" baseline="30000" dirty="0"/>
              <a:t>st</a:t>
            </a:r>
            <a:r>
              <a:rPr lang="en-US" sz="2400" dirty="0"/>
              <a:t> EN BN executes an M9 Qualification Range on 22-23 MAY at Black Water Pistol Bravo (BWPB) IOT qualify </a:t>
            </a:r>
            <a:r>
              <a:rPr lang="en-US" sz="2400" dirty="0" smtClean="0"/>
              <a:t>88 91</a:t>
            </a:r>
            <a:r>
              <a:rPr lang="en-US" sz="2400" baseline="30000" dirty="0" smtClean="0"/>
              <a:t>st</a:t>
            </a:r>
            <a:r>
              <a:rPr lang="en-US" sz="2400" dirty="0" smtClean="0"/>
              <a:t> </a:t>
            </a:r>
            <a:r>
              <a:rPr lang="en-US" sz="2400" dirty="0"/>
              <a:t>EN BN Soldiers assigned an M9 Pistol. </a:t>
            </a:r>
          </a:p>
        </p:txBody>
      </p:sp>
    </p:spTree>
    <p:extLst>
      <p:ext uri="{BB962C8B-B14F-4D97-AF65-F5344CB8AC3E}">
        <p14:creationId xmlns:p14="http://schemas.microsoft.com/office/powerpoint/2010/main" val="22172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976" y="126170"/>
            <a:ext cx="8229600" cy="762000"/>
          </a:xfrm>
        </p:spPr>
        <p:txBody>
          <a:bodyPr/>
          <a:lstStyle/>
          <a:p>
            <a:pPr algn="ctr"/>
            <a:r>
              <a:rPr lang="en-US" b="1" dirty="0"/>
              <a:t>Concept of Operation</a:t>
            </a:r>
          </a:p>
        </p:txBody>
      </p:sp>
      <p:sp>
        <p:nvSpPr>
          <p:cNvPr id="3" name="Content Placeholder 2"/>
          <p:cNvSpPr>
            <a:spLocks noGrp="1"/>
          </p:cNvSpPr>
          <p:nvPr>
            <p:ph idx="1"/>
          </p:nvPr>
        </p:nvSpPr>
        <p:spPr>
          <a:xfrm>
            <a:off x="1975976" y="1047890"/>
            <a:ext cx="8229600" cy="5410200"/>
          </a:xfrm>
        </p:spPr>
        <p:txBody>
          <a:bodyPr/>
          <a:lstStyle/>
          <a:p>
            <a:pPr marL="285750" indent="-285750"/>
            <a:r>
              <a:rPr lang="en-US" sz="1800" b="1" dirty="0"/>
              <a:t>Phase I (Prep/Movement)</a:t>
            </a:r>
          </a:p>
          <a:p>
            <a:pPr marL="400050" lvl="1" indent="0"/>
            <a:r>
              <a:rPr lang="en-US" sz="1800" dirty="0"/>
              <a:t>-   Begin: Receipt of Order</a:t>
            </a:r>
          </a:p>
          <a:p>
            <a:pPr marL="400050" lvl="1" indent="0"/>
            <a:r>
              <a:rPr lang="en-US" sz="1800" dirty="0"/>
              <a:t>-   End: Arrival of Ammo 22 0700 MAY 19</a:t>
            </a:r>
          </a:p>
          <a:p>
            <a:pPr marL="285750" indent="-285750"/>
            <a:r>
              <a:rPr lang="en-US" sz="1800" b="1" dirty="0"/>
              <a:t>Phase II (Day 1 Execution)</a:t>
            </a:r>
          </a:p>
          <a:p>
            <a:pPr marL="400050" lvl="1" indent="0"/>
            <a:r>
              <a:rPr lang="en-US" sz="1800" dirty="0"/>
              <a:t>-   Begin: Safety Brief</a:t>
            </a:r>
          </a:p>
          <a:p>
            <a:pPr marL="400050" lvl="1" indent="0"/>
            <a:r>
              <a:rPr lang="en-US" sz="1800" dirty="0"/>
              <a:t>-   End: Day 1 Complete, AHA handoff 22 1630 MAY 19</a:t>
            </a:r>
          </a:p>
          <a:p>
            <a:pPr marL="285750" indent="-285750"/>
            <a:r>
              <a:rPr lang="en-US" sz="1800" b="1" dirty="0"/>
              <a:t>Phase III (Overnight)</a:t>
            </a:r>
          </a:p>
          <a:p>
            <a:pPr marL="400050" lvl="1" indent="0"/>
            <a:r>
              <a:rPr lang="en-US" sz="1800" dirty="0"/>
              <a:t>-   Begin: Range cold, AHA handover complete </a:t>
            </a:r>
          </a:p>
          <a:p>
            <a:pPr marL="400050" lvl="1" indent="0"/>
            <a:r>
              <a:rPr lang="en-US" sz="1800" dirty="0"/>
              <a:t>-   End: Range reoccupied, </a:t>
            </a:r>
            <a:r>
              <a:rPr lang="en-US" sz="1800" dirty="0" smtClean="0"/>
              <a:t>Range Goes Hot NLT 23 </a:t>
            </a:r>
            <a:r>
              <a:rPr lang="en-US" sz="1800" dirty="0"/>
              <a:t>0800 MAY 19</a:t>
            </a:r>
          </a:p>
          <a:p>
            <a:pPr marL="285750" indent="-285750"/>
            <a:r>
              <a:rPr lang="en-US" sz="1800" b="1" dirty="0"/>
              <a:t>Phase IV (Day 2 Execution)</a:t>
            </a:r>
          </a:p>
          <a:p>
            <a:pPr marL="400050" lvl="1" indent="0"/>
            <a:r>
              <a:rPr lang="en-US" sz="1800" dirty="0"/>
              <a:t>-   Begin: Safety Brief </a:t>
            </a:r>
          </a:p>
          <a:p>
            <a:pPr marL="400050" lvl="1" indent="0"/>
            <a:r>
              <a:rPr lang="en-US" sz="1800" dirty="0"/>
              <a:t>-   End: Qualification Complete, NLT 1600 23 MAY 19</a:t>
            </a:r>
          </a:p>
          <a:p>
            <a:pPr marL="285750" indent="-285750"/>
            <a:r>
              <a:rPr lang="en-US" sz="1800" b="1" dirty="0"/>
              <a:t> Phase V (Reconsolidation and Recovery)</a:t>
            </a:r>
          </a:p>
          <a:p>
            <a:pPr marL="400050" lvl="1" indent="0"/>
            <a:r>
              <a:rPr lang="en-US" sz="1800" dirty="0"/>
              <a:t>-   Begin: Qualification Complete</a:t>
            </a:r>
          </a:p>
          <a:p>
            <a:pPr marL="400050" lvl="1" indent="0"/>
            <a:r>
              <a:rPr lang="en-US" sz="1800" dirty="0"/>
              <a:t>-   End: All Maintenance conducted on vehicles and equipment, all SI is                     	accounted for, all vehicles are washed and refueled. </a:t>
            </a:r>
          </a:p>
          <a:p>
            <a:pPr marL="0" indent="0"/>
            <a:endParaRPr lang="en-US" sz="1800" dirty="0"/>
          </a:p>
        </p:txBody>
      </p:sp>
    </p:spTree>
    <p:extLst>
      <p:ext uri="{BB962C8B-B14F-4D97-AF65-F5344CB8AC3E}">
        <p14:creationId xmlns:p14="http://schemas.microsoft.com/office/powerpoint/2010/main" val="503421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57787" y="2550755"/>
            <a:ext cx="1788911" cy="1626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prstClr val="black"/>
                </a:solidFill>
              </a:rPr>
              <a:t>Sustainment</a:t>
            </a:r>
          </a:p>
          <a:p>
            <a:endParaRPr lang="en-US" sz="600" b="1" dirty="0">
              <a:solidFill>
                <a:prstClr val="black"/>
              </a:solidFill>
              <a:cs typeface="Arial" panose="020B0604020202020204" pitchFamily="34" charset="0"/>
            </a:endParaRPr>
          </a:p>
          <a:p>
            <a:r>
              <a:rPr lang="en-US" sz="788" b="1" dirty="0">
                <a:solidFill>
                  <a:prstClr val="black"/>
                </a:solidFill>
                <a:cs typeface="Arial" panose="020B0604020202020204" pitchFamily="34" charset="0"/>
              </a:rPr>
              <a:t>Land</a:t>
            </a:r>
            <a:r>
              <a:rPr lang="en-US" sz="788" dirty="0">
                <a:solidFill>
                  <a:prstClr val="black"/>
                </a:solidFill>
                <a:cs typeface="Arial" panose="020B0604020202020204" pitchFamily="34" charset="0"/>
              </a:rPr>
              <a:t> – M9 Range, BWRB</a:t>
            </a:r>
          </a:p>
          <a:p>
            <a:r>
              <a:rPr lang="en-US" sz="788" b="1" dirty="0">
                <a:solidFill>
                  <a:prstClr val="black"/>
                </a:solidFill>
                <a:cs typeface="Arial" panose="020B0604020202020204" pitchFamily="34" charset="0"/>
              </a:rPr>
              <a:t>CL I- </a:t>
            </a:r>
            <a:r>
              <a:rPr lang="en-US" sz="788" dirty="0">
                <a:solidFill>
                  <a:prstClr val="black"/>
                </a:solidFill>
                <a:cs typeface="Arial" panose="020B0604020202020204" pitchFamily="34" charset="0"/>
              </a:rPr>
              <a:t>Ration Cycle M-M, Water Buffalo</a:t>
            </a:r>
          </a:p>
          <a:p>
            <a:r>
              <a:rPr lang="en-US" sz="788" b="1" dirty="0">
                <a:solidFill>
                  <a:prstClr val="black"/>
                </a:solidFill>
                <a:cs typeface="Arial" panose="020B0604020202020204" pitchFamily="34" charset="0"/>
              </a:rPr>
              <a:t>CL II- </a:t>
            </a:r>
            <a:r>
              <a:rPr lang="en-US" sz="788" dirty="0">
                <a:solidFill>
                  <a:prstClr val="black"/>
                </a:solidFill>
                <a:cs typeface="Arial" panose="020B0604020202020204" pitchFamily="34" charset="0"/>
              </a:rPr>
              <a:t>Dry Erase Board/Markers, Trash Bags, Ear Pro, 100mph Tape</a:t>
            </a:r>
          </a:p>
          <a:p>
            <a:r>
              <a:rPr lang="en-US" sz="788" b="1" dirty="0">
                <a:solidFill>
                  <a:prstClr val="black"/>
                </a:solidFill>
                <a:cs typeface="Arial" panose="020B0604020202020204" pitchFamily="34" charset="0"/>
              </a:rPr>
              <a:t>CL III- </a:t>
            </a:r>
            <a:r>
              <a:rPr lang="en-US" sz="788" dirty="0">
                <a:solidFill>
                  <a:prstClr val="black"/>
                </a:solidFill>
                <a:cs typeface="Arial" panose="020B0604020202020204" pitchFamily="34" charset="0"/>
              </a:rPr>
              <a:t>CLP/spray bottles</a:t>
            </a:r>
          </a:p>
          <a:p>
            <a:r>
              <a:rPr lang="en-US" sz="788" b="1" dirty="0">
                <a:solidFill>
                  <a:prstClr val="black"/>
                </a:solidFill>
                <a:cs typeface="Arial" panose="020B0604020202020204" pitchFamily="34" charset="0"/>
              </a:rPr>
              <a:t>CL V- </a:t>
            </a:r>
            <a:r>
              <a:rPr lang="en-US" sz="788" dirty="0">
                <a:solidFill>
                  <a:prstClr val="black"/>
                </a:solidFill>
                <a:cs typeface="Arial" panose="020B0604020202020204" pitchFamily="34" charset="0"/>
              </a:rPr>
              <a:t>4,000 rounds 9MM </a:t>
            </a:r>
          </a:p>
          <a:p>
            <a:r>
              <a:rPr lang="en-US" sz="788" b="1" dirty="0">
                <a:solidFill>
                  <a:prstClr val="black"/>
                </a:solidFill>
                <a:cs typeface="Arial" panose="020B0604020202020204" pitchFamily="34" charset="0"/>
              </a:rPr>
              <a:t>CL VII/Medical Coverage- </a:t>
            </a:r>
            <a:r>
              <a:rPr lang="en-US" sz="788" dirty="0">
                <a:solidFill>
                  <a:prstClr val="black"/>
                </a:solidFill>
                <a:cs typeface="Arial" panose="020B0604020202020204" pitchFamily="34" charset="0"/>
              </a:rPr>
              <a:t>CLS personnel/MEDIC (PFC Younker)</a:t>
            </a:r>
          </a:p>
          <a:p>
            <a:r>
              <a:rPr lang="en-US" sz="788" b="1" dirty="0">
                <a:solidFill>
                  <a:prstClr val="black"/>
                </a:solidFill>
                <a:cs typeface="Arial" panose="020B0604020202020204" pitchFamily="34" charset="0"/>
              </a:rPr>
              <a:t>CL IX- </a:t>
            </a:r>
            <a:r>
              <a:rPr lang="en-US" sz="788" dirty="0">
                <a:solidFill>
                  <a:prstClr val="black"/>
                </a:solidFill>
                <a:cs typeface="Arial" panose="020B0604020202020204" pitchFamily="34" charset="0"/>
              </a:rPr>
              <a:t>Armorer on site</a:t>
            </a:r>
          </a:p>
          <a:p>
            <a:r>
              <a:rPr lang="en-US" sz="788" b="1" dirty="0">
                <a:solidFill>
                  <a:prstClr val="black"/>
                </a:solidFill>
                <a:cs typeface="Arial" panose="020B0604020202020204" pitchFamily="34" charset="0"/>
              </a:rPr>
              <a:t>Recovery- </a:t>
            </a:r>
            <a:r>
              <a:rPr lang="en-US" sz="788" dirty="0">
                <a:solidFill>
                  <a:prstClr val="black"/>
                </a:solidFill>
                <a:cs typeface="Arial" panose="020B0604020202020204" pitchFamily="34" charset="0"/>
              </a:rPr>
              <a:t>E FSC</a:t>
            </a:r>
          </a:p>
          <a:p>
            <a:endParaRPr lang="en-US" sz="788" dirty="0">
              <a:solidFill>
                <a:prstClr val="black"/>
              </a:solidFill>
              <a:cs typeface="Arial" panose="020B0604020202020204" pitchFamily="34" charset="0"/>
            </a:endParaRPr>
          </a:p>
        </p:txBody>
      </p:sp>
      <p:sp>
        <p:nvSpPr>
          <p:cNvPr id="16" name="Title 1"/>
          <p:cNvSpPr>
            <a:spLocks noGrp="1"/>
          </p:cNvSpPr>
          <p:nvPr>
            <p:ph type="title"/>
          </p:nvPr>
        </p:nvSpPr>
        <p:spPr>
          <a:xfrm>
            <a:off x="2185500" y="335049"/>
            <a:ext cx="8229600" cy="369332"/>
          </a:xfrm>
        </p:spPr>
        <p:txBody>
          <a:bodyPr>
            <a:normAutofit fontScale="90000"/>
          </a:bodyPr>
          <a:lstStyle/>
          <a:p>
            <a:r>
              <a:rPr lang="en-US" sz="2400" dirty="0"/>
              <a:t>91 BEB M9 Qualification – 22/23 May 2019</a:t>
            </a:r>
          </a:p>
        </p:txBody>
      </p:sp>
      <p:sp>
        <p:nvSpPr>
          <p:cNvPr id="38" name="Rectangle 37"/>
          <p:cNvSpPr/>
          <p:nvPr/>
        </p:nvSpPr>
        <p:spPr>
          <a:xfrm>
            <a:off x="5142957" y="1039431"/>
            <a:ext cx="1788910" cy="150992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prstClr val="black"/>
                </a:solidFill>
              </a:rPr>
              <a:t>Manning</a:t>
            </a:r>
          </a:p>
          <a:p>
            <a:endParaRPr lang="en-US" sz="788" b="1" dirty="0">
              <a:solidFill>
                <a:prstClr val="black"/>
              </a:solidFill>
              <a:cs typeface="Arial" panose="020B0604020202020204" pitchFamily="34" charset="0"/>
            </a:endParaRPr>
          </a:p>
          <a:p>
            <a:r>
              <a:rPr lang="en-US" sz="788" b="1" dirty="0">
                <a:solidFill>
                  <a:prstClr val="black"/>
                </a:solidFill>
                <a:cs typeface="Arial" panose="020B0604020202020204" pitchFamily="34" charset="0"/>
              </a:rPr>
              <a:t>OIC</a:t>
            </a:r>
            <a:r>
              <a:rPr lang="en-US" sz="788" dirty="0">
                <a:solidFill>
                  <a:prstClr val="black"/>
                </a:solidFill>
                <a:cs typeface="Arial" panose="020B0604020202020204" pitchFamily="34" charset="0"/>
              </a:rPr>
              <a:t>: 2LT Mykut</a:t>
            </a:r>
          </a:p>
          <a:p>
            <a:r>
              <a:rPr lang="en-US" sz="788" b="1" dirty="0">
                <a:solidFill>
                  <a:prstClr val="black"/>
                </a:solidFill>
                <a:cs typeface="Arial" panose="020B0604020202020204" pitchFamily="34" charset="0"/>
              </a:rPr>
              <a:t>RSO</a:t>
            </a:r>
            <a:r>
              <a:rPr lang="en-US" sz="788" dirty="0">
                <a:solidFill>
                  <a:prstClr val="black"/>
                </a:solidFill>
                <a:cs typeface="Arial" panose="020B0604020202020204" pitchFamily="34" charset="0"/>
              </a:rPr>
              <a:t>: 1LT Michel</a:t>
            </a:r>
          </a:p>
          <a:p>
            <a:r>
              <a:rPr lang="en-US" sz="788" b="1" dirty="0">
                <a:solidFill>
                  <a:prstClr val="black"/>
                </a:solidFill>
                <a:cs typeface="Arial" panose="020B0604020202020204" pitchFamily="34" charset="0"/>
              </a:rPr>
              <a:t>NCOIC</a:t>
            </a:r>
            <a:r>
              <a:rPr lang="en-US" sz="788" dirty="0">
                <a:solidFill>
                  <a:prstClr val="black"/>
                </a:solidFill>
                <a:cs typeface="Arial" panose="020B0604020202020204" pitchFamily="34" charset="0"/>
              </a:rPr>
              <a:t>: SFC </a:t>
            </a:r>
            <a:r>
              <a:rPr lang="en-US" sz="788" dirty="0" err="1">
                <a:solidFill>
                  <a:prstClr val="black"/>
                </a:solidFill>
                <a:cs typeface="Arial" panose="020B0604020202020204" pitchFamily="34" charset="0"/>
              </a:rPr>
              <a:t>Rubach</a:t>
            </a:r>
            <a:endParaRPr lang="en-US" sz="788" dirty="0">
              <a:solidFill>
                <a:prstClr val="black"/>
              </a:solidFill>
              <a:cs typeface="Arial" panose="020B0604020202020204" pitchFamily="34" charset="0"/>
            </a:endParaRPr>
          </a:p>
          <a:p>
            <a:r>
              <a:rPr lang="en-US" sz="788" b="1" dirty="0">
                <a:solidFill>
                  <a:prstClr val="black"/>
                </a:solidFill>
                <a:cs typeface="Arial" panose="020B0604020202020204" pitchFamily="34" charset="0"/>
              </a:rPr>
              <a:t>RTO: </a:t>
            </a:r>
            <a:r>
              <a:rPr lang="en-US" sz="788" dirty="0">
                <a:solidFill>
                  <a:prstClr val="black"/>
                </a:solidFill>
                <a:cs typeface="Arial" panose="020B0604020202020204" pitchFamily="34" charset="0"/>
              </a:rPr>
              <a:t>SPC Stegal</a:t>
            </a:r>
          </a:p>
          <a:p>
            <a:r>
              <a:rPr lang="en-US" sz="788" b="1" dirty="0">
                <a:solidFill>
                  <a:prstClr val="black"/>
                </a:solidFill>
                <a:cs typeface="Arial" panose="020B0604020202020204" pitchFamily="34" charset="0"/>
              </a:rPr>
              <a:t>Medic: </a:t>
            </a:r>
            <a:r>
              <a:rPr lang="en-US" sz="788" dirty="0">
                <a:solidFill>
                  <a:prstClr val="black"/>
                </a:solidFill>
                <a:cs typeface="Arial" panose="020B0604020202020204" pitchFamily="34" charset="0"/>
              </a:rPr>
              <a:t>PFC Younker</a:t>
            </a:r>
            <a:endParaRPr lang="en-US" sz="788" b="1" dirty="0">
              <a:solidFill>
                <a:prstClr val="black"/>
              </a:solidFill>
              <a:cs typeface="Arial" panose="020B0604020202020204" pitchFamily="34" charset="0"/>
            </a:endParaRPr>
          </a:p>
          <a:p>
            <a:r>
              <a:rPr lang="en-US" sz="788" b="1" dirty="0">
                <a:solidFill>
                  <a:prstClr val="black"/>
                </a:solidFill>
                <a:cs typeface="Arial" panose="020B0604020202020204" pitchFamily="34" charset="0"/>
              </a:rPr>
              <a:t>AHA NCOs: </a:t>
            </a:r>
            <a:r>
              <a:rPr lang="en-US" sz="788" dirty="0">
                <a:solidFill>
                  <a:prstClr val="black"/>
                </a:solidFill>
                <a:cs typeface="Arial" panose="020B0604020202020204" pitchFamily="34" charset="0"/>
              </a:rPr>
              <a:t>TBD</a:t>
            </a:r>
          </a:p>
          <a:p>
            <a:r>
              <a:rPr lang="en-US" sz="788" b="1" dirty="0">
                <a:solidFill>
                  <a:prstClr val="black"/>
                </a:solidFill>
                <a:cs typeface="Arial" panose="020B0604020202020204" pitchFamily="34" charset="0"/>
              </a:rPr>
              <a:t>Gate Guards: </a:t>
            </a:r>
            <a:r>
              <a:rPr lang="en-US" sz="788" dirty="0">
                <a:solidFill>
                  <a:prstClr val="black"/>
                </a:solidFill>
                <a:cs typeface="Arial" panose="020B0604020202020204" pitchFamily="34" charset="0"/>
              </a:rPr>
              <a:t>TBD</a:t>
            </a:r>
            <a:endParaRPr lang="en-US" sz="788" b="1" dirty="0">
              <a:solidFill>
                <a:prstClr val="black"/>
              </a:solidFill>
              <a:cs typeface="Arial" panose="020B0604020202020204" pitchFamily="34" charset="0"/>
            </a:endParaRPr>
          </a:p>
          <a:p>
            <a:r>
              <a:rPr lang="en-US" sz="788" b="1" dirty="0">
                <a:solidFill>
                  <a:prstClr val="black"/>
                </a:solidFill>
                <a:cs typeface="Arial" panose="020B0604020202020204" pitchFamily="34" charset="0"/>
              </a:rPr>
              <a:t>Retraining NCO: </a:t>
            </a:r>
            <a:r>
              <a:rPr lang="en-US" sz="788" dirty="0">
                <a:solidFill>
                  <a:prstClr val="black"/>
                </a:solidFill>
                <a:cs typeface="Arial" panose="020B0604020202020204" pitchFamily="34" charset="0"/>
              </a:rPr>
              <a:t>TBD</a:t>
            </a:r>
          </a:p>
          <a:p>
            <a:endParaRPr lang="en-US" sz="788" dirty="0">
              <a:solidFill>
                <a:prstClr val="black"/>
              </a:solidFill>
              <a:cs typeface="Arial" panose="020B0604020202020204" pitchFamily="34" charset="0"/>
            </a:endParaRPr>
          </a:p>
        </p:txBody>
      </p:sp>
      <p:sp>
        <p:nvSpPr>
          <p:cNvPr id="45" name="Rectangle 44"/>
          <p:cNvSpPr/>
          <p:nvPr/>
        </p:nvSpPr>
        <p:spPr>
          <a:xfrm>
            <a:off x="1963022" y="1045667"/>
            <a:ext cx="3165105" cy="6741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prstClr val="black"/>
                </a:solidFill>
                <a:cs typeface="Arial" panose="020B0604020202020204" pitchFamily="34" charset="0"/>
              </a:rPr>
              <a:t>Mission Statement</a:t>
            </a:r>
          </a:p>
          <a:p>
            <a:pPr algn="ctr"/>
            <a:endParaRPr lang="en-US" sz="300" dirty="0">
              <a:solidFill>
                <a:prstClr val="black"/>
              </a:solidFill>
              <a:cs typeface="Arial" panose="020B0604020202020204" pitchFamily="34" charset="0"/>
            </a:endParaRPr>
          </a:p>
          <a:p>
            <a:r>
              <a:rPr lang="en-US" sz="900" dirty="0">
                <a:solidFill>
                  <a:prstClr val="black"/>
                </a:solidFill>
                <a:cs typeface="Arial" panose="020B0604020202020204" pitchFamily="34" charset="0"/>
              </a:rPr>
              <a:t>91st EN BN executes an M9 Qualification Range on 22-23 MAY at Black Water Pistol Bravo (BWPB) IOT qualify 88 91st EN BN Soldiers assigned an M9 Pistol. </a:t>
            </a:r>
          </a:p>
          <a:p>
            <a:endParaRPr lang="en-US" sz="700" b="1" u="sng" dirty="0">
              <a:solidFill>
                <a:prstClr val="black"/>
              </a:solidFill>
              <a:cs typeface="Arial" panose="020B0604020202020204" pitchFamily="34" charset="0"/>
            </a:endParaRPr>
          </a:p>
        </p:txBody>
      </p:sp>
      <p:sp>
        <p:nvSpPr>
          <p:cNvPr id="48" name="Rectangle 47"/>
          <p:cNvSpPr/>
          <p:nvPr/>
        </p:nvSpPr>
        <p:spPr>
          <a:xfrm>
            <a:off x="1963021" y="1719823"/>
            <a:ext cx="3179936" cy="25843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prstClr val="black"/>
                </a:solidFill>
              </a:rPr>
              <a:t>Concept of Operation</a:t>
            </a:r>
          </a:p>
          <a:p>
            <a:pPr algn="ctr"/>
            <a:endParaRPr lang="en-US" sz="300" dirty="0">
              <a:solidFill>
                <a:prstClr val="black"/>
              </a:solidFill>
            </a:endParaRPr>
          </a:p>
          <a:p>
            <a:r>
              <a:rPr lang="en-US" sz="900" dirty="0" smtClean="0">
                <a:solidFill>
                  <a:prstClr val="black"/>
                </a:solidFill>
              </a:rPr>
              <a:t>Prior </a:t>
            </a:r>
            <a:r>
              <a:rPr lang="en-US" sz="900" dirty="0">
                <a:solidFill>
                  <a:prstClr val="black"/>
                </a:solidFill>
              </a:rPr>
              <a:t>to the range all companies conduct PMI for M9 Weapon System and range brief conducted with Saber 6 for guidance. 220600MAY2019 companies conduct weapons draw/PCC/PCI. Companies conduct movement to BWPB arriving NLT 0700. The safety brief will begin at 0715 and the range will go hot at 0800. Firers will have 5 practice rounds and then conduct Qualification Tables I-V with 1 lane safety per 3 firers. At 1600 the range will go cold and the AHA will be secured for the night. Companies will secure their weapons for the night. At 230600MAY2019 companies conduct weapons draw/PCC/PCI. Companies conduct movement to BWPB arriving NLT 0700. The safety brief will begin at 0715 and the range will go hot at 0800. Qualification will continue until complete at which time the range will go cold, be sanitized, and will be cleared with Range Ops. Remaining ammo will be turned in to E FSC.</a:t>
            </a:r>
            <a:endParaRPr lang="en-US" sz="788" dirty="0">
              <a:solidFill>
                <a:prstClr val="black"/>
              </a:solidFill>
              <a:cs typeface="Arial" panose="020B0604020202020204" pitchFamily="34" charset="0"/>
            </a:endParaRPr>
          </a:p>
          <a:p>
            <a:endParaRPr lang="en-US" sz="788" dirty="0">
              <a:solidFill>
                <a:prstClr val="black"/>
              </a:solidFill>
              <a:cs typeface="Arial" panose="020B0604020202020204" pitchFamily="34" charset="0"/>
            </a:endParaRPr>
          </a:p>
        </p:txBody>
      </p:sp>
      <p:sp>
        <p:nvSpPr>
          <p:cNvPr id="50" name="Rectangle 49"/>
          <p:cNvSpPr/>
          <p:nvPr/>
        </p:nvSpPr>
        <p:spPr>
          <a:xfrm>
            <a:off x="5142958" y="4175547"/>
            <a:ext cx="1257107" cy="23145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prstClr val="black"/>
                </a:solidFill>
                <a:cs typeface="Arial" panose="020B0604020202020204" pitchFamily="34" charset="0"/>
              </a:rPr>
              <a:t>Uniform</a:t>
            </a:r>
            <a:endParaRPr lang="en-US" sz="788" dirty="0">
              <a:solidFill>
                <a:prstClr val="black"/>
              </a:solidFill>
              <a:cs typeface="Arial" panose="020B0604020202020204" pitchFamily="34" charset="0"/>
            </a:endParaRPr>
          </a:p>
          <a:p>
            <a:pPr algn="ctr"/>
            <a:r>
              <a:rPr lang="en-US" sz="788" dirty="0" smtClean="0">
                <a:solidFill>
                  <a:prstClr val="black"/>
                </a:solidFill>
                <a:cs typeface="Arial" panose="020B0604020202020204" pitchFamily="34" charset="0"/>
              </a:rPr>
              <a:t>OCPs </a:t>
            </a:r>
            <a:endParaRPr lang="en-US" sz="788" dirty="0">
              <a:solidFill>
                <a:prstClr val="black"/>
              </a:solidFill>
              <a:cs typeface="Arial" panose="020B0604020202020204" pitchFamily="34" charset="0"/>
            </a:endParaRPr>
          </a:p>
          <a:p>
            <a:pPr algn="ctr"/>
            <a:r>
              <a:rPr lang="en-US" sz="788" dirty="0">
                <a:solidFill>
                  <a:prstClr val="black"/>
                </a:solidFill>
                <a:cs typeface="Arial" panose="020B0604020202020204" pitchFamily="34" charset="0"/>
              </a:rPr>
              <a:t>ACH</a:t>
            </a:r>
          </a:p>
          <a:p>
            <a:pPr algn="ctr"/>
            <a:r>
              <a:rPr lang="en-US" sz="788" dirty="0">
                <a:solidFill>
                  <a:prstClr val="black"/>
                </a:solidFill>
                <a:cs typeface="Arial" panose="020B0604020202020204" pitchFamily="34" charset="0"/>
              </a:rPr>
              <a:t>IOTV w/ Plates</a:t>
            </a:r>
          </a:p>
          <a:p>
            <a:pPr algn="ctr"/>
            <a:r>
              <a:rPr lang="en-US" sz="788" dirty="0">
                <a:solidFill>
                  <a:prstClr val="black"/>
                </a:solidFill>
                <a:cs typeface="Arial" panose="020B0604020202020204" pitchFamily="34" charset="0"/>
              </a:rPr>
              <a:t>APEL Eye Pro</a:t>
            </a:r>
          </a:p>
          <a:p>
            <a:pPr algn="ctr"/>
            <a:r>
              <a:rPr lang="en-US" sz="788" dirty="0">
                <a:solidFill>
                  <a:prstClr val="black"/>
                </a:solidFill>
                <a:cs typeface="Arial" panose="020B0604020202020204" pitchFamily="34" charset="0"/>
              </a:rPr>
              <a:t>Ear Pro</a:t>
            </a:r>
          </a:p>
          <a:p>
            <a:pPr algn="ctr"/>
            <a:r>
              <a:rPr lang="en-US" sz="788" dirty="0">
                <a:solidFill>
                  <a:prstClr val="black"/>
                </a:solidFill>
                <a:cs typeface="Arial" panose="020B0604020202020204" pitchFamily="34" charset="0"/>
              </a:rPr>
              <a:t>Gloves</a:t>
            </a:r>
          </a:p>
          <a:p>
            <a:pPr algn="ctr"/>
            <a:r>
              <a:rPr lang="en-US" sz="788" dirty="0">
                <a:solidFill>
                  <a:prstClr val="black"/>
                </a:solidFill>
                <a:cs typeface="Arial" panose="020B0604020202020204" pitchFamily="34" charset="0"/>
              </a:rPr>
              <a:t>Water source IAW Ft. Hood Standard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943" y="36599"/>
            <a:ext cx="945709" cy="811479"/>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228" y="1"/>
            <a:ext cx="1012843" cy="9713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123" y="26140"/>
            <a:ext cx="588833" cy="832395"/>
          </a:xfrm>
          <a:prstGeom prst="rect">
            <a:avLst/>
          </a:prstGeom>
        </p:spPr>
      </p:pic>
      <p:pic>
        <p:nvPicPr>
          <p:cNvPr id="3" name="Picture 2"/>
          <p:cNvPicPr>
            <a:picLocks noChangeAspect="1"/>
          </p:cNvPicPr>
          <p:nvPr/>
        </p:nvPicPr>
        <p:blipFill rotWithShape="1">
          <a:blip r:embed="rId6"/>
          <a:srcRect l="3956" t="11394" r="2787" b="15947"/>
          <a:stretch/>
        </p:blipFill>
        <p:spPr>
          <a:xfrm>
            <a:off x="6946699" y="1039431"/>
            <a:ext cx="3406069" cy="3122783"/>
          </a:xfrm>
          <a:prstGeom prst="rect">
            <a:avLst/>
          </a:prstGeom>
        </p:spPr>
      </p:pic>
      <p:sp>
        <p:nvSpPr>
          <p:cNvPr id="54" name="Rectangle 53"/>
          <p:cNvSpPr/>
          <p:nvPr/>
        </p:nvSpPr>
        <p:spPr>
          <a:xfrm>
            <a:off x="1963022" y="4304147"/>
            <a:ext cx="3179935" cy="21859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prstClr val="black"/>
                </a:solidFill>
                <a:cs typeface="Arial" panose="020B0604020202020204" pitchFamily="34" charset="0"/>
              </a:rPr>
              <a:t>Timeline</a:t>
            </a:r>
          </a:p>
          <a:p>
            <a:r>
              <a:rPr lang="en-US" sz="1000" b="1" dirty="0">
                <a:solidFill>
                  <a:prstClr val="black"/>
                </a:solidFill>
                <a:cs typeface="Arial" panose="020B0604020202020204" pitchFamily="34" charset="0"/>
              </a:rPr>
              <a:t>160900MAY19</a:t>
            </a:r>
            <a:r>
              <a:rPr lang="en-US" sz="1000" dirty="0">
                <a:solidFill>
                  <a:prstClr val="black"/>
                </a:solidFill>
                <a:cs typeface="Arial" panose="020B0604020202020204" pitchFamily="34" charset="0"/>
              </a:rPr>
              <a:t> – Range Brief to Saber 6</a:t>
            </a:r>
          </a:p>
          <a:p>
            <a:r>
              <a:rPr lang="en-US" sz="1000" b="1" dirty="0">
                <a:solidFill>
                  <a:prstClr val="black"/>
                </a:solidFill>
                <a:cs typeface="Arial" panose="020B0604020202020204" pitchFamily="34" charset="0"/>
              </a:rPr>
              <a:t>220600MAY19</a:t>
            </a:r>
            <a:r>
              <a:rPr lang="en-US" sz="1000" dirty="0">
                <a:solidFill>
                  <a:prstClr val="black"/>
                </a:solidFill>
                <a:cs typeface="Arial" panose="020B0604020202020204" pitchFamily="34" charset="0"/>
              </a:rPr>
              <a:t> – Companies Draw Weapons/PCC/PCI</a:t>
            </a:r>
          </a:p>
          <a:p>
            <a:r>
              <a:rPr lang="en-US" sz="1000" b="1" dirty="0">
                <a:solidFill>
                  <a:prstClr val="black"/>
                </a:solidFill>
                <a:cs typeface="Arial" panose="020B0604020202020204" pitchFamily="34" charset="0"/>
              </a:rPr>
              <a:t>220700MAY19</a:t>
            </a:r>
            <a:r>
              <a:rPr lang="en-US" sz="1000" dirty="0">
                <a:solidFill>
                  <a:prstClr val="black"/>
                </a:solidFill>
                <a:cs typeface="Arial" panose="020B0604020202020204" pitchFamily="34" charset="0"/>
              </a:rPr>
              <a:t> – Firers Arrive at BWPB</a:t>
            </a:r>
          </a:p>
          <a:p>
            <a:r>
              <a:rPr lang="en-US" sz="1000" b="1" dirty="0">
                <a:solidFill>
                  <a:prstClr val="black"/>
                </a:solidFill>
                <a:cs typeface="Arial" panose="020B0604020202020204" pitchFamily="34" charset="0"/>
              </a:rPr>
              <a:t>220715MAY19</a:t>
            </a:r>
            <a:r>
              <a:rPr lang="en-US" sz="1000" dirty="0">
                <a:solidFill>
                  <a:prstClr val="black"/>
                </a:solidFill>
                <a:cs typeface="Arial" panose="020B0604020202020204" pitchFamily="34" charset="0"/>
              </a:rPr>
              <a:t> – Safety Brief</a:t>
            </a:r>
          </a:p>
          <a:p>
            <a:r>
              <a:rPr lang="en-US" sz="1000" b="1" dirty="0">
                <a:solidFill>
                  <a:prstClr val="black"/>
                </a:solidFill>
                <a:cs typeface="Arial" panose="020B0604020202020204" pitchFamily="34" charset="0"/>
              </a:rPr>
              <a:t>220800MAY19</a:t>
            </a:r>
            <a:r>
              <a:rPr lang="en-US" sz="1000" dirty="0">
                <a:solidFill>
                  <a:prstClr val="black"/>
                </a:solidFill>
                <a:cs typeface="Arial" panose="020B0604020202020204" pitchFamily="34" charset="0"/>
              </a:rPr>
              <a:t> – Range Hot/</a:t>
            </a:r>
            <a:r>
              <a:rPr lang="en-US" sz="1000" dirty="0" err="1">
                <a:solidFill>
                  <a:prstClr val="black"/>
                </a:solidFill>
                <a:cs typeface="Arial" panose="020B0604020202020204" pitchFamily="34" charset="0"/>
              </a:rPr>
              <a:t>Qual</a:t>
            </a:r>
            <a:r>
              <a:rPr lang="en-US" sz="1000" dirty="0">
                <a:solidFill>
                  <a:prstClr val="black"/>
                </a:solidFill>
                <a:cs typeface="Arial" panose="020B0604020202020204" pitchFamily="34" charset="0"/>
              </a:rPr>
              <a:t> Begins</a:t>
            </a:r>
          </a:p>
          <a:p>
            <a:r>
              <a:rPr lang="en-US" sz="1000" b="1" dirty="0">
                <a:solidFill>
                  <a:prstClr val="black"/>
                </a:solidFill>
                <a:cs typeface="Arial" panose="020B0604020202020204" pitchFamily="34" charset="0"/>
              </a:rPr>
              <a:t>221600MAY19</a:t>
            </a:r>
            <a:r>
              <a:rPr lang="en-US" sz="1000" dirty="0">
                <a:solidFill>
                  <a:prstClr val="black"/>
                </a:solidFill>
                <a:cs typeface="Arial" panose="020B0604020202020204" pitchFamily="34" charset="0"/>
              </a:rPr>
              <a:t> – Range Cold/AHA Signed Over</a:t>
            </a:r>
          </a:p>
          <a:p>
            <a:r>
              <a:rPr lang="en-US" sz="1000" b="1" dirty="0">
                <a:solidFill>
                  <a:prstClr val="black"/>
                </a:solidFill>
                <a:cs typeface="Arial" panose="020B0604020202020204" pitchFamily="34" charset="0"/>
              </a:rPr>
              <a:t>230600MAY19</a:t>
            </a:r>
            <a:r>
              <a:rPr lang="en-US" sz="1000" dirty="0">
                <a:solidFill>
                  <a:prstClr val="black"/>
                </a:solidFill>
                <a:cs typeface="Arial" panose="020B0604020202020204" pitchFamily="34" charset="0"/>
              </a:rPr>
              <a:t> - Companies Draw Weapons/PCC/PCI</a:t>
            </a:r>
          </a:p>
          <a:p>
            <a:r>
              <a:rPr lang="en-US" sz="1000" b="1" dirty="0">
                <a:solidFill>
                  <a:prstClr val="black"/>
                </a:solidFill>
                <a:cs typeface="Arial" panose="020B0604020202020204" pitchFamily="34" charset="0"/>
              </a:rPr>
              <a:t>230700MAY19</a:t>
            </a:r>
            <a:r>
              <a:rPr lang="en-US" sz="1000" dirty="0">
                <a:solidFill>
                  <a:prstClr val="black"/>
                </a:solidFill>
                <a:cs typeface="Arial" panose="020B0604020202020204" pitchFamily="34" charset="0"/>
              </a:rPr>
              <a:t> – Firers Arrive at BWPB</a:t>
            </a:r>
          </a:p>
          <a:p>
            <a:r>
              <a:rPr lang="en-US" sz="1000" b="1" dirty="0">
                <a:solidFill>
                  <a:prstClr val="black"/>
                </a:solidFill>
                <a:cs typeface="Arial" panose="020B0604020202020204" pitchFamily="34" charset="0"/>
              </a:rPr>
              <a:t>230715MAY19</a:t>
            </a:r>
            <a:r>
              <a:rPr lang="en-US" sz="1000" dirty="0">
                <a:solidFill>
                  <a:prstClr val="black"/>
                </a:solidFill>
                <a:cs typeface="Arial" panose="020B0604020202020204" pitchFamily="34" charset="0"/>
              </a:rPr>
              <a:t> – Safety Brief</a:t>
            </a:r>
          </a:p>
          <a:p>
            <a:r>
              <a:rPr lang="en-US" sz="1000" b="1" dirty="0">
                <a:solidFill>
                  <a:prstClr val="black"/>
                </a:solidFill>
                <a:cs typeface="Arial" panose="020B0604020202020204" pitchFamily="34" charset="0"/>
              </a:rPr>
              <a:t>230800MAY19</a:t>
            </a:r>
            <a:r>
              <a:rPr lang="en-US" sz="1000" dirty="0">
                <a:solidFill>
                  <a:prstClr val="black"/>
                </a:solidFill>
                <a:cs typeface="Arial" panose="020B0604020202020204" pitchFamily="34" charset="0"/>
              </a:rPr>
              <a:t> – Range Hot/</a:t>
            </a:r>
            <a:r>
              <a:rPr lang="en-US" sz="1000" dirty="0" err="1">
                <a:solidFill>
                  <a:prstClr val="black"/>
                </a:solidFill>
                <a:cs typeface="Arial" panose="020B0604020202020204" pitchFamily="34" charset="0"/>
              </a:rPr>
              <a:t>Qual</a:t>
            </a:r>
            <a:r>
              <a:rPr lang="en-US" sz="1000" dirty="0">
                <a:solidFill>
                  <a:prstClr val="black"/>
                </a:solidFill>
                <a:cs typeface="Arial" panose="020B0604020202020204" pitchFamily="34" charset="0"/>
              </a:rPr>
              <a:t> Begins</a:t>
            </a:r>
          </a:p>
          <a:p>
            <a:r>
              <a:rPr lang="en-US" sz="1000" b="1" dirty="0">
                <a:solidFill>
                  <a:prstClr val="black"/>
                </a:solidFill>
                <a:cs typeface="Arial" panose="020B0604020202020204" pitchFamily="34" charset="0"/>
              </a:rPr>
              <a:t>NLT</a:t>
            </a:r>
            <a:r>
              <a:rPr lang="en-US" sz="1000" dirty="0">
                <a:solidFill>
                  <a:prstClr val="black"/>
                </a:solidFill>
                <a:cs typeface="Arial" panose="020B0604020202020204" pitchFamily="34" charset="0"/>
              </a:rPr>
              <a:t> </a:t>
            </a:r>
            <a:r>
              <a:rPr lang="en-US" sz="1000" b="1" dirty="0">
                <a:solidFill>
                  <a:prstClr val="black"/>
                </a:solidFill>
                <a:cs typeface="Arial" panose="020B0604020202020204" pitchFamily="34" charset="0"/>
              </a:rPr>
              <a:t>231600MAY19</a:t>
            </a:r>
            <a:r>
              <a:rPr lang="en-US" sz="1000" dirty="0">
                <a:solidFill>
                  <a:prstClr val="black"/>
                </a:solidFill>
                <a:cs typeface="Arial" panose="020B0604020202020204" pitchFamily="34" charset="0"/>
              </a:rPr>
              <a:t> – Range Cold</a:t>
            </a:r>
          </a:p>
          <a:p>
            <a:endParaRPr lang="en-US" sz="1050" dirty="0">
              <a:solidFill>
                <a:prstClr val="black"/>
              </a:solidFill>
              <a:cs typeface="Arial" panose="020B0604020202020204" pitchFamily="34" charset="0"/>
            </a:endParaRPr>
          </a:p>
          <a:p>
            <a:endParaRPr lang="en-US" sz="788" dirty="0">
              <a:solidFill>
                <a:prstClr val="black"/>
              </a:solidFill>
              <a:cs typeface="Arial" panose="020B0604020202020204" pitchFamily="34" charset="0"/>
            </a:endParaRPr>
          </a:p>
        </p:txBody>
      </p:sp>
      <p:pic>
        <p:nvPicPr>
          <p:cNvPr id="4" name="Picture 3"/>
          <p:cNvPicPr>
            <a:picLocks noChangeAspect="1"/>
          </p:cNvPicPr>
          <p:nvPr/>
        </p:nvPicPr>
        <p:blipFill rotWithShape="1">
          <a:blip r:embed="rId7"/>
          <a:srcRect b="4326"/>
          <a:stretch/>
        </p:blipFill>
        <p:spPr>
          <a:xfrm>
            <a:off x="6404856" y="4176949"/>
            <a:ext cx="3965320" cy="2298428"/>
          </a:xfrm>
          <a:prstGeom prst="rect">
            <a:avLst/>
          </a:prstGeom>
        </p:spPr>
      </p:pic>
    </p:spTree>
    <p:extLst>
      <p:ext uri="{BB962C8B-B14F-4D97-AF65-F5344CB8AC3E}">
        <p14:creationId xmlns:p14="http://schemas.microsoft.com/office/powerpoint/2010/main" val="203994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855" y="241385"/>
            <a:ext cx="8229600" cy="762000"/>
          </a:xfrm>
        </p:spPr>
        <p:txBody>
          <a:bodyPr/>
          <a:lstStyle/>
          <a:p>
            <a:pPr algn="ctr"/>
            <a:r>
              <a:rPr lang="en-US" b="1" dirty="0"/>
              <a:t>Phase I- </a:t>
            </a:r>
            <a:r>
              <a:rPr lang="en-US" b="1" dirty="0" smtClean="0"/>
              <a:t>Prep/Movement</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2859400"/>
              </p:ext>
            </p:extLst>
          </p:nvPr>
        </p:nvGraphicFramePr>
        <p:xfrm>
          <a:off x="1628195" y="1907823"/>
          <a:ext cx="8792919" cy="3591560"/>
        </p:xfrm>
        <a:graphic>
          <a:graphicData uri="http://schemas.openxmlformats.org/drawingml/2006/table">
            <a:tbl>
              <a:tblPr firstRow="1" bandRow="1">
                <a:tableStyleId>{21E4AEA4-8DFA-4A89-87EB-49C32662AFE0}</a:tableStyleId>
              </a:tblPr>
              <a:tblGrid>
                <a:gridCol w="2930973">
                  <a:extLst>
                    <a:ext uri="{9D8B030D-6E8A-4147-A177-3AD203B41FA5}">
                      <a16:colId xmlns:a16="http://schemas.microsoft.com/office/drawing/2014/main" xmlns="" val="20000"/>
                    </a:ext>
                  </a:extLst>
                </a:gridCol>
                <a:gridCol w="2930973">
                  <a:extLst>
                    <a:ext uri="{9D8B030D-6E8A-4147-A177-3AD203B41FA5}">
                      <a16:colId xmlns:a16="http://schemas.microsoft.com/office/drawing/2014/main" xmlns="" val="20001"/>
                    </a:ext>
                  </a:extLst>
                </a:gridCol>
                <a:gridCol w="2930973">
                  <a:extLst>
                    <a:ext uri="{9D8B030D-6E8A-4147-A177-3AD203B41FA5}">
                      <a16:colId xmlns:a16="http://schemas.microsoft.com/office/drawing/2014/main" xmlns="" val="20002"/>
                    </a:ext>
                  </a:extLst>
                </a:gridCol>
              </a:tblGrid>
              <a:tr h="370840">
                <a:tc>
                  <a:txBody>
                    <a:bodyPr/>
                    <a:lstStyle/>
                    <a:p>
                      <a:r>
                        <a:rPr lang="en-US" dirty="0"/>
                        <a:t>Task</a:t>
                      </a:r>
                    </a:p>
                  </a:txBody>
                  <a:tcPr>
                    <a:solidFill>
                      <a:schemeClr val="accent1">
                        <a:lumMod val="50000"/>
                      </a:schemeClr>
                    </a:solidFill>
                  </a:tcPr>
                </a:tc>
                <a:tc>
                  <a:txBody>
                    <a:bodyPr/>
                    <a:lstStyle/>
                    <a:p>
                      <a:r>
                        <a:rPr lang="en-US" dirty="0"/>
                        <a:t>Time/Date</a:t>
                      </a:r>
                    </a:p>
                  </a:txBody>
                  <a:tcPr>
                    <a:solidFill>
                      <a:schemeClr val="accent1">
                        <a:lumMod val="50000"/>
                      </a:schemeClr>
                    </a:solidFill>
                  </a:tcPr>
                </a:tc>
                <a:tc>
                  <a:txBody>
                    <a:bodyPr/>
                    <a:lstStyle/>
                    <a:p>
                      <a:r>
                        <a:rPr lang="en-US" dirty="0"/>
                        <a:t>Personnel</a:t>
                      </a:r>
                    </a:p>
                  </a:txBody>
                  <a:tcPr>
                    <a:solidFill>
                      <a:schemeClr val="accent1">
                        <a:lumMod val="50000"/>
                      </a:schemeClr>
                    </a:solidFill>
                  </a:tcPr>
                </a:tc>
                <a:extLst>
                  <a:ext uri="{0D108BD9-81ED-4DB2-BD59-A6C34878D82A}">
                    <a16:rowId xmlns:a16="http://schemas.microsoft.com/office/drawing/2014/main" xmlns="" val="10000"/>
                  </a:ext>
                </a:extLst>
              </a:tr>
              <a:tr h="370840">
                <a:tc>
                  <a:txBody>
                    <a:bodyPr/>
                    <a:lstStyle/>
                    <a:p>
                      <a:r>
                        <a:rPr lang="en-US" dirty="0"/>
                        <a:t>PMI</a:t>
                      </a:r>
                    </a:p>
                  </a:txBody>
                  <a:tcPr>
                    <a:solidFill>
                      <a:schemeClr val="accent1"/>
                    </a:solidFill>
                  </a:tcPr>
                </a:tc>
                <a:tc>
                  <a:txBody>
                    <a:bodyPr/>
                    <a:lstStyle/>
                    <a:p>
                      <a:r>
                        <a:rPr lang="en-US" dirty="0" smtClean="0"/>
                        <a:t>Completed at Company</a:t>
                      </a:r>
                      <a:r>
                        <a:rPr lang="en-US" baseline="0" dirty="0" smtClean="0"/>
                        <a:t> Level</a:t>
                      </a:r>
                      <a:endParaRPr lang="en-US" dirty="0"/>
                    </a:p>
                  </a:txBody>
                  <a:tcPr>
                    <a:solidFill>
                      <a:schemeClr val="accent1"/>
                    </a:solidFill>
                  </a:tcPr>
                </a:tc>
                <a:tc>
                  <a:txBody>
                    <a:bodyPr/>
                    <a:lstStyle/>
                    <a:p>
                      <a:r>
                        <a:rPr lang="en-US" dirty="0" smtClean="0"/>
                        <a:t>Company</a:t>
                      </a:r>
                      <a:r>
                        <a:rPr lang="en-US" baseline="0" dirty="0" smtClean="0"/>
                        <a:t> PMI Trainers</a:t>
                      </a:r>
                      <a:endParaRPr lang="en-US" dirty="0"/>
                    </a:p>
                  </a:txBody>
                  <a:tcPr>
                    <a:solidFill>
                      <a:schemeClr val="accent1"/>
                    </a:solidFill>
                  </a:tcPr>
                </a:tc>
                <a:extLst>
                  <a:ext uri="{0D108BD9-81ED-4DB2-BD59-A6C34878D82A}">
                    <a16:rowId xmlns:a16="http://schemas.microsoft.com/office/drawing/2014/main" xmlns="" val="10002"/>
                  </a:ext>
                </a:extLst>
              </a:tr>
              <a:tr h="185420">
                <a:tc>
                  <a:txBody>
                    <a:bodyPr/>
                    <a:lstStyle/>
                    <a:p>
                      <a:r>
                        <a:rPr lang="en-US" dirty="0"/>
                        <a:t>Range Signed</a:t>
                      </a:r>
                      <a:r>
                        <a:rPr lang="en-US" baseline="0" dirty="0"/>
                        <a:t> For</a:t>
                      </a:r>
                      <a:endParaRPr lang="en-US" dirty="0"/>
                    </a:p>
                  </a:txBody>
                  <a:tcPr>
                    <a:solidFill>
                      <a:schemeClr val="accent1">
                        <a:lumMod val="20000"/>
                        <a:lumOff val="80000"/>
                      </a:schemeClr>
                    </a:solidFill>
                  </a:tcPr>
                </a:tc>
                <a:tc>
                  <a:txBody>
                    <a:bodyPr/>
                    <a:lstStyle/>
                    <a:p>
                      <a:r>
                        <a:rPr lang="en-US" dirty="0" smtClean="0"/>
                        <a:t>21 </a:t>
                      </a:r>
                      <a:r>
                        <a:rPr lang="en-US" dirty="0"/>
                        <a:t>0900 </a:t>
                      </a:r>
                      <a:r>
                        <a:rPr lang="en-US" dirty="0" smtClean="0"/>
                        <a:t>MAY 19</a:t>
                      </a:r>
                      <a:endParaRPr lang="en-US" dirty="0"/>
                    </a:p>
                  </a:txBody>
                  <a:tcPr>
                    <a:solidFill>
                      <a:schemeClr val="accent1">
                        <a:lumMod val="20000"/>
                        <a:lumOff val="80000"/>
                      </a:schemeClr>
                    </a:solidFill>
                  </a:tcPr>
                </a:tc>
                <a:tc>
                  <a:txBody>
                    <a:bodyPr/>
                    <a:lstStyle/>
                    <a:p>
                      <a:r>
                        <a:rPr lang="en-US" dirty="0" smtClean="0"/>
                        <a:t>2LT Mykut/SFC </a:t>
                      </a:r>
                      <a:r>
                        <a:rPr lang="en-US" dirty="0" err="1" smtClean="0"/>
                        <a:t>Rubach</a:t>
                      </a:r>
                      <a:endParaRPr lang="en-US" dirty="0"/>
                    </a:p>
                  </a:txBody>
                  <a:tcPr>
                    <a:solidFill>
                      <a:schemeClr val="accent1">
                        <a:lumMod val="20000"/>
                        <a:lumOff val="80000"/>
                      </a:schemeClr>
                    </a:solidFill>
                  </a:tcPr>
                </a:tc>
                <a:extLst>
                  <a:ext uri="{0D108BD9-81ED-4DB2-BD59-A6C34878D82A}">
                    <a16:rowId xmlns:a16="http://schemas.microsoft.com/office/drawing/2014/main" xmlns="" val="10003"/>
                  </a:ext>
                </a:extLst>
              </a:tr>
              <a:tr h="185420">
                <a:tc>
                  <a:txBody>
                    <a:bodyPr/>
                    <a:lstStyle/>
                    <a:p>
                      <a:r>
                        <a:rPr lang="en-US" dirty="0"/>
                        <a:t>SP from Company</a:t>
                      </a:r>
                    </a:p>
                  </a:txBody>
                  <a:tcPr>
                    <a:solidFill>
                      <a:schemeClr val="accent1">
                        <a:lumMod val="20000"/>
                        <a:lumOff val="80000"/>
                      </a:schemeClr>
                    </a:solidFill>
                  </a:tcPr>
                </a:tc>
                <a:tc>
                  <a:txBody>
                    <a:bodyPr/>
                    <a:lstStyle/>
                    <a:p>
                      <a:r>
                        <a:rPr lang="en-US" dirty="0" smtClean="0"/>
                        <a:t>22 0530</a:t>
                      </a:r>
                      <a:r>
                        <a:rPr lang="en-US" baseline="0" dirty="0" smtClean="0"/>
                        <a:t> MAY 19</a:t>
                      </a:r>
                      <a:endParaRPr lang="en-US" dirty="0"/>
                    </a:p>
                  </a:txBody>
                  <a:tcPr>
                    <a:solidFill>
                      <a:schemeClr val="accent1">
                        <a:lumMod val="20000"/>
                        <a:lumOff val="80000"/>
                      </a:schemeClr>
                    </a:solidFill>
                  </a:tcPr>
                </a:tc>
                <a:tc>
                  <a:txBody>
                    <a:bodyPr/>
                    <a:lstStyle/>
                    <a:p>
                      <a:r>
                        <a:rPr lang="en-US" dirty="0"/>
                        <a:t>HHC Range </a:t>
                      </a:r>
                      <a:r>
                        <a:rPr lang="en-US" dirty="0" smtClean="0"/>
                        <a:t>Detail</a:t>
                      </a:r>
                      <a:endParaRPr lang="en-US" dirty="0"/>
                    </a:p>
                  </a:txBody>
                  <a:tcPr>
                    <a:solidFill>
                      <a:schemeClr val="accent1">
                        <a:lumMod val="20000"/>
                        <a:lumOff val="80000"/>
                      </a:schemeClr>
                    </a:solidFill>
                  </a:tcPr>
                </a:tc>
              </a:tr>
              <a:tr h="370840">
                <a:tc>
                  <a:txBody>
                    <a:bodyPr/>
                    <a:lstStyle/>
                    <a:p>
                      <a:r>
                        <a:rPr lang="en-US" dirty="0"/>
                        <a:t>Weapons Draw</a:t>
                      </a:r>
                    </a:p>
                  </a:txBody>
                  <a:tcPr>
                    <a:solidFill>
                      <a:schemeClr val="accent1"/>
                    </a:solidFill>
                  </a:tcPr>
                </a:tc>
                <a:tc>
                  <a:txBody>
                    <a:bodyPr/>
                    <a:lstStyle/>
                    <a:p>
                      <a:r>
                        <a:rPr lang="en-US" dirty="0" smtClean="0"/>
                        <a:t>22 0600 MAY 19</a:t>
                      </a:r>
                      <a:endParaRPr lang="en-US" dirty="0"/>
                    </a:p>
                  </a:txBody>
                  <a:tcPr>
                    <a:solidFill>
                      <a:schemeClr val="accent1"/>
                    </a:solidFill>
                  </a:tcPr>
                </a:tc>
                <a:tc>
                  <a:txBody>
                    <a:bodyPr/>
                    <a:lstStyle/>
                    <a:p>
                      <a:r>
                        <a:rPr lang="en-US" dirty="0"/>
                        <a:t>M9 Firers</a:t>
                      </a:r>
                    </a:p>
                  </a:txBody>
                  <a:tcPr>
                    <a:solidFill>
                      <a:schemeClr val="accent1"/>
                    </a:solidFill>
                  </a:tcPr>
                </a:tc>
                <a:extLst>
                  <a:ext uri="{0D108BD9-81ED-4DB2-BD59-A6C34878D82A}">
                    <a16:rowId xmlns:a16="http://schemas.microsoft.com/office/drawing/2014/main" xmlns="" val="10004"/>
                  </a:ext>
                </a:extLst>
              </a:tr>
              <a:tr h="370840">
                <a:tc>
                  <a:txBody>
                    <a:bodyPr/>
                    <a:lstStyle/>
                    <a:p>
                      <a:r>
                        <a:rPr lang="en-US" dirty="0"/>
                        <a:t>Occupy </a:t>
                      </a:r>
                      <a:r>
                        <a:rPr lang="en-US" dirty="0" smtClean="0"/>
                        <a:t>BWPB</a:t>
                      </a:r>
                      <a:endParaRPr lang="en-US" dirty="0"/>
                    </a:p>
                  </a:txBody>
                  <a:tcPr>
                    <a:solidFill>
                      <a:schemeClr val="accent1">
                        <a:lumMod val="20000"/>
                        <a:lumOff val="80000"/>
                      </a:schemeClr>
                    </a:solidFill>
                  </a:tcPr>
                </a:tc>
                <a:tc>
                  <a:txBody>
                    <a:bodyPr/>
                    <a:lstStyle/>
                    <a:p>
                      <a:r>
                        <a:rPr lang="en-US" dirty="0" smtClean="0"/>
                        <a:t>22 0600 MAY 19</a:t>
                      </a:r>
                      <a:endParaRPr lang="en-US" dirty="0"/>
                    </a:p>
                  </a:txBody>
                  <a:tcPr>
                    <a:solidFill>
                      <a:schemeClr val="accent1">
                        <a:lumMod val="20000"/>
                        <a:lumOff val="80000"/>
                      </a:schemeClr>
                    </a:solidFill>
                  </a:tcPr>
                </a:tc>
                <a:tc>
                  <a:txBody>
                    <a:bodyPr/>
                    <a:lstStyle/>
                    <a:p>
                      <a:r>
                        <a:rPr lang="en-US" baseline="0" dirty="0"/>
                        <a:t>HHC Range Detail</a:t>
                      </a:r>
                      <a:endParaRPr lang="en-US" dirty="0"/>
                    </a:p>
                  </a:txBody>
                  <a:tcPr>
                    <a:solidFill>
                      <a:schemeClr val="accent1">
                        <a:lumMod val="20000"/>
                        <a:lumOff val="80000"/>
                      </a:schemeClr>
                    </a:solidFill>
                  </a:tcPr>
                </a:tc>
                <a:extLst>
                  <a:ext uri="{0D108BD9-81ED-4DB2-BD59-A6C34878D82A}">
                    <a16:rowId xmlns:a16="http://schemas.microsoft.com/office/drawing/2014/main" xmlns="" val="10005"/>
                  </a:ext>
                </a:extLst>
              </a:tr>
              <a:tr h="370840">
                <a:tc>
                  <a:txBody>
                    <a:bodyPr/>
                    <a:lstStyle/>
                    <a:p>
                      <a:r>
                        <a:rPr lang="en-US" dirty="0"/>
                        <a:t>Convoy Brief/PCCs/PCIs</a:t>
                      </a:r>
                    </a:p>
                  </a:txBody>
                  <a:tcPr>
                    <a:solidFill>
                      <a:schemeClr val="accent1"/>
                    </a:solidFill>
                  </a:tcPr>
                </a:tc>
                <a:tc>
                  <a:txBody>
                    <a:bodyPr/>
                    <a:lstStyle/>
                    <a:p>
                      <a:r>
                        <a:rPr lang="en-US" dirty="0" smtClean="0"/>
                        <a:t>22 0630</a:t>
                      </a:r>
                      <a:r>
                        <a:rPr lang="en-US" baseline="0" dirty="0" smtClean="0"/>
                        <a:t> MAY 19</a:t>
                      </a:r>
                      <a:endParaRPr lang="en-US" dirty="0"/>
                    </a:p>
                  </a:txBody>
                  <a:tcPr>
                    <a:solidFill>
                      <a:schemeClr val="accent1"/>
                    </a:solidFill>
                  </a:tcPr>
                </a:tc>
                <a:tc>
                  <a:txBody>
                    <a:bodyPr/>
                    <a:lstStyle/>
                    <a:p>
                      <a:r>
                        <a:rPr lang="en-US" baseline="0" dirty="0" smtClean="0"/>
                        <a:t>Company Range Leadership</a:t>
                      </a:r>
                      <a:endParaRPr lang="en-US" dirty="0"/>
                    </a:p>
                  </a:txBody>
                  <a:tcPr>
                    <a:solidFill>
                      <a:schemeClr val="accent1"/>
                    </a:solidFill>
                  </a:tcPr>
                </a:tc>
                <a:extLst>
                  <a:ext uri="{0D108BD9-81ED-4DB2-BD59-A6C34878D82A}">
                    <a16:rowId xmlns:a16="http://schemas.microsoft.com/office/drawing/2014/main" xmlns="" val="10006"/>
                  </a:ext>
                </a:extLst>
              </a:tr>
              <a:tr h="370840">
                <a:tc>
                  <a:txBody>
                    <a:bodyPr/>
                    <a:lstStyle/>
                    <a:p>
                      <a:r>
                        <a:rPr lang="en-US" dirty="0" smtClean="0"/>
                        <a:t>Ammunition</a:t>
                      </a:r>
                      <a:r>
                        <a:rPr lang="en-US" baseline="0" dirty="0" smtClean="0"/>
                        <a:t> Pickup From PKRZ</a:t>
                      </a:r>
                      <a:endParaRPr lang="en-US" dirty="0"/>
                    </a:p>
                  </a:txBody>
                  <a:tcPr>
                    <a:solidFill>
                      <a:schemeClr val="accent1">
                        <a:lumMod val="20000"/>
                        <a:lumOff val="80000"/>
                      </a:schemeClr>
                    </a:solidFill>
                  </a:tcPr>
                </a:tc>
                <a:tc>
                  <a:txBody>
                    <a:bodyPr/>
                    <a:lstStyle/>
                    <a:p>
                      <a:r>
                        <a:rPr lang="en-US" dirty="0" smtClean="0"/>
                        <a:t>22 0645 MAY</a:t>
                      </a:r>
                      <a:r>
                        <a:rPr lang="en-US" baseline="0" dirty="0" smtClean="0"/>
                        <a:t> 19</a:t>
                      </a:r>
                      <a:endParaRPr lang="en-US" dirty="0"/>
                    </a:p>
                  </a:txBody>
                  <a:tcPr>
                    <a:solidFill>
                      <a:schemeClr val="accent1">
                        <a:lumMod val="20000"/>
                        <a:lumOff val="80000"/>
                      </a:schemeClr>
                    </a:solidFill>
                  </a:tcPr>
                </a:tc>
                <a:tc>
                  <a:txBody>
                    <a:bodyPr/>
                    <a:lstStyle/>
                    <a:p>
                      <a:r>
                        <a:rPr lang="en-US" dirty="0" smtClean="0"/>
                        <a:t>E</a:t>
                      </a:r>
                      <a:r>
                        <a:rPr lang="en-US" baseline="0" dirty="0" smtClean="0"/>
                        <a:t> FSC, Ammo Detail</a:t>
                      </a:r>
                      <a:endParaRPr lang="en-US" dirty="0"/>
                    </a:p>
                  </a:txBody>
                  <a:tcPr>
                    <a:solidFill>
                      <a:schemeClr val="accent1">
                        <a:lumMod val="20000"/>
                        <a:lumOff val="80000"/>
                      </a:schemeClr>
                    </a:solidFill>
                  </a:tcPr>
                </a:tc>
                <a:extLst>
                  <a:ext uri="{0D108BD9-81ED-4DB2-BD59-A6C34878D82A}">
                    <a16:rowId xmlns:a16="http://schemas.microsoft.com/office/drawing/2014/main" xmlns="" val="10007"/>
                  </a:ext>
                </a:extLst>
              </a:tr>
              <a:tr h="185420">
                <a:tc>
                  <a:txBody>
                    <a:bodyPr/>
                    <a:lstStyle/>
                    <a:p>
                      <a:r>
                        <a:rPr lang="en-US" dirty="0"/>
                        <a:t>Ammunition</a:t>
                      </a:r>
                      <a:r>
                        <a:rPr lang="en-US" baseline="0" dirty="0"/>
                        <a:t> Delivered</a:t>
                      </a:r>
                      <a:endParaRPr lang="en-US" dirty="0"/>
                    </a:p>
                  </a:txBody>
                  <a:tcPr>
                    <a:solidFill>
                      <a:schemeClr val="accent1"/>
                    </a:solidFill>
                  </a:tcPr>
                </a:tc>
                <a:tc>
                  <a:txBody>
                    <a:bodyPr/>
                    <a:lstStyle/>
                    <a:p>
                      <a:r>
                        <a:rPr lang="en-US" dirty="0" smtClean="0"/>
                        <a:t>22 </a:t>
                      </a:r>
                      <a:r>
                        <a:rPr lang="en-US" dirty="0"/>
                        <a:t>0700 </a:t>
                      </a:r>
                      <a:r>
                        <a:rPr lang="en-US" dirty="0" smtClean="0"/>
                        <a:t>MAY 19</a:t>
                      </a:r>
                      <a:endParaRPr lang="en-US" dirty="0"/>
                    </a:p>
                  </a:txBody>
                  <a:tcPr>
                    <a:solidFill>
                      <a:schemeClr val="accent1"/>
                    </a:solidFill>
                  </a:tcPr>
                </a:tc>
                <a:tc>
                  <a:txBody>
                    <a:bodyPr/>
                    <a:lstStyle/>
                    <a:p>
                      <a:r>
                        <a:rPr lang="en-US" dirty="0" smtClean="0"/>
                        <a:t>E</a:t>
                      </a:r>
                      <a:r>
                        <a:rPr lang="en-US" baseline="0" dirty="0" smtClean="0"/>
                        <a:t> FSC, Ammo Detail</a:t>
                      </a:r>
                      <a:endParaRPr lang="en-US" dirty="0"/>
                    </a:p>
                  </a:txBody>
                  <a:tcPr>
                    <a:solidFill>
                      <a:schemeClr val="accent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8845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245" y="353809"/>
            <a:ext cx="8229600" cy="762000"/>
          </a:xfrm>
        </p:spPr>
        <p:txBody>
          <a:bodyPr>
            <a:normAutofit fontScale="90000"/>
          </a:bodyPr>
          <a:lstStyle/>
          <a:p>
            <a:pPr algn="ctr"/>
            <a:r>
              <a:rPr lang="en-US" b="1" dirty="0"/>
              <a:t>Phase I- Movement (</a:t>
            </a:r>
            <a:r>
              <a:rPr lang="en-US" b="1" dirty="0" smtClean="0"/>
              <a:t>BWPB)</a:t>
            </a:r>
            <a:br>
              <a:rPr lang="en-US" b="1" dirty="0" smtClean="0"/>
            </a:br>
            <a:r>
              <a:rPr lang="en-US" sz="1000" b="1" dirty="0"/>
              <a:t/>
            </a:r>
            <a:br>
              <a:rPr lang="en-US" sz="1000" b="1" dirty="0"/>
            </a:br>
            <a:r>
              <a:rPr lang="en-US" sz="1200" b="1" dirty="0" smtClean="0"/>
              <a:t>From </a:t>
            </a:r>
            <a:r>
              <a:rPr lang="en-US" sz="1200" b="1" dirty="0"/>
              <a:t>Motor Pool</a:t>
            </a:r>
            <a:endParaRPr lang="en-US" b="1" dirty="0"/>
          </a:p>
        </p:txBody>
      </p:sp>
      <p:sp>
        <p:nvSpPr>
          <p:cNvPr id="4" name="TextBox 3"/>
          <p:cNvSpPr txBox="1"/>
          <p:nvPr/>
        </p:nvSpPr>
        <p:spPr>
          <a:xfrm>
            <a:off x="8841230" y="1278320"/>
            <a:ext cx="576075" cy="253916"/>
          </a:xfrm>
          <a:prstGeom prst="rect">
            <a:avLst/>
          </a:prstGeom>
          <a:noFill/>
        </p:spPr>
        <p:txBody>
          <a:bodyPr wrap="square" rtlCol="0">
            <a:spAutoFit/>
          </a:bodyPr>
          <a:lstStyle/>
          <a:p>
            <a:r>
              <a:rPr lang="en-US" sz="1050" dirty="0">
                <a:solidFill>
                  <a:srgbClr val="00B0F0"/>
                </a:solidFill>
              </a:rPr>
              <a:t>BGPQ</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855" y="1278320"/>
            <a:ext cx="8390381" cy="4725831"/>
          </a:xfrm>
          <a:prstGeom prst="rect">
            <a:avLst/>
          </a:prstGeom>
        </p:spPr>
      </p:pic>
    </p:spTree>
    <p:extLst>
      <p:ext uri="{BB962C8B-B14F-4D97-AF65-F5344CB8AC3E}">
        <p14:creationId xmlns:p14="http://schemas.microsoft.com/office/powerpoint/2010/main" val="1634307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1886</Words>
  <Application>Microsoft Office PowerPoint</Application>
  <PresentationFormat>Widescreen</PresentationFormat>
  <Paragraphs>393</Paragraphs>
  <Slides>30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Acrobat Document</vt:lpstr>
      <vt:lpstr>PowerPoint Presentation</vt:lpstr>
      <vt:lpstr>Agenda</vt:lpstr>
      <vt:lpstr>Task Organization</vt:lpstr>
      <vt:lpstr>Situation</vt:lpstr>
      <vt:lpstr>Mission</vt:lpstr>
      <vt:lpstr>Concept of Operation</vt:lpstr>
      <vt:lpstr>91 BEB M9 Qualification – 22/23 May 2019</vt:lpstr>
      <vt:lpstr>Phase I- Prep/Movement</vt:lpstr>
      <vt:lpstr>Phase I- Movement (BWPB)  From Motor Pool</vt:lpstr>
      <vt:lpstr>Phase I- Movement (BWPB)  From Company COFTs</vt:lpstr>
      <vt:lpstr>Movement of Soldiers + Weapons</vt:lpstr>
      <vt:lpstr>Phase II- Day 1 Execution</vt:lpstr>
      <vt:lpstr>Blackwell Pistol B Qualification</vt:lpstr>
      <vt:lpstr>Remedial Training</vt:lpstr>
      <vt:lpstr>Phase III- Overnight</vt:lpstr>
      <vt:lpstr>Overnight Ammo Procedures</vt:lpstr>
      <vt:lpstr>Phase IV- Day 2 Execution</vt:lpstr>
      <vt:lpstr>Phase V- Reconsolidation and Recovery</vt:lpstr>
      <vt:lpstr>Coordinating Instructions</vt:lpstr>
      <vt:lpstr>Qualification Procedure</vt:lpstr>
      <vt:lpstr>Qualification Ratings</vt:lpstr>
      <vt:lpstr>Sustainment</vt:lpstr>
      <vt:lpstr>Sustainment</vt:lpstr>
      <vt:lpstr>CASEVAC Vehicle Route (Primary)</vt:lpstr>
      <vt:lpstr>CASEVAC Vehicle Route (Alternate)</vt:lpstr>
      <vt:lpstr>Command and Signal</vt:lpstr>
      <vt:lpstr>Rehearsals</vt:lpstr>
      <vt:lpstr>Major Risks and Mitigation</vt:lpstr>
      <vt:lpstr>PowerPoint Presentation</vt:lpstr>
      <vt:lpstr>Questions and Guidance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Mykut</dc:creator>
  <cp:lastModifiedBy>Siekman, Brenden CPT MIL FORSCOM</cp:lastModifiedBy>
  <cp:revision>31</cp:revision>
  <cp:lastPrinted>2019-05-16T08:30:12Z</cp:lastPrinted>
  <dcterms:created xsi:type="dcterms:W3CDTF">2019-05-15T22:20:32Z</dcterms:created>
  <dcterms:modified xsi:type="dcterms:W3CDTF">2019-05-17T17:30:36Z</dcterms:modified>
</cp:coreProperties>
</file>