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3"/>
  </p:notesMasterIdLst>
  <p:sldIdLst>
    <p:sldId id="281" r:id="rId5"/>
    <p:sldId id="257" r:id="rId6"/>
    <p:sldId id="310" r:id="rId7"/>
    <p:sldId id="373" r:id="rId8"/>
    <p:sldId id="305" r:id="rId9"/>
    <p:sldId id="258" r:id="rId10"/>
    <p:sldId id="303" r:id="rId11"/>
    <p:sldId id="320" r:id="rId12"/>
    <p:sldId id="351" r:id="rId13"/>
    <p:sldId id="352" r:id="rId14"/>
    <p:sldId id="353" r:id="rId15"/>
    <p:sldId id="354" r:id="rId16"/>
    <p:sldId id="355" r:id="rId17"/>
    <p:sldId id="356" r:id="rId18"/>
    <p:sldId id="357" r:id="rId19"/>
    <p:sldId id="358" r:id="rId20"/>
    <p:sldId id="359" r:id="rId21"/>
    <p:sldId id="335" r:id="rId22"/>
    <p:sldId id="300" r:id="rId23"/>
    <p:sldId id="339" r:id="rId24"/>
    <p:sldId id="322" r:id="rId25"/>
    <p:sldId id="360" r:id="rId26"/>
    <p:sldId id="324" r:id="rId27"/>
    <p:sldId id="340" r:id="rId28"/>
    <p:sldId id="302" r:id="rId29"/>
    <p:sldId id="265" r:id="rId30"/>
    <p:sldId id="264" r:id="rId31"/>
    <p:sldId id="294" r:id="rId32"/>
    <p:sldId id="364" r:id="rId33"/>
    <p:sldId id="262" r:id="rId34"/>
    <p:sldId id="263" r:id="rId35"/>
    <p:sldId id="292" r:id="rId36"/>
    <p:sldId id="363" r:id="rId37"/>
    <p:sldId id="366" r:id="rId38"/>
    <p:sldId id="368" r:id="rId39"/>
    <p:sldId id="370" r:id="rId40"/>
    <p:sldId id="261" r:id="rId41"/>
    <p:sldId id="344" r:id="rId42"/>
    <p:sldId id="325" r:id="rId43"/>
    <p:sldId id="286" r:id="rId44"/>
    <p:sldId id="312" r:id="rId45"/>
    <p:sldId id="311" r:id="rId46"/>
    <p:sldId id="314" r:id="rId47"/>
    <p:sldId id="345" r:id="rId48"/>
    <p:sldId id="346" r:id="rId49"/>
    <p:sldId id="274" r:id="rId50"/>
    <p:sldId id="349" r:id="rId51"/>
    <p:sldId id="326" r:id="rId52"/>
    <p:sldId id="272" r:id="rId53"/>
    <p:sldId id="361" r:id="rId54"/>
    <p:sldId id="371" r:id="rId55"/>
    <p:sldId id="350" r:id="rId56"/>
    <p:sldId id="270" r:id="rId57"/>
    <p:sldId id="319" r:id="rId58"/>
    <p:sldId id="372" r:id="rId59"/>
    <p:sldId id="260" r:id="rId60"/>
    <p:sldId id="318" r:id="rId61"/>
    <p:sldId id="331"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49" autoAdjust="0"/>
  </p:normalViewPr>
  <p:slideViewPr>
    <p:cSldViewPr snapToGrid="0">
      <p:cViewPr varScale="1">
        <p:scale>
          <a:sx n="104" d="100"/>
          <a:sy n="104" d="100"/>
        </p:scale>
        <p:origin x="1248" y="90"/>
      </p:cViewPr>
      <p:guideLst/>
    </p:cSldViewPr>
  </p:slideViewPr>
  <p:notesTextViewPr>
    <p:cViewPr>
      <p:scale>
        <a:sx n="3" d="2"/>
        <a:sy n="3" d="2"/>
      </p:scale>
      <p:origin x="0" y="0"/>
    </p:cViewPr>
  </p:notesTextViewPr>
  <p:sorterViewPr>
    <p:cViewPr>
      <p:scale>
        <a:sx n="200" d="100"/>
        <a:sy n="200" d="100"/>
      </p:scale>
      <p:origin x="0" y="-321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el, Nicholas L SFC USARMY MCOE (USA)" userId="S::nicholas.l.gabel.mil@army.mil::02e6db5b-007f-4570-a1c0-3880500a48a8" providerId="AD" clId="Web-{62F393AA-B071-904C-AF9E-B6602A563B17}"/>
    <pc:docChg chg="sldOrd">
      <pc:chgData name="Gabel, Nicholas L SFC USARMY MCOE (USA)" userId="S::nicholas.l.gabel.mil@army.mil::02e6db5b-007f-4570-a1c0-3880500a48a8" providerId="AD" clId="Web-{62F393AA-B071-904C-AF9E-B6602A563B17}" dt="2024-04-02T12:19:21.741" v="0"/>
      <pc:docMkLst>
        <pc:docMk/>
      </pc:docMkLst>
      <pc:sldChg chg="ord">
        <pc:chgData name="Gabel, Nicholas L SFC USARMY MCOE (USA)" userId="S::nicholas.l.gabel.mil@army.mil::02e6db5b-007f-4570-a1c0-3880500a48a8" providerId="AD" clId="Web-{62F393AA-B071-904C-AF9E-B6602A563B17}" dt="2024-04-02T12:19:21.741" v="0"/>
        <pc:sldMkLst>
          <pc:docMk/>
          <pc:sldMk cId="3481115746"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307C-E8ED-4679-8C3A-D4497EAFB996}" type="datetimeFigureOut">
              <a:rPr lang="en-US" smtClean="0"/>
              <a:t>6/13/2024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E227-7DD7-44CF-A447-A0063BADFF2C}" type="slidenum">
              <a:rPr lang="en-US" smtClean="0"/>
              <a:t>‹#›</a:t>
            </a:fld>
            <a:endParaRPr lang="en-US"/>
          </a:p>
        </p:txBody>
      </p:sp>
    </p:spTree>
    <p:extLst>
      <p:ext uri="{BB962C8B-B14F-4D97-AF65-F5344CB8AC3E}">
        <p14:creationId xmlns:p14="http://schemas.microsoft.com/office/powerpoint/2010/main" val="153868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baseline="0" dirty="0">
                <a:solidFill>
                  <a:srgbClr val="231F20"/>
                </a:solidFill>
                <a:latin typeface="Times New Roman" panose="02020603050405020304" pitchFamily="18" charset="0"/>
              </a:rPr>
              <a:t>ADP 3-0, Chapter 3, Pg 3-4</a:t>
            </a:r>
          </a:p>
          <a:p>
            <a:endParaRPr lang="en-US" sz="1000" b="0" i="0" u="none" strike="noStrike" baseline="0" dirty="0">
              <a:solidFill>
                <a:srgbClr val="231F20"/>
              </a:solidFill>
              <a:latin typeface="Times New Roman" panose="02020603050405020304" pitchFamily="18" charset="0"/>
            </a:endParaRPr>
          </a:p>
          <a:p>
            <a:r>
              <a:rPr lang="en-US" sz="1000" b="0" i="0" u="none" strike="noStrike" baseline="0" dirty="0">
                <a:solidFill>
                  <a:srgbClr val="231F20"/>
                </a:solidFill>
                <a:latin typeface="Times New Roman" panose="02020603050405020304" pitchFamily="18" charset="0"/>
              </a:rPr>
              <a:t>Normally the defense cannot achieve a decisive victory. </a:t>
            </a:r>
          </a:p>
          <a:p>
            <a:endParaRPr lang="en-US" sz="1000" b="0" i="0" u="none" strike="noStrike" baseline="0" dirty="0">
              <a:solidFill>
                <a:srgbClr val="231F20"/>
              </a:solidFill>
              <a:latin typeface="Times New Roman" panose="02020603050405020304" pitchFamily="18" charset="0"/>
            </a:endParaRPr>
          </a:p>
          <a:p>
            <a:r>
              <a:rPr lang="en-US" sz="1000" b="0" i="0" u="none" strike="noStrike" baseline="0" dirty="0">
                <a:solidFill>
                  <a:srgbClr val="231F20"/>
                </a:solidFill>
                <a:latin typeface="Times New Roman" panose="02020603050405020304" pitchFamily="18" charset="0"/>
              </a:rPr>
              <a:t>However, it sets conditions for a counteroffensive or a counterattack that enables forces to regain the initiative. </a:t>
            </a:r>
          </a:p>
          <a:p>
            <a:endParaRPr lang="en-US" sz="1000" b="0" i="0" u="none" strike="noStrike" baseline="0" dirty="0">
              <a:solidFill>
                <a:srgbClr val="231F20"/>
              </a:solidFill>
              <a:latin typeface="Times New Roman" panose="02020603050405020304" pitchFamily="18" charset="0"/>
            </a:endParaRPr>
          </a:p>
          <a:p>
            <a:r>
              <a:rPr lang="en-US" sz="1000" b="0" i="0" u="none" strike="noStrike" baseline="0" dirty="0">
                <a:solidFill>
                  <a:srgbClr val="231F20"/>
                </a:solidFill>
                <a:latin typeface="Times New Roman" panose="02020603050405020304" pitchFamily="18" charset="0"/>
              </a:rPr>
              <a:t>Defensive operations are a counter to an enemy offensive action, and they seek to destroy as much of the attacking enemy forces as possible. </a:t>
            </a:r>
          </a:p>
          <a:p>
            <a:endParaRPr lang="en-US" sz="1000" b="0" i="0" u="none" strike="noStrike" baseline="0" dirty="0">
              <a:solidFill>
                <a:srgbClr val="231F20"/>
              </a:solidFill>
              <a:latin typeface="Times New Roman" panose="02020603050405020304" pitchFamily="18" charset="0"/>
            </a:endParaRPr>
          </a:p>
          <a:p>
            <a:r>
              <a:rPr lang="en-US" sz="1000" b="0" i="0" u="none" strike="noStrike" baseline="0" dirty="0">
                <a:solidFill>
                  <a:srgbClr val="231F20"/>
                </a:solidFill>
                <a:latin typeface="Times New Roman" panose="02020603050405020304" pitchFamily="18" charset="0"/>
              </a:rPr>
              <a:t>They preserve control over land, resources, and populations, and retain key terrain, protect lines of communications, and protect critical capabilities against attack. </a:t>
            </a:r>
          </a:p>
          <a:p>
            <a:endParaRPr lang="en-US" sz="1000" b="0" i="0" u="none" strike="noStrike" baseline="0" dirty="0">
              <a:solidFill>
                <a:srgbClr val="231F20"/>
              </a:solidFill>
              <a:latin typeface="Times New Roman" panose="02020603050405020304" pitchFamily="18" charset="0"/>
            </a:endParaRPr>
          </a:p>
          <a:p>
            <a:r>
              <a:rPr lang="en-US" sz="1000" b="0" i="0" u="none" strike="noStrike" baseline="0" dirty="0">
                <a:solidFill>
                  <a:srgbClr val="231F20"/>
                </a:solidFill>
                <a:latin typeface="Times New Roman" panose="02020603050405020304" pitchFamily="18" charset="0"/>
              </a:rPr>
              <a:t>Commanders can conduct defensive operations in one area to free forces for offensive operations elsewhere. (See ADP 3-90 for a detailed discussion of the defense.)</a:t>
            </a:r>
          </a:p>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2</a:t>
            </a:fld>
            <a:endParaRPr lang="en-US"/>
          </a:p>
        </p:txBody>
      </p:sp>
    </p:spTree>
    <p:extLst>
      <p:ext uri="{BB962C8B-B14F-4D97-AF65-F5344CB8AC3E}">
        <p14:creationId xmlns:p14="http://schemas.microsoft.com/office/powerpoint/2010/main" val="367490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Times New Roman" panose="02020603050405020304" pitchFamily="18" charset="0"/>
              </a:rPr>
              <a:t>ATP 3-21.8, Chapter 3, Pg 3-8</a:t>
            </a:r>
          </a:p>
          <a:p>
            <a:endParaRPr lang="en-US" sz="1200" b="1" i="0" u="none" strike="noStrike" baseline="0" dirty="0">
              <a:latin typeface="Times New Roman" panose="02020603050405020304" pitchFamily="18" charset="0"/>
            </a:endParaRPr>
          </a:p>
          <a:p>
            <a:pPr algn="l"/>
            <a:r>
              <a:rPr lang="en-US" sz="1800" b="1" i="0" u="none" strike="noStrike" baseline="0" dirty="0">
                <a:latin typeface="TimesNewRomanPS-BoldMT"/>
              </a:rPr>
              <a:t>Delay</a:t>
            </a:r>
          </a:p>
          <a:p>
            <a:pPr algn="l"/>
            <a:endParaRPr lang="en-US" sz="1800" b="1" i="0" u="none" strike="noStrike" baseline="0" dirty="0">
              <a:latin typeface="TimesNewRomanPS-BoldMT"/>
            </a:endParaRPr>
          </a:p>
          <a:p>
            <a:pPr algn="l"/>
            <a:r>
              <a:rPr lang="en-US" sz="1800" b="0" i="0" u="none" strike="noStrike" baseline="0" dirty="0">
                <a:latin typeface="TimesNewRomanPSMT"/>
              </a:rPr>
              <a:t>3-29. Delays allow units to trade space for time, avoiding decisive engagement and safeguard its forces. Ability of a force to trade space for time requires depth within the</a:t>
            </a:r>
          </a:p>
          <a:p>
            <a:pPr algn="l"/>
            <a:r>
              <a:rPr lang="en-US" sz="1800" b="0" i="0" u="none" strike="noStrike" baseline="0" dirty="0">
                <a:latin typeface="TimesNewRomanPSMT"/>
              </a:rPr>
              <a:t>area of operation assigned to the delaying force. The amount of depth required depends on several factors, including the</a:t>
            </a:r>
            <a:r>
              <a:rPr lang="en-US" sz="1800" b="0" i="0" u="none" strike="noStrike" baseline="0" dirty="0">
                <a:latin typeface="TimesNewRoman"/>
              </a:rPr>
              <a:t>—</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Amount of time to be gained.</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Relative combat power of friendly and enemy forces.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Relative mobility of forces.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Nature of terrain.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Ability to shape areas of operations with obstacles and fires.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Degree of acceptable risk.</a:t>
            </a:r>
          </a:p>
          <a:p>
            <a:pPr algn="l"/>
            <a:endParaRPr lang="en-US" sz="1800" b="0" i="0" u="none" strike="noStrike" baseline="0" dirty="0">
              <a:latin typeface="TimesNewRomanPSMT"/>
            </a:endParaRPr>
          </a:p>
          <a:p>
            <a:pPr algn="l"/>
            <a:r>
              <a:rPr lang="en-US" sz="1800" b="0" i="0" u="none" strike="noStrike" baseline="0" dirty="0">
                <a:latin typeface="TimesNewRomanPSMT"/>
              </a:rPr>
              <a:t>3-30. Delays succeed by forcing the enemy to concentrate forces to fight through a series of defensive positions. Delays must offer a continued threat of serious opposition, forcing</a:t>
            </a:r>
          </a:p>
          <a:p>
            <a:pPr algn="l"/>
            <a:r>
              <a:rPr lang="en-US" sz="1800" b="0" i="0" u="none" strike="noStrike" baseline="0" dirty="0">
                <a:latin typeface="TimesNewRomanPSMT"/>
              </a:rPr>
              <a:t>the enemy to repeatedly deploy and maneuver. Delaying forces displace to subsequent positions before the enemy is able to concentrate sufficient resources to decisively engage</a:t>
            </a:r>
          </a:p>
          <a:p>
            <a:pPr algn="l"/>
            <a:r>
              <a:rPr lang="en-US" sz="1800" b="0" i="0" u="none" strike="noStrike" baseline="0" dirty="0">
                <a:latin typeface="TimesNewRomanPSMT"/>
              </a:rPr>
              <a:t>and defeat delaying forces in current positions. The length of time a force can remain in position without facing danger of becoming decisively engaged is primarily a function of</a:t>
            </a:r>
          </a:p>
          <a:p>
            <a:pPr algn="l"/>
            <a:r>
              <a:rPr lang="en-US" sz="1800" b="0" i="0" u="none" strike="noStrike" baseline="0" dirty="0">
                <a:latin typeface="TimesNewRomanPSMT"/>
              </a:rPr>
              <a:t>relative combat power, METT-TC and weather. Delays gain time to</a:t>
            </a:r>
            <a:r>
              <a:rPr lang="en-US" sz="1800" b="0" i="0" u="none" strike="noStrike" baseline="0" dirty="0">
                <a:latin typeface="TimesNewRoman"/>
              </a:rPr>
              <a:t>— </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Allow friendly forces to establish a defense.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Cover withdrawing forces.</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Protect friendly force’s flanks.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Allow friendly forces to counterattack.</a:t>
            </a:r>
          </a:p>
          <a:p>
            <a:pPr algn="l"/>
            <a:endParaRPr lang="en-US" sz="1800" b="0" i="0" u="none" strike="noStrike" baseline="0" dirty="0">
              <a:latin typeface="TimesNewRomanPSMT"/>
            </a:endParaRPr>
          </a:p>
          <a:p>
            <a:pPr algn="l"/>
            <a:r>
              <a:rPr lang="en-US" sz="1800" b="1" i="1" u="none" strike="noStrike" baseline="0" dirty="0">
                <a:latin typeface="TimesNewRomanPS-BoldItalicMT"/>
              </a:rPr>
              <a:t>Parameters of the Delay</a:t>
            </a:r>
          </a:p>
          <a:p>
            <a:pPr algn="l"/>
            <a:endParaRPr lang="en-US" sz="1800" b="1" i="1" u="none" strike="noStrike" baseline="0" dirty="0">
              <a:latin typeface="TimesNewRomanPS-BoldItalicMT"/>
            </a:endParaRPr>
          </a:p>
          <a:p>
            <a:pPr algn="l"/>
            <a:r>
              <a:rPr lang="en-US" sz="1800" b="1" i="1" u="none" strike="noStrike" baseline="0" dirty="0">
                <a:latin typeface="TimesNewRomanPS-BoldItalicMT"/>
              </a:rPr>
              <a:t>Alternate or Successive Positions</a:t>
            </a:r>
          </a:p>
          <a:p>
            <a:pPr algn="l"/>
            <a:endParaRPr lang="en-US" sz="1800" b="1" i="1" u="none" strike="noStrike" baseline="0" dirty="0">
              <a:latin typeface="TimesNewRomanPS-BoldItalicMT"/>
            </a:endParaRPr>
          </a:p>
          <a:p>
            <a:pPr algn="l"/>
            <a:endParaRPr lang="en-US" sz="1200" b="1" i="0" u="none" strike="noStrike" baseline="0" dirty="0">
              <a:latin typeface="Times New Roman" panose="02020603050405020304" pitchFamily="18" charset="0"/>
            </a:endParaRPr>
          </a:p>
          <a:p>
            <a:endParaRPr lang="en-US" sz="1200" b="1" i="0" u="none" strike="noStrike" baseline="0" dirty="0">
              <a:latin typeface="Times New Roman" panose="02020603050405020304" pitchFamily="18" charset="0"/>
            </a:endParaRPr>
          </a:p>
          <a:p>
            <a:r>
              <a:rPr lang="en-US" sz="1200" b="1" i="0" u="none" strike="noStrike" baseline="0" dirty="0">
                <a:latin typeface="Times New Roman" panose="02020603050405020304" pitchFamily="18" charset="0"/>
              </a:rPr>
              <a:t>FM 3-90-1, Chapter 9, Pg 9-4</a:t>
            </a:r>
          </a:p>
          <a:p>
            <a:endParaRPr lang="en-US" sz="1200" b="1" i="0" u="none" strike="noStrike" baseline="0" dirty="0">
              <a:latin typeface="Times New Roman" panose="02020603050405020304" pitchFamily="18" charset="0"/>
            </a:endParaRP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12</a:t>
            </a:fld>
            <a:endParaRPr lang="en-US"/>
          </a:p>
        </p:txBody>
      </p:sp>
    </p:spTree>
    <p:extLst>
      <p:ext uri="{BB962C8B-B14F-4D97-AF65-F5344CB8AC3E}">
        <p14:creationId xmlns:p14="http://schemas.microsoft.com/office/powerpoint/2010/main" val="411162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u="none" strike="noStrike" baseline="0" dirty="0">
                <a:latin typeface="TimesNewRomanPS-BoldItalicMT"/>
              </a:rPr>
              <a:t>Alternate or Successive Positions</a:t>
            </a: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13</a:t>
            </a:fld>
            <a:endParaRPr lang="en-US"/>
          </a:p>
        </p:txBody>
      </p:sp>
    </p:spTree>
    <p:extLst>
      <p:ext uri="{BB962C8B-B14F-4D97-AF65-F5344CB8AC3E}">
        <p14:creationId xmlns:p14="http://schemas.microsoft.com/office/powerpoint/2010/main" val="305272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u="none" strike="noStrike" baseline="0" dirty="0">
                <a:latin typeface="TimesNewRomanPS-BoldItalicMT"/>
              </a:rPr>
              <a:t>Alternate or Successive Positions</a:t>
            </a: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14</a:t>
            </a:fld>
            <a:endParaRPr lang="en-US"/>
          </a:p>
        </p:txBody>
      </p:sp>
    </p:spTree>
    <p:extLst>
      <p:ext uri="{BB962C8B-B14F-4D97-AF65-F5344CB8AC3E}">
        <p14:creationId xmlns:p14="http://schemas.microsoft.com/office/powerpoint/2010/main" val="146923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ATP 3-21.8, Chapter 3, Pg 3-11</a:t>
            </a:r>
          </a:p>
          <a:p>
            <a:pPr algn="l"/>
            <a:endParaRPr lang="en-US" sz="1800" b="1" i="0" u="none" strike="noStrike" baseline="0" dirty="0">
              <a:latin typeface="TimesNewRomanPS-BoldMT"/>
            </a:endParaRPr>
          </a:p>
          <a:p>
            <a:pPr algn="l"/>
            <a:r>
              <a:rPr lang="en-US" sz="1800" b="1" i="0" u="none" strike="noStrike" baseline="0" dirty="0">
                <a:latin typeface="TimesNewRomanPS-BoldMT"/>
              </a:rPr>
              <a:t>Withdrawal</a:t>
            </a:r>
          </a:p>
          <a:p>
            <a:pPr algn="l"/>
            <a:endParaRPr lang="en-US" sz="1800" b="1" i="0" u="none" strike="noStrike" baseline="0" dirty="0">
              <a:latin typeface="TimesNewRomanPS-BoldMT"/>
            </a:endParaRPr>
          </a:p>
          <a:p>
            <a:pPr algn="l"/>
            <a:r>
              <a:rPr lang="en-US" sz="1800" b="0" i="0" u="none" strike="noStrike" baseline="0" dirty="0">
                <a:latin typeface="TimesNewRomanPSMT"/>
              </a:rPr>
              <a:t>3-36. Withdrawal is a planned retrograde operation, which a force in contact disengages from an enemy force and moves in a direction away from the enemy. </a:t>
            </a:r>
          </a:p>
          <a:p>
            <a:pPr algn="l"/>
            <a:endParaRPr lang="en-US" sz="1800" b="0" i="0" u="none" strike="noStrike" baseline="0" dirty="0">
              <a:latin typeface="TimesNewRomanPSMT"/>
            </a:endParaRPr>
          </a:p>
          <a:p>
            <a:pPr algn="l"/>
            <a:r>
              <a:rPr lang="en-US" sz="1800" b="0" i="0" u="none" strike="noStrike" baseline="0" dirty="0">
                <a:latin typeface="TimesNewRomanPSMT"/>
              </a:rPr>
              <a:t>Although the leader avoids withdrawing from action under enemy pressure, it is not always possible.</a:t>
            </a:r>
          </a:p>
          <a:p>
            <a:pPr algn="l"/>
            <a:endParaRPr lang="en-US" sz="1800" b="0" i="0" u="none" strike="noStrike" baseline="0" dirty="0">
              <a:latin typeface="TimesNewRomanPSMT"/>
            </a:endParaRPr>
          </a:p>
          <a:p>
            <a:pPr algn="l"/>
            <a:r>
              <a:rPr lang="en-US" sz="1800" b="0" i="0" u="none" strike="noStrike" baseline="0" dirty="0">
                <a:latin typeface="TimesNewRomanPSMT"/>
              </a:rPr>
              <a:t>Withdrawal is used to preserve the force or release it for a new mission.</a:t>
            </a:r>
          </a:p>
          <a:p>
            <a:pPr algn="l"/>
            <a:endParaRPr lang="en-US" sz="1800" b="0" i="0" u="none" strike="noStrike" baseline="0" dirty="0">
              <a:latin typeface="TimesNewRomanPSMT"/>
            </a:endParaRPr>
          </a:p>
          <a:p>
            <a:pPr algn="l"/>
            <a:r>
              <a:rPr lang="en-US" sz="1800" b="0" i="0" u="none" strike="noStrike" baseline="0" dirty="0">
                <a:latin typeface="TimesNewRomanPSMT"/>
              </a:rPr>
              <a:t>3-37. Withdrawals are inherently dangerous. </a:t>
            </a:r>
          </a:p>
          <a:p>
            <a:pPr algn="l"/>
            <a:endParaRPr lang="en-US" sz="1800" b="0" i="0" u="none" strike="noStrike" baseline="0" dirty="0">
              <a:latin typeface="TimesNewRomanPSMT"/>
            </a:endParaRPr>
          </a:p>
          <a:p>
            <a:pPr algn="l"/>
            <a:r>
              <a:rPr lang="en-US" sz="1800" b="0" i="0" u="none" strike="noStrike" baseline="0" dirty="0">
                <a:latin typeface="TimesNewRomanPSMT"/>
              </a:rPr>
              <a:t>They involve moving units to the rear and away from what is usually a stronger enemy force. </a:t>
            </a:r>
          </a:p>
          <a:p>
            <a:pPr algn="l"/>
            <a:endParaRPr lang="en-US" sz="1800" b="0" i="0" u="none" strike="noStrike" baseline="0" dirty="0">
              <a:latin typeface="TimesNewRomanPSMT"/>
            </a:endParaRPr>
          </a:p>
          <a:p>
            <a:pPr algn="l"/>
            <a:r>
              <a:rPr lang="en-US" sz="1800" b="0" i="0" u="none" strike="noStrike" baseline="0" dirty="0">
                <a:latin typeface="TimesNewRomanPSMT"/>
              </a:rPr>
              <a:t>The heavier the previous fighting and closer the contact with the enemy, the more difficult the withdrawal. </a:t>
            </a:r>
          </a:p>
          <a:p>
            <a:pPr algn="l"/>
            <a:endParaRPr lang="en-US" sz="1800" b="0" i="0" u="none" strike="noStrike" baseline="0" dirty="0">
              <a:latin typeface="TimesNewRomanPSMT"/>
            </a:endParaRPr>
          </a:p>
          <a:p>
            <a:pPr algn="l"/>
            <a:r>
              <a:rPr lang="en-US" sz="1800" b="0" i="0" u="none" strike="noStrike" baseline="0" dirty="0">
                <a:latin typeface="TimesNewRomanPSMT"/>
              </a:rPr>
              <a:t>Units usually confine rearward movement to times and conditions when the advancing enemy force cannot</a:t>
            </a:r>
          </a:p>
          <a:p>
            <a:pPr algn="l"/>
            <a:r>
              <a:rPr lang="en-US" sz="1800" b="0" i="0" u="none" strike="noStrike" baseline="0" dirty="0">
                <a:latin typeface="TimesNewRomanPSMT"/>
              </a:rPr>
              <a:t>observe the activity or easily detect the operation. </a:t>
            </a:r>
          </a:p>
          <a:p>
            <a:pPr algn="l"/>
            <a:endParaRPr lang="en-US" sz="1800" b="0" i="0" u="none" strike="noStrike" baseline="0" dirty="0">
              <a:latin typeface="TimesNewRomanPSMT"/>
            </a:endParaRPr>
          </a:p>
          <a:p>
            <a:pPr algn="l"/>
            <a:r>
              <a:rPr lang="en-US" sz="1800" b="0" i="0" u="none" strike="noStrike" baseline="0" dirty="0">
                <a:latin typeface="TimesNewRomanPSMT"/>
              </a:rPr>
              <a:t>OPSEC is extremely important, especially crucial during the initial stages of a delay when most of the functional and</a:t>
            </a:r>
          </a:p>
          <a:p>
            <a:pPr algn="l"/>
            <a:r>
              <a:rPr lang="en-US" sz="1800" b="0" i="0" u="none" strike="noStrike" baseline="0" dirty="0">
                <a:latin typeface="TimesNewRomanPSMT"/>
              </a:rPr>
              <a:t>sustainment forces displace.</a:t>
            </a:r>
            <a:endParaRPr lang="en-US" sz="1200" b="1" i="0" u="none" strike="noStrike" baseline="0" dirty="0">
              <a:solidFill>
                <a:srgbClr val="231F20"/>
              </a:solidFill>
              <a:latin typeface="Arial" panose="020B0604020202020204" pitchFamily="34" charset="0"/>
              <a:cs typeface="Arial" panose="020B0604020202020204" pitchFamily="34" charset="0"/>
            </a:endParaRPr>
          </a:p>
          <a:p>
            <a:endParaRPr lang="en-US" sz="1200" b="1" i="0" u="none" strike="noStrike" baseline="0" dirty="0">
              <a:solidFill>
                <a:srgbClr val="231F20"/>
              </a:solidFill>
              <a:latin typeface="Arial" panose="020B0604020202020204" pitchFamily="34" charset="0"/>
              <a:cs typeface="Arial" panose="020B0604020202020204" pitchFamily="34" charset="0"/>
            </a:endParaRPr>
          </a:p>
          <a:p>
            <a:r>
              <a:rPr lang="en-US" sz="1800" b="1" i="1" u="none" strike="noStrike" baseline="0" dirty="0">
                <a:latin typeface="TimesNewRomanPS-BoldItalicMT"/>
              </a:rPr>
              <a:t>Planning a Withdrawal</a:t>
            </a:r>
          </a:p>
          <a:p>
            <a:endParaRPr lang="en-US" sz="1800" b="1" i="1" u="none" strike="noStrike" baseline="0" dirty="0">
              <a:solidFill>
                <a:srgbClr val="231F20"/>
              </a:solidFill>
              <a:latin typeface="TimesNewRomanPS-BoldItalicMT"/>
              <a:cs typeface="Arial" panose="020B0604020202020204" pitchFamily="34" charset="0"/>
            </a:endParaRPr>
          </a:p>
          <a:p>
            <a:r>
              <a:rPr lang="en-US" sz="1800" b="1" i="1" u="none" strike="noStrike" baseline="0" dirty="0">
                <a:latin typeface="TimesNewRomanPS-BoldItalicMT"/>
              </a:rPr>
              <a:t>Assisted or Unassisted</a:t>
            </a:r>
          </a:p>
          <a:p>
            <a:endParaRPr lang="en-US" sz="1800" b="1" i="1" u="none" strike="noStrike" baseline="0" dirty="0">
              <a:solidFill>
                <a:srgbClr val="231F20"/>
              </a:solidFill>
              <a:latin typeface="TimesNewRomanPS-BoldItalicMT"/>
              <a:cs typeface="Arial" panose="020B0604020202020204" pitchFamily="34" charset="0"/>
            </a:endParaRPr>
          </a:p>
          <a:p>
            <a:endParaRPr lang="en-US" sz="1800" b="1" i="1" u="none" strike="noStrike" baseline="0" dirty="0">
              <a:solidFill>
                <a:srgbClr val="231F20"/>
              </a:solidFill>
              <a:latin typeface="TimesNewRomanPS-BoldItalicMT"/>
              <a:cs typeface="Arial" panose="020B0604020202020204" pitchFamily="34" charset="0"/>
            </a:endParaRPr>
          </a:p>
          <a:p>
            <a:endParaRPr lang="en-US" sz="1200" b="1" i="0" u="none" strike="noStrike" baseline="0" dirty="0">
              <a:solidFill>
                <a:srgbClr val="231F20"/>
              </a:solidFill>
              <a:latin typeface="Arial" panose="020B0604020202020204" pitchFamily="34" charset="0"/>
              <a:cs typeface="Arial" panose="020B0604020202020204" pitchFamily="34" charset="0"/>
            </a:endParaRPr>
          </a:p>
          <a:p>
            <a:endParaRPr lang="en-US" sz="1200" b="1" i="0" u="none" strike="noStrike" baseline="0" dirty="0">
              <a:solidFill>
                <a:srgbClr val="231F20"/>
              </a:solidFill>
              <a:latin typeface="Arial" panose="020B0604020202020204" pitchFamily="34" charset="0"/>
              <a:cs typeface="Arial" panose="020B0604020202020204" pitchFamily="34" charset="0"/>
            </a:endParaRPr>
          </a:p>
          <a:p>
            <a:r>
              <a:rPr lang="en-US" sz="1200" b="1" i="0" u="none" strike="noStrike" baseline="0" dirty="0">
                <a:solidFill>
                  <a:srgbClr val="231F20"/>
                </a:solidFill>
                <a:latin typeface="Arial" panose="020B0604020202020204" pitchFamily="34" charset="0"/>
                <a:cs typeface="Arial" panose="020B0604020202020204" pitchFamily="34" charset="0"/>
              </a:rPr>
              <a:t>FM 3-90-1, Chapter 9, Pg 9-15</a:t>
            </a:r>
          </a:p>
          <a:p>
            <a:endParaRPr lang="en-US" sz="1200" b="0" i="0" u="none" strike="noStrike" baseline="0" dirty="0">
              <a:solidFill>
                <a:srgbClr val="231F20"/>
              </a:solidFill>
              <a:latin typeface="Arial" panose="020B0604020202020204" pitchFamily="34" charset="0"/>
              <a:cs typeface="Arial" panose="020B0604020202020204" pitchFamily="34" charset="0"/>
            </a:endParaRPr>
          </a:p>
          <a:p>
            <a:r>
              <a:rPr lang="en-US" sz="1200" b="0" i="0" u="none" strike="noStrike" baseline="0" dirty="0">
                <a:solidFill>
                  <a:srgbClr val="231F20"/>
                </a:solidFill>
                <a:latin typeface="Arial" panose="020B0604020202020204" pitchFamily="34" charset="0"/>
                <a:cs typeface="Arial" panose="020B0604020202020204" pitchFamily="34" charset="0"/>
              </a:rPr>
              <a:t>In a withdrawal under enemy pressure, all units withdraw simultaneously when available routes allow, using delaying tactics to fight their way to the rear. In the usual case, when simultaneous withdrawal of all forces is not practical, the commander decides the order of withdrawal. Several factors influence this decision:</a:t>
            </a:r>
          </a:p>
          <a:p>
            <a:endParaRPr lang="en-US" sz="1200" b="0" i="0" u="none" strike="noStrike" baseline="0" dirty="0">
              <a:solidFill>
                <a:srgbClr val="231F20"/>
              </a:solidFill>
              <a:latin typeface="Arial" panose="020B0604020202020204" pitchFamily="34" charset="0"/>
              <a:cs typeface="Arial" panose="020B0604020202020204" pitchFamily="34" charset="0"/>
            </a:endParaRPr>
          </a:p>
          <a:p>
            <a:r>
              <a:rPr lang="en-US" sz="1200" b="0" i="0" u="none" strike="noStrike" baseline="0" dirty="0">
                <a:solidFill>
                  <a:srgbClr val="231F20"/>
                </a:solidFill>
                <a:latin typeface="Arial" panose="020B0604020202020204" pitchFamily="34" charset="0"/>
                <a:cs typeface="Arial" panose="020B0604020202020204" pitchFamily="34" charset="0"/>
              </a:rPr>
              <a:t>Subsequent missions.</a:t>
            </a:r>
          </a:p>
          <a:p>
            <a:r>
              <a:rPr lang="en-US" sz="1200" b="0" i="0" u="none" strike="noStrike" baseline="0" dirty="0">
                <a:solidFill>
                  <a:srgbClr val="231F20"/>
                </a:solidFill>
                <a:latin typeface="Arial" panose="020B0604020202020204" pitchFamily="34" charset="0"/>
                <a:cs typeface="Arial" panose="020B0604020202020204" pitchFamily="34" charset="0"/>
              </a:rPr>
              <a:t>Availability of transportation assets and routes.</a:t>
            </a:r>
          </a:p>
          <a:p>
            <a:r>
              <a:rPr lang="en-US" sz="1200" b="0" i="0" u="none" strike="noStrike" baseline="0" dirty="0">
                <a:solidFill>
                  <a:srgbClr val="231F20"/>
                </a:solidFill>
                <a:latin typeface="Arial" panose="020B0604020202020204" pitchFamily="34" charset="0"/>
                <a:cs typeface="Arial" panose="020B0604020202020204" pitchFamily="34" charset="0"/>
              </a:rPr>
              <a:t>Disposition of friendly and enemy forces.</a:t>
            </a:r>
          </a:p>
          <a:p>
            <a:r>
              <a:rPr lang="en-US" sz="1200" b="0" i="0" u="none" strike="noStrike" baseline="0" dirty="0">
                <a:solidFill>
                  <a:srgbClr val="231F20"/>
                </a:solidFill>
                <a:latin typeface="Arial" panose="020B0604020202020204" pitchFamily="34" charset="0"/>
                <a:cs typeface="Arial" panose="020B0604020202020204" pitchFamily="34" charset="0"/>
              </a:rPr>
              <a:t>Level and nature of enemy pressure.</a:t>
            </a:r>
          </a:p>
          <a:p>
            <a:r>
              <a:rPr lang="en-US" sz="1200" b="0" i="0" u="none" strike="noStrike" baseline="0" dirty="0">
                <a:solidFill>
                  <a:srgbClr val="231F20"/>
                </a:solidFill>
                <a:latin typeface="Arial" panose="020B0604020202020204" pitchFamily="34" charset="0"/>
                <a:cs typeface="Arial" panose="020B0604020202020204" pitchFamily="34" charset="0"/>
              </a:rPr>
              <a:t>Degree of urgency with the withdrawal.</a:t>
            </a: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15</a:t>
            </a:fld>
            <a:endParaRPr lang="en-US"/>
          </a:p>
        </p:txBody>
      </p:sp>
    </p:spTree>
    <p:extLst>
      <p:ext uri="{BB962C8B-B14F-4D97-AF65-F5344CB8AC3E}">
        <p14:creationId xmlns:p14="http://schemas.microsoft.com/office/powerpoint/2010/main" val="303362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u="none" strike="noStrike" baseline="0" dirty="0">
                <a:latin typeface="TimesNewRomanPS-BoldItalicMT"/>
              </a:rPr>
              <a:t>Assisted or Unassisted</a:t>
            </a: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16</a:t>
            </a:fld>
            <a:endParaRPr lang="en-US"/>
          </a:p>
        </p:txBody>
      </p:sp>
    </p:spTree>
    <p:extLst>
      <p:ext uri="{BB962C8B-B14F-4D97-AF65-F5344CB8AC3E}">
        <p14:creationId xmlns:p14="http://schemas.microsoft.com/office/powerpoint/2010/main" val="302306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ATP 3-21.8, Chapter 3, Pg 3-14</a:t>
            </a:r>
          </a:p>
          <a:p>
            <a:pPr algn="l"/>
            <a:endParaRPr lang="en-US" sz="1800" b="1" i="0" u="none" strike="noStrike" baseline="0" dirty="0">
              <a:latin typeface="TimesNewRomanPS-BoldMT"/>
            </a:endParaRPr>
          </a:p>
          <a:p>
            <a:pPr algn="l"/>
            <a:r>
              <a:rPr lang="en-US" sz="1800" b="1" i="0" u="none" strike="noStrike" baseline="0" dirty="0">
                <a:latin typeface="TimesNewRomanPS-BoldMT"/>
              </a:rPr>
              <a:t>Retirement</a:t>
            </a:r>
          </a:p>
          <a:p>
            <a:pPr algn="l"/>
            <a:endParaRPr lang="en-US" sz="1800" b="1" i="0" u="none" strike="noStrike" baseline="0" dirty="0">
              <a:latin typeface="TimesNewRomanPS-BoldMT"/>
            </a:endParaRPr>
          </a:p>
          <a:p>
            <a:pPr algn="l"/>
            <a:r>
              <a:rPr lang="en-US" sz="1800" b="0" i="0" u="none" strike="noStrike" baseline="0" dirty="0">
                <a:latin typeface="TimesNewRomanPSMT"/>
              </a:rPr>
              <a:t>3-45. Retirement is a task employing to move a force not in contact to the rear. </a:t>
            </a:r>
          </a:p>
          <a:p>
            <a:pPr algn="l"/>
            <a:endParaRPr lang="en-US" sz="1800" b="0" i="0" u="none" strike="noStrike" baseline="0" dirty="0">
              <a:latin typeface="TimesNewRomanPSMT"/>
            </a:endParaRPr>
          </a:p>
          <a:p>
            <a:pPr algn="l"/>
            <a:r>
              <a:rPr lang="en-US" sz="1800" b="0" i="0" u="none" strike="noStrike" baseline="0" dirty="0">
                <a:latin typeface="TimesNewRomanPSMT"/>
              </a:rPr>
              <a:t>Retirement is a form of retrograde, which a force not in contact with the enemy moves away from the</a:t>
            </a:r>
          </a:p>
          <a:p>
            <a:pPr algn="l"/>
            <a:r>
              <a:rPr lang="en-US" sz="1800" b="0" i="0" u="none" strike="noStrike" baseline="0" dirty="0">
                <a:latin typeface="TimesNewRomanPSMT"/>
              </a:rPr>
              <a:t>enemy. </a:t>
            </a:r>
          </a:p>
          <a:p>
            <a:pPr algn="l"/>
            <a:endParaRPr lang="en-US" sz="1800" b="0" i="0" u="none" strike="noStrike" baseline="0" dirty="0">
              <a:latin typeface="TimesNewRomanPSMT"/>
            </a:endParaRPr>
          </a:p>
          <a:p>
            <a:pPr algn="l"/>
            <a:r>
              <a:rPr lang="en-US" sz="1800" b="0" i="0" u="none" strike="noStrike" baseline="0" dirty="0">
                <a:latin typeface="TimesNewRomanPSMT"/>
              </a:rPr>
              <a:t>A retiring unit organizes for combat but does not anticipate interference by enemy</a:t>
            </a:r>
          </a:p>
          <a:p>
            <a:pPr algn="l"/>
            <a:r>
              <a:rPr lang="en-US" sz="1800" b="0" i="0" u="none" strike="noStrike" baseline="0" dirty="0">
                <a:latin typeface="TimesNewRoman"/>
              </a:rPr>
              <a:t>ground forces. </a:t>
            </a:r>
          </a:p>
          <a:p>
            <a:pPr algn="l"/>
            <a:endParaRPr lang="en-US" sz="1800" b="0" i="0" u="none" strike="noStrike" baseline="0" dirty="0">
              <a:latin typeface="TimesNewRoman"/>
            </a:endParaRPr>
          </a:p>
          <a:p>
            <a:pPr algn="l"/>
            <a:r>
              <a:rPr lang="en-US" sz="1800" b="0" i="0" u="none" strike="noStrike" baseline="0" dirty="0">
                <a:latin typeface="TimesNewRoman"/>
              </a:rPr>
              <a:t>Typically, another unit’s security force covers the movement of one </a:t>
            </a:r>
            <a:r>
              <a:rPr lang="en-US" sz="1800" b="0" i="0" u="none" strike="noStrike" baseline="0" dirty="0">
                <a:latin typeface="TimesNewRomanPSMT"/>
              </a:rPr>
              <a:t>formation as the unit conducts a retirement. </a:t>
            </a:r>
          </a:p>
          <a:p>
            <a:pPr algn="l"/>
            <a:endParaRPr lang="en-US" sz="1800" b="0" i="0" u="none" strike="noStrike" baseline="0" dirty="0">
              <a:latin typeface="TimesNewRomanPSMT"/>
            </a:endParaRPr>
          </a:p>
          <a:p>
            <a:pPr algn="l"/>
            <a:r>
              <a:rPr lang="en-US" sz="1800" b="0" i="0" u="none" strike="noStrike" baseline="0" dirty="0">
                <a:latin typeface="TimesNewRomanPSMT"/>
              </a:rPr>
              <a:t>However, mobile enemy forces, unconventional forces, air strikes, air assaults, or long-range fires may attempt to interdict</a:t>
            </a:r>
          </a:p>
          <a:p>
            <a:pPr algn="l"/>
            <a:r>
              <a:rPr lang="en-US" sz="1800" b="0" i="0" u="none" strike="noStrike" baseline="0" dirty="0">
                <a:latin typeface="TimesNewRomanPSMT"/>
              </a:rPr>
              <a:t>the retiring unit. </a:t>
            </a:r>
          </a:p>
          <a:p>
            <a:pPr algn="l"/>
            <a:endParaRPr lang="en-US" sz="1800" b="0" i="0" u="none" strike="noStrike" baseline="0" dirty="0">
              <a:latin typeface="TimesNewRomanPSMT"/>
            </a:endParaRPr>
          </a:p>
          <a:p>
            <a:pPr algn="l"/>
            <a:r>
              <a:rPr lang="en-US" sz="1800" b="0" i="0" u="none" strike="noStrike" baseline="0" dirty="0">
                <a:latin typeface="TimesNewRomanPSMT"/>
              </a:rPr>
              <a:t>The leader plans for enemy actions and organizes the unit to fight in self defense.</a:t>
            </a:r>
          </a:p>
          <a:p>
            <a:pPr algn="l"/>
            <a:endParaRPr lang="en-US" sz="1800" b="0" i="0" u="none" strike="noStrike" baseline="0" dirty="0">
              <a:latin typeface="TimesNewRomanPSMT"/>
            </a:endParaRPr>
          </a:p>
          <a:p>
            <a:pPr algn="l"/>
            <a:r>
              <a:rPr lang="en-US" sz="1800" b="0" i="0" u="none" strike="noStrike" baseline="0" dirty="0">
                <a:latin typeface="TimesNewRomanPSMT"/>
              </a:rPr>
              <a:t>The leader usually conducts retirement to reposition his forces for future operations or to accommodate the current concept of the operation. </a:t>
            </a:r>
          </a:p>
          <a:p>
            <a:pPr algn="l"/>
            <a:endParaRPr lang="en-US" sz="1800" b="0" i="0" u="none" strike="noStrike" baseline="0" dirty="0">
              <a:latin typeface="TimesNewRomanPSMT"/>
            </a:endParaRPr>
          </a:p>
          <a:p>
            <a:pPr algn="l"/>
            <a:r>
              <a:rPr lang="en-US" sz="1800" b="0" i="0" u="none" strike="noStrike" baseline="0" dirty="0">
                <a:latin typeface="TimesNewRomanPSMT"/>
              </a:rPr>
              <a:t>Units conduct retirements such as tactical road marches where security and speed are the most important</a:t>
            </a:r>
          </a:p>
          <a:p>
            <a:pPr algn="l"/>
            <a:r>
              <a:rPr lang="en-US" sz="1800" b="0" i="0" u="none" strike="noStrike" baseline="0" dirty="0">
                <a:latin typeface="TimesNewRomanPSMT"/>
              </a:rPr>
              <a:t>considerations</a:t>
            </a:r>
            <a:endParaRPr lang="en-US" sz="1200" b="1" i="0" u="none" strike="noStrike" baseline="0" dirty="0">
              <a:solidFill>
                <a:srgbClr val="231F20"/>
              </a:solidFill>
              <a:latin typeface="Arial" panose="020B0604020202020204" pitchFamily="34" charset="0"/>
              <a:cs typeface="Arial" panose="020B0604020202020204" pitchFamily="34" charset="0"/>
            </a:endParaRPr>
          </a:p>
          <a:p>
            <a:endParaRPr lang="en-US" sz="1200" b="1" i="0" u="none" strike="noStrike" baseline="0" dirty="0">
              <a:solidFill>
                <a:srgbClr val="231F20"/>
              </a:solidFill>
              <a:latin typeface="Arial" panose="020B0604020202020204" pitchFamily="34" charset="0"/>
              <a:cs typeface="Arial" panose="020B0604020202020204" pitchFamily="34" charset="0"/>
            </a:endParaRPr>
          </a:p>
          <a:p>
            <a:endParaRPr lang="en-US" sz="1200" b="1" i="0" u="none" strike="noStrike" baseline="0" dirty="0">
              <a:solidFill>
                <a:srgbClr val="231F20"/>
              </a:solidFill>
              <a:latin typeface="Arial" panose="020B0604020202020204" pitchFamily="34" charset="0"/>
              <a:cs typeface="Arial" panose="020B0604020202020204" pitchFamily="34" charset="0"/>
            </a:endParaRPr>
          </a:p>
          <a:p>
            <a:r>
              <a:rPr lang="en-US" sz="1200" b="1" i="0" u="none" strike="noStrike" baseline="0" dirty="0">
                <a:solidFill>
                  <a:srgbClr val="231F20"/>
                </a:solidFill>
                <a:latin typeface="Arial" panose="020B0604020202020204" pitchFamily="34" charset="0"/>
                <a:cs typeface="Arial" panose="020B0604020202020204" pitchFamily="34" charset="0"/>
              </a:rPr>
              <a:t>FM 3-90-1, Chapter 9, Pg 9-16</a:t>
            </a:r>
          </a:p>
          <a:p>
            <a:endParaRPr lang="en-US" sz="1200" b="0" i="0" u="none" strike="noStrike" baseline="0" dirty="0">
              <a:solidFill>
                <a:srgbClr val="231F20"/>
              </a:solidFill>
              <a:latin typeface="Arial" panose="020B0604020202020204" pitchFamily="34" charset="0"/>
              <a:cs typeface="Arial" panose="020B0604020202020204" pitchFamily="34" charset="0"/>
            </a:endParaRPr>
          </a:p>
          <a:p>
            <a:r>
              <a:rPr lang="en-US" sz="1200" b="0" i="0" u="none" strike="noStrike" baseline="0" dirty="0">
                <a:solidFill>
                  <a:srgbClr val="231F20"/>
                </a:solidFill>
                <a:latin typeface="Arial" panose="020B0604020202020204" pitchFamily="34" charset="0"/>
                <a:cs typeface="Arial" panose="020B0604020202020204" pitchFamily="34" charset="0"/>
              </a:rPr>
              <a:t>A </a:t>
            </a:r>
            <a:r>
              <a:rPr lang="en-US" sz="1200" b="0" i="1" u="none" strike="noStrike" baseline="0" dirty="0">
                <a:solidFill>
                  <a:srgbClr val="231F20"/>
                </a:solidFill>
                <a:latin typeface="Arial" panose="020B0604020202020204" pitchFamily="34" charset="0"/>
                <a:cs typeface="Arial" panose="020B0604020202020204" pitchFamily="34" charset="0"/>
              </a:rPr>
              <a:t>retirement </a:t>
            </a:r>
            <a:r>
              <a:rPr lang="en-US" sz="1200" b="0" i="0" u="none" strike="noStrike" baseline="0" dirty="0">
                <a:solidFill>
                  <a:srgbClr val="231F20"/>
                </a:solidFill>
                <a:latin typeface="Arial" panose="020B0604020202020204" pitchFamily="34" charset="0"/>
                <a:cs typeface="Arial" panose="020B0604020202020204" pitchFamily="34" charset="0"/>
              </a:rPr>
              <a:t>is an operation in which a force out of contact moves away from the enemy. Figure 9-9 shows the tactical mission graphic for a retirement. </a:t>
            </a:r>
          </a:p>
          <a:p>
            <a:pPr marR="1150" algn="just"/>
            <a:endParaRPr lang="en-US" sz="1200" b="0" i="0" u="none" strike="noStrike" baseline="0" dirty="0">
              <a:solidFill>
                <a:srgbClr val="231F20"/>
              </a:solidFill>
              <a:latin typeface="Arial" panose="020B0604020202020204" pitchFamily="34" charset="0"/>
              <a:cs typeface="Arial" panose="020B0604020202020204" pitchFamily="34" charset="0"/>
            </a:endParaRPr>
          </a:p>
          <a:p>
            <a:pPr marR="1150" algn="just"/>
            <a:r>
              <a:rPr lang="en-US" sz="1200" b="0" i="0" u="none" strike="noStrike" baseline="0" dirty="0">
                <a:solidFill>
                  <a:srgbClr val="231F20"/>
                </a:solidFill>
                <a:latin typeface="Arial" panose="020B0604020202020204" pitchFamily="34" charset="0"/>
                <a:cs typeface="Arial" panose="020B0604020202020204" pitchFamily="34" charset="0"/>
              </a:rPr>
              <a:t>A retiring unit organizes for combat, but it does not anticipate interference from enemy ground forces. </a:t>
            </a:r>
          </a:p>
          <a:p>
            <a:pPr marR="1150" algn="just"/>
            <a:endParaRPr lang="en-US" sz="1200" b="0" i="0" u="none" strike="noStrike" baseline="0" dirty="0">
              <a:solidFill>
                <a:srgbClr val="231F20"/>
              </a:solidFill>
              <a:latin typeface="Arial" panose="020B0604020202020204" pitchFamily="34" charset="0"/>
              <a:cs typeface="Arial" panose="020B0604020202020204" pitchFamily="34" charset="0"/>
            </a:endParaRPr>
          </a:p>
          <a:p>
            <a:pPr marR="1150" algn="just"/>
            <a:r>
              <a:rPr lang="en-US" sz="1200" b="0" i="0" u="none" strike="noStrike" baseline="0" dirty="0">
                <a:solidFill>
                  <a:srgbClr val="231F20"/>
                </a:solidFill>
                <a:latin typeface="Arial" panose="020B0604020202020204" pitchFamily="34" charset="0"/>
                <a:cs typeface="Arial" panose="020B0604020202020204" pitchFamily="34" charset="0"/>
              </a:rPr>
              <a:t>Typically, another unit’s security force covers the movement of one formation as the unit conducts a retirement. </a:t>
            </a:r>
          </a:p>
          <a:p>
            <a:pPr marR="1150" algn="just"/>
            <a:endParaRPr lang="en-US" sz="1200" b="0" i="0" u="none" strike="noStrike" baseline="0" dirty="0">
              <a:solidFill>
                <a:srgbClr val="231F20"/>
              </a:solidFill>
              <a:latin typeface="Arial" panose="020B0604020202020204" pitchFamily="34" charset="0"/>
              <a:cs typeface="Arial" panose="020B0604020202020204" pitchFamily="34" charset="0"/>
            </a:endParaRPr>
          </a:p>
          <a:p>
            <a:pPr marR="1150" algn="just"/>
            <a:r>
              <a:rPr lang="en-US" sz="1200" b="0" i="0" u="none" strike="noStrike" baseline="0" dirty="0">
                <a:solidFill>
                  <a:srgbClr val="231F20"/>
                </a:solidFill>
                <a:latin typeface="Arial" panose="020B0604020202020204" pitchFamily="34" charset="0"/>
                <a:cs typeface="Arial" panose="020B0604020202020204" pitchFamily="34" charset="0"/>
              </a:rPr>
              <a:t>However, mobile enemy forces, unconventional forces, air strikes, air assault operations, or long-range fires may attempt to interdict the retiring unit. </a:t>
            </a:r>
          </a:p>
          <a:p>
            <a:pPr marR="1150" algn="just"/>
            <a:endParaRPr lang="en-US" sz="1200" b="0" i="0" u="none" strike="noStrike" baseline="0" dirty="0">
              <a:solidFill>
                <a:srgbClr val="231F20"/>
              </a:solidFill>
              <a:latin typeface="Arial" panose="020B0604020202020204" pitchFamily="34" charset="0"/>
              <a:cs typeface="Arial" panose="020B0604020202020204" pitchFamily="34" charset="0"/>
            </a:endParaRPr>
          </a:p>
          <a:p>
            <a:pPr marR="1150" algn="just"/>
            <a:r>
              <a:rPr lang="en-US" sz="1200" b="0" i="0" u="none" strike="noStrike" baseline="0" dirty="0">
                <a:solidFill>
                  <a:srgbClr val="231F20"/>
                </a:solidFill>
                <a:latin typeface="Arial" panose="020B0604020202020204" pitchFamily="34" charset="0"/>
                <a:cs typeface="Arial" panose="020B0604020202020204" pitchFamily="34" charset="0"/>
              </a:rPr>
              <a:t>The commander must plan for enemy actions and organize the unit to fight in self-defense. </a:t>
            </a:r>
          </a:p>
          <a:p>
            <a:pPr marR="1150" algn="just"/>
            <a:endParaRPr lang="en-US" sz="1200" b="0" i="0" u="none" strike="noStrike" baseline="0" dirty="0">
              <a:solidFill>
                <a:srgbClr val="231F20"/>
              </a:solidFill>
              <a:latin typeface="Arial" panose="020B0604020202020204" pitchFamily="34" charset="0"/>
              <a:cs typeface="Arial" panose="020B0604020202020204" pitchFamily="34" charset="0"/>
            </a:endParaRPr>
          </a:p>
          <a:p>
            <a:pPr marR="1150" algn="just"/>
            <a:r>
              <a:rPr lang="en-US" sz="1200" b="0" i="0" u="none" strike="noStrike" baseline="0" dirty="0">
                <a:solidFill>
                  <a:srgbClr val="231F20"/>
                </a:solidFill>
                <a:latin typeface="Arial" panose="020B0604020202020204" pitchFamily="34" charset="0"/>
                <a:cs typeface="Arial" panose="020B0604020202020204" pitchFamily="34" charset="0"/>
              </a:rPr>
              <a:t>The commander usually conducts retirement operations to reposition forces for future operations or to accommodate the current concept of operations.</a:t>
            </a:r>
            <a:endParaRPr lang="en-US" sz="1800" dirty="0"/>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17</a:t>
            </a:fld>
            <a:endParaRPr lang="en-US"/>
          </a:p>
        </p:txBody>
      </p:sp>
    </p:spTree>
    <p:extLst>
      <p:ext uri="{BB962C8B-B14F-4D97-AF65-F5344CB8AC3E}">
        <p14:creationId xmlns:p14="http://schemas.microsoft.com/office/powerpoint/2010/main" val="326455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ATP 3-21.8, Chapter 3, Pg 3-14</a:t>
            </a:r>
          </a:p>
          <a:p>
            <a:pPr algn="l"/>
            <a:endParaRPr lang="en-US" sz="1800" b="0" i="0" u="none" strike="noStrike" baseline="0" dirty="0">
              <a:latin typeface="TimesNewRomanPSMT"/>
            </a:endParaRPr>
          </a:p>
          <a:p>
            <a:pPr algn="l"/>
            <a:r>
              <a:rPr lang="en-US" sz="1800" b="0" i="0" u="none" strike="noStrike" baseline="0" dirty="0">
                <a:latin typeface="TimesNewRomanPSMT"/>
              </a:rPr>
              <a:t>Usually, as part of a larger element, the Infantry platoon conducts the defense performing several integrated and overlapping activities. </a:t>
            </a:r>
          </a:p>
          <a:p>
            <a:pPr algn="l"/>
            <a:endParaRPr lang="en-US" sz="1800" b="0" i="0" u="none" strike="noStrike" baseline="0" dirty="0">
              <a:latin typeface="TimesNewRomanPSMT"/>
            </a:endParaRPr>
          </a:p>
          <a:p>
            <a:pPr algn="l"/>
            <a:r>
              <a:rPr lang="en-US" sz="1800" b="0" i="0" u="none" strike="noStrike" baseline="0" dirty="0">
                <a:latin typeface="TimesNewRomanPSMT"/>
              </a:rPr>
              <a:t>The following paragraphs focus on the tactical considerations and procedures involved in each activity. </a:t>
            </a:r>
          </a:p>
          <a:p>
            <a:pPr algn="l"/>
            <a:endParaRPr lang="en-US" sz="1800" b="0" i="0" u="none" strike="noStrike" baseline="0" dirty="0">
              <a:latin typeface="TimesNewRomanPSMT"/>
            </a:endParaRPr>
          </a:p>
          <a:p>
            <a:pPr algn="l"/>
            <a:r>
              <a:rPr lang="en-US" sz="1800" b="0" i="0" u="none" strike="noStrike" baseline="0" dirty="0">
                <a:latin typeface="TimesNewRomanPSMT"/>
              </a:rPr>
              <a:t>This discussion shows an attacking enemy that uses depth in its operations, but there will be situations where a platoon must defend against an enemy that does not have a doctrinal operational</a:t>
            </a:r>
          </a:p>
          <a:p>
            <a:pPr algn="l"/>
            <a:r>
              <a:rPr lang="en-US" sz="1800" b="0" i="0" u="none" strike="noStrike" baseline="0" dirty="0">
                <a:latin typeface="TimesNewRomanPSMT"/>
              </a:rPr>
              <a:t>foundation. The platoon must be prepared to defend against such threats. </a:t>
            </a:r>
          </a:p>
          <a:p>
            <a:pPr algn="l"/>
            <a:endParaRPr lang="en-US" sz="1800" b="0" i="0" u="none" strike="noStrike" baseline="0" dirty="0">
              <a:latin typeface="TimesNewRomanPSMT"/>
            </a:endParaRPr>
          </a:p>
          <a:p>
            <a:pPr algn="l"/>
            <a:r>
              <a:rPr lang="en-US" sz="1800" b="0" i="0" u="none" strike="noStrike" baseline="0" dirty="0">
                <a:latin typeface="TimesNewRomanPSMT"/>
              </a:rPr>
              <a:t>This unconventional (insurgent or terrorist force) enemy situation requires a more flexible plan that allows for more responsive and decentralized control of combat power rather than</a:t>
            </a:r>
          </a:p>
          <a:p>
            <a:pPr algn="l"/>
            <a:r>
              <a:rPr lang="en-US" sz="1800" b="0" i="0" u="none" strike="noStrike" baseline="0" dirty="0">
                <a:latin typeface="TimesNewRomanPSMT"/>
              </a:rPr>
              <a:t>spreading it eve</a:t>
            </a:r>
            <a:r>
              <a:rPr lang="en-US" sz="1800" b="0" i="0" u="none" strike="noStrike" baseline="0" dirty="0">
                <a:latin typeface="TimesNewRoman"/>
              </a:rPr>
              <a:t>nly throughout the platoon’s area of operation. </a:t>
            </a:r>
          </a:p>
          <a:p>
            <a:pPr algn="l"/>
            <a:endParaRPr lang="en-US" sz="1800" b="0" i="0" u="none" strike="noStrike" baseline="0" dirty="0">
              <a:latin typeface="TimesNewRoman"/>
            </a:endParaRPr>
          </a:p>
          <a:p>
            <a:pPr algn="l"/>
            <a:r>
              <a:rPr lang="en-US" sz="1800" b="0" i="0" u="none" strike="noStrike" baseline="0" dirty="0">
                <a:latin typeface="TimesNewRoman"/>
              </a:rPr>
              <a:t>The platoon also may conduct ‘base</a:t>
            </a:r>
            <a:r>
              <a:rPr lang="en-US" sz="1800" b="0" i="0" u="none" strike="noStrike" baseline="0" dirty="0">
                <a:latin typeface="TimesNewRomanPSMT"/>
              </a:rPr>
              <a:t>-</a:t>
            </a:r>
            <a:r>
              <a:rPr lang="en-US" sz="1800" b="0" i="0" u="none" strike="noStrike" baseline="0" dirty="0">
                <a:latin typeface="TimesNewRoman"/>
              </a:rPr>
              <a:t>camp’ (Refer to </a:t>
            </a:r>
            <a:r>
              <a:rPr lang="en-US" sz="1800" b="0" i="0" u="none" strike="noStrike" baseline="0" dirty="0">
                <a:latin typeface="TimesNewRomanPSMT"/>
              </a:rPr>
              <a:t>FM 3-21.10 for more information.) or perimeter defense along with offense and patrolling against terrorist and insurgent forces. (Refer to chapter 6</a:t>
            </a:r>
          </a:p>
          <a:p>
            <a:pPr algn="l"/>
            <a:r>
              <a:rPr lang="en-US" sz="1800" b="0" i="0" u="none" strike="noStrike" baseline="0" dirty="0">
                <a:latin typeface="TimesNewRomanPSMT"/>
              </a:rPr>
              <a:t>of this publication for a discussion on patrol base activities.)</a:t>
            </a:r>
          </a:p>
          <a:p>
            <a:pPr algn="l"/>
            <a:endParaRPr lang="en-US" sz="1800" b="0" i="0" u="none" strike="noStrike" baseline="0" dirty="0">
              <a:latin typeface="TimesNewRomanPSMT"/>
            </a:endParaRPr>
          </a:p>
          <a:p>
            <a:pPr algn="l"/>
            <a:r>
              <a:rPr lang="en-US" sz="1800" b="0" i="0" u="none" strike="noStrike" baseline="0" dirty="0">
                <a:latin typeface="TimesNewRomanPSMT"/>
              </a:rPr>
              <a:t>As the platoon leader plans his defense, he generally follows this order of events:</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Reconnaissance and surveillance (R&amp;S) operations and enemy preparatory fires.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Occupation and preparation.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Approach of the enemy main attack.</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Enemy assault.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Counterattack.</a:t>
            </a:r>
          </a:p>
          <a:p>
            <a:pPr marL="285750" indent="-285750" algn="l">
              <a:buFontTx/>
              <a:buChar char="-"/>
            </a:pPr>
            <a:r>
              <a:rPr lang="en-US" sz="1800" b="0" i="0" u="none" strike="noStrike" baseline="0" dirty="0">
                <a:latin typeface="TimesNewRomanPSMT"/>
              </a:rPr>
              <a:t>Consolidation and reorganization.</a:t>
            </a:r>
          </a:p>
          <a:p>
            <a:pPr marL="285750" indent="-285750" algn="l">
              <a:buFontTx/>
              <a:buChar char="-"/>
            </a:pPr>
            <a:endParaRPr lang="en-US" sz="1800" b="0" i="0" u="none" strike="noStrike" baseline="0" dirty="0">
              <a:latin typeface="TimesNewRomanPSMT"/>
            </a:endParaRPr>
          </a:p>
          <a:p>
            <a:pPr marL="285750" indent="-285750" algn="l">
              <a:buFontTx/>
              <a:buChar char="-"/>
            </a:pPr>
            <a:endParaRPr lang="en-US" sz="1800" b="0" i="0" u="none" strike="noStrike" baseline="0" dirty="0">
              <a:latin typeface="TimesNewRomanPSMT"/>
            </a:endParaRPr>
          </a:p>
          <a:p>
            <a:pPr algn="l"/>
            <a:r>
              <a:rPr lang="en-US" sz="1800" b="1" i="0" u="none" strike="noStrike" baseline="0" dirty="0">
                <a:latin typeface="TimesNewRomanPS-BoldMT"/>
              </a:rPr>
              <a:t>RECONNAISSANCE AND SECURITY OPERATIONS AND ENEMY PREPARATORY FIRES</a:t>
            </a:r>
          </a:p>
          <a:p>
            <a:pPr algn="l"/>
            <a:endParaRPr lang="en-US" sz="1800" b="1" i="0" u="none" strike="noStrike" baseline="0" dirty="0">
              <a:latin typeface="TimesNewRomanPS-BoldMT"/>
            </a:endParaRPr>
          </a:p>
          <a:p>
            <a:pPr algn="l"/>
            <a:r>
              <a:rPr lang="en-US" sz="1800" b="0" i="0" u="none" strike="noStrike" baseline="0" dirty="0">
                <a:latin typeface="TimesNewRomanPSMT"/>
              </a:rPr>
              <a:t>Security forces must protect friendly main battle area forces in order to allow them to prepare their defense. These security forces work in conjunction with and complement</a:t>
            </a:r>
          </a:p>
          <a:p>
            <a:pPr algn="l"/>
            <a:r>
              <a:rPr lang="en-US" sz="1800" b="0" i="0" u="none" strike="noStrike" baseline="0" dirty="0">
                <a:latin typeface="TimesNewRomanPSMT"/>
              </a:rPr>
              <a:t>company and battalion security operations. The enemy will try to discover the defensive scheme of maneuver using reconnaissance elements and attacks by forward detachments</a:t>
            </a:r>
          </a:p>
          <a:p>
            <a:pPr algn="l"/>
            <a:r>
              <a:rPr lang="en-US" sz="1800" b="0" i="0" u="none" strike="noStrike" baseline="0" dirty="0">
                <a:latin typeface="TimesNewRomanPSMT"/>
              </a:rPr>
              <a:t>and disrup</a:t>
            </a:r>
            <a:r>
              <a:rPr lang="en-US" sz="1800" b="0" i="0" u="none" strike="noStrike" baseline="0" dirty="0">
                <a:latin typeface="TimesNewRoman"/>
              </a:rPr>
              <a:t>tion elements. It also tries to breach the platoon’s tactical obstacles.</a:t>
            </a:r>
          </a:p>
          <a:p>
            <a:pPr algn="l"/>
            <a:endParaRPr lang="en-US" sz="1800" b="0" i="0" u="none" strike="noStrike" baseline="0" dirty="0">
              <a:latin typeface="TimesNewRoman"/>
            </a:endParaRPr>
          </a:p>
          <a:p>
            <a:pPr algn="l"/>
            <a:r>
              <a:rPr lang="en-US" sz="1800" b="1" i="0" u="none" strike="noStrike" baseline="0" dirty="0">
                <a:latin typeface="TimesNewRomanPS-BoldMT"/>
              </a:rPr>
              <a:t>Security Force</a:t>
            </a:r>
          </a:p>
          <a:p>
            <a:pPr algn="l"/>
            <a:endParaRPr lang="en-US" sz="1800" b="0" i="0" u="none" strike="noStrike" baseline="0" dirty="0">
              <a:latin typeface="TimesNewRomanPSMT"/>
            </a:endParaRPr>
          </a:p>
          <a:p>
            <a:pPr algn="l"/>
            <a:r>
              <a:rPr lang="en-US" sz="1800" b="0" i="0" u="none" strike="noStrike" baseline="0" dirty="0">
                <a:latin typeface="TimesNewRomanPSMT"/>
              </a:rPr>
              <a:t>S</a:t>
            </a:r>
            <a:r>
              <a:rPr lang="en-US" sz="1800" b="0" i="0" u="none" strike="noStrike" baseline="0" dirty="0">
                <a:latin typeface="TimesNewRoman"/>
              </a:rPr>
              <a:t>ecurity force’s goals normally include providing early warning, destroying </a:t>
            </a:r>
            <a:r>
              <a:rPr lang="en-US" sz="1800" b="0" i="0" u="none" strike="noStrike" baseline="0" dirty="0">
                <a:latin typeface="TimesNewRomanPSMT"/>
              </a:rPr>
              <a:t>enemy reconnaissance units, and impeding and harassing enemy assault elements. The</a:t>
            </a:r>
          </a:p>
          <a:p>
            <a:pPr algn="l"/>
            <a:r>
              <a:rPr lang="en-US" sz="1800" b="0" i="0" u="none" strike="noStrike" baseline="0" dirty="0">
                <a:latin typeface="TimesNewRomanPSMT"/>
              </a:rPr>
              <a:t>security force continues its mission until directed to displace. The commander also may use security forces in his deception effort to give the illusion of strength in one area while</a:t>
            </a:r>
          </a:p>
          <a:p>
            <a:pPr algn="l"/>
            <a:r>
              <a:rPr lang="en-US" sz="1800" b="0" i="0" u="none" strike="noStrike" baseline="0" dirty="0">
                <a:latin typeface="TimesNewRomanPSMT"/>
              </a:rPr>
              <a:t>establishing the main defense in another. While conducting this type of security operation, the Infantry platoon may simultaneously have to prepare battle positions, creating a</a:t>
            </a:r>
          </a:p>
          <a:p>
            <a:pPr algn="l"/>
            <a:r>
              <a:rPr lang="en-US" sz="1800" b="0" i="0" u="none" strike="noStrike" baseline="0" dirty="0">
                <a:latin typeface="TimesNewRomanPSMT"/>
              </a:rPr>
              <a:t>challenging time-management problem for the commander and his subordinate leaders.</a:t>
            </a:r>
          </a:p>
          <a:p>
            <a:pPr algn="l"/>
            <a:endParaRPr lang="en-US" sz="1800" b="0" i="0" u="none" strike="noStrike" baseline="0" dirty="0">
              <a:latin typeface="TimesNewRomanPSMT"/>
            </a:endParaRPr>
          </a:p>
          <a:p>
            <a:pPr algn="l"/>
            <a:r>
              <a:rPr lang="en-US" sz="1800" b="1" i="0" u="none" strike="noStrike" baseline="0" dirty="0">
                <a:latin typeface="TimesNewRomanPS-BoldMT"/>
              </a:rPr>
              <a:t>Guides</a:t>
            </a:r>
          </a:p>
          <a:p>
            <a:pPr algn="l"/>
            <a:endParaRPr lang="en-US" sz="1800" b="0" i="0" u="none" strike="noStrike" baseline="0" dirty="0">
              <a:latin typeface="TimesNewRomanPSMT"/>
            </a:endParaRPr>
          </a:p>
          <a:p>
            <a:pPr algn="l"/>
            <a:r>
              <a:rPr lang="en-US" sz="1800" b="0" i="0" u="none" strike="noStrike" baseline="0" dirty="0">
                <a:latin typeface="TimesNewRomanPSMT"/>
              </a:rPr>
              <a:t>During this activity, the Infantry platoon might be required to provide guides to pass the security force and might be tasked to close the passage lanes. The platoon also may</a:t>
            </a:r>
          </a:p>
          <a:p>
            <a:pPr algn="l"/>
            <a:r>
              <a:rPr lang="en-US" sz="1800" b="0" i="0" u="none" strike="noStrike" baseline="0" dirty="0">
                <a:latin typeface="TimesNewRomanPSMT"/>
              </a:rPr>
              <a:t>play a role in shaping the battlefield. The platoon leader may position the platoon to deny likely enemy attack corridors to enhance flexibility and force enemy elements into friendly</a:t>
            </a:r>
          </a:p>
          <a:p>
            <a:pPr algn="l"/>
            <a:r>
              <a:rPr lang="en-US" sz="1800" b="0" i="0" u="none" strike="noStrike" baseline="0" dirty="0">
                <a:latin typeface="TimesNewRomanPSMT"/>
              </a:rPr>
              <a:t>engagement area. When it is not conducting security or preparation tasks, the platoon normally occupies hide positions to avoid possible CBRN strikes or enemy artillery</a:t>
            </a:r>
          </a:p>
          <a:p>
            <a:pPr algn="l"/>
            <a:r>
              <a:rPr lang="en-US" sz="1800" b="0" i="0" u="none" strike="noStrike" baseline="0" dirty="0">
                <a:latin typeface="TimesNewRomanPSMT"/>
              </a:rPr>
              <a:t>preparation.</a:t>
            </a:r>
          </a:p>
          <a:p>
            <a:pPr algn="l"/>
            <a:endParaRPr lang="en-US" sz="1800" b="0" i="0" u="none" strike="noStrike" baseline="0" dirty="0">
              <a:latin typeface="TimesNewRomanPSMT"/>
            </a:endParaRPr>
          </a:p>
          <a:p>
            <a:pPr algn="l"/>
            <a:r>
              <a:rPr lang="en-US" sz="1800" b="1" i="0" u="none" strike="noStrike" baseline="0" dirty="0">
                <a:latin typeface="TimesNewRomanPS-BoldMT"/>
              </a:rPr>
              <a:t>OCCUPATION AND PREPARATION</a:t>
            </a:r>
          </a:p>
          <a:p>
            <a:pPr algn="l"/>
            <a:endParaRPr lang="en-US" sz="1800" b="0" i="0" u="none" strike="noStrike" baseline="0" dirty="0">
              <a:latin typeface="TimesNewRomanPSMT"/>
            </a:endParaRPr>
          </a:p>
          <a:p>
            <a:pPr algn="l"/>
            <a:r>
              <a:rPr lang="en-US" sz="1800" b="0" i="0" u="none" strike="noStrike" baseline="0" dirty="0">
                <a:latin typeface="TimesNewRomanPSMT"/>
              </a:rPr>
              <a:t>A leader's reconnaissance is critical during this time in order for the platoon to conduct occupation without hesitation and begin the priorities of work. The participants in</a:t>
            </a:r>
          </a:p>
          <a:p>
            <a:pPr algn="l"/>
            <a:r>
              <a:rPr lang="en-US" sz="1800" b="0" i="0" u="none" strike="noStrike" baseline="0" dirty="0">
                <a:latin typeface="TimesNewRomanPSMT"/>
              </a:rPr>
              <a:t>the reconnaissance are the platoon leader, platoon sergeant, and selected squad leaders, forward observer, RTO, and a security element. The goals are, but not limited to,</a:t>
            </a:r>
          </a:p>
          <a:p>
            <a:pPr algn="l"/>
            <a:r>
              <a:rPr lang="en-US" sz="1800" b="0" i="0" u="none" strike="noStrike" baseline="0" dirty="0">
                <a:latin typeface="TimesNewRomanPSMT"/>
              </a:rPr>
              <a:t>identification of enemy avenues of approach, engagement area, sectors of fire, the tentative obstacle plan, indirect fire plan, observation post, rally point and command post locations.</a:t>
            </a:r>
          </a:p>
          <a:p>
            <a:pPr algn="l"/>
            <a:r>
              <a:rPr lang="en-US" sz="1800" b="0" i="0" u="none" strike="noStrike" baseline="0" dirty="0">
                <a:latin typeface="TimesNewRomanPSMT"/>
              </a:rPr>
              <a:t>Operational security is critical during the occupation to ensure the platoon avoids detection and maintains combat power for the actual defense. Soldiers, at all levels of the platoon,</a:t>
            </a:r>
          </a:p>
          <a:p>
            <a:pPr algn="l"/>
            <a:r>
              <a:rPr lang="en-US" sz="1800" b="0" i="0" u="none" strike="noStrike" baseline="0" dirty="0">
                <a:latin typeface="TimesNewRomanPSMT"/>
              </a:rPr>
              <a:t>must thoroughly understand their duties and responsibilities related to the occupation; they must be able to execute the occupation quickly and efficiently to maximize the time</a:t>
            </a:r>
          </a:p>
          <a:p>
            <a:pPr algn="l"/>
            <a:r>
              <a:rPr lang="en-US" sz="1800" b="0" i="0" u="none" strike="noStrike" baseline="0" dirty="0">
                <a:latin typeface="TimesNewRomanPSMT"/>
              </a:rPr>
              <a:t>available for planning and preparation of the defense.</a:t>
            </a:r>
          </a:p>
          <a:p>
            <a:pPr algn="l"/>
            <a:endParaRPr lang="en-US" sz="1800" b="0" i="0" u="none" strike="noStrike" baseline="0" dirty="0">
              <a:latin typeface="TimesNewRomanPSMT"/>
            </a:endParaRPr>
          </a:p>
          <a:p>
            <a:pPr algn="l"/>
            <a:r>
              <a:rPr lang="en-US" sz="1800" b="1" i="0" u="none" strike="noStrike" baseline="0" dirty="0">
                <a:latin typeface="TimesNewRomanPS-BoldMT"/>
              </a:rPr>
              <a:t>APPROACH OF THE ENEMY MAIN ATTACK</a:t>
            </a:r>
          </a:p>
          <a:p>
            <a:pPr algn="l"/>
            <a:endParaRPr lang="en-US" sz="1800" b="0" i="0" u="none" strike="noStrike" baseline="0" dirty="0">
              <a:latin typeface="TimesNewRomanPSMT"/>
            </a:endParaRPr>
          </a:p>
          <a:p>
            <a:pPr algn="l"/>
            <a:r>
              <a:rPr lang="en-US" sz="1800" b="0" i="0" u="none" strike="noStrike" baseline="0" dirty="0">
                <a:latin typeface="TimesNewRomanPSMT"/>
              </a:rPr>
              <a:t>The platoon engages the enemy at a time and place where direct and indirect fire systems are maximized to achieve success within his designated area of operation. If</a:t>
            </a:r>
          </a:p>
          <a:p>
            <a:pPr algn="l"/>
            <a:r>
              <a:rPr lang="en-US" sz="1800" b="0" i="0" u="none" strike="noStrike" baseline="0" dirty="0">
                <a:latin typeface="TimesNewRomanPSMT"/>
              </a:rPr>
              <a:t>available, as the enemy's assault force approaches the engagement area, the platoon may initiate CAS to weaken the enemy. Friendly forces occupy their actual defensive positions</a:t>
            </a:r>
          </a:p>
          <a:p>
            <a:pPr algn="l"/>
            <a:r>
              <a:rPr lang="en-US" sz="1800" b="0" i="0" u="none" strike="noStrike" baseline="0" dirty="0">
                <a:latin typeface="TimesNewRomanPSMT"/>
              </a:rPr>
              <a:t>before the enemy reaches direct fire range and may shift positions in response to enemy actions or other tactical factors.</a:t>
            </a:r>
          </a:p>
          <a:p>
            <a:pPr algn="l"/>
            <a:endParaRPr lang="en-US" sz="1800" b="0" i="0" u="none" strike="noStrike" baseline="0" dirty="0">
              <a:latin typeface="TimesNewRomanPSMT"/>
            </a:endParaRPr>
          </a:p>
          <a:p>
            <a:pPr algn="l"/>
            <a:r>
              <a:rPr lang="en-US" sz="1800" b="1" i="0" u="none" strike="noStrike" baseline="0" dirty="0">
                <a:latin typeface="TimesNewRomanPS-BoldMT"/>
              </a:rPr>
              <a:t>ENEMY ASSAULT</a:t>
            </a:r>
          </a:p>
          <a:p>
            <a:pPr algn="l"/>
            <a:endParaRPr lang="en-US" sz="1800" b="1" i="0" u="none" strike="noStrike" baseline="0" dirty="0">
              <a:latin typeface="TimesNewRomanPS-BoldMT"/>
            </a:endParaRPr>
          </a:p>
          <a:p>
            <a:pPr algn="l"/>
            <a:r>
              <a:rPr lang="en-US" sz="1800" b="0" i="0" u="none" strike="noStrike" baseline="0" dirty="0">
                <a:latin typeface="TimesNewRomanPSMT"/>
              </a:rPr>
              <a:t>During an assault, the enemy deploys to achieve mass at a designated point,</a:t>
            </a:r>
          </a:p>
          <a:p>
            <a:pPr algn="l"/>
            <a:r>
              <a:rPr lang="en-US" sz="1800" b="0" i="0" u="none" strike="noStrike" baseline="0" dirty="0">
                <a:latin typeface="TimesNewRomanPSMT"/>
              </a:rPr>
              <a:t>normally employing assault and support forces. This may leave him vulnerable to the</a:t>
            </a:r>
          </a:p>
          <a:p>
            <a:pPr algn="l"/>
            <a:r>
              <a:rPr lang="en-US" sz="1800" b="0" i="0" u="none" strike="noStrike" baseline="0" dirty="0">
                <a:latin typeface="TimesNewRomanPSMT"/>
              </a:rPr>
              <a:t>combined effects of indirect and direct fires and integrated obstacles. The enemy may</a:t>
            </a:r>
          </a:p>
          <a:p>
            <a:pPr algn="l"/>
            <a:r>
              <a:rPr lang="en-US" sz="1800" b="0" i="0" u="none" strike="noStrike" baseline="0" dirty="0">
                <a:latin typeface="TimesNewRomanPSMT"/>
              </a:rPr>
              <a:t>employ additional forces to fix friendly elements and prevent their repositioning. Friendly</a:t>
            </a:r>
          </a:p>
          <a:p>
            <a:pPr algn="l"/>
            <a:r>
              <a:rPr lang="en-US" sz="1800" b="0" i="0" u="none" strike="noStrike" baseline="0" dirty="0">
                <a:latin typeface="TimesNewRomanPSMT"/>
              </a:rPr>
              <a:t>counterattack forces might be committed against the enemy flank or rear, while other</a:t>
            </a:r>
          </a:p>
          <a:p>
            <a:pPr algn="l"/>
            <a:r>
              <a:rPr lang="en-US" sz="1800" b="0" i="0" u="none" strike="noStrike" baseline="0" dirty="0">
                <a:latin typeface="TimesNewRomanPSMT"/>
              </a:rPr>
              <a:t>friendly forces may displace to alternate, supplementary, or subsequent positions in</a:t>
            </a:r>
          </a:p>
          <a:p>
            <a:pPr algn="l"/>
            <a:r>
              <a:rPr lang="en-US" sz="1800" b="0" i="0" u="none" strike="noStrike" baseline="0" dirty="0">
                <a:latin typeface="TimesNewRomanPSMT"/>
              </a:rPr>
              <a:t>support of the commander's scheme of maneuver. All friendly forces should be prepared</a:t>
            </a:r>
          </a:p>
          <a:p>
            <a:pPr algn="l"/>
            <a:r>
              <a:rPr lang="en-US" sz="1800" b="0" i="0" u="none" strike="noStrike" baseline="0" dirty="0">
                <a:latin typeface="TimesNewRomanPSMT"/>
              </a:rPr>
              <a:t>for the enemy to maximize employment of combat multipliers to create vulnerabilities.</a:t>
            </a:r>
          </a:p>
          <a:p>
            <a:pPr algn="l"/>
            <a:r>
              <a:rPr lang="en-US" sz="1800" b="0" i="0" u="none" strike="noStrike" baseline="0" dirty="0">
                <a:latin typeface="TimesNewRomanPSMT"/>
              </a:rPr>
              <a:t>The enemy also is likely to use artillery, CAS, and CBRN weapons to set the conditions</a:t>
            </a:r>
          </a:p>
          <a:p>
            <a:pPr algn="l"/>
            <a:r>
              <a:rPr lang="en-US" sz="1800" b="0" i="0" u="none" strike="noStrike" baseline="0" dirty="0">
                <a:latin typeface="TimesNewRomanPSMT"/>
              </a:rPr>
              <a:t>for the assault.</a:t>
            </a:r>
          </a:p>
          <a:p>
            <a:pPr algn="l"/>
            <a:endParaRPr lang="en-US" sz="1800" b="0" i="0" u="none" strike="noStrike" baseline="0" dirty="0">
              <a:latin typeface="TimesNewRomanPSMT"/>
            </a:endParaRPr>
          </a:p>
          <a:p>
            <a:pPr algn="l"/>
            <a:r>
              <a:rPr lang="en-US" sz="1800" b="0" i="0" u="none" strike="noStrike" baseline="0" dirty="0">
                <a:latin typeface="TimesNewRomanPSMT"/>
              </a:rPr>
              <a:t>The platoon engages the enemy. Squad leaders and team leaders control their</a:t>
            </a:r>
          </a:p>
          <a:p>
            <a:pPr algn="l"/>
            <a:r>
              <a:rPr lang="en-US" sz="1800" b="0" i="0" u="none" strike="noStrike" baseline="0" dirty="0">
                <a:latin typeface="TimesNewRoman"/>
              </a:rPr>
              <a:t>Soldiers’ direct fires. Destroyed vital positions are reoccupie</a:t>
            </a:r>
            <a:r>
              <a:rPr lang="en-US" sz="1800" b="0" i="0" u="none" strike="noStrike" baseline="0" dirty="0">
                <a:latin typeface="TimesNewRomanPSMT"/>
              </a:rPr>
              <a:t>d. Soldiers move to alternate</a:t>
            </a:r>
          </a:p>
          <a:p>
            <a:pPr algn="l"/>
            <a:r>
              <a:rPr lang="en-US" sz="1800" b="0" i="0" u="none" strike="noStrike" baseline="0" dirty="0">
                <a:latin typeface="TimesNewRomanPSMT"/>
              </a:rPr>
              <a:t>positions if the primary positions become untenable. Casualties are evacuated. Mines,</a:t>
            </a:r>
          </a:p>
          <a:p>
            <a:pPr algn="l"/>
            <a:r>
              <a:rPr lang="en-US" sz="1800" b="0" i="0" u="none" strike="noStrike" baseline="0" dirty="0">
                <a:latin typeface="TimesNewRomanPSMT"/>
              </a:rPr>
              <a:t>indirect fires to include mortars are fired. Javelins and other direct fire weapons target the</a:t>
            </a:r>
          </a:p>
          <a:p>
            <a:pPr algn="l"/>
            <a:r>
              <a:rPr lang="en-US" sz="1800" b="0" i="0" u="none" strike="noStrike" baseline="0" dirty="0">
                <a:latin typeface="TimesNewRoman"/>
              </a:rPr>
              <a:t>enemy’s support positions.</a:t>
            </a:r>
          </a:p>
          <a:p>
            <a:pPr algn="l"/>
            <a:endParaRPr lang="en-US" sz="1800" b="0" i="0" u="none" strike="noStrike" baseline="0" dirty="0">
              <a:latin typeface="TimesNewRomanPSMT"/>
            </a:endParaRPr>
          </a:p>
          <a:p>
            <a:pPr algn="l"/>
            <a:r>
              <a:rPr lang="en-US" sz="1800" b="0" i="0" u="none" strike="noStrike" baseline="0" dirty="0">
                <a:latin typeface="TimesNewRomanPSMT"/>
              </a:rPr>
              <a:t>Under limited visibility, selected mortars and field artillery units initially may fire</a:t>
            </a:r>
          </a:p>
          <a:p>
            <a:pPr algn="l"/>
            <a:r>
              <a:rPr lang="en-US" sz="1800" b="0" i="0" u="none" strike="noStrike" baseline="0" dirty="0">
                <a:latin typeface="TimesNewRoman"/>
              </a:rPr>
              <a:t>infrared illumination if the enemy has not identified the defenders’ positions. Once the</a:t>
            </a:r>
          </a:p>
          <a:p>
            <a:pPr algn="l"/>
            <a:r>
              <a:rPr lang="en-US" sz="1800" b="0" i="0" u="none" strike="noStrike" baseline="0" dirty="0">
                <a:latin typeface="TimesNewRomanPSMT"/>
              </a:rPr>
              <a:t>platoon engages the enemy from its primary positions, regular illumination is used. If the</a:t>
            </a:r>
          </a:p>
          <a:p>
            <a:pPr algn="l"/>
            <a:r>
              <a:rPr lang="en-US" sz="1800" b="0" i="0" u="none" strike="noStrike" baseline="0" dirty="0">
                <a:latin typeface="TimesNewRomanPSMT"/>
              </a:rPr>
              <a:t>platoon has overhead cover and the enemy penetrates the tactical wire, fires may include</a:t>
            </a:r>
          </a:p>
          <a:p>
            <a:pPr algn="l"/>
            <a:r>
              <a:rPr lang="en-US" sz="1800" b="0" i="0" u="none" strike="noStrike" baseline="0" dirty="0">
                <a:latin typeface="TimesNewRomanPSMT"/>
              </a:rPr>
              <a:t>variable timed </a:t>
            </a:r>
            <a:r>
              <a:rPr lang="en-US" sz="1800" b="0" i="0" u="none" strike="noStrike" baseline="0" dirty="0" err="1">
                <a:latin typeface="TimesNewRomanPSMT"/>
              </a:rPr>
              <a:t>fuzed</a:t>
            </a:r>
            <a:r>
              <a:rPr lang="en-US" sz="1800" b="0" i="0" u="none" strike="noStrike" baseline="0" dirty="0">
                <a:latin typeface="TimesNewRomanPSMT"/>
              </a:rPr>
              <a:t> HE.</a:t>
            </a:r>
          </a:p>
          <a:p>
            <a:pPr algn="l"/>
            <a:endParaRPr lang="en-US" sz="1800" b="0" i="0" u="none" strike="noStrike" baseline="0" dirty="0">
              <a:latin typeface="TimesNewRomanPSMT"/>
            </a:endParaRPr>
          </a:p>
          <a:p>
            <a:pPr algn="l"/>
            <a:r>
              <a:rPr lang="en-US" sz="1800" b="0" i="0" u="none" strike="noStrike" baseline="0" dirty="0">
                <a:latin typeface="TimesNewRomanPSMT"/>
              </a:rPr>
              <a:t>When required, final protective fires are initiated. Indirect fire systems to include</a:t>
            </a:r>
          </a:p>
          <a:p>
            <a:pPr algn="l"/>
            <a:r>
              <a:rPr lang="en-US" sz="1800" b="0" i="0" u="none" strike="noStrike" baseline="0" dirty="0">
                <a:latin typeface="TimesNewRomanPSMT"/>
              </a:rPr>
              <a:t>field artillery and heavy mortars; join in firing their final protective fires concentrations</a:t>
            </a:r>
          </a:p>
          <a:p>
            <a:pPr algn="l"/>
            <a:r>
              <a:rPr lang="en-US" sz="1800" b="0" i="0" u="none" strike="noStrike" baseline="0" dirty="0">
                <a:latin typeface="TimesNewRomanPSMT"/>
              </a:rPr>
              <a:t>until ordered to cease-fire or have exhausted their ammunition. Medium machine guns fire</a:t>
            </a:r>
          </a:p>
          <a:p>
            <a:pPr algn="l"/>
            <a:r>
              <a:rPr lang="en-US" sz="1800" b="0" i="0" u="none" strike="noStrike" baseline="0" dirty="0">
                <a:latin typeface="TimesNewRomanPSMT"/>
              </a:rPr>
              <a:t>along their final protective lines (FPL). Soldiers fire to the flank to provide mutual support.</a:t>
            </a:r>
          </a:p>
          <a:p>
            <a:pPr algn="l"/>
            <a:r>
              <a:rPr lang="en-US" sz="1800" b="0" i="0" u="none" strike="noStrike" baseline="0" dirty="0">
                <a:latin typeface="TimesNewRomanPSMT"/>
              </a:rPr>
              <a:t>Soldiers are resupplied with ammunition, and casualties evacuated.</a:t>
            </a:r>
          </a:p>
          <a:p>
            <a:pPr algn="l"/>
            <a:endParaRPr lang="en-US" sz="1800" b="1" i="0" u="none" strike="noStrike" baseline="0" dirty="0">
              <a:latin typeface="TimesNewRomanPS-BoldMT"/>
            </a:endParaRPr>
          </a:p>
          <a:p>
            <a:pPr algn="l"/>
            <a:r>
              <a:rPr lang="en-US" sz="1800" b="1" i="0" u="none" strike="noStrike" baseline="0" dirty="0">
                <a:latin typeface="TimesNewRomanPS-BoldMT"/>
              </a:rPr>
              <a:t>COUNTERATTACK</a:t>
            </a:r>
          </a:p>
          <a:p>
            <a:pPr algn="l"/>
            <a:endParaRPr lang="en-US" sz="1800" b="0" i="0" u="none" strike="noStrike" baseline="0" dirty="0">
              <a:latin typeface="TimesNewRomanPSMT"/>
            </a:endParaRPr>
          </a:p>
          <a:p>
            <a:pPr algn="l"/>
            <a:r>
              <a:rPr lang="en-US" sz="1800" b="0" i="0" u="none" strike="noStrike" baseline="0" dirty="0">
                <a:latin typeface="TimesNewRomanPSMT"/>
              </a:rPr>
              <a:t>As the enemy's momentum slows or stops, friendly forces may conduct a</a:t>
            </a:r>
          </a:p>
          <a:p>
            <a:pPr algn="l"/>
            <a:r>
              <a:rPr lang="en-US" sz="1800" b="0" i="0" u="none" strike="noStrike" baseline="0" dirty="0">
                <a:latin typeface="TimesNewRomanPSMT"/>
              </a:rPr>
              <a:t>counterattack. The counterattack might be for offensive purposes to seize the initiative</a:t>
            </a:r>
          </a:p>
          <a:p>
            <a:pPr algn="l"/>
            <a:r>
              <a:rPr lang="en-US" sz="1800" b="0" i="0" u="none" strike="noStrike" baseline="0" dirty="0">
                <a:latin typeface="TimesNewRomanPSMT"/>
              </a:rPr>
              <a:t>from the enemy. In some cases, the purpose of the counterattack is mainly defensive such</a:t>
            </a:r>
          </a:p>
          <a:p>
            <a:pPr algn="l"/>
            <a:r>
              <a:rPr lang="en-US" sz="1800" b="0" i="0" u="none" strike="noStrike" baseline="0" dirty="0">
                <a:latin typeface="TimesNewRomanPSMT"/>
              </a:rPr>
              <a:t>as reestablishing a position or restoring control of the sector. The Infantry platoon may</a:t>
            </a:r>
          </a:p>
          <a:p>
            <a:pPr algn="l"/>
            <a:r>
              <a:rPr lang="en-US" sz="1800" b="0" i="0" u="none" strike="noStrike" baseline="0" dirty="0">
                <a:latin typeface="TimesNewRomanPSMT"/>
              </a:rPr>
              <a:t>participate in the counterattack as a base-of-</a:t>
            </a:r>
            <a:r>
              <a:rPr lang="en-US" sz="1800" b="0" i="0" u="none" strike="noStrike" baseline="0" dirty="0">
                <a:latin typeface="TimesNewRoman"/>
              </a:rPr>
              <a:t>fire element􀊊providing support by fire </a:t>
            </a:r>
            <a:r>
              <a:rPr lang="en-US" sz="1800" b="0" i="0" u="none" strike="noStrike" baseline="0" dirty="0">
                <a:latin typeface="TimesNewRomanPSMT"/>
              </a:rPr>
              <a:t>for</a:t>
            </a:r>
          </a:p>
          <a:p>
            <a:pPr algn="l"/>
            <a:r>
              <a:rPr lang="en-US" sz="1800" b="0" i="0" u="none" strike="noStrike" baseline="0" dirty="0">
                <a:latin typeface="TimesNewRoman"/>
              </a:rPr>
              <a:t>the counterattack force􀊊or as the actual counterattack force.</a:t>
            </a:r>
            <a:endParaRPr lang="en-US" sz="1800" b="0" i="0" u="none" strike="noStrike" baseline="0" dirty="0">
              <a:latin typeface="TimesNewRomanPSMT"/>
            </a:endParaRPr>
          </a:p>
          <a:p>
            <a:pPr marL="0" indent="0" algn="l">
              <a:buFontTx/>
              <a:buNone/>
            </a:pPr>
            <a:endParaRPr lang="en-US" sz="1800" b="0" i="0" u="none" strike="noStrike" baseline="0" dirty="0">
              <a:latin typeface="TimesNewRomanPSMT"/>
            </a:endParaRPr>
          </a:p>
          <a:p>
            <a:pPr algn="l"/>
            <a:r>
              <a:rPr lang="en-US" sz="1800" b="1" i="0" u="none" strike="noStrike" baseline="0" dirty="0">
                <a:latin typeface="TimesNewRomanPS-BoldMT"/>
              </a:rPr>
              <a:t>CONSOLIDATION AND REORGANIZATION</a:t>
            </a:r>
          </a:p>
          <a:p>
            <a:pPr algn="l"/>
            <a:endParaRPr lang="en-US" sz="1800" b="1" i="0" u="none" strike="noStrike" baseline="0" dirty="0">
              <a:latin typeface="TimesNewRomanPS-BoldMT"/>
            </a:endParaRPr>
          </a:p>
          <a:p>
            <a:pPr algn="l"/>
            <a:r>
              <a:rPr lang="en-US" sz="1800" b="0" i="0" u="none" strike="noStrike" baseline="0">
                <a:latin typeface="TimesNewRomanPSMT"/>
              </a:rPr>
              <a:t>The </a:t>
            </a:r>
            <a:r>
              <a:rPr lang="en-US" sz="1800" b="0" i="0" u="none" strike="noStrike" baseline="0" dirty="0">
                <a:latin typeface="TimesNewRomanPSMT"/>
              </a:rPr>
              <a:t>platoon secures its defensive area by repositioning forces, destroying remaining</a:t>
            </a:r>
          </a:p>
          <a:p>
            <a:pPr algn="l"/>
            <a:r>
              <a:rPr lang="en-US" sz="1800" b="0" i="0" u="none" strike="noStrike" baseline="0" dirty="0">
                <a:latin typeface="TimesNewRomanPSMT"/>
              </a:rPr>
              <a:t>enemy elements, processing EPW, and reestablishing obstacles. The platoon conducts all</a:t>
            </a:r>
          </a:p>
          <a:p>
            <a:pPr algn="l"/>
            <a:r>
              <a:rPr lang="en-US" sz="1800" b="0" i="0" u="none" strike="noStrike" baseline="0" dirty="0">
                <a:latin typeface="TimesNewRomanPSMT"/>
              </a:rPr>
              <a:t>necessary sustainment functions as it prepares to continue the defense. Even when enemy</a:t>
            </a:r>
          </a:p>
          <a:p>
            <a:pPr algn="l"/>
            <a:r>
              <a:rPr lang="en-US" sz="1800" b="0" i="0" u="none" strike="noStrike" baseline="0" dirty="0">
                <a:latin typeface="TimesNewRomanPSMT"/>
              </a:rPr>
              <a:t>forces are not actively engaging it, the platoon maintains awareness of the tactical situation</a:t>
            </a:r>
          </a:p>
          <a:p>
            <a:pPr algn="l"/>
            <a:r>
              <a:rPr lang="en-US" sz="1800" b="0" i="0" u="none" strike="noStrike" baseline="0" dirty="0">
                <a:latin typeface="TimesNewRomanPSMT"/>
              </a:rPr>
              <a:t>and local security at all times. The platoon prepares itself for possible follow-on missions.</a:t>
            </a:r>
          </a:p>
          <a:p>
            <a:pPr marL="171450" indent="-171450" algn="l">
              <a:buFontTx/>
              <a:buChar char="-"/>
            </a:pPr>
            <a:endParaRPr lang="en-US" sz="1800" b="0" i="0" u="none" strike="noStrike" baseline="0" dirty="0">
              <a:latin typeface="TimesNewRomanPSMT"/>
            </a:endParaRPr>
          </a:p>
          <a:p>
            <a:pPr marL="171450" indent="-171450" algn="l">
              <a:buFontTx/>
              <a:buChar char="-"/>
            </a:pPr>
            <a:endParaRPr lang="en-US" sz="1800" b="0" i="0" u="none" strike="noStrike" baseline="0" dirty="0">
              <a:latin typeface="TimesNewRomanPSMT"/>
            </a:endParaRPr>
          </a:p>
          <a:p>
            <a:pPr marL="171450" indent="-171450" algn="l">
              <a:buFontTx/>
              <a:buChar char="-"/>
            </a:pPr>
            <a:endParaRPr lang="en-US" sz="1800" b="0" i="0" u="none" strike="noStrike" baseline="0" dirty="0">
              <a:latin typeface="TimesNewRomanPSMT"/>
            </a:endParaRPr>
          </a:p>
          <a:p>
            <a:pPr marL="171450" indent="-171450" algn="l">
              <a:buFontTx/>
              <a:buChar char="-"/>
            </a:pPr>
            <a:endParaRPr lang="en-US" sz="1800" b="0" i="0" u="none" strike="noStrike" baseline="0" dirty="0">
              <a:latin typeface="TimesNewRomanPSMT"/>
            </a:endParaRPr>
          </a:p>
          <a:p>
            <a:pPr marL="171450" indent="-171450" algn="l">
              <a:buFontTx/>
              <a:buChar char="-"/>
            </a:pP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18</a:t>
            </a:fld>
            <a:endParaRPr lang="en-US"/>
          </a:p>
        </p:txBody>
      </p:sp>
    </p:spTree>
    <p:extLst>
      <p:ext uri="{BB962C8B-B14F-4D97-AF65-F5344CB8AC3E}">
        <p14:creationId xmlns:p14="http://schemas.microsoft.com/office/powerpoint/2010/main" val="204494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3-17 thru 3-20</a:t>
            </a:r>
          </a:p>
          <a:p>
            <a:endParaRPr lang="en-US" b="1" dirty="0"/>
          </a:p>
          <a:p>
            <a:endParaRPr lang="en-US" b="1" dirty="0"/>
          </a:p>
          <a:p>
            <a:r>
              <a:rPr lang="en-US" b="1" dirty="0"/>
              <a:t>ADP 3-90, Chapter 4, Pg 4-4 thru 4-7, Para 4-21 thru 4-36 </a:t>
            </a:r>
          </a:p>
          <a:p>
            <a:endParaRPr lang="en-US" b="1" dirty="0"/>
          </a:p>
          <a:p>
            <a:pPr algn="l"/>
            <a:r>
              <a:rPr lang="en-US" sz="1800" b="0" i="0" u="none" strike="noStrike" baseline="0" dirty="0">
                <a:latin typeface="Times New Roman" panose="02020603050405020304" pitchFamily="18" charset="0"/>
              </a:rPr>
              <a:t>Commanders control a defense by using control measures that provide the flexibility needed to allow defending commanders to concentrate combat power at the decisive point.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They can use battle positions, direct fire control, and FSCMs in addition to other control measures to synchronize the employment of combat power.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Commanders designate disengagement lines to trigger the displacement of subordinate forces.</a:t>
            </a: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BATTLE POSITIONS </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4-22. </a:t>
            </a:r>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battle position </a:t>
            </a:r>
            <a:r>
              <a:rPr lang="en-US" sz="1800" b="1" i="0" u="none" strike="noStrike" baseline="0" dirty="0">
                <a:latin typeface="Times New Roman" panose="02020603050405020304" pitchFamily="18" charset="0"/>
              </a:rPr>
              <a:t>is a defensive location oriented on a likely enemy avenue of approach</a:t>
            </a:r>
            <a:r>
              <a:rPr lang="en-US" sz="1800" b="0" i="0" u="none" strike="noStrike" baseline="0" dirty="0">
                <a:latin typeface="Times New Roman" panose="02020603050405020304" pitchFamily="18" charset="0"/>
              </a:rPr>
              <a:t>. A battle position is not an AO. Battle positions symbols depict the locations and general orientations of defending</a:t>
            </a:r>
          </a:p>
          <a:p>
            <a:pPr algn="l"/>
            <a:r>
              <a:rPr lang="en-US" sz="1800" b="0" i="0" u="none" strike="noStrike" baseline="0" dirty="0">
                <a:latin typeface="Times New Roman" panose="02020603050405020304" pitchFamily="18" charset="0"/>
              </a:rPr>
              <a:t>ground maneuver forces. A commander</a:t>
            </a:r>
            <a:r>
              <a:rPr lang="en-US" sz="1800" b="0" i="0" u="none" strike="noStrike" baseline="0" dirty="0">
                <a:latin typeface="TimesNewRomanPSMT"/>
              </a:rPr>
              <a:t>’</a:t>
            </a:r>
            <a:r>
              <a:rPr lang="en-US" sz="1800" b="0" i="0" u="none" strike="noStrike" baseline="0" dirty="0">
                <a:latin typeface="Times New Roman" panose="02020603050405020304" pitchFamily="18" charset="0"/>
              </a:rPr>
              <a:t>s use of a battle position does not direct a subordinate to position that subordinate</a:t>
            </a:r>
            <a:r>
              <a:rPr lang="en-US" sz="1800" b="0" i="0" u="none" strike="noStrike" baseline="0" dirty="0">
                <a:latin typeface="TimesNewRomanPSMT"/>
              </a:rPr>
              <a:t>’</a:t>
            </a:r>
            <a:r>
              <a:rPr lang="en-US" sz="1800" b="0" i="0" u="none" strike="noStrike" baseline="0" dirty="0">
                <a:latin typeface="Times New Roman" panose="02020603050405020304" pitchFamily="18" charset="0"/>
              </a:rPr>
              <a:t>s entire force within its bounds. Units as large as battalion task forces and as small as squads</a:t>
            </a:r>
          </a:p>
          <a:p>
            <a:pPr algn="l"/>
            <a:r>
              <a:rPr lang="en-US" sz="1800" b="0" i="0" u="none" strike="noStrike" baseline="0" dirty="0">
                <a:latin typeface="Times New Roman" panose="02020603050405020304" pitchFamily="18" charset="0"/>
              </a:rPr>
              <a:t>or sections use battle positions. Commanders select positions based on terrain, enemy capabilities, and friendly capabilities. Commanders assign some or all subordinates battle positions. The unit occupying the</a:t>
            </a:r>
          </a:p>
          <a:p>
            <a:pPr algn="l"/>
            <a:r>
              <a:rPr lang="en-US" sz="1800" b="0" i="0" u="none" strike="noStrike" baseline="0" dirty="0">
                <a:latin typeface="Times New Roman" panose="02020603050405020304" pitchFamily="18" charset="0"/>
              </a:rPr>
              <a:t>battle position prepares fighting and survivability positions for its weapons systems, vehicles, Soldiers, and supplies to accomplish its mission.</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4-23. Commanders assign subordinates to battle positions in situations when friendly forces need to retain a greater degree of control than that provided through only using an AO. This greater degree of control occurs</a:t>
            </a:r>
          </a:p>
          <a:p>
            <a:pPr algn="l"/>
            <a:r>
              <a:rPr lang="en-US" sz="1800" b="0" i="0" u="none" strike="noStrike" baseline="0" dirty="0">
                <a:latin typeface="Times New Roman" panose="02020603050405020304" pitchFamily="18" charset="0"/>
              </a:rPr>
              <a:t>because a commander controls maneuver outside the general location of the battle position. Multiple battle positions may be assigned to a single unit, which allows that unit to maneuver between battle positions.</a:t>
            </a:r>
          </a:p>
          <a:p>
            <a:pPr algn="l"/>
            <a:r>
              <a:rPr lang="en-US" sz="1800" b="0" i="0" u="none" strike="noStrike" baseline="0" dirty="0">
                <a:latin typeface="Times New Roman" panose="02020603050405020304" pitchFamily="18" charset="0"/>
              </a:rPr>
              <a:t>Commanders specify mission and engagement criteria to the unit assigned to a battle position. Security, supporting artillery, and sustainment forces typically operate outside a unit</a:t>
            </a:r>
            <a:r>
              <a:rPr lang="en-US" sz="1800" b="0" i="0" u="none" strike="noStrike" baseline="0" dirty="0">
                <a:latin typeface="TimesNewRomanPSMT"/>
              </a:rPr>
              <a:t>’</a:t>
            </a:r>
            <a:r>
              <a:rPr lang="en-US" sz="1800" b="0" i="0" u="none" strike="noStrike" baseline="0" dirty="0">
                <a:latin typeface="Times New Roman" panose="02020603050405020304" pitchFamily="18" charset="0"/>
              </a:rPr>
              <a:t>s battle position. Units occupying</a:t>
            </a:r>
          </a:p>
          <a:p>
            <a:pPr algn="l"/>
            <a:r>
              <a:rPr lang="en-US" sz="1800" b="0" i="0" u="none" strike="noStrike" baseline="0" dirty="0">
                <a:latin typeface="Times New Roman" panose="02020603050405020304" pitchFamily="18" charset="0"/>
              </a:rPr>
              <a:t>a battle position do not automatically have all the doctrinal responsibilities associated with being assigned an AO.</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4-24. Units occupy or displace from battle positions as part of the overall plan. The commander assigning a unit to a battle position specifies when and under what conditions the unit displaces from the position. If a</a:t>
            </a:r>
          </a:p>
          <a:p>
            <a:pPr algn="l"/>
            <a:r>
              <a:rPr lang="en-US" sz="1800" b="0" i="0" u="none" strike="noStrike" baseline="0" dirty="0">
                <a:latin typeface="Times New Roman" panose="02020603050405020304" pitchFamily="18" charset="0"/>
              </a:rPr>
              <a:t>unit is ordered to defend a battle position; its commander has the option of moving off the battle position. If that unit is directed to retain a battle position, its commander needs to know the specific conditions that must</a:t>
            </a:r>
          </a:p>
          <a:p>
            <a:pPr algn="l"/>
            <a:r>
              <a:rPr lang="en-US" sz="1800" b="0" i="0" u="none" strike="noStrike" baseline="0" dirty="0">
                <a:latin typeface="Times New Roman" panose="02020603050405020304" pitchFamily="18" charset="0"/>
              </a:rPr>
              <a:t>exist before the unit can displace.</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4-25. There are five kinds of battle positions:</a:t>
            </a:r>
          </a:p>
          <a:p>
            <a:pPr algn="l"/>
            <a:endParaRPr lang="en-US" sz="1800" b="0" i="0" u="none" strike="noStrike" baseline="0" dirty="0">
              <a:latin typeface="Wingdings-Regular"/>
            </a:endParaRPr>
          </a:p>
          <a:p>
            <a:pPr algn="l"/>
            <a:r>
              <a:rPr lang="en-US" sz="1800" b="1" i="0" u="none" strike="noStrike" baseline="0" dirty="0">
                <a:latin typeface="Times New Roman" panose="02020603050405020304" pitchFamily="18" charset="0"/>
              </a:rPr>
              <a:t>The </a:t>
            </a:r>
            <a:r>
              <a:rPr lang="en-US" sz="1800" b="1" i="1" u="none" strike="noStrike" baseline="0" dirty="0">
                <a:latin typeface="Times New Roman" panose="02020603050405020304" pitchFamily="18" charset="0"/>
              </a:rPr>
              <a:t>primary position </a:t>
            </a:r>
            <a:r>
              <a:rPr lang="en-US" sz="1800" b="1" i="0" u="none" strike="noStrike" baseline="0" dirty="0">
                <a:latin typeface="Times New Roman" panose="02020603050405020304" pitchFamily="18" charset="0"/>
              </a:rPr>
              <a:t>is the position that covers the enemy</a:t>
            </a:r>
            <a:r>
              <a:rPr lang="en-US" sz="1800" b="1" i="0" u="none" strike="noStrike" baseline="0" dirty="0">
                <a:latin typeface="TimesNewRomanPS-BoldMT"/>
              </a:rPr>
              <a:t>’</a:t>
            </a:r>
            <a:r>
              <a:rPr lang="en-US" sz="1800" b="1" i="0" u="none" strike="noStrike" baseline="0" dirty="0">
                <a:latin typeface="Times New Roman" panose="02020603050405020304" pitchFamily="18" charset="0"/>
              </a:rPr>
              <a:t>s most likely avenue of approach into the area of operations</a:t>
            </a:r>
            <a:r>
              <a:rPr lang="en-US" sz="1800" b="0" i="0" u="none" strike="noStrike" baseline="0" dirty="0">
                <a:latin typeface="Times New Roman" panose="02020603050405020304" pitchFamily="18" charset="0"/>
              </a:rPr>
              <a:t>. It is the best position from which to accomplish the defensive</a:t>
            </a:r>
          </a:p>
          <a:p>
            <a:pPr algn="l"/>
            <a:r>
              <a:rPr lang="en-US" sz="1800" b="0" i="0" u="none" strike="noStrike" baseline="0" dirty="0">
                <a:latin typeface="Times New Roman" panose="02020603050405020304" pitchFamily="18" charset="0"/>
              </a:rPr>
              <a:t>mission, such as the overwatch of an engagement area to prevent enemy penetration.</a:t>
            </a:r>
          </a:p>
          <a:p>
            <a:pPr algn="l"/>
            <a:endParaRPr lang="en-US" sz="1800" b="0" i="0" u="none" strike="noStrike" baseline="0" dirty="0">
              <a:latin typeface="Wingdings-Regular"/>
            </a:endParaRPr>
          </a:p>
          <a:p>
            <a:pPr algn="l"/>
            <a:r>
              <a:rPr lang="en-US" sz="1800" b="1" i="0" u="none" strike="noStrike" baseline="0" dirty="0">
                <a:latin typeface="Times New Roman" panose="02020603050405020304" pitchFamily="18" charset="0"/>
              </a:rPr>
              <a:t>An </a:t>
            </a:r>
            <a:r>
              <a:rPr lang="en-US" sz="1800" b="1" i="1" u="none" strike="noStrike" baseline="0" dirty="0">
                <a:latin typeface="Times New Roman" panose="02020603050405020304" pitchFamily="18" charset="0"/>
              </a:rPr>
              <a:t>alternate position </a:t>
            </a:r>
            <a:r>
              <a:rPr lang="en-US" sz="1800" b="1" i="0" u="none" strike="noStrike" baseline="0" dirty="0">
                <a:latin typeface="Times New Roman" panose="02020603050405020304" pitchFamily="18" charset="0"/>
              </a:rPr>
              <a:t>is a defensive position that the commander assigns to a unit or weapon system for occupation when the primary position becomes untenable or unsuitable for</a:t>
            </a:r>
          </a:p>
          <a:p>
            <a:pPr algn="l"/>
            <a:r>
              <a:rPr lang="en-US" sz="1800" b="1" i="0" u="none" strike="noStrike" baseline="0" dirty="0">
                <a:latin typeface="Times New Roman" panose="02020603050405020304" pitchFamily="18" charset="0"/>
              </a:rPr>
              <a:t>carrying out the assigned task</a:t>
            </a:r>
            <a:r>
              <a:rPr lang="en-US" sz="1800" b="0" i="0" u="none" strike="noStrike" baseline="0" dirty="0">
                <a:latin typeface="Times New Roman" panose="02020603050405020304" pitchFamily="18" charset="0"/>
              </a:rPr>
              <a:t>. The unit commander locates alternate positions so the occupants can continue to fulfill the original task, such as covering the same avenue of approach or</a:t>
            </a:r>
          </a:p>
          <a:p>
            <a:pPr algn="l"/>
            <a:r>
              <a:rPr lang="en-US" sz="1800" b="0" i="0" u="none" strike="noStrike" baseline="0" dirty="0">
                <a:latin typeface="Times New Roman" panose="02020603050405020304" pitchFamily="18" charset="0"/>
              </a:rPr>
              <a:t>engagement area as the primary position. These positions increase a defending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survivability by allowing the defending force to engage the enemy force from multiple positions.</a:t>
            </a: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supplementary position </a:t>
            </a:r>
            <a:r>
              <a:rPr lang="en-US" sz="1800" b="1" i="0" u="none" strike="noStrike" baseline="0" dirty="0">
                <a:latin typeface="Times New Roman" panose="02020603050405020304" pitchFamily="18" charset="0"/>
              </a:rPr>
              <a:t>is a defensive position located within a unit</a:t>
            </a:r>
            <a:r>
              <a:rPr lang="en-US" sz="1800" b="1" i="0" u="none" strike="noStrike" baseline="0" dirty="0">
                <a:latin typeface="TimesNewRomanPS-BoldMT"/>
              </a:rPr>
              <a:t>’</a:t>
            </a:r>
            <a:r>
              <a:rPr lang="en-US" sz="1800" b="1" i="0" u="none" strike="noStrike" baseline="0" dirty="0">
                <a:latin typeface="Times New Roman" panose="02020603050405020304" pitchFamily="18" charset="0"/>
              </a:rPr>
              <a:t>s assigned area of operations that provides the best sectors of fire and defensive terrain along an avenue of</a:t>
            </a:r>
          </a:p>
          <a:p>
            <a:pPr algn="l"/>
            <a:r>
              <a:rPr lang="en-US" sz="1800" b="1" i="0" u="none" strike="noStrike" baseline="0" dirty="0">
                <a:latin typeface="Times New Roman" panose="02020603050405020304" pitchFamily="18" charset="0"/>
              </a:rPr>
              <a:t>approach that is not the primary avenue where the enemy is expected to attack</a:t>
            </a:r>
            <a:r>
              <a:rPr lang="en-US" sz="1800" b="0" i="0" u="none" strike="noStrike" baseline="0" dirty="0">
                <a:latin typeface="Times New Roman" panose="02020603050405020304" pitchFamily="18" charset="0"/>
              </a:rPr>
              <a:t>. An avenue of approach into a unit</a:t>
            </a:r>
            <a:r>
              <a:rPr lang="en-US" sz="1800" b="0" i="0" u="none" strike="noStrike" baseline="0" dirty="0">
                <a:latin typeface="TimesNewRomanPSMT"/>
              </a:rPr>
              <a:t>’</a:t>
            </a:r>
            <a:r>
              <a:rPr lang="en-US" sz="1800" b="0" i="0" u="none" strike="noStrike" baseline="0" dirty="0">
                <a:latin typeface="Times New Roman" panose="02020603050405020304" pitchFamily="18" charset="0"/>
              </a:rPr>
              <a:t>s AO from one of its flanks normally requires establishing supplementary</a:t>
            </a:r>
          </a:p>
          <a:p>
            <a:pPr algn="l"/>
            <a:r>
              <a:rPr lang="en-US" sz="1800" b="0" i="0" u="none" strike="noStrike" baseline="0" dirty="0">
                <a:latin typeface="Times New Roman" panose="02020603050405020304" pitchFamily="18" charset="0"/>
              </a:rPr>
              <a:t>positions to allow a unit or weapon system to engage enemy forces traveling along that avenue.</a:t>
            </a:r>
          </a:p>
          <a:p>
            <a:pPr algn="l"/>
            <a:endParaRPr lang="en-US" sz="1800" b="0" i="0" u="none" strike="noStrike" baseline="0" dirty="0">
              <a:latin typeface="Wingdings-Regular"/>
            </a:endParaRPr>
          </a:p>
          <a:p>
            <a:pPr algn="l"/>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subsequent position </a:t>
            </a:r>
            <a:r>
              <a:rPr lang="en-US" sz="1800" b="1" i="0" u="none" strike="noStrike" baseline="0" dirty="0">
                <a:latin typeface="Times New Roman" panose="02020603050405020304" pitchFamily="18" charset="0"/>
              </a:rPr>
              <a:t>is a position that a unit expects to move to during the course of battle</a:t>
            </a:r>
            <a:r>
              <a:rPr lang="en-US" sz="1800" b="0" i="0" u="none" strike="noStrike" baseline="0" dirty="0">
                <a:latin typeface="Times New Roman" panose="02020603050405020304" pitchFamily="18" charset="0"/>
              </a:rPr>
              <a:t>. A defending unit may have a series of subsequent positions. Subsequent positions can also have</a:t>
            </a:r>
          </a:p>
          <a:p>
            <a:pPr algn="l"/>
            <a:r>
              <a:rPr lang="en-US" sz="1800" b="0" i="0" u="none" strike="noStrike" baseline="0" dirty="0">
                <a:latin typeface="Times New Roman" panose="02020603050405020304" pitchFamily="18" charset="0"/>
              </a:rPr>
              <a:t>primary, alternate, and supplementary positions associated with them.</a:t>
            </a:r>
          </a:p>
          <a:p>
            <a:pPr algn="l"/>
            <a:endParaRPr lang="en-US" sz="1800" b="0" i="0" u="none" strike="noStrike" baseline="0" dirty="0">
              <a:latin typeface="Wingdings-Regular"/>
            </a:endParaRPr>
          </a:p>
          <a:p>
            <a:pPr algn="l"/>
            <a:endParaRPr lang="en-US" sz="1800" b="0" i="0" u="none" strike="noStrike" baseline="0" dirty="0">
              <a:latin typeface="Wingdings-Regular"/>
            </a:endParaRPr>
          </a:p>
          <a:p>
            <a:pPr algn="l"/>
            <a:r>
              <a:rPr lang="en-US" sz="1800" b="0" i="0" u="none" strike="noStrike" baseline="0" dirty="0">
                <a:latin typeface="Wingdings-Regular"/>
              </a:rPr>
              <a:t> </a:t>
            </a:r>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strong point </a:t>
            </a:r>
            <a:r>
              <a:rPr lang="en-US" sz="1800" b="1" i="0" u="none" strike="noStrike" baseline="0" dirty="0">
                <a:latin typeface="Times New Roman" panose="02020603050405020304" pitchFamily="18" charset="0"/>
              </a:rPr>
              <a:t>is a heavily fortified battle position tied to a natural or reinforcing obstacle to create an anchor for the defense or to deny the enemy decisive or key terrain</a:t>
            </a:r>
            <a:r>
              <a:rPr lang="en-US" sz="1800" b="0" i="0" u="none" strike="noStrike" baseline="0" dirty="0">
                <a:latin typeface="Times New Roman" panose="02020603050405020304" pitchFamily="18" charset="0"/>
              </a:rPr>
              <a:t>. Commanders</a:t>
            </a:r>
          </a:p>
          <a:p>
            <a:pPr algn="l"/>
            <a:r>
              <a:rPr lang="en-US" sz="1800" b="0" i="0" u="none" strike="noStrike" baseline="0" dirty="0">
                <a:latin typeface="Times New Roman" panose="02020603050405020304" pitchFamily="18" charset="0"/>
              </a:rPr>
              <a:t>prepare a strong point for all-around defense. Commanders establish a strong point when anticipating enemy actions that will temporarily isolate a defending force retaining terrain critical</a:t>
            </a:r>
          </a:p>
          <a:p>
            <a:pPr algn="l"/>
            <a:r>
              <a:rPr lang="en-US" sz="1800" b="0" i="0" u="none" strike="noStrike" baseline="0" dirty="0">
                <a:latin typeface="Times New Roman" panose="02020603050405020304" pitchFamily="18" charset="0"/>
              </a:rPr>
              <a:t>to the overall defense.</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4-26. When assigning battle positions, the commander always designates the primary battle position. Subordinate commanders designate and prepare alternate, supplementary, and subsequent positions as time</a:t>
            </a:r>
          </a:p>
          <a:p>
            <a:pPr algn="l"/>
            <a:r>
              <a:rPr lang="en-US" sz="1800" b="0" i="0" u="none" strike="noStrike" baseline="0" dirty="0">
                <a:latin typeface="Times New Roman" panose="02020603050405020304" pitchFamily="18" charset="0"/>
              </a:rPr>
              <a:t>and other resources permit, and if the terrain or situation requires them. Before assigning a strong point, commanders ensure that the strong point force has sufficient time and resources to construct the position.</a:t>
            </a:r>
          </a:p>
          <a:p>
            <a:pPr algn="l"/>
            <a:r>
              <a:rPr lang="en-US" sz="1800" b="0" i="0" u="none" strike="noStrike" baseline="0" dirty="0">
                <a:latin typeface="Times New Roman" panose="02020603050405020304" pitchFamily="18" charset="0"/>
              </a:rPr>
              <a:t>Constructing battle positions requires significant engineer support and Class I (primarily water for CBRN decontamination and consumption), Class IV (construction materials), and Class V (ammunition) supplies.</a:t>
            </a:r>
          </a:p>
          <a:p>
            <a:pPr algn="l"/>
            <a:r>
              <a:rPr lang="en-US" sz="1800" b="0" i="0" u="none" strike="noStrike" baseline="0" dirty="0">
                <a:latin typeface="Times New Roman" panose="02020603050405020304" pitchFamily="18" charset="0"/>
              </a:rPr>
              <a:t>A minimally effective strong point typically requires one day of effort from an engineer unit of the same size as the unit defending the strong point. Normally, companies and battalions occupy strong points, although</a:t>
            </a:r>
          </a:p>
          <a:p>
            <a:pPr algn="l"/>
            <a:r>
              <a:rPr lang="en-US" sz="1800" b="0" i="0" u="none" strike="noStrike" baseline="0" dirty="0">
                <a:latin typeface="Times New Roman" panose="02020603050405020304" pitchFamily="18" charset="0"/>
              </a:rPr>
              <a:t>brigades may construct them. Commanders do not normally establish strong points for units smaller than company size. This is because a platoon or squad cannot secure a perimeter large enough to contain all</a:t>
            </a:r>
          </a:p>
          <a:p>
            <a:pPr algn="l"/>
            <a:r>
              <a:rPr lang="en-US" sz="1800" b="0" i="0" u="none" strike="noStrike" baseline="0" dirty="0">
                <a:latin typeface="Times New Roman" panose="02020603050405020304" pitchFamily="18" charset="0"/>
              </a:rPr>
              <a:t>required assets and supplies.</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DIRECT FIRE CONTROL MEASURES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4-27. Commanders engage an enemy force with all available fires when it enters a defending unit</a:t>
            </a:r>
            <a:r>
              <a:rPr lang="en-US" sz="1800" b="0" i="0" u="none" strike="noStrike" baseline="0" dirty="0">
                <a:latin typeface="TimesNewRomanPSMT"/>
              </a:rPr>
              <a:t>’</a:t>
            </a:r>
            <a:r>
              <a:rPr lang="en-US" sz="1800" b="0" i="0" u="none" strike="noStrike" baseline="0" dirty="0">
                <a:latin typeface="Times New Roman" panose="02020603050405020304" pitchFamily="18" charset="0"/>
              </a:rPr>
              <a:t>s engagement area. (See FM 3-90-1 for discussions on several direct fire control measures such as target</a:t>
            </a:r>
          </a:p>
          <a:p>
            <a:pPr algn="l"/>
            <a:r>
              <a:rPr lang="en-US" sz="1800" b="0" i="0" u="none" strike="noStrike" baseline="0" dirty="0">
                <a:latin typeface="Times New Roman" panose="02020603050405020304" pitchFamily="18" charset="0"/>
              </a:rPr>
              <a:t>reference points and trigger lines.)</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DISENGAGEMENT LINE</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4-28. </a:t>
            </a:r>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disengagement line </a:t>
            </a:r>
            <a:r>
              <a:rPr lang="en-US" sz="1800" b="1" i="0" u="none" strike="noStrike" baseline="0" dirty="0">
                <a:latin typeface="Times New Roman" panose="02020603050405020304" pitchFamily="18" charset="0"/>
              </a:rPr>
              <a:t>is a phase line located on identifiable terrain that, when crossed by the enemy, signals to defending elements that it is time to displace to their next position</a:t>
            </a:r>
            <a:r>
              <a:rPr lang="en-US" sz="1800" b="0" i="0" u="none" strike="noStrike" baseline="0" dirty="0">
                <a:latin typeface="Times New Roman" panose="02020603050405020304" pitchFamily="18" charset="0"/>
              </a:rPr>
              <a:t>. Commanders use</a:t>
            </a:r>
          </a:p>
          <a:p>
            <a:pPr algn="l"/>
            <a:r>
              <a:rPr lang="en-US" sz="1800" b="0" i="0" u="none" strike="noStrike" baseline="0" dirty="0">
                <a:latin typeface="Times New Roman" panose="02020603050405020304" pitchFamily="18" charset="0"/>
              </a:rPr>
              <a:t>disengagement lines in delays and defenses when they do not want a defending unit to become decisively engaged. Commanders establish criteria for a disengagement, such as number of enemy vehicles by type,</a:t>
            </a:r>
          </a:p>
          <a:p>
            <a:pPr algn="l"/>
            <a:r>
              <a:rPr lang="en-US" sz="1800" b="0" i="0" u="none" strike="noStrike" baseline="0" dirty="0">
                <a:latin typeface="Times New Roman" panose="02020603050405020304" pitchFamily="18" charset="0"/>
              </a:rPr>
              <a:t>friendly losses, or enemy movement to flanking locations. Commanders may designate multiple disengagement lines, one for type of each weapon system or subordinate unit.</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ENGAGEMENT AREA</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4-29. An </a:t>
            </a:r>
            <a:r>
              <a:rPr lang="en-US" sz="1800" b="1" i="1" u="none" strike="noStrike" baseline="0" dirty="0">
                <a:latin typeface="Times New Roman" panose="02020603050405020304" pitchFamily="18" charset="0"/>
              </a:rPr>
              <a:t>engagement area </a:t>
            </a:r>
            <a:r>
              <a:rPr lang="en-US" sz="1800" b="0" i="0" u="none" strike="noStrike" baseline="0" dirty="0">
                <a:latin typeface="Times New Roman" panose="02020603050405020304" pitchFamily="18" charset="0"/>
              </a:rPr>
              <a:t>is an area where the commander intends to contain and destroy an enemy force with the massed effects of all available weapons and supporting systems. In the defense commander's shape</a:t>
            </a:r>
          </a:p>
          <a:p>
            <a:pPr algn="l"/>
            <a:r>
              <a:rPr lang="en-US" sz="1800" b="0" i="0" u="none" strike="noStrike" baseline="0" dirty="0">
                <a:latin typeface="Times New Roman" panose="02020603050405020304" pitchFamily="18" charset="0"/>
              </a:rPr>
              <a:t>the enemy approach and steer enemy formations into engagement areas. They then concentrate overwhelming combat power in a focused area to defeat an enemy attack. The seven steps of engagement area development</a:t>
            </a:r>
          </a:p>
          <a:p>
            <a:pPr algn="l"/>
            <a:r>
              <a:rPr lang="en-US" sz="1800" b="0" i="0" u="none" strike="noStrike" baseline="0" dirty="0">
                <a:latin typeface="Times New Roman" panose="02020603050405020304" pitchFamily="18" charset="0"/>
              </a:rPr>
              <a:t>are identify all likely enemy avenues of approach, determine likely enemy schemes of maneuver, determine where to kill the enemy force, plan and integrate obstacles, emplace weapon systems, plan and integrate</a:t>
            </a:r>
          </a:p>
          <a:p>
            <a:pPr algn="l"/>
            <a:r>
              <a:rPr lang="en-US" sz="1800" b="0" i="0" u="none" strike="noStrike" baseline="0" dirty="0">
                <a:latin typeface="Times New Roman" panose="02020603050405020304" pitchFamily="18" charset="0"/>
              </a:rPr>
              <a:t>indirect fires and rehearse.</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FIRE SUPPORT COORDINATION MEASURES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4-30. Commanders try to engage an enemy force at extended ranges as the enemy</a:t>
            </a:r>
            <a:r>
              <a:rPr lang="en-US" sz="1800" b="0" i="0" u="none" strike="noStrike" baseline="0" dirty="0">
                <a:latin typeface="TimesNewRomanPSMT"/>
              </a:rPr>
              <a:t>’</a:t>
            </a:r>
            <a:r>
              <a:rPr lang="en-US" sz="1800" b="0" i="0" u="none" strike="noStrike" baseline="0" dirty="0">
                <a:latin typeface="Times New Roman" panose="02020603050405020304" pitchFamily="18" charset="0"/>
              </a:rPr>
              <a:t>s attack advances. To control indirect fires, commanders use permissive and restrictive FSCMs. Permissive FSCMs include the</a:t>
            </a:r>
          </a:p>
          <a:p>
            <a:pPr algn="l"/>
            <a:r>
              <a:rPr lang="en-US" sz="1800" b="0" i="0" u="none" strike="noStrike" baseline="0" dirty="0">
                <a:latin typeface="Times New Roman" panose="02020603050405020304" pitchFamily="18" charset="0"/>
              </a:rPr>
              <a:t>coordinated fire line, the FSCLs, and free-fire areas. Restrictive FSCMs include the airspace coordination area, no fire area, restrictive fire area, and restrictive fire lines. (See FM 3-90-1 and FM 3-09 for discussions</a:t>
            </a:r>
          </a:p>
          <a:p>
            <a:pPr algn="l"/>
            <a:r>
              <a:rPr lang="en-US" sz="1800" b="0" i="0" u="none" strike="noStrike" baseline="0" dirty="0">
                <a:latin typeface="Times New Roman" panose="02020603050405020304" pitchFamily="18" charset="0"/>
              </a:rPr>
              <a:t>on most of these FSCMs. See FM 3-52 for discussions on airspace coordination areas.) Commanders can also designate final protective fire (FPF). </a:t>
            </a:r>
            <a:r>
              <a:rPr lang="en-US" sz="1800" b="0" i="1" u="none" strike="noStrike" baseline="0" dirty="0">
                <a:latin typeface="Times New Roman" panose="02020603050405020304" pitchFamily="18" charset="0"/>
              </a:rPr>
              <a:t>Final protective fire </a:t>
            </a:r>
            <a:r>
              <a:rPr lang="en-US" sz="1800" b="0" i="0" u="none" strike="noStrike" baseline="0" dirty="0">
                <a:latin typeface="Times New Roman" panose="02020603050405020304" pitchFamily="18" charset="0"/>
              </a:rPr>
              <a:t>is an immediately available, prearranged</a:t>
            </a:r>
          </a:p>
          <a:p>
            <a:pPr algn="l"/>
            <a:r>
              <a:rPr lang="en-US" sz="1800" b="0" i="0" u="none" strike="noStrike" baseline="0" dirty="0">
                <a:latin typeface="Times New Roman" panose="02020603050405020304" pitchFamily="18" charset="0"/>
              </a:rPr>
              <a:t>barrier of fire designed to impede enemy movement across defensive lines or areas (JP 3-09.3).</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FORWARD EDGE OF THE BATTLE AREA</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4-31. The </a:t>
            </a:r>
            <a:r>
              <a:rPr lang="en-US" sz="1800" b="1" i="1" u="none" strike="noStrike" baseline="0" dirty="0">
                <a:latin typeface="Times New Roman" panose="02020603050405020304" pitchFamily="18" charset="0"/>
              </a:rPr>
              <a:t>forward edge of the battle area </a:t>
            </a:r>
            <a:r>
              <a:rPr lang="en-US" sz="1800" b="0" i="0" u="none" strike="noStrike" baseline="0" dirty="0">
                <a:latin typeface="Times New Roman" panose="02020603050405020304" pitchFamily="18" charset="0"/>
              </a:rPr>
              <a:t>is the foremost limits of a series of areas in which ground combat units are deployed to coordinate fire support, the positioning of forces, or the maneuver of units, excluding</a:t>
            </a:r>
          </a:p>
          <a:p>
            <a:pPr algn="l"/>
            <a:r>
              <a:rPr lang="en-US" sz="1800" b="0" i="0" u="none" strike="noStrike" baseline="0" dirty="0">
                <a:latin typeface="Times New Roman" panose="02020603050405020304" pitchFamily="18" charset="0"/>
              </a:rPr>
              <a:t>areas in which covering, or screening forces are operating (JP 3-09.3). The Army uses a FEBA only during </a:t>
            </a:r>
            <a:r>
              <a:rPr lang="en-US" sz="1800" b="0" i="0" u="none" strike="noStrike" baseline="0" dirty="0">
                <a:latin typeface="TimesNewRomanPSMT"/>
              </a:rPr>
              <a:t>the defense. The FEBA is not a boundary, but it conveys the commander’s intent. The FEBA shows the senior</a:t>
            </a:r>
          </a:p>
          <a:p>
            <a:pPr algn="l"/>
            <a:r>
              <a:rPr lang="en-US" sz="1800" b="0" i="0" u="none" strike="noStrike" baseline="0" dirty="0">
                <a:latin typeface="TimesNewRomanPSMT"/>
              </a:rPr>
              <a:t>commander’s planned limit for the effects of direct fires. It marks the foremost limits of the areas in which </a:t>
            </a:r>
            <a:r>
              <a:rPr lang="en-US" sz="1800" b="0" i="0" u="none" strike="noStrike" baseline="0" dirty="0">
                <a:latin typeface="Times New Roman" panose="02020603050405020304" pitchFamily="18" charset="0"/>
              </a:rPr>
              <a:t>most ground combat units deploy, excluding the areas in which security forces are operating. MBA forces</a:t>
            </a:r>
          </a:p>
          <a:p>
            <a:pPr algn="l"/>
            <a:r>
              <a:rPr lang="en-US" sz="1800" b="0" i="0" u="none" strike="noStrike" baseline="0" dirty="0">
                <a:latin typeface="Times New Roman" panose="02020603050405020304" pitchFamily="18" charset="0"/>
              </a:rPr>
              <a:t>can temporarily move forward of the FEBA to expedite the retrograde operations of security forces. Commanders designate a FEBA to coordinate fire support and to help in the maneuver of subordinate forces.</a:t>
            </a:r>
          </a:p>
          <a:p>
            <a:pPr algn="l"/>
            <a:r>
              <a:rPr lang="en-US" sz="1800" b="0" i="0" u="none" strike="noStrike" baseline="0" dirty="0">
                <a:latin typeface="Times New Roman" panose="02020603050405020304" pitchFamily="18" charset="0"/>
              </a:rPr>
              <a:t>A phase line designating the forward most point of the MBA indicates the FEBA. Defending units must address this area in their scheme of maneuver and exchange information regarding tactical plans at contact</a:t>
            </a:r>
          </a:p>
          <a:p>
            <a:pPr algn="l"/>
            <a:r>
              <a:rPr lang="en-US" sz="1800" b="0" i="0" u="none" strike="noStrike" baseline="0" dirty="0">
                <a:latin typeface="Times New Roman" panose="02020603050405020304" pitchFamily="18" charset="0"/>
              </a:rPr>
              <a:t>points. (See figure 4-1.)</a:t>
            </a: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FORWARD LINE OF OWN TROOPS</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4-32. The </a:t>
            </a:r>
            <a:r>
              <a:rPr lang="en-US" sz="1800" b="1" i="1" u="none" strike="noStrike" baseline="0" dirty="0">
                <a:latin typeface="Times New Roman" panose="02020603050405020304" pitchFamily="18" charset="0"/>
              </a:rPr>
              <a:t>forward line of own troops </a:t>
            </a:r>
            <a:r>
              <a:rPr lang="en-US" sz="1800" b="0" i="0" u="none" strike="noStrike" baseline="0" dirty="0">
                <a:latin typeface="Times New Roman" panose="02020603050405020304" pitchFamily="18" charset="0"/>
              </a:rPr>
              <a:t>is a line that indicates the most forward positions of friendly forces in any kind of military operation at a specific time (JP 3-03). The FLOT normally identifies the forward location</a:t>
            </a:r>
          </a:p>
          <a:p>
            <a:pPr algn="l"/>
            <a:r>
              <a:rPr lang="en-US" sz="1800" b="0" i="0" u="none" strike="noStrike" baseline="0" dirty="0">
                <a:latin typeface="Times New Roman" panose="02020603050405020304" pitchFamily="18" charset="0"/>
              </a:rPr>
              <a:t>of covering or screening forces. In the defense, it may be beyond, at, or short of the FEBA. It does not apply to small, long-range reconnaissance assets and similar stay-behind forces. Friendly forces forward of the</a:t>
            </a:r>
          </a:p>
          <a:p>
            <a:pPr algn="l"/>
            <a:r>
              <a:rPr lang="en-US" sz="1800" b="0" i="0" u="none" strike="noStrike" baseline="0" dirty="0">
                <a:latin typeface="Times New Roman" panose="02020603050405020304" pitchFamily="18" charset="0"/>
              </a:rPr>
              <a:t>FLOT may have a restrictive FSCMs, such as a restrictive fire area, placed around them to prevent friendly fire incidents.</a:t>
            </a: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MAIN BATTLE AREA</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4-33. </a:t>
            </a:r>
            <a:r>
              <a:rPr lang="en-US" sz="1800" b="1" i="0" u="none" strike="noStrike" baseline="0" dirty="0">
                <a:latin typeface="Times New Roman" panose="02020603050405020304" pitchFamily="18" charset="0"/>
              </a:rPr>
              <a:t>The </a:t>
            </a:r>
            <a:r>
              <a:rPr lang="en-US" sz="1800" b="1" i="1" u="none" strike="noStrike" baseline="0" dirty="0">
                <a:latin typeface="Times New Roman" panose="02020603050405020304" pitchFamily="18" charset="0"/>
              </a:rPr>
              <a:t>main battle area </a:t>
            </a:r>
            <a:r>
              <a:rPr lang="en-US" sz="1800" b="1" i="0" u="none" strike="noStrike" baseline="0" dirty="0">
                <a:latin typeface="Times New Roman" panose="02020603050405020304" pitchFamily="18" charset="0"/>
              </a:rPr>
              <a:t>is the area where the commander intends to deploy the bulk of the unit</a:t>
            </a:r>
            <a:r>
              <a:rPr lang="en-US" sz="1800" b="1" i="0" u="none" strike="noStrike" baseline="0" dirty="0">
                <a:latin typeface="TimesNewRomanPS-BoldMT"/>
              </a:rPr>
              <a:t>’</a:t>
            </a:r>
            <a:r>
              <a:rPr lang="en-US" sz="1800" b="1" i="0" u="none" strike="noStrike" baseline="0" dirty="0">
                <a:latin typeface="Times New Roman" panose="02020603050405020304" pitchFamily="18" charset="0"/>
              </a:rPr>
              <a:t>s combat power and conduct decisive operations to defeat an attacking enemy</a:t>
            </a:r>
            <a:r>
              <a:rPr lang="en-US" sz="1800" b="0" i="0" u="none" strike="noStrike" baseline="0" dirty="0">
                <a:latin typeface="Times New Roman" panose="02020603050405020304" pitchFamily="18" charset="0"/>
              </a:rPr>
              <a:t>. A defending commander</a:t>
            </a:r>
            <a:r>
              <a:rPr lang="en-US" sz="1800" b="0" i="0" u="none" strike="noStrike" baseline="0" dirty="0">
                <a:latin typeface="TimesNewRomanPSMT"/>
              </a:rPr>
              <a:t>’</a:t>
            </a:r>
            <a:r>
              <a:rPr lang="en-US" sz="1800" b="0" i="0" u="none" strike="noStrike" baseline="0" dirty="0">
                <a:latin typeface="Times New Roman" panose="02020603050405020304" pitchFamily="18" charset="0"/>
              </a:rPr>
              <a:t>s</a:t>
            </a:r>
          </a:p>
          <a:p>
            <a:pPr algn="l"/>
            <a:r>
              <a:rPr lang="en-US" sz="1800" b="0" i="0" u="none" strike="noStrike" baseline="0" dirty="0">
                <a:latin typeface="Times New Roman" panose="02020603050405020304" pitchFamily="18" charset="0"/>
              </a:rPr>
              <a:t>major advantage is the ability to select the ground on which the battle takes place. The natural defensive strength of a position determines the distribution of forces in relation to both frontage and depth. Defending</a:t>
            </a:r>
          </a:p>
          <a:p>
            <a:pPr algn="l"/>
            <a:r>
              <a:rPr lang="en-US" sz="1800" b="0" i="0" u="none" strike="noStrike" baseline="0" dirty="0">
                <a:latin typeface="Times New Roman" panose="02020603050405020304" pitchFamily="18" charset="0"/>
              </a:rPr>
              <a:t>units typically employ field fortifications and obstacles to reinforce the terrain</a:t>
            </a:r>
            <a:r>
              <a:rPr lang="en-US" sz="1800" b="0" i="0" u="none" strike="noStrike" baseline="0" dirty="0">
                <a:latin typeface="TimesNewRomanPSMT"/>
              </a:rPr>
              <a:t>’</a:t>
            </a:r>
            <a:r>
              <a:rPr lang="en-US" sz="1800" b="0" i="0" u="none" strike="noStrike" baseline="0" dirty="0">
                <a:latin typeface="Times New Roman" panose="02020603050405020304" pitchFamily="18" charset="0"/>
              </a:rPr>
              <a:t>s natural defensive aspects. The MBA includes the area where a defending force counterattacks that defeats or destroys enemy forces.</a:t>
            </a:r>
          </a:p>
          <a:p>
            <a:pPr algn="l"/>
            <a:r>
              <a:rPr lang="en-US" sz="1800" b="0" i="0" u="none" strike="noStrike" baseline="0" dirty="0">
                <a:latin typeface="Times New Roman" panose="02020603050405020304" pitchFamily="18" charset="0"/>
              </a:rPr>
              <a:t>4-34. In contiguous operations, the MBA extends from the FEBA to the rear boundary of a specific echelon</a:t>
            </a:r>
            <a:r>
              <a:rPr lang="en-US" sz="1800" b="0" i="0" u="none" strike="noStrike" baseline="0" dirty="0">
                <a:latin typeface="TimesNewRomanPSMT"/>
              </a:rPr>
              <a:t>’</a:t>
            </a:r>
            <a:r>
              <a:rPr lang="en-US" sz="1800" b="0" i="0" u="none" strike="noStrike" baseline="0" dirty="0">
                <a:latin typeface="Times New Roman" panose="02020603050405020304" pitchFamily="18" charset="0"/>
              </a:rPr>
              <a:t>s subordinate units. Commanders locate subordinate unit boundaries along identifiable terrain features and</a:t>
            </a:r>
          </a:p>
          <a:p>
            <a:pPr algn="l"/>
            <a:r>
              <a:rPr lang="en-US" sz="1800" b="0" i="0" u="none" strike="noStrike" baseline="0" dirty="0">
                <a:latin typeface="Times New Roman" panose="02020603050405020304" pitchFamily="18" charset="0"/>
              </a:rPr>
              <a:t>extend them beyond the FLOT by establishing forward boundaries. Unit boundaries should not split avenues of approach or key terrain. Commanders select the MBA based on the products of the IPB process and their</a:t>
            </a:r>
          </a:p>
          <a:p>
            <a:pPr algn="l"/>
            <a:r>
              <a:rPr lang="en-US" sz="1800" b="0" i="0" u="none" strike="noStrike" baseline="0" dirty="0">
                <a:latin typeface="Times New Roman" panose="02020603050405020304" pitchFamily="18" charset="0"/>
              </a:rPr>
              <a:t>own analysis using the mission variables. The IPB anticipates how an enemy force will use the available avenues of approach.</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SECURITY AREA</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4-35. </a:t>
            </a:r>
            <a:r>
              <a:rPr lang="en-US" sz="1800" b="1" i="0" u="none" strike="noStrike" baseline="0" dirty="0">
                <a:latin typeface="Times New Roman" panose="02020603050405020304" pitchFamily="18" charset="0"/>
              </a:rPr>
              <a:t>A </a:t>
            </a:r>
            <a:r>
              <a:rPr lang="en-US" sz="1800" b="1" i="1" u="none" strike="noStrike" baseline="0" dirty="0">
                <a:latin typeface="Times New Roman" panose="02020603050405020304" pitchFamily="18" charset="0"/>
              </a:rPr>
              <a:t>security area </a:t>
            </a:r>
            <a:r>
              <a:rPr lang="en-US" sz="1800" b="1" i="0" u="none" strike="noStrike" baseline="0" dirty="0">
                <a:latin typeface="Times New Roman" panose="02020603050405020304" pitchFamily="18" charset="0"/>
              </a:rPr>
              <a:t>is that area occupied by a unit</a:t>
            </a:r>
            <a:r>
              <a:rPr lang="en-US" sz="1800" b="1" i="0" u="none" strike="noStrike" baseline="0" dirty="0">
                <a:latin typeface="TimesNewRomanPS-BoldMT"/>
              </a:rPr>
              <a:t>’</a:t>
            </a:r>
            <a:r>
              <a:rPr lang="en-US" sz="1800" b="1" i="0" u="none" strike="noStrike" baseline="0" dirty="0">
                <a:latin typeface="Times New Roman" panose="02020603050405020304" pitchFamily="18" charset="0"/>
              </a:rPr>
              <a:t>s security elements and includes the areas of influence of those security elements</a:t>
            </a:r>
            <a:r>
              <a:rPr lang="en-US" sz="1800" b="0" i="0" u="none" strike="noStrike" baseline="0" dirty="0">
                <a:latin typeface="Times New Roman" panose="02020603050405020304" pitchFamily="18" charset="0"/>
              </a:rPr>
              <a:t>. It may be located as necessary to the front, flanks, or rear of a protected</a:t>
            </a:r>
          </a:p>
          <a:p>
            <a:pPr algn="l"/>
            <a:r>
              <a:rPr lang="en-US" sz="1800" b="0" i="0" u="none" strike="noStrike" baseline="0" dirty="0">
                <a:latin typeface="Times New Roman" panose="02020603050405020304" pitchFamily="18" charset="0"/>
              </a:rPr>
              <a:t>unit, facility, or location. Forces in a security area furnish information on an enemy force; delay, deceive, and disrupt that enemy force; and conduct counter reconnaissance. All units perform security operations</a:t>
            </a:r>
          </a:p>
          <a:p>
            <a:pPr algn="l"/>
            <a:r>
              <a:rPr lang="en-US" sz="1800" b="0" i="0" u="none" strike="noStrike" baseline="0" dirty="0">
                <a:latin typeface="Times New Roman" panose="02020603050405020304" pitchFamily="18" charset="0"/>
              </a:rPr>
              <a:t>within their AOs, including the support area, to deny enemy reconnaissance and otherwise protect the force. Units implement security operations and other information protection measures to deny the enemy force</a:t>
            </a:r>
          </a:p>
          <a:p>
            <a:pPr algn="l"/>
            <a:r>
              <a:rPr lang="en-US" sz="1800" b="0" i="0" u="none" strike="noStrike" baseline="0" dirty="0">
                <a:latin typeface="Times New Roman" panose="02020603050405020304" pitchFamily="18" charset="0"/>
              </a:rPr>
              <a:t>information about friendly dispositions.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4-36. Commanders conduct security operations to provide their forces time and space to react to the approach of enemy forces by causing the enemy to deploy prematurely. This reveals the enemy forces</a:t>
            </a:r>
            <a:r>
              <a:rPr lang="en-US" sz="1800" b="0" i="0" u="none" strike="noStrike" baseline="0" dirty="0">
                <a:latin typeface="TimesNewRomanPSMT"/>
              </a:rPr>
              <a:t>’ </a:t>
            </a:r>
            <a:r>
              <a:rPr lang="en-US" sz="1800" b="0" i="0" u="none" strike="noStrike" baseline="0" dirty="0">
                <a:latin typeface="Times New Roman" panose="02020603050405020304" pitchFamily="18" charset="0"/>
              </a:rPr>
              <a:t>main effort and</a:t>
            </a:r>
          </a:p>
          <a:p>
            <a:pPr algn="l"/>
            <a:r>
              <a:rPr lang="en-US" sz="1800" b="0" i="0" u="none" strike="noStrike" baseline="0" dirty="0">
                <a:latin typeface="Times New Roman" panose="02020603050405020304" pitchFamily="18" charset="0"/>
              </a:rPr>
              <a:t>which of the available avenues of approach the enemy is using. Commanders conduct security operations to conceal the location of their main battle positions, prevent enemy observation of friendly preparations and</a:t>
            </a:r>
          </a:p>
          <a:p>
            <a:pPr algn="l"/>
            <a:r>
              <a:rPr lang="en-US" sz="1800" b="0" i="0" u="none" strike="noStrike" baseline="0" dirty="0">
                <a:latin typeface="Times New Roman" panose="02020603050405020304" pitchFamily="18" charset="0"/>
              </a:rPr>
              <a:t>positions, and prevent enemy forces from delivering observed fire on these positions. Commanders can offset an attacker</a:t>
            </a:r>
            <a:r>
              <a:rPr lang="en-US" sz="1800" b="0" i="0" u="none" strike="noStrike" baseline="0" dirty="0">
                <a:latin typeface="TimesNewRomanPSMT"/>
              </a:rPr>
              <a:t>’</a:t>
            </a:r>
            <a:r>
              <a:rPr lang="en-US" sz="1800" b="0" i="0" u="none" strike="noStrike" baseline="0" dirty="0">
                <a:latin typeface="Times New Roman" panose="02020603050405020304" pitchFamily="18" charset="0"/>
              </a:rPr>
              <a:t>s inherent advantage of initiative regarding the time, place, plan, direction, strength, and</a:t>
            </a:r>
          </a:p>
          <a:p>
            <a:pPr algn="l"/>
            <a:r>
              <a:rPr lang="en-US" sz="1800" b="0" i="0" u="none" strike="noStrike" baseline="0" dirty="0">
                <a:latin typeface="Times New Roman" panose="02020603050405020304" pitchFamily="18" charset="0"/>
              </a:rPr>
              <a:t>composition of the attack by forcing that enemy to attack into unexpected prepared defenses. They counter enemy ground and air reconnaissance activities through both active and passive measures. Commanders must</a:t>
            </a:r>
          </a:p>
          <a:p>
            <a:pPr algn="l"/>
            <a:r>
              <a:rPr lang="en-US" sz="1800" b="0" i="0" u="none" strike="noStrike" baseline="0" dirty="0">
                <a:latin typeface="Times New Roman" panose="02020603050405020304" pitchFamily="18" charset="0"/>
              </a:rPr>
              <a:t>not permit enemy reconnaissance and surveillance assets to determine the precise location and strength of defensive positions, obstacles, engagement areas, and reserves.</a:t>
            </a: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19</a:t>
            </a:fld>
            <a:endParaRPr lang="en-US"/>
          </a:p>
        </p:txBody>
      </p:sp>
    </p:spTree>
    <p:extLst>
      <p:ext uri="{BB962C8B-B14F-4D97-AF65-F5344CB8AC3E}">
        <p14:creationId xmlns:p14="http://schemas.microsoft.com/office/powerpoint/2010/main" val="343316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3-20</a:t>
            </a:r>
          </a:p>
          <a:p>
            <a:endParaRPr lang="en-US" b="1" dirty="0"/>
          </a:p>
          <a:p>
            <a:pPr algn="l"/>
            <a:r>
              <a:rPr lang="en-US" sz="1800" b="1" i="0" u="none" strike="noStrike" baseline="0" dirty="0">
                <a:latin typeface="TimesNewRomanPS-BoldMT"/>
              </a:rPr>
              <a:t>GAIN AND MAINTAIN ENEMY CONTACT</a:t>
            </a:r>
          </a:p>
          <a:p>
            <a:pPr algn="l"/>
            <a:endParaRPr lang="en-US" sz="1800" b="1" i="0" u="none" strike="noStrike" baseline="0" dirty="0">
              <a:latin typeface="TimesNewRomanPS-BoldMT"/>
            </a:endParaRPr>
          </a:p>
          <a:p>
            <a:pPr algn="l"/>
            <a:r>
              <a:rPr lang="en-US" sz="1800" b="0" i="0" u="none" strike="noStrike" baseline="0" dirty="0">
                <a:latin typeface="TimesNewRomanPSMT"/>
              </a:rPr>
              <a:t>3-72. </a:t>
            </a:r>
            <a:r>
              <a:rPr lang="en-US" sz="1800" b="0" i="0" u="none" strike="noStrike" baseline="0" dirty="0">
                <a:latin typeface="TimesNewRoman"/>
              </a:rPr>
              <a:t>Gaining and maintaining enemy contact in the face of the enemy’s determined </a:t>
            </a:r>
            <a:r>
              <a:rPr lang="en-US" sz="1800" b="0" i="0" u="none" strike="noStrike" baseline="0" dirty="0">
                <a:latin typeface="TimesNewRomanPSMT"/>
              </a:rPr>
              <a:t>efforts to destroy friendly reconnaissance assets is vital to the success of the defense. As</a:t>
            </a:r>
          </a:p>
          <a:p>
            <a:pPr algn="l"/>
            <a:r>
              <a:rPr lang="en-US" sz="1800" b="0" i="0" u="none" strike="noStrike" baseline="0" dirty="0">
                <a:latin typeface="TimesNewRoman"/>
              </a:rPr>
              <a:t>the enemy’s attack begins, the defending unit’s first concerns are to identify committed enemy units’ positions and capabilities, determine the enemy’s intent and direction of</a:t>
            </a:r>
          </a:p>
          <a:p>
            <a:pPr algn="l"/>
            <a:r>
              <a:rPr lang="en-US" sz="1800" b="0" i="0" u="none" strike="noStrike" baseline="0" dirty="0">
                <a:latin typeface="TimesNewRomanPSMT"/>
              </a:rPr>
              <a:t>attack, and gain time to react. The platoon leader uses the information available to him, in conjunction with military judgment, to determine the point at which the enemy commits</a:t>
            </a:r>
          </a:p>
          <a:p>
            <a:pPr algn="l"/>
            <a:r>
              <a:rPr lang="en-US" sz="1800" b="0" i="0" u="none" strike="noStrike" baseline="0" dirty="0">
                <a:latin typeface="TimesNewRomanPSMT"/>
              </a:rPr>
              <a:t>to a COA.</a:t>
            </a:r>
          </a:p>
          <a:p>
            <a:pPr algn="l"/>
            <a:endParaRPr lang="en-US" sz="1800" b="0" i="0" u="none" strike="noStrike" baseline="0" dirty="0">
              <a:latin typeface="TimesNewRomanPSMT"/>
            </a:endParaRPr>
          </a:p>
          <a:p>
            <a:pPr algn="l"/>
            <a:r>
              <a:rPr lang="en-US" sz="1800" b="0" i="0" u="none" strike="noStrike" baseline="0" dirty="0">
                <a:latin typeface="TimesNewRomanPSMT"/>
              </a:rPr>
              <a:t>3-73. Early detection of the </a:t>
            </a:r>
            <a:r>
              <a:rPr lang="en-US" sz="1800" b="0" i="0" u="none" strike="noStrike" baseline="0" dirty="0">
                <a:latin typeface="TimesNewRoman"/>
              </a:rPr>
              <a:t>enemy’s decisive operation provides the leader with reaction time to adjust the fixing force’s positions and shape the enemy penetration, which, in turn,</a:t>
            </a:r>
          </a:p>
          <a:p>
            <a:pPr algn="l"/>
            <a:r>
              <a:rPr lang="en-US" sz="1800" b="0" i="0" u="none" strike="noStrike" baseline="0" dirty="0">
                <a:latin typeface="TimesNewRomanPSMT"/>
              </a:rPr>
              <a:t>provides the time necessary to commit the striking force. The striking force leader requires as close to real-time updates of enemy situation as possible to ensure the striking force</a:t>
            </a:r>
          </a:p>
          <a:p>
            <a:pPr algn="l"/>
            <a:r>
              <a:rPr lang="en-US" sz="1800" b="0" i="0" u="none" strike="noStrike" baseline="0" dirty="0">
                <a:latin typeface="TimesNewRomanPSMT"/>
              </a:rPr>
              <a:t>engages the enemy at the right location and time.</a:t>
            </a:r>
          </a:p>
          <a:p>
            <a:pPr algn="l"/>
            <a:endParaRPr lang="en-US" sz="1800" b="0" i="0" u="none" strike="noStrike" baseline="0" dirty="0">
              <a:latin typeface="TimesNewRomanPSMT"/>
            </a:endParaRPr>
          </a:p>
          <a:p>
            <a:pPr algn="l"/>
            <a:r>
              <a:rPr lang="en-US" sz="1800" b="1" i="0" u="none" strike="noStrike" baseline="0" dirty="0">
                <a:latin typeface="TimesNewRomanPS-BoldMT"/>
              </a:rPr>
              <a:t>DISRUPT THE ENEMY</a:t>
            </a:r>
          </a:p>
          <a:p>
            <a:pPr algn="l"/>
            <a:endParaRPr lang="en-US" sz="1800" b="1" i="0" u="none" strike="noStrike" baseline="0" dirty="0">
              <a:latin typeface="TimesNewRomanPS-BoldMT"/>
            </a:endParaRPr>
          </a:p>
          <a:p>
            <a:pPr algn="l"/>
            <a:r>
              <a:rPr lang="en-US" sz="1800" b="0" i="0" u="none" strike="noStrike" baseline="0" dirty="0">
                <a:latin typeface="TimesNewRomanPSMT"/>
              </a:rPr>
              <a:t>3-74. </a:t>
            </a:r>
            <a:r>
              <a:rPr lang="en-US" sz="1800" b="0" i="0" u="none" strike="noStrike" baseline="0" dirty="0">
                <a:latin typeface="TimesNewRoman"/>
              </a:rPr>
              <a:t>The leader executes shaping operations to disrupt the enemy regardless of enemy’s </a:t>
            </a:r>
            <a:r>
              <a:rPr lang="en-US" sz="1800" b="0" i="0" u="none" strike="noStrike" baseline="0" dirty="0">
                <a:latin typeface="TimesNewRomanPSMT"/>
              </a:rPr>
              <a:t>location within the area of operation. After making contact with the enemy, the leader</a:t>
            </a:r>
          </a:p>
          <a:p>
            <a:pPr algn="l"/>
            <a:r>
              <a:rPr lang="en-US" sz="1800" b="0" i="0" u="none" strike="noStrike" baseline="0" dirty="0">
                <a:latin typeface="TimesNewRoman"/>
              </a:rPr>
              <a:t>seeks to disrupt the enemy’s plan, ability to control forces, and the combined arms team. Ideally, the results of leader’s shaping operations should force a disorganized enemy,</a:t>
            </a:r>
          </a:p>
          <a:p>
            <a:pPr algn="l"/>
            <a:r>
              <a:rPr lang="en-US" sz="1800" b="0" i="0" u="none" strike="noStrike" baseline="0" dirty="0">
                <a:latin typeface="TimesNewRomanPSMT"/>
              </a:rPr>
              <a:t>whose ability to synchronize its elements has been degraded, to conduct movement to contact against prepared defenses. Once the process of disrupting the attacking enemy</a:t>
            </a:r>
          </a:p>
          <a:p>
            <a:pPr algn="l"/>
            <a:r>
              <a:rPr lang="en-US" sz="1800" b="0" i="0" u="none" strike="noStrike" baseline="0" dirty="0">
                <a:latin typeface="TimesNewRomanPSMT"/>
              </a:rPr>
              <a:t>begins, it continues throughout the defense.</a:t>
            </a:r>
          </a:p>
          <a:p>
            <a:pPr algn="l"/>
            <a:endParaRPr lang="en-US" sz="1800" b="0" i="0" u="none" strike="noStrike" baseline="0" dirty="0">
              <a:latin typeface="TimesNewRomanPSMT"/>
            </a:endParaRPr>
          </a:p>
          <a:p>
            <a:pPr algn="l"/>
            <a:r>
              <a:rPr lang="en-US" sz="1800" b="0" i="0" u="none" strike="noStrike" baseline="0" dirty="0">
                <a:latin typeface="TimesNewRomanPSMT"/>
              </a:rPr>
              <a:t>3-75. Whenever possible the leader sequences these shaping operations, to include enemy command and control warfare, so the impact of effects coincides with the commitment of</a:t>
            </a:r>
          </a:p>
          <a:p>
            <a:pPr algn="l"/>
            <a:r>
              <a:rPr lang="en-US" sz="1800" b="0" i="0" u="none" strike="noStrike" baseline="0" dirty="0">
                <a:latin typeface="TimesNewRomanPSMT"/>
              </a:rPr>
              <a:t>the striking force. Generating a tempo temporarily paralyzes enemy command and control, the intensity of these shaping operations may increase dramatically on the commitment of</a:t>
            </a:r>
          </a:p>
          <a:p>
            <a:pPr algn="l"/>
            <a:r>
              <a:rPr lang="en-US" sz="1800" b="0" i="0" u="none" strike="noStrike" baseline="0" dirty="0">
                <a:latin typeface="TimesNewRomanPSMT"/>
              </a:rPr>
              <a:t>the striking force. The leader continues to conduct shaping operations once the striking force commits to prevent enemy forces from outside the operational area from interfering</a:t>
            </a:r>
          </a:p>
          <a:p>
            <a:pPr algn="l"/>
            <a:r>
              <a:rPr lang="en-US" sz="1800" b="0" i="0" u="none" strike="noStrike" baseline="0" dirty="0">
                <a:latin typeface="TimesNewRomanPSMT"/>
              </a:rPr>
              <a:t>with executing the decisive counterattack.</a:t>
            </a:r>
          </a:p>
          <a:p>
            <a:pPr algn="l"/>
            <a:endParaRPr lang="en-US" sz="1800" b="0" i="0" u="none" strike="noStrike" baseline="0" dirty="0">
              <a:latin typeface="TimesNewRomanPSMT"/>
            </a:endParaRPr>
          </a:p>
          <a:p>
            <a:pPr algn="l"/>
            <a:r>
              <a:rPr lang="en-US" sz="1800" b="1" i="0" u="none" strike="noStrike" baseline="0" dirty="0">
                <a:latin typeface="TimesNewRomanPS-BoldMT"/>
              </a:rPr>
              <a:t>FIX THE ENEMY</a:t>
            </a:r>
          </a:p>
          <a:p>
            <a:pPr algn="l"/>
            <a:endParaRPr lang="en-US" sz="1800" b="1" i="0" u="none" strike="noStrike" baseline="0" dirty="0">
              <a:latin typeface="TimesNewRomanPS-BoldMT"/>
            </a:endParaRPr>
          </a:p>
          <a:p>
            <a:pPr algn="l"/>
            <a:r>
              <a:rPr lang="en-US" sz="1800" b="0" i="0" u="none" strike="noStrike" baseline="0" dirty="0">
                <a:latin typeface="TimesNewRomanPSMT"/>
              </a:rPr>
              <a:t>3-76. When conducting an area defense, the leader does everything possible to limit the options available to the enemy. In addition to disrupting the enemy, the leader conducts</a:t>
            </a:r>
          </a:p>
          <a:p>
            <a:pPr algn="l"/>
            <a:r>
              <a:rPr lang="en-US" sz="1800" b="0" i="0" u="none" strike="noStrike" baseline="0" dirty="0">
                <a:latin typeface="TimesNewRomanPSMT"/>
              </a:rPr>
              <a:t>shaping operations to constrain the enemy into a specific COA, control enemy movements, </a:t>
            </a:r>
            <a:r>
              <a:rPr lang="en-US" sz="1800" b="0" i="0" u="none" strike="noStrike" baseline="0" dirty="0">
                <a:latin typeface="TimesNewRoman"/>
              </a:rPr>
              <a:t>or fix the enemy in a given location. These actions limit the enemy’s options. While</a:t>
            </a:r>
          </a:p>
          <a:p>
            <a:pPr algn="l"/>
            <a:r>
              <a:rPr lang="en-US" sz="1800" b="0" i="0" u="none" strike="noStrike" baseline="0" dirty="0">
                <a:latin typeface="TimesNewRomanPSMT"/>
              </a:rPr>
              <a:t>executing these operations, the leader continues to find, and to delay or to eliminate enemy follow-on reserve forces to keep them from entering the main battle area.</a:t>
            </a:r>
          </a:p>
          <a:p>
            <a:pPr algn="l"/>
            <a:endParaRPr lang="en-US" sz="1800" b="0" i="0" u="none" strike="noStrike" baseline="0" dirty="0">
              <a:latin typeface="TimesNewRomanPSMT"/>
            </a:endParaRPr>
          </a:p>
          <a:p>
            <a:pPr algn="l"/>
            <a:r>
              <a:rPr lang="en-US" sz="1800" b="0" i="0" u="none" strike="noStrike" baseline="0" dirty="0">
                <a:latin typeface="TimesNewRomanPSMT"/>
              </a:rPr>
              <a:t>3-77. The leader has several options to help fix an attacking enemy force. The leader can design shaping operations, such as securing the flanks and point of a penetration, to fix the</a:t>
            </a:r>
          </a:p>
          <a:p>
            <a:pPr algn="l"/>
            <a:r>
              <a:rPr lang="en-US" sz="1800" b="0" i="0" u="none" strike="noStrike" baseline="0" dirty="0">
                <a:latin typeface="TimesNewRomanPSMT"/>
              </a:rPr>
              <a:t>enemy and to allow friendly forces to execute decisive maneuver elsewhere.</a:t>
            </a:r>
          </a:p>
          <a:p>
            <a:pPr algn="l"/>
            <a:endParaRPr lang="en-US" sz="1800" b="0" i="0" u="none" strike="noStrike" baseline="0" dirty="0">
              <a:latin typeface="TimesNewRomanPSMT"/>
            </a:endParaRPr>
          </a:p>
          <a:p>
            <a:pPr algn="l"/>
            <a:r>
              <a:rPr lang="en-US" sz="1800" b="0" i="0" u="none" strike="noStrike" baseline="0" dirty="0">
                <a:latin typeface="TimesNewRomanPSMT"/>
              </a:rPr>
              <a:t>3-78. The leader uses obstacles covered by fire to fix, to turn, to block, or to disrupt to </a:t>
            </a:r>
            <a:r>
              <a:rPr lang="en-US" sz="1800" b="0" i="0" u="none" strike="noStrike" baseline="0" dirty="0">
                <a:latin typeface="TimesNewRoman"/>
              </a:rPr>
              <a:t>limit the enemy’s </a:t>
            </a:r>
            <a:r>
              <a:rPr lang="en-US" sz="1800" b="0" i="0" u="none" strike="noStrike" baseline="0" dirty="0">
                <a:latin typeface="TimesNewRomanPSMT"/>
              </a:rPr>
              <a:t>available options. Properly executed obstacles are a result of synthesis</a:t>
            </a:r>
          </a:p>
          <a:p>
            <a:pPr algn="l"/>
            <a:r>
              <a:rPr lang="en-US" sz="1800" b="0" i="0" u="none" strike="noStrike" baseline="0" dirty="0">
                <a:latin typeface="TimesNewRomanPSMT"/>
              </a:rPr>
              <a:t>of top-down and bottom-up obstacle planning and emplacement. Blocking forces also can affect enemy movement. A blocking force may achieve its mission from a variety of</a:t>
            </a:r>
          </a:p>
          <a:p>
            <a:pPr algn="l"/>
            <a:r>
              <a:rPr lang="en-US" sz="1800" b="0" i="0" u="none" strike="noStrike" baseline="0" dirty="0">
                <a:latin typeface="TimesNewRomanPSMT"/>
              </a:rPr>
              <a:t>positions depending on METT-TC.</a:t>
            </a:r>
          </a:p>
          <a:p>
            <a:pPr algn="l"/>
            <a:endParaRPr lang="en-US" b="1" dirty="0"/>
          </a:p>
          <a:p>
            <a:pPr algn="l"/>
            <a:r>
              <a:rPr lang="en-US" sz="1800" b="1" i="0" u="none" strike="noStrike" baseline="0" dirty="0">
                <a:latin typeface="TimesNewRomanPS-BoldMT"/>
              </a:rPr>
              <a:t>MANEUVER</a:t>
            </a:r>
          </a:p>
          <a:p>
            <a:pPr algn="l"/>
            <a:endParaRPr lang="en-US" sz="1800" b="1" i="0" u="none" strike="noStrike" baseline="0" dirty="0">
              <a:latin typeface="TimesNewRomanPS-BoldMT"/>
            </a:endParaRPr>
          </a:p>
          <a:p>
            <a:pPr algn="l"/>
            <a:r>
              <a:rPr lang="en-US" sz="1800" b="0" i="0" u="none" strike="noStrike" baseline="0" dirty="0">
                <a:latin typeface="TimesNewRomanPSMT"/>
              </a:rPr>
              <a:t>3-79. During the defense, the decisive operation occurs in the main battle area. This is where the effects of shaping operations, coupled with sustaining operations, combine with</a:t>
            </a:r>
          </a:p>
          <a:p>
            <a:pPr algn="l"/>
            <a:r>
              <a:rPr lang="en-US" sz="1800" b="0" i="0" u="none" strike="noStrike" baseline="0" dirty="0">
                <a:latin typeface="TimesNewRoman"/>
              </a:rPr>
              <a:t>the decisive operations of the main battle area force to defeat the enemy. The leader’s goal is to prevent the enemy’s increased advance through a combination of fires from prepared</a:t>
            </a:r>
          </a:p>
          <a:p>
            <a:pPr algn="l"/>
            <a:r>
              <a:rPr lang="en-US" sz="1800" b="0" i="0" u="none" strike="noStrike" baseline="0" dirty="0">
                <a:latin typeface="TimesNewRomanPSMT"/>
              </a:rPr>
              <a:t>positions, obstacles, and possible counterattack.</a:t>
            </a:r>
          </a:p>
          <a:p>
            <a:pPr algn="l"/>
            <a:endParaRPr lang="en-US" sz="1800" b="0" i="0" u="none" strike="noStrike" baseline="0" dirty="0">
              <a:latin typeface="TimesNewRomanPSMT"/>
            </a:endParaRPr>
          </a:p>
          <a:p>
            <a:pPr algn="l"/>
            <a:r>
              <a:rPr lang="en-US" sz="1800" b="0" i="0" u="none" strike="noStrike" baseline="0" dirty="0">
                <a:latin typeface="TimesNewRomanPSMT"/>
              </a:rPr>
              <a:t>3-80. Situational understanding is critical in establishing the conditions initiating the </a:t>
            </a:r>
            <a:r>
              <a:rPr lang="en-US" sz="1800" b="0" i="0" u="none" strike="noStrike" baseline="0" dirty="0">
                <a:latin typeface="TimesNewRoman"/>
              </a:rPr>
              <a:t>striking force’s movement and in determining the general area serving as a focus for</a:t>
            </a:r>
          </a:p>
          <a:p>
            <a:pPr algn="l"/>
            <a:r>
              <a:rPr lang="en-US" sz="1800" b="0" i="0" u="none" strike="noStrike" baseline="0" dirty="0">
                <a:latin typeface="TimesNewRomanPSMT"/>
              </a:rPr>
              <a:t>counterattacking. It includes identifying those points in time and space where the counterattack proves decisive. A force-oriented objective or an engagement area usually</a:t>
            </a:r>
          </a:p>
          <a:p>
            <a:pPr algn="l"/>
            <a:r>
              <a:rPr lang="en-US" sz="1800" b="0" i="0" u="none" strike="noStrike" baseline="0" dirty="0">
                <a:latin typeface="TimesNewRomanPSMT"/>
              </a:rPr>
              <a:t>indicates the decisive point.</a:t>
            </a:r>
          </a:p>
          <a:p>
            <a:pPr algn="l"/>
            <a:endParaRPr lang="en-US" sz="1800" b="0" i="0" u="none" strike="noStrike" baseline="0" dirty="0">
              <a:latin typeface="TimesNewRomanPSMT"/>
            </a:endParaRPr>
          </a:p>
          <a:p>
            <a:pPr algn="l"/>
            <a:r>
              <a:rPr lang="en-US" sz="1800" b="1" i="0" u="none" strike="noStrike" baseline="0" dirty="0">
                <a:latin typeface="TimesNewRomanPS-BoldMT"/>
              </a:rPr>
              <a:t>FOLLOW THROUGH</a:t>
            </a:r>
          </a:p>
          <a:p>
            <a:pPr algn="l"/>
            <a:endParaRPr lang="en-US" sz="1800" b="1" i="0" u="none" strike="noStrike" baseline="0" dirty="0">
              <a:latin typeface="TimesNewRomanPS-BoldMT"/>
            </a:endParaRPr>
          </a:p>
          <a:p>
            <a:pPr algn="l"/>
            <a:r>
              <a:rPr lang="en-US" sz="1800" b="0" i="0" u="none" strike="noStrike" baseline="0" dirty="0">
                <a:latin typeface="TimesNewRomanPSMT"/>
              </a:rPr>
              <a:t>3-81. The purpose of the defense is to retain terrain and create conditions for a counteroffensive regaining the initiative. The area defense does this by causing the enemy</a:t>
            </a:r>
          </a:p>
          <a:p>
            <a:pPr algn="l"/>
            <a:r>
              <a:rPr lang="en-US" sz="1800" b="0" i="0" u="none" strike="noStrike" baseline="0" dirty="0">
                <a:latin typeface="TimesNewRomanPSMT"/>
              </a:rPr>
              <a:t>to sustain unacceptable losses short of all decisive objectives. An area defense allows the leader transition to an attack. An area defense also could result in a stalemate with both</a:t>
            </a:r>
          </a:p>
          <a:p>
            <a:pPr algn="l"/>
            <a:r>
              <a:rPr lang="en-US" sz="1800" b="0" i="0" u="none" strike="noStrike" baseline="0" dirty="0">
                <a:latin typeface="TimesNewRomanPSMT"/>
              </a:rPr>
              <a:t>forces left in contact with each other. Finally, it could result in the defender being overcome by the enemy attack and needing to transition to a retrograde. All decisions to</a:t>
            </a:r>
          </a:p>
          <a:p>
            <a:pPr algn="l"/>
            <a:r>
              <a:rPr lang="en-US" sz="1800" b="0" i="0" u="none" strike="noStrike" baseline="0" dirty="0">
                <a:latin typeface="TimesNewRomanPSMT"/>
              </a:rPr>
              <a:t>withdraw must take into account the current situation in adjacent defensive areas. Only the leader who ordered the defense can designate a new forward edge of the battle area or</a:t>
            </a:r>
          </a:p>
          <a:p>
            <a:pPr algn="l"/>
            <a:r>
              <a:rPr lang="en-US" sz="1800" b="0" i="0" u="none" strike="noStrike" baseline="0" dirty="0">
                <a:latin typeface="TimesNewRomanPSMT"/>
              </a:rPr>
              <a:t>authorize a retrograde. </a:t>
            </a:r>
          </a:p>
          <a:p>
            <a:pPr algn="l"/>
            <a:endParaRPr lang="en-US" sz="1800" b="0" i="0" u="none" strike="noStrike" baseline="0" dirty="0">
              <a:latin typeface="TimesNewRomanPSMT"/>
            </a:endParaRPr>
          </a:p>
          <a:p>
            <a:pPr algn="l"/>
            <a:r>
              <a:rPr lang="en-US" sz="1800" b="0" i="0" u="none" strike="noStrike" baseline="0" dirty="0">
                <a:latin typeface="TimesNewRomanPSMT"/>
              </a:rPr>
              <a:t>3-82. The intent of the defense is creating the opportunity to transition to the offense. In a mobile defense, a transitional opportunity generally results from the success of the</a:t>
            </a:r>
          </a:p>
          <a:p>
            <a:pPr algn="l"/>
            <a:r>
              <a:rPr lang="en-US" sz="1800" b="0" i="0" u="none" strike="noStrike" baseline="0" dirty="0">
                <a:latin typeface="TimesNewRoman"/>
              </a:rPr>
              <a:t>striking force’s attack. The leader exploits success and attempts to establish conditions for a pursuit if the result of the leader’s assessment of the striking force’s attack shows there</a:t>
            </a:r>
          </a:p>
          <a:p>
            <a:pPr algn="l"/>
            <a:r>
              <a:rPr lang="en-US" sz="1800" b="0" i="0" u="none" strike="noStrike" baseline="0" dirty="0">
                <a:latin typeface="TimesNewRomanPSMT"/>
              </a:rPr>
              <a:t>are opportunities for future offensive missions. If the conduct of the mobile defense is unsuccessful and enemy retains the initiative, the leader must either reestablish a viable</a:t>
            </a:r>
          </a:p>
          <a:p>
            <a:pPr algn="l"/>
            <a:r>
              <a:rPr lang="en-US" sz="1800" b="0" i="0" u="none" strike="noStrike" baseline="0" dirty="0">
                <a:latin typeface="TimesNewRomanPSMT"/>
              </a:rPr>
              <a:t>defense or conduct a retrograde.</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20</a:t>
            </a:fld>
            <a:endParaRPr lang="en-US"/>
          </a:p>
        </p:txBody>
      </p:sp>
    </p:spTree>
    <p:extLst>
      <p:ext uri="{BB962C8B-B14F-4D97-AF65-F5344CB8AC3E}">
        <p14:creationId xmlns:p14="http://schemas.microsoft.com/office/powerpoint/2010/main" val="141244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3-25</a:t>
            </a:r>
          </a:p>
          <a:p>
            <a:endParaRPr lang="en-US" b="1" dirty="0"/>
          </a:p>
          <a:p>
            <a:pPr algn="l"/>
            <a:r>
              <a:rPr lang="en-US" sz="2000" b="1" i="0" u="none" strike="noStrike" baseline="0" dirty="0">
                <a:latin typeface="Arial" panose="020B0604020202020204" pitchFamily="34" charset="0"/>
                <a:cs typeface="Arial" panose="020B0604020202020204" pitchFamily="34" charset="0"/>
              </a:rPr>
              <a:t>The squad leader—</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Emplaces local security.</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Confirms positioning and assigned sectors of fire for his squad.</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Confirms positioning and assigned sectors of fire for the CCMS and medium machine gun teams.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Positions and assigns sectors of fire for automatic rifleman, grenadiers, and riflemen.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Establishes command post and wire communications.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Confirms designate FPL and final protective fires.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Clears fields of fire and prepares range cards.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Prepares squad range card and area of operations sketches.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Digs fighting positions.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Establishes communication and coordination within the platoon, and adjacent units.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Coordinates with adjacent units. Reviews sector of fire and area of operations sketches.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Emplaces antitank and Claymores, then wire and other obstacles.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Marks or improves marking for target reference points and other fire control measures.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Improves primary fighting positions and adds overhead cover (stage 2).</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Prepares supplementary and alternate positions (same procedure as the primary  position).</a:t>
            </a:r>
          </a:p>
          <a:p>
            <a:pPr algn="l"/>
            <a:r>
              <a:rPr lang="en-US" sz="1800" b="0" i="0" u="none" strike="noStrike" baseline="0" dirty="0">
                <a:latin typeface="TimesNewRomanPSMT"/>
              </a:rPr>
              <a:t>Establishes sleep and rest plans.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Distributes and stockpiles ammunition, food, and water.</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Digs trenches to connect positions.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Continues to improve positions, construct revetments, replace camouflage, and add to overhead cover.</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21</a:t>
            </a:fld>
            <a:endParaRPr lang="en-US"/>
          </a:p>
        </p:txBody>
      </p:sp>
    </p:spTree>
    <p:extLst>
      <p:ext uri="{BB962C8B-B14F-4D97-AF65-F5344CB8AC3E}">
        <p14:creationId xmlns:p14="http://schemas.microsoft.com/office/powerpoint/2010/main" val="97936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a:t>
            </a:fld>
            <a:endParaRPr lang="en-US"/>
          </a:p>
        </p:txBody>
      </p:sp>
    </p:spTree>
    <p:extLst>
      <p:ext uri="{BB962C8B-B14F-4D97-AF65-F5344CB8AC3E}">
        <p14:creationId xmlns:p14="http://schemas.microsoft.com/office/powerpoint/2010/main" val="268320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ATP 3-21.8, Appendix B, Pg B-29 thru B-30</a:t>
            </a:r>
          </a:p>
          <a:p>
            <a:endParaRPr lang="en-US" sz="1800" b="1" dirty="0"/>
          </a:p>
          <a:p>
            <a:pPr algn="l"/>
            <a:r>
              <a:rPr lang="en-US" sz="1800" b="0" i="0" u="none" strike="noStrike" baseline="0" dirty="0">
                <a:latin typeface="TimesNewRomanPSMT"/>
              </a:rPr>
              <a:t>The squad leaders and section leaders make two copies of their sector sketches; one copy goes to the platoon leader, the other remains at the position. </a:t>
            </a:r>
          </a:p>
          <a:p>
            <a:pPr algn="l"/>
            <a:endParaRPr lang="en-US" sz="1800" b="0" i="0" u="none" strike="noStrike" baseline="0" dirty="0">
              <a:latin typeface="TimesNewRomanPSMT"/>
            </a:endParaRPr>
          </a:p>
          <a:p>
            <a:pPr algn="l"/>
            <a:r>
              <a:rPr lang="en-US" sz="1800" b="0" i="0" u="none" strike="noStrike" baseline="0" dirty="0">
                <a:latin typeface="TimesNewRomanPSMT"/>
              </a:rPr>
              <a:t>The squad leaders and section leaders draw sector sketches (see figure B-10, page B-30) as close to scale as possible, showing</a:t>
            </a:r>
            <a:r>
              <a:rPr lang="en-US" sz="1800" b="0" i="0" u="none" strike="noStrike" baseline="0" dirty="0">
                <a:latin typeface="TimesNewRoman"/>
              </a:rPr>
              <a:t>—</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Main terrain features in the area of operation and the range to each.</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Each primary position.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Engagement area or primary and secondary sectors of fire covering each position.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M240B machine gun final protective line or principle direction of fire.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M249 SAW final protective lines or principle direction of fires.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Type of weapon in each position.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Reference points and TRPs in the area of operation.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Observation post locations.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Dead space.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Obstacles.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Maximum engagement lines for all BFV weapon systems.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Maximum engagement lines for Javelin (if applicable) and AT4s.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Indirect fire targets.</a:t>
            </a:r>
            <a:endParaRPr lang="en-US" sz="1800" b="1" dirty="0"/>
          </a:p>
          <a:p>
            <a:endParaRPr lang="en-US" sz="1800" b="1" dirty="0"/>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22</a:t>
            </a:fld>
            <a:endParaRPr lang="en-US"/>
          </a:p>
        </p:txBody>
      </p:sp>
    </p:spTree>
    <p:extLst>
      <p:ext uri="{BB962C8B-B14F-4D97-AF65-F5344CB8AC3E}">
        <p14:creationId xmlns:p14="http://schemas.microsoft.com/office/powerpoint/2010/main" val="45946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3-27</a:t>
            </a:r>
          </a:p>
        </p:txBody>
      </p:sp>
      <p:sp>
        <p:nvSpPr>
          <p:cNvPr id="4" name="Slide Number Placeholder 3"/>
          <p:cNvSpPr>
            <a:spLocks noGrp="1"/>
          </p:cNvSpPr>
          <p:nvPr>
            <p:ph type="sldNum" sz="quarter" idx="5"/>
          </p:nvPr>
        </p:nvSpPr>
        <p:spPr/>
        <p:txBody>
          <a:bodyPr/>
          <a:lstStyle/>
          <a:p>
            <a:fld id="{0556E227-7DD7-44CF-A447-A0063BADFF2C}" type="slidenum">
              <a:rPr lang="en-US" smtClean="0"/>
              <a:t>23</a:t>
            </a:fld>
            <a:endParaRPr lang="en-US"/>
          </a:p>
        </p:txBody>
      </p:sp>
    </p:spTree>
    <p:extLst>
      <p:ext uri="{BB962C8B-B14F-4D97-AF65-F5344CB8AC3E}">
        <p14:creationId xmlns:p14="http://schemas.microsoft.com/office/powerpoint/2010/main" val="1663497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a:t>
            </a:r>
            <a:r>
              <a:rPr lang="en-US" b="1" dirty="0" err="1"/>
              <a:t>Pgs</a:t>
            </a:r>
            <a:r>
              <a:rPr lang="en-US" b="1" dirty="0"/>
              <a:t> 3-27 thru 3-28</a:t>
            </a:r>
          </a:p>
        </p:txBody>
      </p:sp>
      <p:sp>
        <p:nvSpPr>
          <p:cNvPr id="4" name="Slide Number Placeholder 3"/>
          <p:cNvSpPr>
            <a:spLocks noGrp="1"/>
          </p:cNvSpPr>
          <p:nvPr>
            <p:ph type="sldNum" sz="quarter" idx="5"/>
          </p:nvPr>
        </p:nvSpPr>
        <p:spPr/>
        <p:txBody>
          <a:bodyPr/>
          <a:lstStyle/>
          <a:p>
            <a:fld id="{0556E227-7DD7-44CF-A447-A0063BADFF2C}" type="slidenum">
              <a:rPr lang="en-US" smtClean="0"/>
              <a:t>24</a:t>
            </a:fld>
            <a:endParaRPr lang="en-US"/>
          </a:p>
        </p:txBody>
      </p:sp>
    </p:spTree>
    <p:extLst>
      <p:ext uri="{BB962C8B-B14F-4D97-AF65-F5344CB8AC3E}">
        <p14:creationId xmlns:p14="http://schemas.microsoft.com/office/powerpoint/2010/main" val="1966565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latin typeface="Times New Roman" panose="02020603050405020304" pitchFamily="18" charset="0"/>
              </a:rPr>
              <a:t>ATP 3-21.8, Chapter 3, Pg 3-30</a:t>
            </a:r>
          </a:p>
          <a:p>
            <a:endParaRPr lang="en-US" sz="1800" b="1" i="0" u="none" strike="noStrike" baseline="0" dirty="0">
              <a:latin typeface="Times New Roman" panose="02020603050405020304" pitchFamily="18" charset="0"/>
            </a:endParaRPr>
          </a:p>
          <a:p>
            <a:endParaRPr lang="en-US" sz="1800" b="1" i="0" u="none" strike="noStrike" baseline="0" dirty="0">
              <a:latin typeface="Times New Roman" panose="02020603050405020304" pitchFamily="18" charset="0"/>
            </a:endParaRPr>
          </a:p>
          <a:p>
            <a:pPr algn="l"/>
            <a:r>
              <a:rPr lang="en-US" sz="1800" b="0" i="0" u="none" strike="noStrike" baseline="0" dirty="0">
                <a:latin typeface="TimesNewRomanPSMT"/>
              </a:rPr>
              <a:t>Planning a defensive task is a complex effort requiring detailed planning and extensive coordination. </a:t>
            </a:r>
          </a:p>
          <a:p>
            <a:pPr algn="l"/>
            <a:endParaRPr lang="en-US" sz="1800" b="0" i="0" u="none" strike="noStrike" baseline="0" dirty="0">
              <a:latin typeface="TimesNewRomanPSMT"/>
            </a:endParaRPr>
          </a:p>
          <a:p>
            <a:pPr algn="l"/>
            <a:r>
              <a:rPr lang="en-US" sz="1800" b="0" i="0" u="none" strike="noStrike" baseline="0" dirty="0">
                <a:latin typeface="TimesNewRomanPSMT"/>
              </a:rPr>
              <a:t>In the defense, synchronizing the effects of the Infantry platoons and squads combat and supporting systems enables the platoon leader to apply overwhelming combat power against selected advancing enemy forces. </a:t>
            </a:r>
          </a:p>
          <a:p>
            <a:pPr algn="l"/>
            <a:endParaRPr lang="en-US" sz="1800" b="0" i="0" u="none" strike="noStrike" baseline="0" dirty="0">
              <a:latin typeface="TimesNewRomanPSMT"/>
            </a:endParaRPr>
          </a:p>
          <a:p>
            <a:pPr algn="l"/>
            <a:r>
              <a:rPr lang="en-US" sz="1800" b="0" i="0" u="none" strike="noStrike" baseline="0" dirty="0">
                <a:latin typeface="TimesNewRomanPSMT"/>
              </a:rPr>
              <a:t>This unhinges the </a:t>
            </a:r>
            <a:r>
              <a:rPr lang="en-US" sz="1800" b="0" i="0" u="none" strike="noStrike" baseline="0" dirty="0">
                <a:latin typeface="TimesNewRoman"/>
              </a:rPr>
              <a:t>enemy commander’s plan and destroys his c</a:t>
            </a:r>
            <a:r>
              <a:rPr lang="en-US" sz="1800" b="0" i="0" u="none" strike="noStrike" baseline="0" dirty="0">
                <a:latin typeface="TimesNewRomanPSMT"/>
              </a:rPr>
              <a:t>ombined arms team. </a:t>
            </a:r>
          </a:p>
          <a:p>
            <a:pPr algn="l"/>
            <a:endParaRPr lang="en-US" sz="1800" b="0" i="0" u="none" strike="noStrike" baseline="0" dirty="0">
              <a:latin typeface="TimesNewRomanPSMT"/>
            </a:endParaRPr>
          </a:p>
          <a:p>
            <a:pPr algn="l"/>
            <a:r>
              <a:rPr lang="en-US" sz="1800" b="0" i="0" u="none" strike="noStrike" baseline="0" dirty="0">
                <a:latin typeface="TimesNewRomanPSMT"/>
              </a:rPr>
              <a:t>As an operation evolves, the Infantry leader knows a shift to decisive and shaping operations is a probability to press the fight and keep the enemy off balance. Warfighting functions provide the Infantry leader a means and structure for planning, preparing, and executing the defense. </a:t>
            </a:r>
          </a:p>
          <a:p>
            <a:pPr algn="l"/>
            <a:endParaRPr lang="en-US" sz="1800" b="0" i="0" u="none" strike="noStrike" baseline="0" dirty="0">
              <a:latin typeface="TimesNewRomanPSMT"/>
            </a:endParaRPr>
          </a:p>
          <a:p>
            <a:pPr algn="l"/>
            <a:r>
              <a:rPr lang="en-US" sz="1800" b="0" i="0" u="none" strike="noStrike" baseline="0" dirty="0">
                <a:latin typeface="TimesNewRomanPSMT"/>
              </a:rPr>
              <a:t>The following paragraphs discuss the synchronization and coordination of activities within each warfighting function critical to the success of the Infantry platoon and squad. This section</a:t>
            </a:r>
          </a:p>
          <a:p>
            <a:pPr algn="l"/>
            <a:r>
              <a:rPr lang="en-US" sz="1800" b="0" i="0" u="none" strike="noStrike" baseline="0" dirty="0">
                <a:latin typeface="TimesNewRomanPSMT"/>
              </a:rPr>
              <a:t>also discusses urban and mountainous defensive planning considerations.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25</a:t>
            </a:fld>
            <a:endParaRPr lang="en-US"/>
          </a:p>
        </p:txBody>
      </p:sp>
    </p:spTree>
    <p:extLst>
      <p:ext uri="{BB962C8B-B14F-4D97-AF65-F5344CB8AC3E}">
        <p14:creationId xmlns:p14="http://schemas.microsoft.com/office/powerpoint/2010/main" val="23234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3-30</a:t>
            </a:r>
          </a:p>
          <a:p>
            <a:endParaRPr lang="en-US" b="1" dirty="0"/>
          </a:p>
          <a:p>
            <a:pPr algn="l"/>
            <a:r>
              <a:rPr lang="en-US" sz="1800" b="0" i="0" u="none" strike="noStrike" baseline="0" dirty="0">
                <a:latin typeface="TimesNewRoman"/>
              </a:rPr>
              <a:t>The first step is the expression of the leader’s vision of anticipated enemy actions </a:t>
            </a:r>
            <a:r>
              <a:rPr lang="en-US" sz="1800" b="0" i="0" u="none" strike="noStrike" baseline="0" dirty="0">
                <a:latin typeface="TimesNewRomanPSMT"/>
              </a:rPr>
              <a:t>integrated with the Infantry companies IPB. </a:t>
            </a:r>
          </a:p>
          <a:p>
            <a:pPr algn="l"/>
            <a:endParaRPr lang="en-US" sz="1800" b="0" i="0" u="none" strike="noStrike" baseline="0" dirty="0">
              <a:latin typeface="TimesNewRomanPSMT"/>
            </a:endParaRPr>
          </a:p>
          <a:p>
            <a:pPr algn="l"/>
            <a:r>
              <a:rPr lang="en-US" sz="1800" b="0" i="0" u="none" strike="noStrike" baseline="0" dirty="0">
                <a:latin typeface="TimesNewRomanPSMT"/>
              </a:rPr>
              <a:t>The Infantry battalion and company IPB should not differ significantly, giving the Infantry platoon and squad a clear understanding of how the Infantry battalion and company commanders envision the enemy fight and plan</a:t>
            </a:r>
          </a:p>
          <a:p>
            <a:pPr algn="l"/>
            <a:r>
              <a:rPr lang="en-US" sz="1800" b="0" i="0" u="none" strike="noStrike" baseline="0" dirty="0">
                <a:latin typeface="TimesNewRomanPSMT"/>
              </a:rPr>
              <a:t>for the operation. </a:t>
            </a:r>
          </a:p>
          <a:p>
            <a:pPr algn="l"/>
            <a:endParaRPr lang="en-US" sz="1800" b="0" i="0" u="none" strike="noStrike" baseline="0" dirty="0">
              <a:latin typeface="TimesNewRomanPSMT"/>
            </a:endParaRPr>
          </a:p>
          <a:p>
            <a:pPr algn="l"/>
            <a:r>
              <a:rPr lang="en-US" sz="1800" b="0" i="0" u="none" strike="noStrike" baseline="0" dirty="0">
                <a:latin typeface="TimesNewRomanPSMT"/>
              </a:rPr>
              <a:t>The Infantry company commander and CoIST refine the IPB to focus on the details of the operation in the company area of operation. </a:t>
            </a:r>
          </a:p>
          <a:p>
            <a:pPr algn="l"/>
            <a:endParaRPr lang="en-US" sz="1800" b="0" i="0" u="none" strike="noStrike" baseline="0" dirty="0">
              <a:latin typeface="TimesNewRomanPSMT"/>
            </a:endParaRPr>
          </a:p>
          <a:p>
            <a:pPr algn="l"/>
            <a:r>
              <a:rPr lang="en-US" sz="1800" b="0" i="0" u="none" strike="noStrike" baseline="0" dirty="0">
                <a:latin typeface="TimesNewRomanPSMT"/>
              </a:rPr>
              <a:t>The platoon leader refines his IPB to focus on the details of the mission in the Infantry platoon and squad area of operation. </a:t>
            </a:r>
          </a:p>
          <a:p>
            <a:pPr algn="l"/>
            <a:endParaRPr lang="en-US" sz="1800" b="0" i="0" u="none" strike="noStrike" baseline="0" dirty="0">
              <a:latin typeface="TimesNewRomanPSMT"/>
            </a:endParaRPr>
          </a:p>
          <a:p>
            <a:pPr algn="l"/>
            <a:r>
              <a:rPr lang="en-US" sz="1800" b="0" i="0" u="none" strike="noStrike" baseline="0" dirty="0">
                <a:latin typeface="TimesNewRomanPSMT"/>
              </a:rPr>
              <a:t>The Infantry battalion commander usually defines where and how the Infantry battalion will defeat or destroy the enemy. </a:t>
            </a:r>
          </a:p>
          <a:p>
            <a:pPr algn="l"/>
            <a:endParaRPr lang="en-US" sz="1800" b="0" i="0" u="none" strike="noStrike" baseline="0" dirty="0">
              <a:latin typeface="TimesNewRomanPSMT"/>
            </a:endParaRPr>
          </a:p>
          <a:p>
            <a:pPr algn="l"/>
            <a:r>
              <a:rPr lang="en-US" sz="1800" b="0" i="0" u="none" strike="noStrike" baseline="0" dirty="0">
                <a:latin typeface="TimesNewRomanPSMT"/>
              </a:rPr>
              <a:t>The Infantry company commander and platoon leader then defines how they envision how their units will execute their portion of the battalion fight.</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26</a:t>
            </a:fld>
            <a:endParaRPr lang="en-US"/>
          </a:p>
        </p:txBody>
      </p:sp>
    </p:spTree>
    <p:extLst>
      <p:ext uri="{BB962C8B-B14F-4D97-AF65-F5344CB8AC3E}">
        <p14:creationId xmlns:p14="http://schemas.microsoft.com/office/powerpoint/2010/main" val="307225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3-31 </a:t>
            </a:r>
          </a:p>
          <a:p>
            <a:endParaRPr lang="en-US" b="1" dirty="0"/>
          </a:p>
          <a:p>
            <a:pPr algn="l"/>
            <a:r>
              <a:rPr lang="en-US" sz="1800" b="0" i="0" u="none" strike="noStrike" baseline="0" dirty="0">
                <a:latin typeface="TimesNewRomanPSMT"/>
              </a:rPr>
              <a:t>Maneuver considerations employ direct fire weapons on the battlefield. In the </a:t>
            </a:r>
            <a:r>
              <a:rPr lang="en-US" sz="1800" b="0" i="0" u="none" strike="noStrike" baseline="0" dirty="0">
                <a:latin typeface="TimesNewRoman"/>
              </a:rPr>
              <a:t>defense, weapons positioning is critical to the Infantry platoon's and squad’s success.</a:t>
            </a:r>
          </a:p>
          <a:p>
            <a:pPr algn="l"/>
            <a:r>
              <a:rPr lang="en-US" sz="1800" b="0" i="0" u="none" strike="noStrike" baseline="0" dirty="0">
                <a:latin typeface="TimesNewRomanPSMT"/>
              </a:rPr>
              <a:t>Weapons positioning enables the platoon to mass fires at critical points on the battlefield and shift fires as necessary. The platoon leader exploits the strengths of his weapons</a:t>
            </a:r>
          </a:p>
          <a:p>
            <a:pPr algn="l"/>
            <a:r>
              <a:rPr lang="en-US" sz="1800" b="0" i="0" u="none" strike="noStrike" baseline="0" dirty="0">
                <a:latin typeface="TimesNewRomanPSMT"/>
              </a:rPr>
              <a:t>systems while minimizing the platoon's exposure to enemy observation and fires. </a:t>
            </a:r>
          </a:p>
          <a:p>
            <a:pPr algn="l"/>
            <a:endParaRPr lang="en-US" sz="1800" b="0" i="0" u="none" strike="noStrike" baseline="0" dirty="0">
              <a:latin typeface="TimesNewRomanPSMT"/>
            </a:endParaRPr>
          </a:p>
          <a:p>
            <a:pPr algn="l"/>
            <a:r>
              <a:rPr lang="en-US" sz="1800" b="0" i="0" u="none" strike="noStrike" baseline="0" dirty="0">
                <a:latin typeface="TimesNewRomanPSMT"/>
              </a:rPr>
              <a:t>If the platoon, or squad are designated in a reserve role positioning the reserve in a location where it can react to several contingency plans is vital to success. The platoon</a:t>
            </a:r>
          </a:p>
          <a:p>
            <a:pPr algn="l"/>
            <a:r>
              <a:rPr lang="en-US" sz="1800" b="0" i="0" u="none" strike="noStrike" baseline="0" dirty="0">
                <a:latin typeface="TimesNewRomanPSMT"/>
              </a:rPr>
              <a:t>leader considers terrain, traffic of roads, potential engagement area, probable points of enemy penetrations, and commitment time. The Infantry battalion commander can have a</a:t>
            </a:r>
          </a:p>
          <a:p>
            <a:pPr algn="l"/>
            <a:r>
              <a:rPr lang="en-US" sz="1800" b="0" i="0" u="none" strike="noStrike" baseline="0" dirty="0">
                <a:latin typeface="TimesNewRomanPSMT"/>
              </a:rPr>
              <a:t>single reserve under battalion control, or, if the terrain dictates, the Infantry company can designate its own reserves. The reserve should be positioned in a covered and concealed</a:t>
            </a:r>
          </a:p>
          <a:p>
            <a:pPr algn="l"/>
            <a:r>
              <a:rPr lang="en-US" sz="1800" b="0" i="0" u="none" strike="noStrike" baseline="0" dirty="0">
                <a:latin typeface="TimesNewRomanPSMT"/>
              </a:rPr>
              <a:t>position. Information concerning the reserve may be considered EEFI and protected from enemy reconnaissance. The commander might choose to position his reserve forward</a:t>
            </a:r>
          </a:p>
          <a:p>
            <a:pPr algn="l"/>
            <a:r>
              <a:rPr lang="en-US" sz="1800" b="0" i="0" u="none" strike="noStrike" baseline="0" dirty="0">
                <a:latin typeface="TimesNewRomanPSMT"/>
              </a:rPr>
              <a:t>initially to deceive the enemy, or to move the reserve occasionally to prevent it from being targeted by enemy indirect fires.</a:t>
            </a:r>
          </a:p>
          <a:p>
            <a:pPr algn="l"/>
            <a:endParaRPr lang="en-US" sz="1800" b="1" i="0" u="none" strike="noStrike" baseline="0" dirty="0">
              <a:latin typeface="TimesNewRomanPS-BoldMT"/>
            </a:endParaRPr>
          </a:p>
          <a:p>
            <a:pPr algn="l"/>
            <a:r>
              <a:rPr lang="en-US" sz="1800" b="1" i="0" u="none" strike="noStrike" baseline="0" dirty="0">
                <a:latin typeface="TimesNewRomanPS-BoldMT"/>
              </a:rPr>
              <a:t>DEPTH AND DISPERSION</a:t>
            </a:r>
          </a:p>
          <a:p>
            <a:pPr algn="l"/>
            <a:endParaRPr lang="en-US" sz="1800" b="0" i="0" u="none" strike="noStrike" baseline="0" dirty="0">
              <a:latin typeface="TimesNewRomanPSMT"/>
            </a:endParaRPr>
          </a:p>
          <a:p>
            <a:pPr algn="l"/>
            <a:r>
              <a:rPr lang="en-US" sz="1800" b="0" i="0" u="none" strike="noStrike" baseline="0" dirty="0">
                <a:latin typeface="TimesNewRomanPSMT"/>
              </a:rPr>
              <a:t>Dispersing positions laterally and in-depth helps to protect the force from enemy</a:t>
            </a:r>
          </a:p>
          <a:p>
            <a:pPr algn="l"/>
            <a:r>
              <a:rPr lang="en-US" sz="1800" b="0" i="0" u="none" strike="noStrike" baseline="0" dirty="0">
                <a:latin typeface="TimesNewRomanPSMT"/>
              </a:rPr>
              <a:t>observation and fires. The positions are established in-depth, allowing sufficient maneuver</a:t>
            </a:r>
          </a:p>
          <a:p>
            <a:pPr algn="l"/>
            <a:r>
              <a:rPr lang="en-US" sz="1800" b="0" i="0" u="none" strike="noStrike" baseline="0" dirty="0">
                <a:latin typeface="TimesNewRomanPSMT"/>
              </a:rPr>
              <a:t>space within each position to establish in-depth placement of weapons systems, and</a:t>
            </a:r>
          </a:p>
          <a:p>
            <a:pPr algn="l"/>
            <a:r>
              <a:rPr lang="en-US" sz="1800" b="0" i="0" u="none" strike="noStrike" baseline="0" dirty="0">
                <a:latin typeface="TimesNewRomanPSMT"/>
              </a:rPr>
              <a:t>Infantry elements. Engagement areas are established to provide for the massing of fires at</a:t>
            </a:r>
          </a:p>
          <a:p>
            <a:pPr algn="l"/>
            <a:r>
              <a:rPr lang="en-US" sz="1800" b="0" i="0" u="none" strike="noStrike" baseline="0" dirty="0">
                <a:latin typeface="TimesNewRomanPSMT"/>
              </a:rPr>
              <a:t>critical points on the battlefield. Sectors of fire are established to distribute and shift fires</a:t>
            </a:r>
          </a:p>
          <a:p>
            <a:pPr algn="l"/>
            <a:r>
              <a:rPr lang="en-US" sz="1800" b="0" i="0" u="none" strike="noStrike" baseline="0" dirty="0">
                <a:latin typeface="TimesNewRomanPSMT"/>
              </a:rPr>
              <a:t>throughout the extent of the engagement area. Once the direct fire plan is determined,</a:t>
            </a:r>
          </a:p>
          <a:p>
            <a:pPr algn="l"/>
            <a:r>
              <a:rPr lang="en-US" sz="1800" b="0" i="0" u="none" strike="noStrike" baseline="0" dirty="0">
                <a:latin typeface="TimesNewRomanPSMT"/>
              </a:rPr>
              <a:t>fighting positions are constructed in a manner to support the fire plan.</a:t>
            </a:r>
          </a:p>
          <a:p>
            <a:pPr algn="l"/>
            <a:endParaRPr lang="en-US" sz="1800" b="1" i="0" u="none" strike="noStrike" baseline="0" dirty="0">
              <a:latin typeface="TimesNewRomanPS-BoldMT"/>
            </a:endParaRPr>
          </a:p>
          <a:p>
            <a:pPr algn="l"/>
            <a:r>
              <a:rPr lang="en-US" sz="1800" b="1" i="0" u="none" strike="noStrike" baseline="0" dirty="0">
                <a:latin typeface="TimesNewRomanPS-BoldMT"/>
              </a:rPr>
              <a:t>FLANK POSITIONS</a:t>
            </a:r>
          </a:p>
          <a:p>
            <a:pPr algn="l"/>
            <a:endParaRPr lang="en-US" sz="1800" b="0" i="0" u="none" strike="noStrike" baseline="0" dirty="0">
              <a:latin typeface="TimesNewRomanPSMT"/>
            </a:endParaRPr>
          </a:p>
          <a:p>
            <a:pPr algn="l"/>
            <a:r>
              <a:rPr lang="en-US" sz="1800" b="0" i="0" u="none" strike="noStrike" baseline="0" dirty="0">
                <a:latin typeface="TimesNewRomanPSMT"/>
              </a:rPr>
              <a:t>Flank positions enable a defending force to fire on an attacking force moving</a:t>
            </a:r>
          </a:p>
          <a:p>
            <a:pPr algn="l"/>
            <a:r>
              <a:rPr lang="en-US" sz="1800" b="0" i="0" u="none" strike="noStrike" baseline="0" dirty="0">
                <a:latin typeface="TimesNewRomanPSMT"/>
              </a:rPr>
              <a:t>parallel to the defender's forces. A flank position provides the defender with a larger and</a:t>
            </a:r>
          </a:p>
          <a:p>
            <a:pPr algn="l"/>
            <a:r>
              <a:rPr lang="en-US" sz="1800" b="0" i="0" u="none" strike="noStrike" baseline="0" dirty="0">
                <a:latin typeface="TimesNewRomanPSMT"/>
              </a:rPr>
              <a:t>more vulnerable target while leaving the attacker unsure of the defense location. Major</a:t>
            </a:r>
          </a:p>
          <a:p>
            <a:pPr algn="l"/>
            <a:r>
              <a:rPr lang="en-US" sz="1800" b="0" i="0" u="none" strike="noStrike" baseline="0" dirty="0">
                <a:latin typeface="TimesNewRomanPSMT"/>
              </a:rPr>
              <a:t>considerations for employment of a flank position are the defender's ability to secure the</a:t>
            </a:r>
          </a:p>
          <a:p>
            <a:pPr algn="l"/>
            <a:r>
              <a:rPr lang="en-US" sz="1800" b="0" i="0" u="none" strike="noStrike" baseline="0" dirty="0">
                <a:latin typeface="TimesNewRomanPSMT"/>
              </a:rPr>
              <a:t>flank and his ability to achieve surprise by remaining undetected. Fire control and</a:t>
            </a:r>
          </a:p>
          <a:p>
            <a:pPr algn="l"/>
            <a:r>
              <a:rPr lang="en-US" sz="1800" b="0" i="0" u="none" strike="noStrike" baseline="0" dirty="0">
                <a:latin typeface="TimesNewRomanPSMT"/>
              </a:rPr>
              <a:t>fratricide avoidance measures are critical considerations in the employment of flank</a:t>
            </a:r>
          </a:p>
          <a:p>
            <a:pPr algn="l"/>
            <a:r>
              <a:rPr lang="en-US" sz="1800" b="0" i="0" u="none" strike="noStrike" baseline="0" dirty="0">
                <a:latin typeface="TimesNewRomanPSMT"/>
              </a:rPr>
              <a:t>positions. (See appendix B of this publication for more information.)</a:t>
            </a:r>
          </a:p>
          <a:p>
            <a:pPr algn="l"/>
            <a:endParaRPr lang="en-US" sz="1800" b="1" i="0" u="none" strike="noStrike" baseline="0" dirty="0">
              <a:latin typeface="TimesNewRomanPS-BoldMT"/>
            </a:endParaRPr>
          </a:p>
          <a:p>
            <a:pPr algn="l"/>
            <a:r>
              <a:rPr lang="en-US" sz="1800" b="1" i="0" u="none" strike="noStrike" baseline="0" dirty="0">
                <a:latin typeface="TimesNewRomanPS-BoldMT"/>
              </a:rPr>
              <a:t>DISPLACEMENT PLANNING</a:t>
            </a:r>
          </a:p>
          <a:p>
            <a:pPr algn="l"/>
            <a:endParaRPr lang="en-US" sz="1800" b="0" i="0" u="none" strike="noStrike" baseline="0" dirty="0">
              <a:latin typeface="TimesNewRomanPSMT"/>
            </a:endParaRPr>
          </a:p>
          <a:p>
            <a:pPr algn="l"/>
            <a:r>
              <a:rPr lang="en-US" sz="1800" b="0" i="0" u="none" strike="noStrike" baseline="0" dirty="0">
                <a:latin typeface="TimesNewRomanPSMT"/>
              </a:rPr>
              <a:t>Disengagement and displacement allow the platoon to retain its flexibility and</a:t>
            </a:r>
          </a:p>
          <a:p>
            <a:pPr algn="l"/>
            <a:r>
              <a:rPr lang="en-US" sz="1800" b="0" i="0" u="none" strike="noStrike" baseline="0" dirty="0">
                <a:latin typeface="TimesNewRomanPSMT"/>
              </a:rPr>
              <a:t>tactical agility in the defense. The ultimate goals of disengagement and displacement are</a:t>
            </a:r>
          </a:p>
          <a:p>
            <a:pPr algn="l"/>
            <a:r>
              <a:rPr lang="en-US" sz="1800" b="0" i="0" u="none" strike="noStrike" baseline="0" dirty="0">
                <a:latin typeface="TimesNewRomanPSMT"/>
              </a:rPr>
              <a:t>to enable the platoon to avoid being fixed or decisively engaged by the enemy. The</a:t>
            </a:r>
          </a:p>
          <a:p>
            <a:pPr algn="l"/>
            <a:r>
              <a:rPr lang="en-US" sz="1800" b="0" i="0" u="none" strike="noStrike" baseline="0" dirty="0">
                <a:latin typeface="TimesNewRomanPSMT"/>
              </a:rPr>
              <a:t>overarching factor in a displacement is to maintain a mobility advantage over the enemy.</a:t>
            </a:r>
          </a:p>
          <a:p>
            <a:pPr algn="l"/>
            <a:r>
              <a:rPr lang="en-US" sz="1800" b="0" i="0" u="none" strike="noStrike" baseline="0" dirty="0">
                <a:latin typeface="TimesNewRomanPSMT"/>
              </a:rPr>
              <a:t>The platoon leader must consider several important factors in displacement planning.</a:t>
            </a:r>
          </a:p>
          <a:p>
            <a:pPr algn="l"/>
            <a:r>
              <a:rPr lang="en-US" sz="1800" b="0" i="0" u="none" strike="noStrike" baseline="0" dirty="0">
                <a:latin typeface="TimesNewRomanPSMT"/>
              </a:rPr>
              <a:t>These factors include, among other:</a:t>
            </a:r>
          </a:p>
          <a:p>
            <a:pPr algn="l"/>
            <a:endParaRPr lang="en-US" sz="1800" b="0" i="0" u="none" strike="noStrike" baseline="0" dirty="0">
              <a:latin typeface="TimesNewRomanPSMT"/>
            </a:endParaRPr>
          </a:p>
          <a:p>
            <a:pPr algn="l"/>
            <a:r>
              <a:rPr lang="en-US" sz="1800" b="0" i="0" u="none" strike="noStrike" baseline="0" dirty="0">
                <a:latin typeface="TimesNewRomanPSMT"/>
              </a:rPr>
              <a:t>- The enemy situation, for example, an enemy attack with one company-size enemy</a:t>
            </a:r>
          </a:p>
          <a:p>
            <a:pPr algn="l"/>
            <a:r>
              <a:rPr lang="en-US" sz="1800" b="0" i="0" u="none" strike="noStrike" baseline="0" dirty="0">
                <a:latin typeface="TimesNewRomanPSMT"/>
              </a:rPr>
              <a:t>unit might prevent the platoon from disengaging.</a:t>
            </a:r>
          </a:p>
          <a:p>
            <a:pPr marL="285750" indent="-285750" algn="l">
              <a:buFontTx/>
              <a:buChar char="-"/>
            </a:pPr>
            <a:r>
              <a:rPr lang="en-US" sz="1800" b="0" i="0" u="none" strike="noStrike" baseline="0" dirty="0">
                <a:latin typeface="TimesNewRomanPSMT"/>
              </a:rPr>
              <a:t>Disengagement criteria.</a:t>
            </a:r>
          </a:p>
          <a:p>
            <a:pPr marL="285750" indent="-285750" algn="l">
              <a:buFontTx/>
              <a:buChar char="-"/>
            </a:pPr>
            <a:r>
              <a:rPr lang="en-US" sz="1800" b="0" i="0" u="none" strike="noStrike" baseline="0" dirty="0">
                <a:latin typeface="TimesNewRomanPSMT"/>
              </a:rPr>
              <a:t>Availability of direct fire suppression that can support disengagement by</a:t>
            </a:r>
          </a:p>
          <a:p>
            <a:pPr algn="l"/>
            <a:r>
              <a:rPr lang="en-US" sz="1800" b="0" i="0" u="none" strike="noStrike" baseline="0" dirty="0">
                <a:latin typeface="TimesNewRomanPSMT"/>
              </a:rPr>
              <a:t>suppressing or disrupting the enemy.</a:t>
            </a:r>
          </a:p>
          <a:p>
            <a:pPr algn="l"/>
            <a:r>
              <a:rPr lang="en-US" sz="1800" b="0" i="0" u="none" strike="noStrike" baseline="0" dirty="0">
                <a:latin typeface="TimesNewRomanPSMT"/>
              </a:rPr>
              <a:t>- Availability of cover and concealment, indirect fires, and obscurants to assist</a:t>
            </a:r>
          </a:p>
          <a:p>
            <a:pPr algn="l"/>
            <a:r>
              <a:rPr lang="en-US" sz="1800" b="0" i="0" u="none" strike="noStrike" baseline="0" dirty="0">
                <a:latin typeface="TimesNewRomanPSMT"/>
              </a:rPr>
              <a:t>disengagement.</a:t>
            </a:r>
          </a:p>
          <a:p>
            <a:pPr algn="l"/>
            <a:r>
              <a:rPr lang="en-US" sz="1800" b="0" i="0" u="none" strike="noStrike" baseline="0" dirty="0">
                <a:latin typeface="TimesNewRomanPSMT"/>
              </a:rPr>
              <a:t>- Obstacle integration, including situational obstacles.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Positioning of forces on terrain that provides an advantage to the disengaging</a:t>
            </a:r>
          </a:p>
          <a:p>
            <a:pPr algn="l"/>
            <a:r>
              <a:rPr lang="en-US" sz="1800" b="0" i="0" u="none" strike="noStrike" baseline="0" dirty="0">
                <a:latin typeface="TimesNewRomanPSMT"/>
              </a:rPr>
              <a:t>elements such as linear obstacles.</a:t>
            </a:r>
          </a:p>
          <a:p>
            <a:pPr algn="l"/>
            <a:r>
              <a:rPr lang="en-US" sz="1800" b="0" i="0" u="none" strike="noStrike" baseline="0" dirty="0">
                <a:latin typeface="TimesNewRomanPSMT"/>
              </a:rPr>
              <a:t>- Identification of displacement routes and times when disengagement or</a:t>
            </a:r>
          </a:p>
          <a:p>
            <a:pPr algn="l"/>
            <a:r>
              <a:rPr lang="en-US" sz="1800" b="0" i="0" u="none" strike="noStrike" baseline="0" dirty="0">
                <a:latin typeface="TimesNewRomanPSMT"/>
              </a:rPr>
              <a:t>displacement will take place. Routes and times are rehearsed.</a:t>
            </a:r>
          </a:p>
          <a:p>
            <a:pPr algn="l"/>
            <a:r>
              <a:rPr lang="en-US" sz="1800" b="0" i="0" u="none" strike="noStrike" baseline="0" dirty="0">
                <a:latin typeface="TimesNewRomanPSMT"/>
              </a:rPr>
              <a:t>- The size of the friendly force that must be available to engage the enemy in support</a:t>
            </a:r>
          </a:p>
          <a:p>
            <a:pPr algn="l"/>
            <a:r>
              <a:rPr lang="en-US" sz="1800" b="0" i="0" u="none" strike="noStrike" baseline="0" dirty="0">
                <a:latin typeface="TimesNewRomanPSMT"/>
              </a:rPr>
              <a:t>of the displacing unit.</a:t>
            </a:r>
          </a:p>
          <a:p>
            <a:pPr algn="l"/>
            <a:endParaRPr lang="en-US" sz="1800" b="0" i="0" u="none" strike="noStrike" baseline="0" dirty="0">
              <a:latin typeface="TimesNewRomanPSMT"/>
            </a:endParaRPr>
          </a:p>
          <a:p>
            <a:pPr algn="l"/>
            <a:r>
              <a:rPr lang="en-US" sz="1800" b="0" i="0" u="none" strike="noStrike" baseline="0" dirty="0">
                <a:latin typeface="TimesNewRomanPSMT"/>
              </a:rPr>
              <a:t>While disengagement and displacement are valuable tactical tools, they can be</a:t>
            </a:r>
          </a:p>
          <a:p>
            <a:pPr algn="l"/>
            <a:r>
              <a:rPr lang="en-US" sz="1800" b="0" i="0" u="none" strike="noStrike" baseline="0" dirty="0">
                <a:latin typeface="TimesNewRomanPSMT"/>
              </a:rPr>
              <a:t>extremely difficult to execute in the face of a rapidly moving enemy force. In fact,</a:t>
            </a:r>
          </a:p>
          <a:p>
            <a:pPr algn="l"/>
            <a:r>
              <a:rPr lang="en-US" sz="1800" b="0" i="0" u="none" strike="noStrike" baseline="0" dirty="0">
                <a:latin typeface="TimesNewRomanPSMT"/>
              </a:rPr>
              <a:t>displacement in contact poses such great problems that the platoon leader thoroughly plans</a:t>
            </a:r>
          </a:p>
          <a:p>
            <a:pPr algn="l"/>
            <a:r>
              <a:rPr lang="en-US" sz="1800" b="0" i="0" u="none" strike="noStrike" baseline="0" dirty="0">
                <a:latin typeface="TimesNewRomanPSMT"/>
              </a:rPr>
              <a:t>for it and rehearses displacement before conducting the defense. He then carefully</a:t>
            </a:r>
          </a:p>
          <a:p>
            <a:pPr algn="l"/>
            <a:r>
              <a:rPr lang="en-US" sz="1800" b="0" i="0" u="none" strike="noStrike" baseline="0" dirty="0">
                <a:latin typeface="TimesNewRomanPSMT"/>
              </a:rPr>
              <a:t>evaluates the situation when displacement in contact becomes necessary to ensure it is</a:t>
            </a:r>
          </a:p>
          <a:p>
            <a:pPr algn="l"/>
            <a:r>
              <a:rPr lang="en-US" sz="1800" b="0" i="0" u="none" strike="noStrike" baseline="0" dirty="0">
                <a:latin typeface="TimesNewRomanPSMT"/>
              </a:rPr>
              <a:t>feasible and does not result in unacceptable personnel or equipment losses.</a:t>
            </a:r>
          </a:p>
          <a:p>
            <a:pPr algn="l"/>
            <a:endParaRPr lang="en-US" sz="1800" b="1" i="0" u="none" strike="noStrike" baseline="0" dirty="0">
              <a:latin typeface="TimesNewRomanPS-BoldMT"/>
            </a:endParaRPr>
          </a:p>
          <a:p>
            <a:pPr algn="l"/>
            <a:r>
              <a:rPr lang="en-US" sz="1800" b="1" i="0" u="none" strike="noStrike" baseline="0" dirty="0">
                <a:latin typeface="TimesNewRomanPS-BoldMT"/>
              </a:rPr>
              <a:t>DISENGAGEMENT CRITERIA</a:t>
            </a:r>
          </a:p>
          <a:p>
            <a:pPr algn="l"/>
            <a:endParaRPr lang="en-US" sz="1800" b="0" i="0" u="none" strike="noStrike" baseline="0" dirty="0">
              <a:latin typeface="TimesNewRomanPSMT"/>
            </a:endParaRPr>
          </a:p>
          <a:p>
            <a:pPr algn="l"/>
            <a:r>
              <a:rPr lang="en-US" sz="1800" b="0" i="0" u="none" strike="noStrike" baseline="0" dirty="0">
                <a:latin typeface="TimesNewRomanPSMT"/>
              </a:rPr>
              <a:t>Disengagement criteria dictate to subordinate elements the circumstances, in</a:t>
            </a:r>
          </a:p>
          <a:p>
            <a:pPr algn="l"/>
            <a:r>
              <a:rPr lang="en-US" sz="1800" b="0" i="0" u="none" strike="noStrike" baseline="0" dirty="0">
                <a:latin typeface="TimesNewRomanPSMT"/>
              </a:rPr>
              <a:t>which they will displace to alternate, supplementary, or subsequent positions. The criteria</a:t>
            </a:r>
          </a:p>
          <a:p>
            <a:pPr algn="l"/>
            <a:r>
              <a:rPr lang="en-US" sz="1800" b="0" i="0" u="none" strike="noStrike" baseline="0" dirty="0">
                <a:latin typeface="TimesNewRomanPSMT"/>
              </a:rPr>
              <a:t>are tied to an enemy action, such as an enemy unit advancing past a certain phase line.</a:t>
            </a:r>
          </a:p>
          <a:p>
            <a:pPr algn="l"/>
            <a:r>
              <a:rPr lang="en-US" sz="1800" b="0" i="0" u="none" strike="noStrike" baseline="0" dirty="0">
                <a:latin typeface="TimesNewRomanPSMT"/>
              </a:rPr>
              <a:t>They also are linked to the friendly situation. For example, the criteria might depend on</a:t>
            </a:r>
          </a:p>
          <a:p>
            <a:pPr algn="l"/>
            <a:r>
              <a:rPr lang="en-US" sz="1800" b="0" i="0" u="none" strike="noStrike" baseline="0" dirty="0">
                <a:latin typeface="TimesNewRomanPSMT"/>
              </a:rPr>
              <a:t>whether artillery or an overwatch element can engage the enemy. Unique disengagement</a:t>
            </a:r>
          </a:p>
          <a:p>
            <a:pPr algn="l"/>
            <a:r>
              <a:rPr lang="en-US" sz="1800" b="0" i="0" u="none" strike="noStrike" baseline="0" dirty="0">
                <a:latin typeface="TimesNewRomanPSMT"/>
              </a:rPr>
              <a:t>criteria are developed during the planning process for each specific situation.</a:t>
            </a:r>
          </a:p>
          <a:p>
            <a:pPr algn="l"/>
            <a:endParaRPr lang="en-US" sz="1800" b="1" i="0" u="none" strike="noStrike" baseline="0" dirty="0">
              <a:latin typeface="TimesNewRomanPS-BoldMT"/>
            </a:endParaRPr>
          </a:p>
          <a:p>
            <a:pPr algn="l"/>
            <a:r>
              <a:rPr lang="en-US" sz="1800" b="1" i="0" u="none" strike="noStrike" baseline="0" dirty="0">
                <a:latin typeface="TimesNewRomanPS-BoldMT"/>
              </a:rPr>
              <a:t>DIRECT FIRE SUPPRESSION</a:t>
            </a:r>
          </a:p>
          <a:p>
            <a:pPr algn="l"/>
            <a:endParaRPr lang="en-US" sz="1800" b="0" i="0" u="none" strike="noStrike" baseline="0" dirty="0">
              <a:latin typeface="TimesNewRomanPSMT"/>
            </a:endParaRPr>
          </a:p>
          <a:p>
            <a:pPr algn="l"/>
            <a:r>
              <a:rPr lang="en-US" sz="1800" b="0" i="0" u="none" strike="noStrike" baseline="0" dirty="0">
                <a:latin typeface="TimesNewRomanPSMT"/>
              </a:rPr>
              <a:t>The attacking enemy force must not be allowed to bring direct and indirect fires</a:t>
            </a:r>
          </a:p>
          <a:p>
            <a:pPr algn="l"/>
            <a:r>
              <a:rPr lang="en-US" sz="1800" b="0" i="0" u="none" strike="noStrike" baseline="0" dirty="0">
                <a:latin typeface="TimesNewRomanPSMT"/>
              </a:rPr>
              <a:t>to bear on a disengaging friendly force. Direct fires from the base-of-fire element,</a:t>
            </a:r>
          </a:p>
          <a:p>
            <a:pPr algn="l"/>
            <a:r>
              <a:rPr lang="en-US" sz="1800" b="0" i="0" u="none" strike="noStrike" baseline="0" dirty="0">
                <a:latin typeface="TimesNewRomanPSMT"/>
              </a:rPr>
              <a:t>employed to suppress or disrupt the enemy, are the most effective way to facilitate</a:t>
            </a:r>
          </a:p>
          <a:p>
            <a:pPr algn="l"/>
            <a:r>
              <a:rPr lang="en-US" sz="1800" b="0" i="0" u="none" strike="noStrike" baseline="0" dirty="0">
                <a:latin typeface="TimesNewRomanPSMT"/>
              </a:rPr>
              <a:t>disengagement. The platoon may receive base of direct fire support from another element</a:t>
            </a:r>
          </a:p>
          <a:p>
            <a:pPr algn="l"/>
            <a:r>
              <a:rPr lang="en-US" sz="1800" b="0" i="0" u="none" strike="noStrike" baseline="0" dirty="0">
                <a:latin typeface="TimesNewRomanPSMT"/>
              </a:rPr>
              <a:t>in the company, but in most cases, the platoon establishes its own base-of-fire element.</a:t>
            </a:r>
          </a:p>
          <a:p>
            <a:pPr algn="l"/>
            <a:r>
              <a:rPr lang="en-US" sz="1800" b="0" i="0" u="none" strike="noStrike" baseline="0" dirty="0">
                <a:latin typeface="TimesNewRomanPSMT"/>
              </a:rPr>
              <a:t>Having an internal base of fire requires the platoon leader to sequence the displacement of</a:t>
            </a:r>
          </a:p>
          <a:p>
            <a:pPr algn="l"/>
            <a:r>
              <a:rPr lang="en-US" sz="1800" b="0" i="0" u="none" strike="noStrike" baseline="0" dirty="0">
                <a:latin typeface="TimesNewRomanPSMT"/>
              </a:rPr>
              <a:t>his forces.</a:t>
            </a:r>
          </a:p>
          <a:p>
            <a:pPr algn="l"/>
            <a:endParaRPr lang="en-US" sz="1800" b="1" i="0" u="none" strike="noStrike" baseline="0" dirty="0">
              <a:latin typeface="TimesNewRomanPS-BoldMT"/>
            </a:endParaRPr>
          </a:p>
          <a:p>
            <a:pPr algn="l"/>
            <a:r>
              <a:rPr lang="en-US" sz="1800" b="1" i="0" u="none" strike="noStrike" baseline="0" dirty="0">
                <a:latin typeface="TimesNewRomanPS-BoldMT"/>
              </a:rPr>
              <a:t>COVER AND CONCEALMENT</a:t>
            </a:r>
          </a:p>
          <a:p>
            <a:pPr algn="l"/>
            <a:endParaRPr lang="en-US" sz="1800" b="0" i="0" u="none" strike="noStrike" baseline="0" dirty="0">
              <a:latin typeface="TimesNewRomanPSMT"/>
            </a:endParaRPr>
          </a:p>
          <a:p>
            <a:pPr algn="l"/>
            <a:r>
              <a:rPr lang="en-US" sz="1800" b="0" i="0" u="none" strike="noStrike" baseline="0" dirty="0">
                <a:latin typeface="TimesNewRomanPSMT"/>
              </a:rPr>
              <a:t>The platoon and subordinate squads use covered and concealed routes when</a:t>
            </a:r>
          </a:p>
          <a:p>
            <a:pPr algn="l"/>
            <a:r>
              <a:rPr lang="en-US" sz="1800" b="0" i="0" u="none" strike="noStrike" baseline="0" dirty="0">
                <a:latin typeface="TimesNewRomanPSMT"/>
              </a:rPr>
              <a:t>moving to alternate, supplementary, or subsequent positions. Regardless of the degree of</a:t>
            </a:r>
          </a:p>
          <a:p>
            <a:pPr algn="l"/>
            <a:r>
              <a:rPr lang="en-US" sz="1800" b="0" i="0" u="none" strike="noStrike" baseline="0" dirty="0">
                <a:latin typeface="TimesNewRomanPSMT"/>
              </a:rPr>
              <a:t>protection the route itself affords, the platoon and squads try to rehearse the movement prior to contact. Rehearsals increase the speed at which they can conduct the move and</a:t>
            </a:r>
          </a:p>
          <a:p>
            <a:pPr algn="l"/>
            <a:r>
              <a:rPr lang="en-US" sz="1800" b="0" i="0" u="none" strike="noStrike" baseline="0" dirty="0">
                <a:latin typeface="TimesNewRomanPSMT"/>
              </a:rPr>
              <a:t>provide an added measure of security. The platoon leader makes a concerted effort to</a:t>
            </a:r>
          </a:p>
          <a:p>
            <a:pPr algn="l"/>
            <a:r>
              <a:rPr lang="en-US" sz="1800" b="0" i="0" u="none" strike="noStrike" baseline="0" dirty="0">
                <a:latin typeface="TimesNewRomanPSMT"/>
              </a:rPr>
              <a:t>allocate available time to rehearse movement in limited visibility and degraded conditions.</a:t>
            </a:r>
          </a:p>
          <a:p>
            <a:pPr algn="l"/>
            <a:endParaRPr lang="en-US" sz="1800" b="0" i="0" u="none" strike="noStrike" baseline="0" dirty="0">
              <a:latin typeface="TimesNewRomanPSMT"/>
            </a:endParaRPr>
          </a:p>
          <a:p>
            <a:pPr algn="l"/>
            <a:r>
              <a:rPr lang="en-US" sz="1800" b="1" i="0" u="none" strike="noStrike" baseline="0" dirty="0">
                <a:latin typeface="TimesNewRomanPS-BoldMT"/>
              </a:rPr>
              <a:t>INDIRECT FIRES AND OBSCURANTS</a:t>
            </a:r>
          </a:p>
          <a:p>
            <a:pPr algn="l"/>
            <a:endParaRPr lang="en-US" sz="1800" b="1" i="0" u="none" strike="noStrike" baseline="0" dirty="0">
              <a:latin typeface="TimesNewRomanPS-BoldMT"/>
            </a:endParaRPr>
          </a:p>
          <a:p>
            <a:pPr algn="l"/>
            <a:r>
              <a:rPr lang="en-US" sz="1800" b="0" i="0" u="none" strike="noStrike" baseline="0" dirty="0">
                <a:latin typeface="TimesNewRomanPSMT"/>
              </a:rPr>
              <a:t>Artillery or mortar fires assist the platoon during disengagement. Suppressive</a:t>
            </a:r>
          </a:p>
          <a:p>
            <a:pPr algn="l"/>
            <a:r>
              <a:rPr lang="en-US" sz="1800" b="0" i="0" u="none" strike="noStrike" baseline="0" dirty="0">
                <a:latin typeface="TimesNewRomanPSMT"/>
              </a:rPr>
              <a:t>fires slow the enemy and cause him to seek cover. Smoke obscures the enemy's vision,</a:t>
            </a:r>
          </a:p>
          <a:p>
            <a:pPr algn="l"/>
            <a:r>
              <a:rPr lang="en-US" sz="1800" b="0" i="0" u="none" strike="noStrike" baseline="0" dirty="0">
                <a:latin typeface="TimesNewRomanPSMT"/>
              </a:rPr>
              <a:t>slows his progress, or screens the defender's movement out of the battle position or along</a:t>
            </a:r>
          </a:p>
          <a:p>
            <a:pPr algn="l"/>
            <a:r>
              <a:rPr lang="en-US" sz="1800" b="0" i="0" u="none" strike="noStrike" baseline="0" dirty="0">
                <a:latin typeface="TimesNewRomanPSMT"/>
              </a:rPr>
              <a:t>his displacement route.</a:t>
            </a:r>
            <a:endParaRPr lang="en-US" sz="1800" b="1" i="0" u="none" strike="noStrike" baseline="0" dirty="0">
              <a:latin typeface="Times New Roman" panose="02020603050405020304" pitchFamily="18" charset="0"/>
            </a:endParaRPr>
          </a:p>
          <a:p>
            <a:pPr algn="l"/>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27</a:t>
            </a:fld>
            <a:endParaRPr lang="en-US"/>
          </a:p>
        </p:txBody>
      </p:sp>
    </p:spTree>
    <p:extLst>
      <p:ext uri="{BB962C8B-B14F-4D97-AF65-F5344CB8AC3E}">
        <p14:creationId xmlns:p14="http://schemas.microsoft.com/office/powerpoint/2010/main" val="1283754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ATP 3-21.8, Chapter 3, Pg 3-33</a:t>
            </a:r>
          </a:p>
          <a:p>
            <a:pPr algn="l"/>
            <a:endParaRPr lang="en-US" sz="1800" b="1" i="0" u="none" strike="noStrike" baseline="0" dirty="0">
              <a:latin typeface="TimesNewRomanPS-BoldMT"/>
            </a:endParaRPr>
          </a:p>
          <a:p>
            <a:pPr algn="l"/>
            <a:r>
              <a:rPr lang="en-US" sz="1800" b="1" i="0" u="none" strike="noStrike" baseline="0" dirty="0">
                <a:latin typeface="TimesNewRomanPS-BoldMT"/>
              </a:rPr>
              <a:t>OBSTACLE INTEGRATION</a:t>
            </a:r>
          </a:p>
          <a:p>
            <a:pPr algn="l"/>
            <a:endParaRPr lang="en-US" sz="1800" b="1" i="0" u="none" strike="noStrike" baseline="0" dirty="0">
              <a:latin typeface="TimesNewRomanPS-BoldMT"/>
            </a:endParaRPr>
          </a:p>
          <a:p>
            <a:pPr algn="l"/>
            <a:r>
              <a:rPr lang="en-US" sz="1800" b="0" i="0" u="none" strike="noStrike" baseline="0" dirty="0">
                <a:latin typeface="TimesNewRomanPSMT"/>
              </a:rPr>
              <a:t>Obstacles are integrated with direct and indirect fires. By slowing and disrupting enemy movement, obstacles provide the defender with the time necessary for displacement</a:t>
            </a:r>
          </a:p>
          <a:p>
            <a:pPr algn="l"/>
            <a:r>
              <a:rPr lang="en-US" sz="1800" b="0" i="0" u="none" strike="noStrike" baseline="0" dirty="0">
                <a:latin typeface="TimesNewRomanPSMT"/>
              </a:rPr>
              <a:t>and allow friendly forces to employ direct and indirect fires against the enemy. </a:t>
            </a:r>
          </a:p>
          <a:p>
            <a:pPr algn="l"/>
            <a:endParaRPr lang="en-US" sz="1800" b="0" i="0" u="none" strike="noStrike" baseline="0" dirty="0">
              <a:latin typeface="TimesNewRomanPSMT"/>
            </a:endParaRPr>
          </a:p>
          <a:p>
            <a:pPr algn="l"/>
            <a:r>
              <a:rPr lang="en-US" sz="1800" b="0" i="0" u="none" strike="noStrike" baseline="0" dirty="0">
                <a:latin typeface="TimesNewRomanPSMT"/>
              </a:rPr>
              <a:t>The Modular Pack Mine System (MOPMS) also can be employed in support of the disengagement, to either block a key displacement route once the displacing unit has</a:t>
            </a:r>
          </a:p>
          <a:p>
            <a:pPr algn="l"/>
            <a:r>
              <a:rPr lang="en-US" sz="1800" b="0" i="0" u="none" strike="noStrike" baseline="0" dirty="0">
                <a:latin typeface="TimesNewRomanPSMT"/>
              </a:rPr>
              <a:t>passed through it or close a lane through a tactical obstacle. </a:t>
            </a:r>
          </a:p>
          <a:p>
            <a:pPr algn="l"/>
            <a:endParaRPr lang="en-US" sz="1800" b="0" i="0" u="none" strike="noStrike" baseline="0" dirty="0">
              <a:latin typeface="TimesNewRomanPSMT"/>
            </a:endParaRPr>
          </a:p>
          <a:p>
            <a:pPr algn="l"/>
            <a:r>
              <a:rPr lang="en-US" sz="1800" b="0" i="0" u="none" strike="noStrike" baseline="0" dirty="0">
                <a:latin typeface="TimesNewRomanPSMT"/>
              </a:rPr>
              <a:t>The location of obstacles in support of disengagement depends on METT-TC. </a:t>
            </a:r>
          </a:p>
          <a:p>
            <a:pPr algn="l"/>
            <a:endParaRPr lang="en-US" sz="1800" b="0" i="0" u="none" strike="noStrike" baseline="0" dirty="0">
              <a:latin typeface="TimesNewRomanPSMT"/>
            </a:endParaRPr>
          </a:p>
          <a:p>
            <a:pPr algn="l"/>
            <a:r>
              <a:rPr lang="en-US" sz="1800" b="0" i="0" u="none" strike="noStrike" baseline="0" dirty="0">
                <a:latin typeface="TimesNewRomanPSMT"/>
              </a:rPr>
              <a:t>Ideally, an obstacle should be positioned far enough away from the defender that enemy elements could be engaged on the far side of the obstacle while keeping the defender out of range of the enemy's massed direct fires.</a:t>
            </a:r>
          </a:p>
          <a:p>
            <a:pPr algn="l"/>
            <a:endParaRPr lang="en-US" sz="1800" b="1" i="0" u="none" strike="noStrike" baseline="0" dirty="0">
              <a:latin typeface="TimesNewRomanPS-BoldMT"/>
            </a:endParaRPr>
          </a:p>
          <a:p>
            <a:pPr algn="l"/>
            <a:r>
              <a:rPr lang="en-US" sz="1800" b="1" i="0" u="none" strike="noStrike" baseline="0" dirty="0">
                <a:latin typeface="TimesNewRomanPS-BoldMT"/>
              </a:rPr>
              <a:t>MOBILITY</a:t>
            </a:r>
          </a:p>
          <a:p>
            <a:pPr algn="l"/>
            <a:endParaRPr lang="en-US" sz="1800" b="0" i="0" u="none" strike="noStrike" baseline="0" dirty="0">
              <a:latin typeface="TimesNewRomanPSMT"/>
            </a:endParaRPr>
          </a:p>
          <a:p>
            <a:pPr algn="l"/>
            <a:r>
              <a:rPr lang="en-US" sz="1800" b="0" i="0" u="none" strike="noStrike" baseline="0" dirty="0">
                <a:latin typeface="TimesNewRomanPSMT"/>
              </a:rPr>
              <a:t>Mobility operations in the defense ensure the ability to reposition forces, delay, and counterattack. </a:t>
            </a:r>
          </a:p>
          <a:p>
            <a:pPr algn="l"/>
            <a:endParaRPr lang="en-US" sz="1800" b="0" i="0" u="none" strike="noStrike" baseline="0" dirty="0">
              <a:latin typeface="TimesNewRomanPSMT"/>
            </a:endParaRPr>
          </a:p>
          <a:p>
            <a:pPr algn="l"/>
            <a:r>
              <a:rPr lang="en-US" sz="1800" b="0" i="0" u="none" strike="noStrike" baseline="0" dirty="0">
                <a:latin typeface="TimesNewRomanPSMT"/>
              </a:rPr>
              <a:t>Initially during defensive preparations, mobility operations focus on the ability to resupply, reposition, and conduct rearward and forward passage of forces, materiel, and equipment. </a:t>
            </a:r>
          </a:p>
          <a:p>
            <a:pPr algn="l"/>
            <a:r>
              <a:rPr lang="en-US" sz="1800" b="0" i="0" u="none" strike="noStrike" baseline="0" dirty="0">
                <a:latin typeface="TimesNewRomanPSMT"/>
              </a:rPr>
              <a:t> </a:t>
            </a:r>
          </a:p>
          <a:p>
            <a:pPr algn="l"/>
            <a:r>
              <a:rPr lang="en-US" sz="1800" b="0" i="0" u="none" strike="noStrike" baseline="0" dirty="0">
                <a:latin typeface="TimesNewRomanPSMT"/>
              </a:rPr>
              <a:t>Once defensive preparations are complete, the focus normally shifts to supporting the platoon reserve, local counterattacks, and the higher headquarters counterattack or reserve. </a:t>
            </a:r>
          </a:p>
          <a:p>
            <a:pPr algn="l"/>
            <a:endParaRPr lang="en-US" sz="1800" b="0" i="0" u="none" strike="noStrike" baseline="0" dirty="0">
              <a:latin typeface="TimesNewRomanPSMT"/>
            </a:endParaRPr>
          </a:p>
          <a:p>
            <a:pPr algn="l"/>
            <a:r>
              <a:rPr lang="en-US" sz="1800" b="0" i="0" u="none" strike="noStrike" baseline="0" dirty="0">
                <a:latin typeface="TimesNewRomanPSMT"/>
              </a:rPr>
              <a:t>Priorities set by the company may specify routes for improvement in support of such missions. Normally, most engineer assets go to survivability and </a:t>
            </a:r>
            <a:r>
              <a:rPr lang="en-US" sz="1800" b="0" i="0" u="none" strike="noStrike" baseline="0" dirty="0" err="1">
                <a:latin typeface="TimesNewRomanPSMT"/>
              </a:rPr>
              <a:t>countermobility</a:t>
            </a:r>
            <a:r>
              <a:rPr lang="en-US" sz="1800" b="0" i="0" u="none" strike="noStrike" baseline="0" dirty="0">
                <a:latin typeface="TimesNewRomanPSMT"/>
              </a:rPr>
              <a:t>. </a:t>
            </a:r>
          </a:p>
          <a:p>
            <a:pPr algn="l"/>
            <a:endParaRPr lang="en-US" sz="1800" b="0" i="0" u="none" strike="noStrike" baseline="0" dirty="0">
              <a:latin typeface="TimesNewRomanPSMT"/>
            </a:endParaRPr>
          </a:p>
          <a:p>
            <a:pPr algn="l"/>
            <a:r>
              <a:rPr lang="en-US" sz="1800" b="0" i="0" u="none" strike="noStrike" baseline="0" dirty="0">
                <a:latin typeface="TimesNewRomanPSMT"/>
              </a:rPr>
              <a:t>At a set time or trigger, engineers disengage from obstacle and survivability position construction and start preparing for focused mobility</a:t>
            </a:r>
          </a:p>
          <a:p>
            <a:pPr algn="l"/>
            <a:r>
              <a:rPr lang="en-US" sz="1800" b="0" i="0" u="none" strike="noStrike" baseline="0" dirty="0">
                <a:latin typeface="TimesNewRomanPSMT"/>
              </a:rPr>
              <a:t>missions. </a:t>
            </a:r>
          </a:p>
          <a:p>
            <a:pPr algn="l"/>
            <a:endParaRPr lang="en-US" sz="1800" b="0" i="0" u="none" strike="noStrike" baseline="0" dirty="0">
              <a:latin typeface="TimesNewRomanPSMT"/>
            </a:endParaRPr>
          </a:p>
          <a:p>
            <a:pPr algn="l"/>
            <a:r>
              <a:rPr lang="en-US" sz="1800" b="0" i="0" u="none" strike="noStrike" baseline="0" dirty="0">
                <a:latin typeface="TimesNewRomanPSMT"/>
              </a:rPr>
              <a:t>The platoon leader analyzes the scheme of maneuver, obstacle plan, and terrain to determine mobility requirements. </a:t>
            </a:r>
          </a:p>
          <a:p>
            <a:pPr algn="l"/>
            <a:endParaRPr lang="en-US" sz="1800" b="0" i="0" u="none" strike="noStrike" baseline="0" dirty="0">
              <a:latin typeface="TimesNewRomanPSMT"/>
            </a:endParaRPr>
          </a:p>
          <a:p>
            <a:pPr algn="l"/>
            <a:r>
              <a:rPr lang="en-US" sz="1800" b="0" i="0" u="none" strike="noStrike" baseline="0" dirty="0">
                <a:latin typeface="TimesNewRomanPSMT"/>
              </a:rPr>
              <a:t>Critical considerations may include: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Lanes and gaps in the obstacle plan.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Lane closure plan and subunit responsibility.</a:t>
            </a:r>
          </a:p>
          <a:p>
            <a:pPr algn="l"/>
            <a:r>
              <a:rPr lang="fr-FR" sz="1800" b="0" i="0" u="none" strike="noStrike" baseline="0" dirty="0">
                <a:latin typeface="Wingdings" panose="05000000000000000000" pitchFamily="2" charset="2"/>
              </a:rPr>
              <a:t>􀁺 </a:t>
            </a:r>
            <a:r>
              <a:rPr lang="fr-FR" sz="1800" b="0" i="0" u="none" strike="noStrike" baseline="0" dirty="0">
                <a:latin typeface="TimesNewRomanPSMT"/>
              </a:rPr>
              <a:t>Route reconnaissance, </a:t>
            </a:r>
            <a:r>
              <a:rPr lang="fr-FR" sz="1800" b="0" i="0" u="none" strike="noStrike" baseline="0" dirty="0" err="1">
                <a:latin typeface="TimesNewRomanPSMT"/>
              </a:rPr>
              <a:t>improvement</a:t>
            </a:r>
            <a:r>
              <a:rPr lang="fr-FR" sz="1800" b="0" i="0" u="none" strike="noStrike" baseline="0" dirty="0">
                <a:latin typeface="TimesNewRomanPSMT"/>
              </a:rPr>
              <a:t>, and maintenance.</a:t>
            </a:r>
          </a:p>
          <a:p>
            <a:pPr algn="l"/>
            <a:endParaRPr lang="en-US" sz="1800" b="1" i="0" u="none" strike="noStrike" baseline="0" dirty="0">
              <a:latin typeface="TimesNewRomanPS-BoldMT"/>
            </a:endParaRPr>
          </a:p>
          <a:p>
            <a:pPr algn="l"/>
            <a:r>
              <a:rPr lang="en-US" sz="1800" b="1" i="0" u="none" strike="noStrike" baseline="0" dirty="0">
                <a:latin typeface="TimesNewRomanPS-BoldMT"/>
              </a:rPr>
              <a:t>COUNTERMOBILITY</a:t>
            </a:r>
          </a:p>
          <a:p>
            <a:pPr algn="l"/>
            <a:endParaRPr lang="en-US" sz="1800" b="0" i="0" u="none" strike="noStrike" baseline="0" dirty="0">
              <a:latin typeface="TimesNewRomanPSMT"/>
            </a:endParaRPr>
          </a:p>
          <a:p>
            <a:pPr algn="l"/>
            <a:r>
              <a:rPr lang="en-US" sz="1800" b="0" i="0" u="none" strike="noStrike" baseline="0" dirty="0">
                <a:latin typeface="TimesNewRomanPSMT"/>
              </a:rPr>
              <a:t>To succeed in the defense, the platoon leader integrates individual obstacles into direct and indirect fire plans, considering the intent for each obstacle group. (Refer to</a:t>
            </a:r>
          </a:p>
          <a:p>
            <a:pPr algn="l"/>
            <a:r>
              <a:rPr lang="en-US" sz="1800" b="0" i="0" u="none" strike="noStrike" baseline="0" dirty="0">
                <a:latin typeface="TimesNewRomanPSMT"/>
              </a:rPr>
              <a:t>ATTP 3-90.4 for more information on </a:t>
            </a:r>
            <a:r>
              <a:rPr lang="en-US" sz="1800" b="0" i="0" u="none" strike="noStrike" baseline="0" dirty="0" err="1">
                <a:latin typeface="TimesNewRomanPSMT"/>
              </a:rPr>
              <a:t>countermobility</a:t>
            </a:r>
            <a:r>
              <a:rPr lang="en-US" sz="1800" b="0" i="0" u="none" strike="noStrike" baseline="0" dirty="0">
                <a:latin typeface="TimesNewRomanPSMT"/>
              </a:rPr>
              <a:t> in the defense.) </a:t>
            </a:r>
          </a:p>
          <a:p>
            <a:pPr algn="l"/>
            <a:endParaRPr lang="en-US" sz="1800" b="0" i="0" u="none" strike="noStrike" baseline="0" dirty="0">
              <a:latin typeface="TimesNewRomanPSMT"/>
            </a:endParaRPr>
          </a:p>
          <a:p>
            <a:pPr algn="l"/>
            <a:r>
              <a:rPr lang="en-US" sz="1800" b="0" i="0" u="none" strike="noStrike" baseline="0" dirty="0">
                <a:latin typeface="TimesNewRomanPSMT"/>
              </a:rPr>
              <a:t>Obstacles are normally constructed by engineers with help from the platoon. In the defense, the platoon</a:t>
            </a:r>
          </a:p>
          <a:p>
            <a:pPr algn="l"/>
            <a:r>
              <a:rPr lang="en-US" sz="1800" b="0" i="0" u="none" strike="noStrike" baseline="0" dirty="0">
                <a:latin typeface="TimesNewRomanPSMT"/>
              </a:rPr>
              <a:t>or squad uses obstacles to:</a:t>
            </a:r>
          </a:p>
          <a:p>
            <a:pPr algn="l"/>
            <a:endParaRPr lang="en-US" sz="1800" b="0" i="0" u="none" strike="noStrike" baseline="0" dirty="0">
              <a:latin typeface="TimesNewRomanPSMT"/>
            </a:endParaRPr>
          </a:p>
          <a:p>
            <a:pPr algn="l"/>
            <a:r>
              <a:rPr lang="en-US" sz="1800" b="0" i="0" u="none" strike="noStrike" baseline="0" dirty="0">
                <a:latin typeface="TimesNewRoman"/>
              </a:rPr>
              <a:t>Slow the enemy’s advance to give the platoon or squad more time to mass fires on </a:t>
            </a:r>
            <a:r>
              <a:rPr lang="en-US" sz="1800" b="0" i="0" u="none" strike="noStrike" baseline="0" dirty="0">
                <a:latin typeface="TimesNewRomanPSMT"/>
              </a:rPr>
              <a:t>him.</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Protect defending units.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Canalize the enemy into places where he can easily be engaged.</a:t>
            </a:r>
          </a:p>
          <a:p>
            <a:pPr algn="l"/>
            <a:r>
              <a:rPr lang="en-US" sz="1800" b="0" i="0" u="none" strike="noStrike" baseline="0" dirty="0">
                <a:latin typeface="Wingdings" panose="05000000000000000000" pitchFamily="2" charset="2"/>
              </a:rPr>
              <a:t>􀁺 </a:t>
            </a:r>
            <a:r>
              <a:rPr lang="en-US" sz="1800" b="0" i="0" u="none" strike="noStrike" baseline="0" dirty="0">
                <a:latin typeface="TimesNewRoman"/>
              </a:rPr>
              <a:t>Separate the enemy’s tanks from his infantry.</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Strengthen areas that are lightly defended.</a:t>
            </a:r>
          </a:p>
          <a:p>
            <a:pPr algn="l"/>
            <a:endParaRPr lang="en-US" sz="1800" b="0" i="0" u="none" strike="noStrike" baseline="0" dirty="0">
              <a:latin typeface="TimesNewRomanPSMT"/>
            </a:endParaRPr>
          </a:p>
          <a:p>
            <a:pPr algn="l"/>
            <a:r>
              <a:rPr lang="en-US" sz="1800" b="0" i="0" u="none" strike="noStrike" baseline="0" dirty="0">
                <a:latin typeface="TimesNewRomanPSMT"/>
              </a:rPr>
              <a:t>Obstacle intent includes the target and desired effect (clear task and purpose) and the relative location of the obstacle group. </a:t>
            </a:r>
          </a:p>
          <a:p>
            <a:pPr algn="l"/>
            <a:endParaRPr lang="en-US" sz="1800" b="0" i="0" u="none" strike="noStrike" baseline="0" dirty="0">
              <a:latin typeface="TimesNewRomanPSMT"/>
            </a:endParaRPr>
          </a:p>
          <a:p>
            <a:pPr algn="l"/>
            <a:r>
              <a:rPr lang="en-US" sz="1800" b="0" i="0" u="none" strike="noStrike" baseline="0" dirty="0">
                <a:latin typeface="TimesNewRomanPSMT"/>
              </a:rPr>
              <a:t>The purpose influences many aspects of the operation, from selecting and designing obstacle sites to conducting the defense. </a:t>
            </a:r>
          </a:p>
          <a:p>
            <a:pPr algn="l"/>
            <a:endParaRPr lang="en-US" sz="1800" b="0" i="0" u="none" strike="noStrike" baseline="0" dirty="0">
              <a:latin typeface="TimesNewRomanPSMT"/>
            </a:endParaRPr>
          </a:p>
          <a:p>
            <a:pPr algn="l"/>
            <a:r>
              <a:rPr lang="en-US" sz="1800" b="0" i="0" u="none" strike="noStrike" baseline="0" dirty="0">
                <a:latin typeface="TimesNewRomanPSMT"/>
              </a:rPr>
              <a:t>Normally, the company commander designates the purpose of an obstacle group. </a:t>
            </a:r>
          </a:p>
          <a:p>
            <a:pPr algn="l"/>
            <a:endParaRPr lang="en-US" sz="1800" b="0" i="0" u="none" strike="noStrike" baseline="0" dirty="0">
              <a:latin typeface="TimesNewRomanPSMT"/>
            </a:endParaRPr>
          </a:p>
          <a:p>
            <a:pPr algn="l"/>
            <a:r>
              <a:rPr lang="en-US" sz="1800" b="0" i="0" u="none" strike="noStrike" baseline="0" dirty="0">
                <a:latin typeface="TimesNewRomanPSMT"/>
              </a:rPr>
              <a:t>When employing obstacles, the leader considers the following principles:</a:t>
            </a:r>
          </a:p>
          <a:p>
            <a:pPr algn="l"/>
            <a:endParaRPr lang="en-US" sz="1800" b="0" i="0" u="none" strike="noStrike" baseline="0" dirty="0">
              <a:latin typeface="TimesNewRomanPSMT"/>
            </a:endParaRPr>
          </a:p>
          <a:p>
            <a:pPr algn="l"/>
            <a:r>
              <a:rPr lang="en-US" sz="1800" b="1" i="1" u="none" strike="noStrike" baseline="0" dirty="0">
                <a:latin typeface="TimesNewRomanPS-ItalicMT"/>
              </a:rPr>
              <a:t>Support the tactical plan</a:t>
            </a:r>
            <a:r>
              <a:rPr lang="en-US" sz="1800" b="0" i="0" u="none" strike="noStrike" baseline="0" dirty="0">
                <a:latin typeface="TimesNewRomanPSMT"/>
              </a:rPr>
              <a:t>. Obstacles supplement combat power, decrease the</a:t>
            </a:r>
          </a:p>
          <a:p>
            <a:pPr algn="l"/>
            <a:r>
              <a:rPr lang="en-US" sz="1800" b="0" i="0" u="none" strike="noStrike" baseline="0" dirty="0">
                <a:latin typeface="TimesNewRomanPSMT"/>
              </a:rPr>
              <a:t>mobility of the enemy, and provide security for the platoon. While considering</a:t>
            </a:r>
          </a:p>
          <a:p>
            <a:pPr algn="l"/>
            <a:r>
              <a:rPr lang="en-US" sz="1800" b="0" i="0" u="none" strike="noStrike" baseline="0" dirty="0">
                <a:latin typeface="TimesNewRomanPSMT"/>
              </a:rPr>
              <a:t>enemy avenues of approach, he also considers his own movement requirements,</a:t>
            </a:r>
          </a:p>
          <a:p>
            <a:pPr algn="l"/>
            <a:r>
              <a:rPr lang="en-US" sz="1800" b="0" i="0" u="none" strike="noStrike" baseline="0" dirty="0">
                <a:latin typeface="TimesNewRomanPSMT"/>
              </a:rPr>
              <a:t>such as routes for resupply, withdrawal, counterattacks, patrols, and observation</a:t>
            </a:r>
          </a:p>
          <a:p>
            <a:pPr algn="l"/>
            <a:r>
              <a:rPr lang="en-US" sz="1800" b="0" i="0" u="none" strike="noStrike" baseline="0" dirty="0">
                <a:latin typeface="TimesNewRomanPSMT"/>
              </a:rPr>
              <a:t>posts.</a:t>
            </a:r>
          </a:p>
          <a:p>
            <a:pPr algn="l"/>
            <a:endParaRPr lang="en-US" sz="1800" b="0" i="0" u="none" strike="noStrike" baseline="0" dirty="0">
              <a:latin typeface="TimesNewRomanPSMT"/>
            </a:endParaRPr>
          </a:p>
          <a:p>
            <a:pPr algn="l"/>
            <a:r>
              <a:rPr lang="en-US" sz="1800" b="1" i="1" u="none" strike="noStrike" baseline="0" dirty="0">
                <a:latin typeface="TimesNewRomanPS-ItalicMT"/>
              </a:rPr>
              <a:t>Tie in</a:t>
            </a:r>
            <a:r>
              <a:rPr lang="en-US" sz="1800" b="1" i="0" u="none" strike="noStrike" baseline="0" dirty="0">
                <a:latin typeface="TimesNewRomanPSMT"/>
              </a:rPr>
              <a:t>. </a:t>
            </a:r>
            <a:r>
              <a:rPr lang="en-US" sz="1800" b="0" i="0" u="none" strike="noStrike" baseline="0" dirty="0">
                <a:latin typeface="TimesNewRomanPSMT"/>
              </a:rPr>
              <a:t>He ties in his reinforcing obstacles with existing obstacles. He must also tie</a:t>
            </a:r>
          </a:p>
          <a:p>
            <a:pPr algn="l"/>
            <a:r>
              <a:rPr lang="en-US" sz="1800" b="0" i="0" u="none" strike="noStrike" baseline="0" dirty="0">
                <a:latin typeface="TimesNewRomanPSMT"/>
              </a:rPr>
              <a:t>in the obstacle plan with his plans for fires.</a:t>
            </a:r>
          </a:p>
          <a:p>
            <a:pPr algn="l"/>
            <a:endParaRPr lang="en-US" sz="1800" b="0" i="0" u="none" strike="noStrike" baseline="0" dirty="0">
              <a:latin typeface="TimesNewRomanPSMT"/>
            </a:endParaRPr>
          </a:p>
          <a:p>
            <a:pPr algn="l"/>
            <a:r>
              <a:rPr lang="en-US" sz="1800" b="1" i="1" u="none" strike="noStrike" baseline="0" dirty="0">
                <a:latin typeface="TimesNewRomanPS-ItalicMT"/>
              </a:rPr>
              <a:t>Covered by observation and fire</a:t>
            </a:r>
            <a:r>
              <a:rPr lang="en-US" sz="1800" b="0" i="0" u="none" strike="noStrike" baseline="0" dirty="0">
                <a:latin typeface="TimesNewRomanPSMT"/>
              </a:rPr>
              <a:t>. He ensures that all obstacles are covered by</a:t>
            </a:r>
          </a:p>
          <a:p>
            <a:pPr algn="l"/>
            <a:r>
              <a:rPr lang="en-US" sz="1800" b="0" i="0" u="none" strike="noStrike" baseline="0" dirty="0">
                <a:latin typeface="TimesNewRoman"/>
              </a:rPr>
              <a:t>observation and fire. This reduces the enemy’s ability to remove or breach the</a:t>
            </a:r>
          </a:p>
          <a:p>
            <a:pPr algn="l"/>
            <a:r>
              <a:rPr lang="en-US" sz="1800" b="0" i="0" u="none" strike="noStrike" baseline="0" dirty="0">
                <a:latin typeface="TimesNewRomanPSMT"/>
              </a:rPr>
              <a:t>obstacles and increases the possibilities of placing fire on the enemy when he</a:t>
            </a:r>
          </a:p>
          <a:p>
            <a:pPr algn="l"/>
            <a:r>
              <a:rPr lang="en-US" sz="1800" b="0" i="0" u="none" strike="noStrike" baseline="0" dirty="0">
                <a:latin typeface="TimesNewRomanPSMT"/>
              </a:rPr>
              <a:t>encounters the obstacle.</a:t>
            </a:r>
          </a:p>
          <a:p>
            <a:pPr algn="l"/>
            <a:endParaRPr lang="en-US" sz="1800" b="0" i="0" u="none" strike="noStrike" baseline="0" dirty="0">
              <a:latin typeface="TimesNewRomanPSMT"/>
            </a:endParaRPr>
          </a:p>
          <a:p>
            <a:pPr algn="l"/>
            <a:r>
              <a:rPr lang="en-US" sz="1800" b="1" i="1" u="none" strike="noStrike" baseline="0" dirty="0">
                <a:latin typeface="TimesNewRomanPS-ItalicMT"/>
              </a:rPr>
              <a:t>Constructed in-depth</a:t>
            </a:r>
            <a:r>
              <a:rPr lang="en-US" sz="1800" b="0" i="0" u="none" strike="noStrike" baseline="0" dirty="0">
                <a:latin typeface="TimesNewRomanPSMT"/>
              </a:rPr>
              <a:t>. He emplaces obstacles so that each new obstacle encountered</a:t>
            </a:r>
          </a:p>
          <a:p>
            <a:pPr algn="l"/>
            <a:r>
              <a:rPr lang="en-US" sz="1800" b="0" i="0" u="none" strike="noStrike" baseline="0" dirty="0">
                <a:latin typeface="TimesNewRomanPSMT"/>
              </a:rPr>
              <a:t>by the enemy </a:t>
            </a:r>
            <a:r>
              <a:rPr lang="en-US" sz="1800" b="0" i="0" u="none" strike="noStrike" baseline="0" dirty="0" err="1">
                <a:latin typeface="TimesNewRomanPSMT"/>
              </a:rPr>
              <a:t>attrites</a:t>
            </a:r>
            <a:r>
              <a:rPr lang="en-US" sz="1800" b="0" i="0" u="none" strike="noStrike" baseline="0" dirty="0">
                <a:latin typeface="TimesNewRomanPSMT"/>
              </a:rPr>
              <a:t> the enemy force and causes a desired and controlled reaction.</a:t>
            </a:r>
          </a:p>
          <a:p>
            <a:pPr algn="l"/>
            <a:r>
              <a:rPr lang="en-US" sz="1800" b="0" i="0" u="none" strike="noStrike" baseline="0" dirty="0">
                <a:latin typeface="TimesNewRomanPSMT"/>
              </a:rPr>
              <a:t>Proper use of obstacles in-depth wears the enemy down and significantly increases</a:t>
            </a:r>
          </a:p>
          <a:p>
            <a:pPr algn="l"/>
            <a:r>
              <a:rPr lang="en-US" sz="1800" b="0" i="0" u="none" strike="noStrike" baseline="0" dirty="0">
                <a:latin typeface="TimesNewRomanPSMT"/>
              </a:rPr>
              <a:t>the overall effect.</a:t>
            </a:r>
          </a:p>
          <a:p>
            <a:pPr algn="l"/>
            <a:endParaRPr lang="en-US" sz="1800" b="0" i="0" u="none" strike="noStrike" baseline="0" dirty="0">
              <a:latin typeface="TimesNewRomanPSMT"/>
            </a:endParaRPr>
          </a:p>
          <a:p>
            <a:pPr algn="l"/>
            <a:r>
              <a:rPr lang="en-US" sz="1800" b="1" i="1" u="none" strike="noStrike" baseline="0" dirty="0">
                <a:latin typeface="TimesNewRomanPS-ItalicMT"/>
              </a:rPr>
              <a:t>Employed for surprise</a:t>
            </a:r>
            <a:r>
              <a:rPr lang="en-US" sz="1800" b="0" i="0" u="none" strike="noStrike" baseline="0" dirty="0">
                <a:latin typeface="TimesNewRomanPSMT"/>
              </a:rPr>
              <a:t>. An obvious pattern of obstacles would divulge locations of</a:t>
            </a:r>
          </a:p>
          <a:p>
            <a:pPr algn="l"/>
            <a:r>
              <a:rPr lang="en-US" sz="1800" b="0" i="0" u="none" strike="noStrike" baseline="0" dirty="0">
                <a:latin typeface="TimesNewRomanPSMT"/>
              </a:rPr>
              <a:t>units and weapons. Friendly forces must avoid readily discernable, repetitive</a:t>
            </a:r>
          </a:p>
          <a:p>
            <a:pPr algn="l"/>
            <a:r>
              <a:rPr lang="en-US" sz="1800" b="0" i="0" u="none" strike="noStrike" baseline="0" dirty="0">
                <a:latin typeface="TimesNewRomanPSMT"/>
              </a:rPr>
              <a:t>patterns.</a:t>
            </a:r>
          </a:p>
          <a:p>
            <a:pPr algn="l"/>
            <a:endParaRPr lang="en-US" sz="1800" b="1" i="0" u="none" strike="noStrike" baseline="0" dirty="0">
              <a:latin typeface="TimesNewRomanPS-BoldMT"/>
            </a:endParaRPr>
          </a:p>
          <a:p>
            <a:pPr algn="l"/>
            <a:r>
              <a:rPr lang="en-US" sz="1800" b="1" i="0" u="none" strike="noStrike" baseline="0" dirty="0">
                <a:latin typeface="TimesNewRomanPS-BoldMT"/>
              </a:rPr>
              <a:t>Tactical Obstacles</a:t>
            </a:r>
          </a:p>
          <a:p>
            <a:pPr algn="l"/>
            <a:endParaRPr lang="en-US" sz="1800" b="0" i="0" u="none" strike="noStrike" baseline="0" dirty="0">
              <a:latin typeface="TimesNewRomanPSMT"/>
            </a:endParaRPr>
          </a:p>
          <a:p>
            <a:pPr algn="l"/>
            <a:r>
              <a:rPr lang="en-US" sz="1800" b="0" i="0" u="none" strike="noStrike" baseline="0" dirty="0">
                <a:latin typeface="TimesNewRomanPSMT"/>
              </a:rPr>
              <a:t>The company commander assigns obstacle groups, and tells the platoon leaders and engineers what he wants to do to the enemy, and then he resources the groups</a:t>
            </a:r>
          </a:p>
          <a:p>
            <a:pPr algn="l"/>
            <a:r>
              <a:rPr lang="en-US" sz="1800" b="0" i="0" u="none" strike="noStrike" baseline="0" dirty="0">
                <a:latin typeface="TimesNewRomanPSMT"/>
              </a:rPr>
              <a:t>accordingly. Obstacle intent includes these elements:</a:t>
            </a:r>
          </a:p>
          <a:p>
            <a:pPr algn="l"/>
            <a:endParaRPr lang="en-US" sz="1800" b="0" i="0" u="none" strike="noStrike" baseline="0" dirty="0">
              <a:latin typeface="TimesNewRomanPSMT"/>
            </a:endParaRPr>
          </a:p>
          <a:p>
            <a:pPr algn="l"/>
            <a:r>
              <a:rPr lang="en-US" sz="1800" b="0" i="0" u="none" strike="noStrike" baseline="0" dirty="0">
                <a:latin typeface="TimesNewRomanPSMT"/>
              </a:rPr>
              <a:t>The target, which is the enemy force that the commander wants to affect with fires and tactical obstacles. The commander identifies the target's size, type, echelon,</a:t>
            </a:r>
          </a:p>
          <a:p>
            <a:pPr algn="l"/>
            <a:r>
              <a:rPr lang="en-US" sz="1800" b="0" i="0" u="none" strike="noStrike" baseline="0" dirty="0">
                <a:latin typeface="TimesNewRomanPSMT"/>
              </a:rPr>
              <a:t>avenues of approach, or any combination of these.</a:t>
            </a:r>
          </a:p>
          <a:p>
            <a:pPr algn="l"/>
            <a:endParaRPr lang="en-US" sz="1800" b="0" i="0" u="none" strike="noStrike" baseline="0" dirty="0">
              <a:latin typeface="TimesNewRomanPSMT"/>
            </a:endParaRPr>
          </a:p>
          <a:p>
            <a:pPr algn="l"/>
            <a:r>
              <a:rPr lang="en-US" sz="1800" b="0" i="0" u="none" strike="noStrike" baseline="0" dirty="0">
                <a:latin typeface="TimesNewRomanPSMT"/>
              </a:rPr>
              <a:t>The obstacle effect describes how the commander wants to attack enemy maneuver with obstacles and fires. Tactical obstacles block, turn, fix, or disrupt. Obstacle</a:t>
            </a:r>
          </a:p>
          <a:p>
            <a:pPr algn="l"/>
            <a:r>
              <a:rPr lang="en-US" sz="1800" b="0" i="0" u="none" strike="noStrike" baseline="0" dirty="0">
                <a:latin typeface="TimesNewRomanPSMT"/>
              </a:rPr>
              <a:t>effect integrates the obstacles with direct and indirect fires.</a:t>
            </a:r>
          </a:p>
          <a:p>
            <a:pPr algn="l"/>
            <a:endParaRPr lang="en-US" sz="1800" b="0" i="0" u="none" strike="noStrike" baseline="0" dirty="0">
              <a:latin typeface="TimesNewRomanPSMT"/>
            </a:endParaRPr>
          </a:p>
          <a:p>
            <a:pPr algn="l"/>
            <a:r>
              <a:rPr lang="en-US" sz="1800" b="0" i="0" u="none" strike="noStrike" baseline="0" dirty="0">
                <a:latin typeface="TimesNewRomanPSMT"/>
              </a:rPr>
              <a:t>The relative location is where the commander wants the obstacle effect to occur against the targeted enemy force. The commander initiates the obstacle integration process after identifying where on the terrain the obstacle will most decisively affect</a:t>
            </a:r>
          </a:p>
          <a:p>
            <a:pPr algn="l"/>
            <a:r>
              <a:rPr lang="en-US" sz="1800" b="0" i="0" u="none" strike="noStrike" baseline="0" dirty="0">
                <a:latin typeface="TimesNewRomanPSMT"/>
              </a:rPr>
              <a:t>the enemy.</a:t>
            </a:r>
          </a:p>
          <a:p>
            <a:pPr algn="l"/>
            <a:endParaRPr lang="en-US" sz="1800" b="0" i="0" u="none" strike="noStrike" baseline="0" dirty="0">
              <a:latin typeface="TimesNewRomanPSMT"/>
            </a:endParaRPr>
          </a:p>
          <a:p>
            <a:pPr algn="l"/>
            <a:r>
              <a:rPr lang="en-US" sz="1800" b="0" i="0" u="none" strike="noStrike" baseline="0" dirty="0">
                <a:latin typeface="TimesNewRomanPSMT"/>
              </a:rPr>
              <a:t>For example, the company commander might say, "Deny the enemy access to our flank by turning the northern, mechanized Infantry battalion into our engagement</a:t>
            </a:r>
          </a:p>
          <a:p>
            <a:pPr algn="l"/>
            <a:r>
              <a:rPr lang="en-US" sz="1800" b="0" i="0" u="none" strike="noStrike" baseline="0" dirty="0">
                <a:latin typeface="TimesNewRomanPSMT"/>
              </a:rPr>
              <a:t>area. Allow companies B and C to mass their fires to destroy the enemy.“ </a:t>
            </a:r>
            <a:r>
              <a:rPr lang="en-US" sz="1800" b="0" i="0" u="none" strike="noStrike" baseline="0" dirty="0" err="1">
                <a:latin typeface="TimesNewRomanPSMT"/>
              </a:rPr>
              <a:t>Scatterable</a:t>
            </a:r>
            <a:r>
              <a:rPr lang="en-US" sz="1800" b="0" i="0" u="none" strike="noStrike" baseline="0" dirty="0">
                <a:latin typeface="TimesNewRomanPSMT"/>
              </a:rPr>
              <a:t> minefield systems and submunitions are the main means of constructing</a:t>
            </a:r>
          </a:p>
          <a:p>
            <a:pPr algn="l"/>
            <a:r>
              <a:rPr lang="en-US" sz="1800" b="0" i="0" u="none" strike="noStrike" baseline="0" dirty="0">
                <a:latin typeface="TimesNewRomanPSMT"/>
              </a:rPr>
              <a:t>tactical obstacles. These systems, with their self- and command-destruct capabilities, are flexible, and they aid in rapid transitions between offensive and</a:t>
            </a:r>
          </a:p>
          <a:p>
            <a:pPr algn="l"/>
            <a:r>
              <a:rPr lang="en-US" sz="1800" b="0" i="0" u="none" strike="noStrike" baseline="0" dirty="0">
                <a:latin typeface="TimesNewRomanPSMT"/>
              </a:rPr>
              <a:t>defensive tasks. They do this better than other constructed obstacles. The force constructs conventional minefields and obstacles only for a deliberate, long-term</a:t>
            </a:r>
          </a:p>
          <a:p>
            <a:pPr algn="l"/>
            <a:r>
              <a:rPr lang="en-US" sz="1800" b="0" i="0" u="none" strike="noStrike" baseline="0" dirty="0">
                <a:latin typeface="TimesNewRomanPSMT"/>
              </a:rPr>
              <a:t>defense. In those cases, the company and platoons usually are augmented with assets from a divisional engineer battalion. Table 3-2 shows the symbols for each</a:t>
            </a:r>
          </a:p>
          <a:p>
            <a:pPr algn="l"/>
            <a:r>
              <a:rPr lang="en-US" sz="1800" b="0" i="0" u="none" strike="noStrike" baseline="0" dirty="0">
                <a:latin typeface="TimesNewRomanPSMT"/>
              </a:rPr>
              <a:t>obstacle effect, and it describes the purpose and characteristics of each.</a:t>
            </a:r>
          </a:p>
          <a:p>
            <a:pPr algn="l"/>
            <a:endParaRPr lang="en-US" sz="1800" b="0" i="0" u="none" strike="noStrike" baseline="0" dirty="0">
              <a:latin typeface="TimesNewRomanPSMT"/>
            </a:endParaRPr>
          </a:p>
          <a:p>
            <a:pPr algn="l"/>
            <a:r>
              <a:rPr lang="en-US" sz="1800" b="1" i="0" u="none" strike="noStrike" baseline="0" dirty="0">
                <a:latin typeface="TimesNewRomanPS-BoldMT"/>
              </a:rPr>
              <a:t>Protective Obstacles</a:t>
            </a:r>
          </a:p>
          <a:p>
            <a:pPr algn="l"/>
            <a:endParaRPr lang="en-US" sz="1800" b="1" i="0" u="none" strike="noStrike" baseline="0" dirty="0">
              <a:latin typeface="TimesNewRomanPS-BoldMT"/>
            </a:endParaRPr>
          </a:p>
          <a:p>
            <a:pPr algn="l"/>
            <a:r>
              <a:rPr lang="en-US" sz="1800" b="0" i="0" u="none" strike="noStrike" baseline="0" dirty="0">
                <a:latin typeface="TimesNewRomanPSMT"/>
              </a:rPr>
              <a:t>Infantry platoons plan and construct their own protective obstacles. </a:t>
            </a:r>
          </a:p>
          <a:p>
            <a:pPr algn="l"/>
            <a:endParaRPr lang="en-US" sz="1800" b="0" i="0" u="none" strike="noStrike" baseline="0" dirty="0">
              <a:latin typeface="TimesNewRomanPSMT"/>
            </a:endParaRPr>
          </a:p>
          <a:p>
            <a:pPr algn="l"/>
            <a:r>
              <a:rPr lang="en-US" sz="1800" b="0" i="0" u="none" strike="noStrike" baseline="0" dirty="0">
                <a:latin typeface="TimesNewRomanPSMT"/>
              </a:rPr>
              <a:t>For best effect, protective obstacles are tied into existing or tactical reinforcing obstacles. </a:t>
            </a:r>
          </a:p>
          <a:p>
            <a:pPr algn="l"/>
            <a:endParaRPr lang="en-US" sz="1800" b="0" i="0" u="none" strike="noStrike" baseline="0" dirty="0">
              <a:latin typeface="TimesNewRomanPSMT"/>
            </a:endParaRPr>
          </a:p>
          <a:p>
            <a:pPr algn="l"/>
            <a:r>
              <a:rPr lang="en-US" sz="1800" b="0" i="0" u="none" strike="noStrike" baseline="0" dirty="0">
                <a:latin typeface="TimesNewRomanPSMT"/>
              </a:rPr>
              <a:t>The platoon can use mines and wire, or it might receive additional materiel from company, Class IV or V supply point. The platoon also might conduct any other required</a:t>
            </a:r>
          </a:p>
          <a:p>
            <a:pPr algn="l"/>
            <a:r>
              <a:rPr lang="en-US" sz="1800" b="0" i="0" u="none" strike="noStrike" baseline="0" dirty="0">
                <a:latin typeface="TimesNewRomanPSMT"/>
              </a:rPr>
              <a:t>coordination, such as needed in a relief in place, to recover or destroy the obstacle:</a:t>
            </a:r>
          </a:p>
          <a:p>
            <a:pPr algn="l"/>
            <a:endParaRPr lang="en-US" sz="1800" b="0" i="0" u="none" strike="noStrike" baseline="0" dirty="0">
              <a:latin typeface="TimesNewRomanPSMT"/>
            </a:endParaRPr>
          </a:p>
          <a:p>
            <a:pPr algn="l"/>
            <a:r>
              <a:rPr lang="en-US" sz="1800" b="0" i="0" u="none" strike="noStrike" baseline="0" dirty="0">
                <a:latin typeface="TimesNewRomanPSMT"/>
              </a:rPr>
              <a:t>In planning protective obstacles, the platoon leader evaluates the potential threat to</a:t>
            </a:r>
          </a:p>
          <a:p>
            <a:pPr algn="l"/>
            <a:r>
              <a:rPr lang="en-US" sz="1800" b="0" i="0" u="none" strike="noStrike" baseline="0" dirty="0">
                <a:latin typeface="TimesNewRoman"/>
              </a:rPr>
              <a:t>the platoon’s position. Then, employs the best </a:t>
            </a:r>
            <a:r>
              <a:rPr lang="en-US" sz="1800" b="0" i="0" u="none" strike="noStrike" baseline="0" dirty="0">
                <a:latin typeface="TimesNewRomanPSMT"/>
              </a:rPr>
              <a:t>system for that threat.</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TimesNewRomanPSMT"/>
              </a:rPr>
              <a:t>Protective obstacles usually are located beyond hand grenade distance (40 to 100</a:t>
            </a:r>
          </a:p>
          <a:p>
            <a:pPr algn="l"/>
            <a:r>
              <a:rPr lang="en-US" sz="1800" b="0" i="0" u="none" strike="noStrike" baseline="0" dirty="0">
                <a:latin typeface="TimesNewRomanPSMT"/>
              </a:rPr>
              <a:t>meters) from the Soldier's fighting position, and may extend out 300 to 500 meters</a:t>
            </a:r>
          </a:p>
          <a:p>
            <a:pPr algn="l"/>
            <a:r>
              <a:rPr lang="en-US" sz="1800" b="0" i="0" u="none" strike="noStrike" baseline="0" dirty="0">
                <a:latin typeface="TimesNewRomanPSMT"/>
              </a:rPr>
              <a:t>to tie into tactical obstacles and existing restricted terrain. As with tactical obstacles,</a:t>
            </a:r>
          </a:p>
          <a:p>
            <a:pPr algn="l"/>
            <a:r>
              <a:rPr lang="en-US" sz="1800" b="0" i="0" u="none" strike="noStrike" baseline="0" dirty="0">
                <a:latin typeface="TimesNewRomanPSMT"/>
              </a:rPr>
              <a:t>the platoon leader should plan protective obstacles in-depth and try to maximize the</a:t>
            </a:r>
          </a:p>
          <a:p>
            <a:pPr algn="l"/>
            <a:r>
              <a:rPr lang="en-US" sz="1800" b="0" i="0" u="none" strike="noStrike" baseline="0" dirty="0">
                <a:latin typeface="TimesNewRomanPSMT"/>
              </a:rPr>
              <a:t>range of his weapons.</a:t>
            </a:r>
          </a:p>
          <a:p>
            <a:pPr algn="l"/>
            <a:endParaRPr lang="en-US" sz="1800" b="0" i="0" u="none" strike="noStrike" baseline="0" dirty="0">
              <a:latin typeface="TimesNewRomanPSMT"/>
            </a:endParaRPr>
          </a:p>
          <a:p>
            <a:pPr algn="l"/>
            <a:r>
              <a:rPr lang="en-US" sz="1800" b="0" i="0" u="none" strike="noStrike" baseline="0" dirty="0">
                <a:latin typeface="TimesNewRomanPSMT"/>
              </a:rPr>
              <a:t>When planning protective obstacles, the platoon leader considers preparation time,</a:t>
            </a:r>
          </a:p>
          <a:p>
            <a:pPr algn="l"/>
            <a:r>
              <a:rPr lang="en-US" sz="1800" b="0" i="0" u="none" strike="noStrike" baseline="0" dirty="0">
                <a:latin typeface="TimesNewRomanPSMT"/>
              </a:rPr>
              <a:t>the burden on the logistical system, the Soldiers' loads, and the risk of loss of</a:t>
            </a:r>
          </a:p>
          <a:p>
            <a:pPr algn="l"/>
            <a:r>
              <a:rPr lang="en-US" sz="1800" b="0" i="0" u="none" strike="noStrike" baseline="0" dirty="0">
                <a:latin typeface="TimesNewRomanPSMT"/>
              </a:rPr>
              <a:t>surprise.</a:t>
            </a:r>
          </a:p>
        </p:txBody>
      </p:sp>
      <p:sp>
        <p:nvSpPr>
          <p:cNvPr id="4" name="Slide Number Placeholder 3"/>
          <p:cNvSpPr>
            <a:spLocks noGrp="1"/>
          </p:cNvSpPr>
          <p:nvPr>
            <p:ph type="sldNum" sz="quarter" idx="5"/>
          </p:nvPr>
        </p:nvSpPr>
        <p:spPr/>
        <p:txBody>
          <a:bodyPr/>
          <a:lstStyle/>
          <a:p>
            <a:fld id="{0556E227-7DD7-44CF-A447-A0063BADFF2C}" type="slidenum">
              <a:rPr lang="en-US" smtClean="0"/>
              <a:t>28</a:t>
            </a:fld>
            <a:endParaRPr lang="en-US"/>
          </a:p>
        </p:txBody>
      </p:sp>
    </p:spTree>
    <p:extLst>
      <p:ext uri="{BB962C8B-B14F-4D97-AF65-F5344CB8AC3E}">
        <p14:creationId xmlns:p14="http://schemas.microsoft.com/office/powerpoint/2010/main" val="4227376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ATP 3-21.8, Chapter 3, Pg 3-36</a:t>
            </a:r>
          </a:p>
          <a:p>
            <a:pPr algn="l"/>
            <a:endParaRPr lang="en-US" sz="1800" b="0" i="0" u="none" strike="noStrike" baseline="0" dirty="0">
              <a:latin typeface="TimesNewRomanPSMT"/>
            </a:endParaRPr>
          </a:p>
          <a:p>
            <a:pPr algn="l"/>
            <a:r>
              <a:rPr lang="en-US" sz="1800" b="0" i="0" u="none" strike="noStrike" baseline="0" dirty="0">
                <a:latin typeface="TimesNewRomanPSMT"/>
              </a:rPr>
              <a:t>The three types of wire obstacles (see figure 3-11) are protective, tactical, and supplementary:</a:t>
            </a:r>
          </a:p>
          <a:p>
            <a:pPr algn="l"/>
            <a:endParaRPr lang="en-US" sz="1800" b="0" i="0" u="none" strike="noStrike" baseline="0" dirty="0">
              <a:latin typeface="TimesNewRomanPSMT"/>
            </a:endParaRPr>
          </a:p>
          <a:p>
            <a:pPr algn="l"/>
            <a:r>
              <a:rPr lang="en-US" sz="1800" b="1" i="1" u="none" strike="noStrike" baseline="0" dirty="0">
                <a:latin typeface="TimesNewRomanPS-ItalicMT"/>
              </a:rPr>
              <a:t>Protective wire </a:t>
            </a:r>
            <a:r>
              <a:rPr lang="en-US" sz="1800" b="0" i="0" u="none" strike="noStrike" baseline="0" dirty="0">
                <a:latin typeface="TimesNewRomanPSMT"/>
              </a:rPr>
              <a:t>can be a complex obstacle providing all-around protection of a platoon perimeter. It also might be a simple wire obstacle on the likely dismounted</a:t>
            </a:r>
          </a:p>
          <a:p>
            <a:pPr algn="l"/>
            <a:r>
              <a:rPr lang="en-US" sz="1800" b="0" i="0" u="none" strike="noStrike" baseline="0" dirty="0">
                <a:latin typeface="TimesNewRomanPSMT"/>
              </a:rPr>
              <a:t>avenue of approach into a squad ambush position. Command-detonated M18 Claymores can be integrated into the protective wire or used separately.</a:t>
            </a:r>
          </a:p>
          <a:p>
            <a:pPr algn="l"/>
            <a:endParaRPr lang="en-US" sz="1800" b="0" i="0" u="none" strike="noStrike" baseline="0" dirty="0">
              <a:latin typeface="Wingdings" panose="05000000000000000000" pitchFamily="2" charset="2"/>
            </a:endParaRPr>
          </a:p>
          <a:p>
            <a:pPr algn="l"/>
            <a:r>
              <a:rPr lang="en-US" sz="1800" b="1" i="1" u="none" strike="noStrike" baseline="0" dirty="0">
                <a:latin typeface="TimesNewRomanPS-ItalicMT"/>
              </a:rPr>
              <a:t>Tactical wire </a:t>
            </a:r>
            <a:r>
              <a:rPr lang="en-US" sz="1800" b="0" i="0" u="none" strike="noStrike" baseline="0" dirty="0">
                <a:latin typeface="TimesNewRomanPSMT"/>
              </a:rPr>
              <a:t>is positioned to increase the effectiveness of the platoon's fires. Usually, it is positioned along the friendly side of the medium machine gun FPL.</a:t>
            </a:r>
          </a:p>
          <a:p>
            <a:pPr algn="l"/>
            <a:r>
              <a:rPr lang="en-US" sz="1800" b="0" i="0" u="none" strike="noStrike" baseline="0" dirty="0">
                <a:latin typeface="TimesNewRomanPSMT"/>
              </a:rPr>
              <a:t>Tactical minefields also may be integrated into these wire obstacles or used separately.</a:t>
            </a:r>
          </a:p>
          <a:p>
            <a:pPr algn="l"/>
            <a:endParaRPr lang="en-US" sz="1800" b="0" i="1" u="none" strike="noStrike" baseline="0" dirty="0">
              <a:latin typeface="TimesNewRomanPS-ItalicMT"/>
            </a:endParaRPr>
          </a:p>
          <a:p>
            <a:pPr algn="l"/>
            <a:r>
              <a:rPr lang="en-US" sz="1800" b="1" i="1" u="none" strike="noStrike" baseline="0" dirty="0">
                <a:latin typeface="TimesNewRomanPS-ItalicMT"/>
              </a:rPr>
              <a:t>Supplementary wire </a:t>
            </a:r>
            <a:r>
              <a:rPr lang="en-US" sz="1800" b="0" i="0" u="none" strike="noStrike" baseline="0" dirty="0">
                <a:latin typeface="TimesNewRomanPSMT"/>
              </a:rPr>
              <a:t>obstacles can break up the line of tactical wire. This helps prevent the enemy from locating friendly weapons (particularly the medium</a:t>
            </a:r>
          </a:p>
          <a:p>
            <a:pPr algn="l"/>
            <a:r>
              <a:rPr lang="en-US" sz="1800" b="0" i="0" u="none" strike="noStrike" baseline="0" dirty="0">
                <a:latin typeface="TimesNewRomanPSMT"/>
              </a:rPr>
              <a:t>machine guns) by following the tactical wire.</a:t>
            </a:r>
            <a:endParaRPr lang="en-US" sz="1800" dirty="0"/>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29</a:t>
            </a:fld>
            <a:endParaRPr lang="en-US"/>
          </a:p>
        </p:txBody>
      </p:sp>
    </p:spTree>
    <p:extLst>
      <p:ext uri="{BB962C8B-B14F-4D97-AF65-F5344CB8AC3E}">
        <p14:creationId xmlns:p14="http://schemas.microsoft.com/office/powerpoint/2010/main" val="29338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3- 37</a:t>
            </a:r>
          </a:p>
          <a:p>
            <a:endParaRPr lang="en-US" b="1" dirty="0"/>
          </a:p>
          <a:p>
            <a:pPr algn="l"/>
            <a:r>
              <a:rPr lang="en-US" sz="1800" b="0" i="0" u="none" strike="noStrike" baseline="0" dirty="0">
                <a:latin typeface="Times New Roman" panose="02020603050405020304" pitchFamily="18" charset="0"/>
              </a:rPr>
              <a:t>Just as in the offense, intelligence collection is continuous.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Intelligence officers, in coordination with the rest of the staff, develop a synchronized and integrated information collection plan that satisfies the unit</a:t>
            </a:r>
          </a:p>
          <a:p>
            <a:pPr algn="l"/>
            <a:r>
              <a:rPr lang="en-US" sz="1800" b="0" i="0" u="none" strike="noStrike" baseline="0" dirty="0">
                <a:latin typeface="Times New Roman" panose="02020603050405020304" pitchFamily="18" charset="0"/>
              </a:rPr>
              <a:t>commander</a:t>
            </a:r>
            <a:r>
              <a:rPr lang="en-US" sz="1800" b="0" i="0" u="none" strike="noStrike" baseline="0" dirty="0">
                <a:latin typeface="TimesNewRomanPSMT"/>
              </a:rPr>
              <a:t>’</a:t>
            </a:r>
            <a:r>
              <a:rPr lang="en-US" sz="1800" b="0" i="0" u="none" strike="noStrike" baseline="0" dirty="0">
                <a:latin typeface="Times New Roman" panose="02020603050405020304" pitchFamily="18" charset="0"/>
              </a:rPr>
              <a:t>s maneuver, targeting, and information requirements.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These requirements in the defense are similar to those in the offense. Intelligence analysis helps commanders decide on the precise time and place</a:t>
            </a:r>
          </a:p>
          <a:p>
            <a:pPr algn="l"/>
            <a:r>
              <a:rPr lang="en-US" sz="1800" b="0" i="0" u="none" strike="noStrike" baseline="0" dirty="0">
                <a:latin typeface="Times New Roman" panose="02020603050405020304" pitchFamily="18" charset="0"/>
              </a:rPr>
              <a:t>to counterattack.</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4-74. During planning, commanders use intelligence products to identify probable enemy objectives and</a:t>
            </a:r>
          </a:p>
          <a:p>
            <a:pPr algn="l"/>
            <a:r>
              <a:rPr lang="en-US" sz="1800" b="0" i="0" u="none" strike="noStrike" baseline="0" dirty="0">
                <a:latin typeface="Times New Roman" panose="02020603050405020304" pitchFamily="18" charset="0"/>
              </a:rPr>
              <a:t>approaches. From those probable objectives and approaches they develop named areas of interest and targeted</a:t>
            </a:r>
          </a:p>
          <a:p>
            <a:pPr algn="l"/>
            <a:r>
              <a:rPr lang="en-US" sz="1800" b="0" i="0" u="none" strike="noStrike" baseline="0" dirty="0">
                <a:latin typeface="Times New Roman" panose="02020603050405020304" pitchFamily="18" charset="0"/>
              </a:rPr>
              <a:t>areas of interest. In a defense, IPB should be able to determine an enemy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strength, COAs, and the</a:t>
            </a:r>
          </a:p>
          <a:p>
            <a:pPr algn="l"/>
            <a:r>
              <a:rPr lang="en-US" sz="1800" b="0" i="0" u="none" strike="noStrike" baseline="0" dirty="0">
                <a:latin typeface="Times New Roman" panose="02020603050405020304" pitchFamily="18" charset="0"/>
              </a:rPr>
              <a:t>location of enemy follow-on forces. IPB products also identify cyberspace activities, cross-domain</a:t>
            </a:r>
          </a:p>
          <a:p>
            <a:pPr algn="l"/>
            <a:r>
              <a:rPr lang="en-US" sz="1800" b="0" i="0" u="none" strike="noStrike" baseline="0" dirty="0">
                <a:latin typeface="Times New Roman" panose="02020603050405020304" pitchFamily="18" charset="0"/>
              </a:rPr>
              <a:t>capabilities, patterns of enemy operations and the enemy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vulnerabilities to counterattack, interdiction,</a:t>
            </a:r>
          </a:p>
          <a:p>
            <a:pPr algn="l"/>
            <a:r>
              <a:rPr lang="en-US" sz="1800" b="0" i="0" u="none" strike="noStrike" baseline="0" dirty="0">
                <a:latin typeface="Times New Roman" panose="02020603050405020304" pitchFamily="18" charset="0"/>
              </a:rPr>
              <a:t>electronic warfare, air attacks, and canalization by obstacles. Commanders study an enemy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capability</a:t>
            </a:r>
          </a:p>
          <a:p>
            <a:pPr algn="l"/>
            <a:r>
              <a:rPr lang="en-US" sz="1800" b="0" i="0" u="none" strike="noStrike" baseline="0" dirty="0">
                <a:latin typeface="Times New Roman" panose="02020603050405020304" pitchFamily="18" charset="0"/>
              </a:rPr>
              <a:t>to conduct air attacks against friendly forces, insert forces behind friendly units, employ CBRN and explosive</a:t>
            </a:r>
          </a:p>
          <a:p>
            <a:pPr algn="l"/>
            <a:r>
              <a:rPr lang="en-US" sz="1800" b="0" i="0" u="none" strike="noStrike" baseline="0" dirty="0">
                <a:latin typeface="Times New Roman" panose="02020603050405020304" pitchFamily="18" charset="0"/>
              </a:rPr>
              <a:t>weapons or devices, and employ asymmetric or unconventional forces and tactics. The intelligence staff also</a:t>
            </a:r>
          </a:p>
          <a:p>
            <a:pPr algn="l"/>
            <a:r>
              <a:rPr lang="en-US" sz="1800" b="0" i="0" u="none" strike="noStrike" baseline="0" dirty="0">
                <a:latin typeface="Times New Roman" panose="02020603050405020304" pitchFamily="18" charset="0"/>
              </a:rPr>
              <a:t>evaluates how soon enemy follow-on forces can be committed. Defending commanders can then decide</a:t>
            </a:r>
          </a:p>
          <a:p>
            <a:pPr algn="l"/>
            <a:r>
              <a:rPr lang="en-US" sz="1800" b="0" i="0" u="none" strike="noStrike" baseline="0" dirty="0">
                <a:latin typeface="Times New Roman" panose="02020603050405020304" pitchFamily="18" charset="0"/>
              </a:rPr>
              <a:t>where to arrange their forces to defend and shape the battlefield.</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4-75. Commanders designate targeted areas of interest and named areas of interest as necessary.</a:t>
            </a:r>
          </a:p>
          <a:p>
            <a:pPr algn="l"/>
            <a:r>
              <a:rPr lang="en-US" sz="1800" b="0" i="0" u="none" strike="noStrike" baseline="0" dirty="0">
                <a:latin typeface="Times New Roman" panose="02020603050405020304" pitchFamily="18" charset="0"/>
              </a:rPr>
              <a:t>Commanders determine the most advantageous area for an enemy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main attack as well as other military</a:t>
            </a:r>
          </a:p>
          <a:p>
            <a:pPr algn="l"/>
            <a:r>
              <a:rPr lang="en-US" sz="1800" b="0" i="0" u="none" strike="noStrike" baseline="0" dirty="0">
                <a:latin typeface="Times New Roman" panose="02020603050405020304" pitchFamily="18" charset="0"/>
              </a:rPr>
              <a:t>aspects of terrain, including observation and fields of fire, avenues of approach, key terrain, obstacles, and</a:t>
            </a:r>
          </a:p>
          <a:p>
            <a:pPr algn="l"/>
            <a:r>
              <a:rPr lang="en-US" sz="1800" b="0" i="0" u="none" strike="noStrike" baseline="0" dirty="0">
                <a:latin typeface="Times New Roman" panose="02020603050405020304" pitchFamily="18" charset="0"/>
              </a:rPr>
              <a:t>cover and concealment. (See ATP 3-34.80 for a detailed discussion of observation and fields of fire, avenues</a:t>
            </a:r>
          </a:p>
          <a:p>
            <a:pPr algn="l"/>
            <a:r>
              <a:rPr lang="en-US" sz="1800" b="0" i="0" u="none" strike="noStrike" baseline="0" dirty="0">
                <a:latin typeface="Times New Roman" panose="02020603050405020304" pitchFamily="18" charset="0"/>
              </a:rPr>
              <a:t>of approach, key terrain, obstacles, and cover and concealment.) A defending unit continuously performs</a:t>
            </a:r>
          </a:p>
          <a:p>
            <a:pPr algn="l"/>
            <a:r>
              <a:rPr lang="en-US" sz="1800" b="0" i="0" u="none" strike="noStrike" baseline="0" dirty="0">
                <a:latin typeface="Times New Roman" panose="02020603050405020304" pitchFamily="18" charset="0"/>
              </a:rPr>
              <a:t>information collection tasks during a battle so that the defending commander can make the appropriate</a:t>
            </a:r>
          </a:p>
          <a:p>
            <a:pPr algn="l"/>
            <a:r>
              <a:rPr lang="en-US" sz="1800" b="0" i="0" u="none" strike="noStrike" baseline="0" dirty="0">
                <a:latin typeface="Times New Roman" panose="02020603050405020304" pitchFamily="18" charset="0"/>
              </a:rPr>
              <a:t>decisions and adjustments to the defense.</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4-76. Some information collection assets are susceptible to loss. Defensive plans must also address the</a:t>
            </a:r>
          </a:p>
          <a:p>
            <a:pPr algn="l"/>
            <a:r>
              <a:rPr lang="en-US" sz="1800" b="0" i="0" u="none" strike="noStrike" baseline="0" dirty="0">
                <a:latin typeface="Times New Roman" panose="02020603050405020304" pitchFamily="18" charset="0"/>
              </a:rPr>
              <a:t>sustainment, replacement, and reconstitution of information collection assets throughout the execution of a</a:t>
            </a:r>
          </a:p>
          <a:p>
            <a:pPr algn="l"/>
            <a:r>
              <a:rPr lang="en-US" sz="1800" b="0" i="0" u="none" strike="noStrike" baseline="0" dirty="0">
                <a:latin typeface="Times New Roman" panose="02020603050405020304" pitchFamily="18" charset="0"/>
              </a:rPr>
              <a:t>defense.</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30</a:t>
            </a:fld>
            <a:endParaRPr lang="en-US"/>
          </a:p>
        </p:txBody>
      </p:sp>
    </p:spTree>
    <p:extLst>
      <p:ext uri="{BB962C8B-B14F-4D97-AF65-F5344CB8AC3E}">
        <p14:creationId xmlns:p14="http://schemas.microsoft.com/office/powerpoint/2010/main" val="4107804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3-38</a:t>
            </a:r>
          </a:p>
          <a:p>
            <a:endParaRPr lang="en-US" b="1" dirty="0"/>
          </a:p>
          <a:p>
            <a:pPr algn="l"/>
            <a:r>
              <a:rPr lang="en-US" sz="1800" b="0" i="0" u="none" strike="noStrike" baseline="0" dirty="0">
                <a:latin typeface="TimesNewRomanPSMT"/>
              </a:rPr>
              <a:t>For indirect fire plan to be effective in the defense, the Infantry platoon plans and executes fires in a manner, which achieves the intended task and purpose of each target.</a:t>
            </a:r>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Army Indirect Fires and Joint Fires in the Defense</a:t>
            </a:r>
          </a:p>
          <a:p>
            <a:pPr algn="l"/>
            <a:endParaRPr lang="en-US" sz="1800" b="1"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Air and Missile Defense</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31</a:t>
            </a:fld>
            <a:endParaRPr lang="en-US"/>
          </a:p>
        </p:txBody>
      </p:sp>
    </p:spTree>
    <p:extLst>
      <p:ext uri="{BB962C8B-B14F-4D97-AF65-F5344CB8AC3E}">
        <p14:creationId xmlns:p14="http://schemas.microsoft.com/office/powerpoint/2010/main" val="173630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230" algn="l"/>
            <a:r>
              <a:rPr lang="en-US" sz="1800" b="1" i="0" u="none" strike="noStrike" baseline="0" dirty="0">
                <a:latin typeface="Times New Roman" panose="02020603050405020304" pitchFamily="18" charset="0"/>
              </a:rPr>
              <a:t>ADP 3-90, Chapter 4, Pg 4-1</a:t>
            </a:r>
          </a:p>
          <a:p>
            <a:pPr marR="1230" algn="l"/>
            <a:endParaRPr lang="en-US" sz="1800" b="0" i="0" u="none" strike="noStrike" baseline="0" dirty="0">
              <a:latin typeface="Times New Roman" panose="02020603050405020304" pitchFamily="18" charset="0"/>
            </a:endParaRPr>
          </a:p>
          <a:p>
            <a:pPr marR="1230" algn="l"/>
            <a:r>
              <a:rPr lang="en-US" sz="1800" b="0" i="0" u="none" strike="noStrike" baseline="0" dirty="0">
                <a:latin typeface="Times New Roman" panose="02020603050405020304" pitchFamily="18" charset="0"/>
              </a:rPr>
              <a:t>The inherent strengths of the defense are the defender’s ability to occupy positions before an attack and use the available time to improve those defenses. </a:t>
            </a:r>
          </a:p>
          <a:p>
            <a:pPr marR="1230" algn="l"/>
            <a:endParaRPr lang="en-US" sz="1800" b="0" i="0" u="none" strike="noStrike" baseline="0" dirty="0">
              <a:latin typeface="Times New Roman" panose="02020603050405020304" pitchFamily="18" charset="0"/>
            </a:endParaRPr>
          </a:p>
          <a:p>
            <a:pPr marR="1230" algn="l"/>
            <a:r>
              <a:rPr lang="en-US" sz="1800" b="0" i="0" u="none" strike="noStrike" baseline="0" dirty="0">
                <a:latin typeface="Times New Roman" panose="02020603050405020304" pitchFamily="18" charset="0"/>
              </a:rPr>
              <a:t>A defending force stops improving its defensive preparations only when it retrogrades or begins to engage enemy forces. </a:t>
            </a:r>
          </a:p>
          <a:p>
            <a:pPr marR="1230" algn="l"/>
            <a:endParaRPr lang="en-US" sz="1800" b="0" i="0" u="none" strike="noStrike" baseline="0" dirty="0">
              <a:latin typeface="Times New Roman" panose="02020603050405020304" pitchFamily="18" charset="0"/>
            </a:endParaRPr>
          </a:p>
          <a:p>
            <a:pPr marR="1230" algn="l"/>
            <a:r>
              <a:rPr lang="en-US" sz="1800" b="0" i="0" u="none" strike="noStrike" baseline="0" dirty="0">
                <a:latin typeface="Times New Roman" panose="02020603050405020304" pitchFamily="18" charset="0"/>
              </a:rPr>
              <a:t>Even during combat, a defending force takes the opportunities afforded by lulls in action to improve its positions and repair combat damage.</a:t>
            </a:r>
          </a:p>
          <a:p>
            <a:pPr marR="1230" algn="l"/>
            <a:endParaRPr lang="en-US" sz="1800" b="0" i="0" u="none" strike="noStrike" baseline="0" dirty="0">
              <a:latin typeface="Times New Roman" panose="02020603050405020304" pitchFamily="18" charset="0"/>
            </a:endParaRPr>
          </a:p>
          <a:p>
            <a:pPr marR="1170" algn="l"/>
            <a:r>
              <a:rPr lang="en-US" sz="1800" b="0" i="0" u="none" strike="noStrike" baseline="0" dirty="0">
                <a:latin typeface="Times New Roman" panose="02020603050405020304" pitchFamily="18" charset="0"/>
              </a:rPr>
              <a:t>A defending force does not wait passively to be attacked. A defending force aggressively seeks ways of attriting and weakening enemy forces before close combat begins. </a:t>
            </a:r>
          </a:p>
          <a:p>
            <a:pPr marR="1170" algn="l"/>
            <a:endParaRPr lang="en-US" sz="1800" b="0" i="0" u="none" strike="noStrike" baseline="0" dirty="0">
              <a:latin typeface="Times New Roman" panose="02020603050405020304" pitchFamily="18" charset="0"/>
            </a:endParaRPr>
          </a:p>
          <a:p>
            <a:pPr marR="1170" algn="l"/>
            <a:r>
              <a:rPr lang="en-US" sz="1800" b="0" i="0" u="none" strike="noStrike" baseline="0" dirty="0">
                <a:latin typeface="Times New Roman" panose="02020603050405020304" pitchFamily="18" charset="0"/>
              </a:rPr>
              <a:t>A defending force maneuvers to place enemy forces in a position of disadvantage and attacks those enemy forces at every opportunity. </a:t>
            </a:r>
          </a:p>
          <a:p>
            <a:pPr marR="1170" algn="l"/>
            <a:endParaRPr lang="en-US" sz="1800" b="0" i="0" u="none" strike="noStrike" baseline="0" dirty="0">
              <a:latin typeface="Times New Roman" panose="02020603050405020304" pitchFamily="18" charset="0"/>
            </a:endParaRPr>
          </a:p>
          <a:p>
            <a:pPr marR="1170" algn="l"/>
            <a:r>
              <a:rPr lang="en-US" sz="1800" b="0" i="0" u="none" strike="noStrike" baseline="0" dirty="0">
                <a:latin typeface="Times New Roman" panose="02020603050405020304" pitchFamily="18" charset="0"/>
              </a:rPr>
              <a:t>The static and mobile elements of a defense combine to deprive enemy forces of the initiative. A defending force king every opportunity to transition to the offense.</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a:t>
            </a:fld>
            <a:endParaRPr lang="en-US"/>
          </a:p>
        </p:txBody>
      </p:sp>
    </p:spTree>
    <p:extLst>
      <p:ext uri="{BB962C8B-B14F-4D97-AF65-F5344CB8AC3E}">
        <p14:creationId xmlns:p14="http://schemas.microsoft.com/office/powerpoint/2010/main" val="259439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33</a:t>
            </a:fld>
            <a:endParaRPr lang="en-US"/>
          </a:p>
        </p:txBody>
      </p:sp>
    </p:spTree>
    <p:extLst>
      <p:ext uri="{BB962C8B-B14F-4D97-AF65-F5344CB8AC3E}">
        <p14:creationId xmlns:p14="http://schemas.microsoft.com/office/powerpoint/2010/main" val="3135162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34</a:t>
            </a:fld>
            <a:endParaRPr lang="en-US"/>
          </a:p>
        </p:txBody>
      </p:sp>
    </p:spTree>
    <p:extLst>
      <p:ext uri="{BB962C8B-B14F-4D97-AF65-F5344CB8AC3E}">
        <p14:creationId xmlns:p14="http://schemas.microsoft.com/office/powerpoint/2010/main" val="778078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35</a:t>
            </a:fld>
            <a:endParaRPr lang="en-US"/>
          </a:p>
        </p:txBody>
      </p:sp>
    </p:spTree>
    <p:extLst>
      <p:ext uri="{BB962C8B-B14F-4D97-AF65-F5344CB8AC3E}">
        <p14:creationId xmlns:p14="http://schemas.microsoft.com/office/powerpoint/2010/main" val="1943971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3-38</a:t>
            </a:r>
          </a:p>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36</a:t>
            </a:fld>
            <a:endParaRPr lang="en-US"/>
          </a:p>
        </p:txBody>
      </p:sp>
    </p:spTree>
    <p:extLst>
      <p:ext uri="{BB962C8B-B14F-4D97-AF65-F5344CB8AC3E}">
        <p14:creationId xmlns:p14="http://schemas.microsoft.com/office/powerpoint/2010/main" val="1363928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3-39</a:t>
            </a:r>
          </a:p>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37</a:t>
            </a:fld>
            <a:endParaRPr lang="en-US"/>
          </a:p>
        </p:txBody>
      </p:sp>
    </p:spTree>
    <p:extLst>
      <p:ext uri="{BB962C8B-B14F-4D97-AF65-F5344CB8AC3E}">
        <p14:creationId xmlns:p14="http://schemas.microsoft.com/office/powerpoint/2010/main" val="1773158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3-39 – 3-41</a:t>
            </a:r>
          </a:p>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38</a:t>
            </a:fld>
            <a:endParaRPr lang="en-US"/>
          </a:p>
        </p:txBody>
      </p:sp>
    </p:spTree>
    <p:extLst>
      <p:ext uri="{BB962C8B-B14F-4D97-AF65-F5344CB8AC3E}">
        <p14:creationId xmlns:p14="http://schemas.microsoft.com/office/powerpoint/2010/main" val="3494696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latin typeface="Times New Roman" panose="02020603050405020304" pitchFamily="18" charset="0"/>
              </a:rPr>
              <a:t>ATP 3-21.8, Chapter 3, Pg 3-41</a:t>
            </a:r>
          </a:p>
          <a:p>
            <a:endParaRPr lang="en-US" sz="18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39</a:t>
            </a:fld>
            <a:endParaRPr lang="en-US"/>
          </a:p>
        </p:txBody>
      </p:sp>
    </p:spTree>
    <p:extLst>
      <p:ext uri="{BB962C8B-B14F-4D97-AF65-F5344CB8AC3E}">
        <p14:creationId xmlns:p14="http://schemas.microsoft.com/office/powerpoint/2010/main" val="596013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40" algn="just"/>
            <a:r>
              <a:rPr lang="en-US" sz="1800" b="1" i="0" u="none" strike="noStrike" baseline="0" dirty="0">
                <a:solidFill>
                  <a:srgbClr val="231F20"/>
                </a:solidFill>
                <a:latin typeface="Arial" panose="020B0604020202020204" pitchFamily="34" charset="0"/>
                <a:cs typeface="Arial" panose="020B0604020202020204" pitchFamily="34" charset="0"/>
              </a:rPr>
              <a:t>ATP 3-21.8, Chapter 3, 3-41</a:t>
            </a:r>
          </a:p>
          <a:p>
            <a:pPr marR="1140" algn="just"/>
            <a:endParaRPr lang="en-US" sz="1800" b="1" i="0" u="none" strike="noStrike" baseline="0" dirty="0">
              <a:solidFill>
                <a:srgbClr val="231F20"/>
              </a:solidFill>
              <a:latin typeface="Arial" panose="020B0604020202020204" pitchFamily="34" charset="0"/>
              <a:cs typeface="Arial" panose="020B0604020202020204" pitchFamily="34" charset="0"/>
            </a:endParaRPr>
          </a:p>
          <a:p>
            <a:pPr marR="1140" algn="just"/>
            <a:endParaRPr lang="en-US" sz="1800" b="1" i="0" u="none" strike="noStrike" baseline="0" dirty="0">
              <a:solidFill>
                <a:srgbClr val="231F20"/>
              </a:solidFill>
              <a:latin typeface="Arial" panose="020B0604020202020204" pitchFamily="34" charset="0"/>
              <a:cs typeface="Arial" panose="020B0604020202020204" pitchFamily="34" charset="0"/>
            </a:endParaRPr>
          </a:p>
          <a:p>
            <a:pPr marR="1140" algn="just"/>
            <a:r>
              <a:rPr lang="en-US" sz="1800" b="1" i="0" u="none" strike="noStrike" baseline="0" dirty="0">
                <a:solidFill>
                  <a:srgbClr val="231F20"/>
                </a:solidFill>
                <a:latin typeface="Arial" panose="020B0604020202020204" pitchFamily="34" charset="0"/>
                <a:cs typeface="Arial" panose="020B0604020202020204" pitchFamily="34" charset="0"/>
              </a:rPr>
              <a:t>ATP 3-21.10, Chapter 3, Pg 3-2</a:t>
            </a:r>
          </a:p>
          <a:p>
            <a:pPr marR="1140" algn="just"/>
            <a:endParaRPr lang="en-US" sz="1800" b="1" i="0" u="none" strike="noStrike" baseline="0" dirty="0">
              <a:solidFill>
                <a:srgbClr val="231F20"/>
              </a:solidFill>
              <a:latin typeface="Arial" panose="020B0604020202020204" pitchFamily="34" charset="0"/>
              <a:cs typeface="Arial" panose="020B0604020202020204" pitchFamily="34" charset="0"/>
            </a:endParaRPr>
          </a:p>
          <a:p>
            <a:pPr marR="1140" algn="just"/>
            <a:endParaRPr lang="en-US" sz="1800" b="1" i="0" u="none" strike="noStrike" baseline="0" dirty="0">
              <a:solidFill>
                <a:srgbClr val="231F20"/>
              </a:solidFill>
              <a:latin typeface="Arial" panose="020B0604020202020204" pitchFamily="34" charset="0"/>
              <a:cs typeface="Arial" panose="020B0604020202020204" pitchFamily="34" charset="0"/>
            </a:endParaRPr>
          </a:p>
          <a:p>
            <a:pPr marR="1140" algn="just"/>
            <a:r>
              <a:rPr lang="en-US" sz="1800" b="1" i="0" u="none" strike="noStrike" baseline="0" dirty="0">
                <a:solidFill>
                  <a:srgbClr val="231F20"/>
                </a:solidFill>
                <a:latin typeface="Arial" panose="020B0604020202020204" pitchFamily="34" charset="0"/>
                <a:cs typeface="Arial" panose="020B0604020202020204" pitchFamily="34" charset="0"/>
              </a:rPr>
              <a:t>FM 3-90-1, Chapter 6, Pg 6-21</a:t>
            </a:r>
          </a:p>
        </p:txBody>
      </p:sp>
      <p:sp>
        <p:nvSpPr>
          <p:cNvPr id="4" name="Slide Number Placeholder 3"/>
          <p:cNvSpPr>
            <a:spLocks noGrp="1"/>
          </p:cNvSpPr>
          <p:nvPr>
            <p:ph type="sldNum" sz="quarter" idx="5"/>
          </p:nvPr>
        </p:nvSpPr>
        <p:spPr/>
        <p:txBody>
          <a:bodyPr/>
          <a:lstStyle/>
          <a:p>
            <a:fld id="{0556E227-7DD7-44CF-A447-A0063BADFF2C}" type="slidenum">
              <a:rPr lang="en-US" smtClean="0"/>
              <a:t>40</a:t>
            </a:fld>
            <a:endParaRPr lang="en-US"/>
          </a:p>
        </p:txBody>
      </p:sp>
    </p:spTree>
    <p:extLst>
      <p:ext uri="{BB962C8B-B14F-4D97-AF65-F5344CB8AC3E}">
        <p14:creationId xmlns:p14="http://schemas.microsoft.com/office/powerpoint/2010/main" val="4104311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40" algn="just"/>
            <a:r>
              <a:rPr lang="en-US" sz="1200" b="1" i="0" u="none" strike="noStrike" baseline="0" dirty="0">
                <a:solidFill>
                  <a:srgbClr val="231F20"/>
                </a:solidFill>
                <a:latin typeface="Arial" panose="020B0604020202020204" pitchFamily="34" charset="0"/>
                <a:cs typeface="Arial" panose="020B0604020202020204" pitchFamily="34" charset="0"/>
              </a:rPr>
              <a:t>ATP 3-21.8, Chapter 3, Pg 3-41 thru 3-43</a:t>
            </a:r>
          </a:p>
          <a:p>
            <a:pPr marR="1140" algn="just"/>
            <a:endParaRPr lang="en-US" sz="1200" b="1" i="0" u="none" strike="noStrike" baseline="0" dirty="0">
              <a:solidFill>
                <a:srgbClr val="231F20"/>
              </a:solidFill>
              <a:latin typeface="Arial" panose="020B0604020202020204" pitchFamily="34" charset="0"/>
              <a:cs typeface="Arial" panose="020B0604020202020204" pitchFamily="34" charset="0"/>
            </a:endParaRPr>
          </a:p>
          <a:p>
            <a:pPr algn="l"/>
            <a:r>
              <a:rPr lang="en-US" sz="1800" b="0" i="0" u="none" strike="noStrike" baseline="0" dirty="0">
                <a:latin typeface="TimesNewRomanPSMT"/>
              </a:rPr>
              <a:t>A platoon leader may conduct either an area or mobile defense along or behind a linear obstacle. </a:t>
            </a:r>
          </a:p>
          <a:p>
            <a:pPr algn="l"/>
            <a:endParaRPr lang="en-US" sz="1800" b="0" i="0" u="none" strike="noStrike" baseline="0" dirty="0">
              <a:latin typeface="TimesNewRomanPSMT"/>
            </a:endParaRPr>
          </a:p>
          <a:p>
            <a:pPr algn="l"/>
            <a:r>
              <a:rPr lang="en-US" sz="1800" b="0" i="0" u="none" strike="noStrike" baseline="0" dirty="0">
                <a:latin typeface="TimesNewRomanPSMT"/>
              </a:rPr>
              <a:t>The Infantry leader normally prefers an area defense because it accepts less risk by not allowing the enemy to cross the obstacle. </a:t>
            </a:r>
          </a:p>
          <a:p>
            <a:pPr algn="l"/>
            <a:endParaRPr lang="en-US" sz="1800" b="0" i="0" u="none" strike="noStrike" baseline="0" dirty="0">
              <a:latin typeface="TimesNewRomanPSMT"/>
            </a:endParaRPr>
          </a:p>
          <a:p>
            <a:pPr algn="l"/>
            <a:r>
              <a:rPr lang="en-US" sz="1800" b="0" i="0" u="none" strike="noStrike" baseline="0" dirty="0">
                <a:latin typeface="TimesNewRomanPSMT"/>
              </a:rPr>
              <a:t>Linear obstacles such as mountain ranges or river lines generally favor a forward defense. It is extremely difficult to deploy in strength along the entire length of a linear obstacle. </a:t>
            </a:r>
          </a:p>
          <a:p>
            <a:pPr algn="l"/>
            <a:endParaRPr lang="en-US" sz="1800" b="0" i="0" u="none" strike="noStrike" baseline="0" dirty="0">
              <a:latin typeface="TimesNewRomanPSMT"/>
            </a:endParaRPr>
          </a:p>
          <a:p>
            <a:pPr algn="l"/>
            <a:r>
              <a:rPr lang="en-US" sz="1800" b="0" i="0" u="none" strike="noStrike" baseline="0" dirty="0">
                <a:latin typeface="TimesNewRomanPSMT"/>
              </a:rPr>
              <a:t>The defending leader must conduct economy of force measures in some areas.</a:t>
            </a:r>
            <a:endParaRPr lang="en-US" sz="1200" b="1" i="0" u="none" strike="noStrike" baseline="0" dirty="0">
              <a:solidFill>
                <a:srgbClr val="231F20"/>
              </a:solidFill>
              <a:latin typeface="Arial" panose="020B0604020202020204" pitchFamily="34" charset="0"/>
              <a:cs typeface="Arial" panose="020B0604020202020204" pitchFamily="34" charset="0"/>
            </a:endParaRPr>
          </a:p>
          <a:p>
            <a:pPr marR="1140" algn="just"/>
            <a:endParaRPr lang="en-US" sz="1200" b="1" i="0" u="none" strike="noStrike" baseline="0" dirty="0">
              <a:solidFill>
                <a:srgbClr val="231F20"/>
              </a:solidFill>
              <a:latin typeface="Arial" panose="020B0604020202020204" pitchFamily="34" charset="0"/>
              <a:cs typeface="Arial" panose="020B0604020202020204" pitchFamily="34" charset="0"/>
            </a:endParaRPr>
          </a:p>
          <a:p>
            <a:pPr marR="1140" algn="just"/>
            <a:endParaRPr lang="en-US" sz="1200" b="1" i="0" u="none" strike="noStrike" baseline="0" dirty="0">
              <a:solidFill>
                <a:srgbClr val="231F20"/>
              </a:solidFill>
              <a:latin typeface="Arial" panose="020B0604020202020204" pitchFamily="34" charset="0"/>
              <a:cs typeface="Arial" panose="020B0604020202020204" pitchFamily="34" charset="0"/>
            </a:endParaRPr>
          </a:p>
          <a:p>
            <a:pPr marR="1140" algn="just"/>
            <a:r>
              <a:rPr lang="en-US" sz="1200" b="1" i="0" u="none" strike="noStrike" baseline="0" dirty="0">
                <a:solidFill>
                  <a:srgbClr val="231F20"/>
                </a:solidFill>
                <a:latin typeface="Arial" panose="020B0604020202020204" pitchFamily="34" charset="0"/>
                <a:cs typeface="Arial" panose="020B0604020202020204" pitchFamily="34" charset="0"/>
              </a:rPr>
              <a:t>ATP 3-21.10, Chapter 3, Pg 3-2</a:t>
            </a:r>
          </a:p>
          <a:p>
            <a:pPr marR="1140" algn="just"/>
            <a:endParaRPr lang="en-US" sz="1200" b="1" i="0" u="none" strike="noStrike" baseline="0" dirty="0">
              <a:solidFill>
                <a:srgbClr val="231F20"/>
              </a:solidFill>
              <a:latin typeface="Arial" panose="020B0604020202020204" pitchFamily="34" charset="0"/>
              <a:cs typeface="Arial" panose="020B0604020202020204" pitchFamily="34" charset="0"/>
            </a:endParaRPr>
          </a:p>
          <a:p>
            <a:pPr marR="1140" algn="just"/>
            <a:r>
              <a:rPr lang="en-US" sz="1200" b="1" i="0" u="none" strike="noStrike" baseline="0" dirty="0">
                <a:solidFill>
                  <a:srgbClr val="231F20"/>
                </a:solidFill>
                <a:latin typeface="Arial" panose="020B0604020202020204" pitchFamily="34" charset="0"/>
                <a:cs typeface="Arial" panose="020B0604020202020204" pitchFamily="34" charset="0"/>
              </a:rPr>
              <a:t>FM 3-90-1, Chapter 6, Pg 6-21</a:t>
            </a:r>
          </a:p>
          <a:p>
            <a:pPr marR="1140" algn="just"/>
            <a:endParaRPr lang="en-US" sz="1200" b="0" i="0" u="none" strike="noStrike" baseline="0" dirty="0">
              <a:solidFill>
                <a:srgbClr val="231F20"/>
              </a:solidFill>
              <a:latin typeface="Times New Roman" panose="02020603050405020304" pitchFamily="18" charset="0"/>
            </a:endParaRPr>
          </a:p>
          <a:p>
            <a:pPr marR="1140" algn="just"/>
            <a:endParaRPr lang="en-US" sz="1200" b="0" i="0" u="none" strike="noStrike" baseline="0" dirty="0">
              <a:solidFill>
                <a:srgbClr val="231F20"/>
              </a:solidFill>
              <a:latin typeface="Times New Roman" panose="02020603050405020304" pitchFamily="18" charset="0"/>
            </a:endParaRPr>
          </a:p>
          <a:p>
            <a:pPr marR="1140" algn="just"/>
            <a:r>
              <a:rPr lang="en-US" sz="1200" b="0" i="0" u="none" strike="noStrike" baseline="0" dirty="0">
                <a:solidFill>
                  <a:srgbClr val="231F20"/>
                </a:solidFill>
                <a:latin typeface="Times New Roman" panose="02020603050405020304" pitchFamily="18" charset="0"/>
              </a:rPr>
              <a:t>A linear obstacle adds to the strength of the defense and can be a river, a stream with steep embankments or a manmade obstacle such as a highway or embankment. </a:t>
            </a:r>
          </a:p>
          <a:p>
            <a:pPr marR="1140" algn="just"/>
            <a:endParaRPr lang="en-US" sz="1200" b="0" i="0" u="none" strike="noStrike" baseline="0" dirty="0">
              <a:solidFill>
                <a:srgbClr val="231F20"/>
              </a:solidFill>
              <a:latin typeface="Times New Roman" panose="02020603050405020304" pitchFamily="18" charset="0"/>
            </a:endParaRPr>
          </a:p>
          <a:p>
            <a:pPr marR="1140" algn="just"/>
            <a:r>
              <a:rPr lang="en-US" sz="1200" b="0" i="0" u="none" strike="noStrike" baseline="0" dirty="0">
                <a:solidFill>
                  <a:srgbClr val="231F20"/>
                </a:solidFill>
                <a:latin typeface="Times New Roman" panose="02020603050405020304" pitchFamily="18" charset="0"/>
              </a:rPr>
              <a:t>The key to success in a defense of a linear obstacle is maintaining the integrity of the defense by preventing the enemy from securing a foothold on the friendly side of the obstacle. </a:t>
            </a:r>
          </a:p>
          <a:p>
            <a:pPr marR="1140" algn="just"/>
            <a:endParaRPr lang="en-US" sz="1200" b="0" i="0" u="none" strike="noStrike" baseline="0" dirty="0">
              <a:solidFill>
                <a:srgbClr val="231F20"/>
              </a:solidFill>
              <a:latin typeface="Times New Roman" panose="02020603050405020304" pitchFamily="18" charset="0"/>
            </a:endParaRPr>
          </a:p>
          <a:p>
            <a:pPr marR="1150" algn="just"/>
            <a:r>
              <a:rPr lang="en-US" sz="1200" b="0" i="0" u="none" strike="noStrike" baseline="0" dirty="0">
                <a:solidFill>
                  <a:srgbClr val="231F20"/>
                </a:solidFill>
                <a:latin typeface="Times New Roman" panose="02020603050405020304" pitchFamily="18" charset="0"/>
              </a:rPr>
              <a:t>When the enemy is able to gain and maintain a foothold, the company must contain it and prevent its expansion. </a:t>
            </a:r>
          </a:p>
          <a:p>
            <a:pPr marR="1150" algn="just"/>
            <a:endParaRPr lang="en-US" sz="1200" b="0" i="0" u="none" strike="noStrike" baseline="0" dirty="0">
              <a:solidFill>
                <a:srgbClr val="231F20"/>
              </a:solidFill>
              <a:latin typeface="Times New Roman" panose="02020603050405020304" pitchFamily="18" charset="0"/>
            </a:endParaRPr>
          </a:p>
          <a:p>
            <a:pPr marR="1150" algn="just"/>
            <a:r>
              <a:rPr lang="en-US" sz="1200" b="0" i="0" u="none" strike="noStrike" baseline="0" dirty="0">
                <a:solidFill>
                  <a:srgbClr val="231F20"/>
                </a:solidFill>
                <a:latin typeface="Times New Roman" panose="02020603050405020304" pitchFamily="18" charset="0"/>
              </a:rPr>
              <a:t>The commander should have a plan to conduct a delay if the enemy gains sufficient strength to attack out of the bridgehead. </a:t>
            </a:r>
          </a:p>
          <a:p>
            <a:pPr marR="1150" algn="just"/>
            <a:endParaRPr lang="en-US" sz="1200" b="0" i="0" u="none" strike="noStrike" baseline="0" dirty="0">
              <a:solidFill>
                <a:srgbClr val="231F20"/>
              </a:solidFill>
              <a:latin typeface="Times New Roman" panose="02020603050405020304" pitchFamily="18" charset="0"/>
            </a:endParaRPr>
          </a:p>
          <a:p>
            <a:pPr marR="1150" algn="just"/>
            <a:r>
              <a:rPr lang="en-US" sz="1200" b="0" i="0" u="none" strike="noStrike" baseline="0" dirty="0">
                <a:solidFill>
                  <a:srgbClr val="231F20"/>
                </a:solidFill>
                <a:latin typeface="Times New Roman" panose="02020603050405020304" pitchFamily="18" charset="0"/>
              </a:rPr>
              <a:t>Defending units integrate additional obstacles to stop enemy forces, channel them into planned EAs, and to further, enable the integrity of the linear obstacle. </a:t>
            </a:r>
          </a:p>
          <a:p>
            <a:pPr marR="1150" algn="just"/>
            <a:endParaRPr lang="en-US" sz="1200" b="0" i="0" u="none" strike="noStrike" baseline="0" dirty="0">
              <a:solidFill>
                <a:srgbClr val="231F20"/>
              </a:solidFill>
              <a:latin typeface="Times New Roman" panose="02020603050405020304" pitchFamily="18" charset="0"/>
            </a:endParaRPr>
          </a:p>
          <a:p>
            <a:pPr marR="1150" algn="just"/>
            <a:r>
              <a:rPr lang="en-US" sz="1200" b="0" i="0" u="none" strike="noStrike" baseline="0" dirty="0">
                <a:solidFill>
                  <a:srgbClr val="231F20"/>
                </a:solidFill>
                <a:latin typeface="Times New Roman" panose="02020603050405020304" pitchFamily="18" charset="0"/>
              </a:rPr>
              <a:t>The defense of a linear obstacle usually forces the enemy to deploy, concentrate forces, and conduct breaching operations. (See figure 3-1.) </a:t>
            </a:r>
          </a:p>
          <a:p>
            <a:pPr marR="1150" algn="just"/>
            <a:endParaRPr lang="en-US" sz="1200" b="0" i="0" u="none" strike="noStrike" baseline="0" dirty="0">
              <a:solidFill>
                <a:srgbClr val="231F20"/>
              </a:solidFill>
              <a:latin typeface="Times New Roman" panose="02020603050405020304" pitchFamily="18" charset="0"/>
            </a:endParaRPr>
          </a:p>
          <a:p>
            <a:pPr marR="1150" algn="just"/>
            <a:r>
              <a:rPr lang="en-US" sz="1200" b="0" i="0" u="none" strike="noStrike" baseline="0" dirty="0">
                <a:solidFill>
                  <a:srgbClr val="231F20"/>
                </a:solidFill>
                <a:latin typeface="Times New Roman" panose="02020603050405020304" pitchFamily="18" charset="0"/>
              </a:rPr>
              <a:t>When attacked, the defending force isolates the enemy, conducts counterattacks, and delivers fires onto the concentrated force to defeat attempts to breach the obstacle.</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41</a:t>
            </a:fld>
            <a:endParaRPr lang="en-US"/>
          </a:p>
        </p:txBody>
      </p:sp>
    </p:spTree>
    <p:extLst>
      <p:ext uri="{BB962C8B-B14F-4D97-AF65-F5344CB8AC3E}">
        <p14:creationId xmlns:p14="http://schemas.microsoft.com/office/powerpoint/2010/main" val="3381257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31F20"/>
                </a:solidFill>
                <a:latin typeface="Arial" panose="020B0604020202020204" pitchFamily="34" charset="0"/>
                <a:cs typeface="Arial" panose="020B0604020202020204" pitchFamily="34" charset="0"/>
              </a:rPr>
              <a:t>ATP 3-21.8, Chapter 3, Pg 3-43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231F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31F20"/>
                </a:solidFill>
                <a:latin typeface="Arial" panose="020B0604020202020204" pitchFamily="34" charset="0"/>
                <a:cs typeface="Arial" panose="020B0604020202020204" pitchFamily="34" charset="0"/>
              </a:rPr>
              <a:t>ATP 3-21.10, Chapter 3, Pg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231F2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231F20"/>
                </a:solidFill>
                <a:latin typeface="Arial" panose="020B0604020202020204" pitchFamily="34" charset="0"/>
                <a:cs typeface="Arial" panose="020B0604020202020204" pitchFamily="34" charset="0"/>
              </a:rPr>
              <a:t>FM 3-90-1, Chapter 6, Pg 6-22</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42</a:t>
            </a:fld>
            <a:endParaRPr lang="en-US"/>
          </a:p>
        </p:txBody>
      </p:sp>
    </p:spTree>
    <p:extLst>
      <p:ext uri="{BB962C8B-B14F-4D97-AF65-F5344CB8AC3E}">
        <p14:creationId xmlns:p14="http://schemas.microsoft.com/office/powerpoint/2010/main" val="213985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40" algn="just"/>
            <a:r>
              <a:rPr lang="en-US" sz="1200" b="1" i="0" u="none" strike="noStrike" baseline="0" dirty="0">
                <a:latin typeface="Times New Roman" panose="02020603050405020304" pitchFamily="18" charset="0"/>
              </a:rPr>
              <a:t>ATP 3-21.8, Chapter 3, Pg 3-1</a:t>
            </a:r>
          </a:p>
          <a:p>
            <a:pPr marR="1140" algn="just"/>
            <a:endParaRPr lang="en-US" sz="1200" b="0" i="0" u="none" strike="noStrike" baseline="0" dirty="0">
              <a:latin typeface="Times New Roman" panose="02020603050405020304" pitchFamily="18" charset="0"/>
            </a:endParaRPr>
          </a:p>
          <a:p>
            <a:pPr algn="l"/>
            <a:r>
              <a:rPr lang="en-US" sz="1800" b="0" i="0" u="none" strike="noStrike" baseline="0" dirty="0">
                <a:latin typeface="TimesNewRomanPSMT"/>
              </a:rPr>
              <a:t>The Infantry platoon and squad uses the defense to occupy and prepare positions and mass the effects of direct fires on likely avenues of approach or mobility corridors.</a:t>
            </a:r>
          </a:p>
          <a:p>
            <a:pPr algn="l"/>
            <a:r>
              <a:rPr lang="en-US" sz="1800" b="0" i="0" u="none" strike="noStrike" baseline="0" dirty="0">
                <a:latin typeface="TimesNewRomanPSMT"/>
              </a:rPr>
              <a:t>While the offense is the most decisive type of combat operation, the defense is the stronger type. The following paragraphs discuss the basics of the defense.</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6</a:t>
            </a:fld>
            <a:endParaRPr lang="en-US"/>
          </a:p>
        </p:txBody>
      </p:sp>
    </p:spTree>
    <p:extLst>
      <p:ext uri="{BB962C8B-B14F-4D97-AF65-F5344CB8AC3E}">
        <p14:creationId xmlns:p14="http://schemas.microsoft.com/office/powerpoint/2010/main" val="2700456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31F20"/>
                </a:solidFill>
                <a:latin typeface="Arial" panose="020B0604020202020204" pitchFamily="34" charset="0"/>
                <a:cs typeface="Arial" panose="020B0604020202020204" pitchFamily="34" charset="0"/>
              </a:rPr>
              <a:t>ATP 3-21.8, Chapter 3, Pg 3-44</a:t>
            </a:r>
          </a:p>
          <a:p>
            <a:endParaRPr lang="en-US" sz="1800" b="1" i="0" u="none" strike="noStrike" baseline="0" dirty="0">
              <a:solidFill>
                <a:srgbClr val="231F20"/>
              </a:solidFill>
              <a:latin typeface="Arial" panose="020B0604020202020204" pitchFamily="34" charset="0"/>
              <a:cs typeface="Arial" panose="020B0604020202020204" pitchFamily="34" charset="0"/>
            </a:endParaRPr>
          </a:p>
          <a:p>
            <a:pPr algn="l"/>
            <a:r>
              <a:rPr lang="en-US" sz="1800" b="0" i="0" u="none" strike="noStrike" baseline="0" dirty="0">
                <a:latin typeface="TimesNewRomanPSMT"/>
              </a:rPr>
              <a:t>The Infantry platoon prepares a perimeter defense when there are no friendly units adjacent to it. </a:t>
            </a:r>
          </a:p>
          <a:p>
            <a:pPr algn="l"/>
            <a:endParaRPr lang="en-US" sz="1800" b="0" i="0" u="none" strike="noStrike" baseline="0" dirty="0">
              <a:latin typeface="TimesNewRomanPSMT"/>
            </a:endParaRPr>
          </a:p>
          <a:p>
            <a:pPr algn="l"/>
            <a:r>
              <a:rPr lang="en-US" sz="1800" b="0" i="0" u="none" strike="noStrike" baseline="0" dirty="0">
                <a:latin typeface="TimesNewRomanPSMT"/>
              </a:rPr>
              <a:t>A perimeter defense might be used in a reserve position, in an AA or patrol base, on a follow-on decentralized platoon operation during resupply or when the platoon is isolated.</a:t>
            </a:r>
            <a:endParaRPr lang="en-US" sz="1800" b="1" i="0" u="none" strike="noStrike" baseline="0" dirty="0">
              <a:solidFill>
                <a:srgbClr val="231F20"/>
              </a:solidFill>
              <a:latin typeface="Arial" panose="020B0604020202020204" pitchFamily="34" charset="0"/>
              <a:cs typeface="Arial" panose="020B0604020202020204" pitchFamily="34" charset="0"/>
            </a:endParaRPr>
          </a:p>
          <a:p>
            <a:endParaRPr lang="en-US" sz="1800" b="1" i="0" u="none" strike="noStrike" baseline="0" dirty="0">
              <a:solidFill>
                <a:srgbClr val="231F20"/>
              </a:solidFill>
              <a:latin typeface="Arial" panose="020B0604020202020204" pitchFamily="34" charset="0"/>
              <a:cs typeface="Arial" panose="020B0604020202020204" pitchFamily="34" charset="0"/>
            </a:endParaRPr>
          </a:p>
          <a:p>
            <a:endParaRPr lang="en-US" sz="1800" b="1" i="0" u="none" strike="noStrike" baseline="0" dirty="0">
              <a:solidFill>
                <a:srgbClr val="231F20"/>
              </a:solidFill>
              <a:latin typeface="Arial" panose="020B0604020202020204" pitchFamily="34" charset="0"/>
              <a:cs typeface="Arial" panose="020B0604020202020204" pitchFamily="34" charset="0"/>
            </a:endParaRPr>
          </a:p>
          <a:p>
            <a:r>
              <a:rPr lang="en-US" sz="1800" b="1" i="0" u="none" strike="noStrike" baseline="0" dirty="0">
                <a:solidFill>
                  <a:srgbClr val="231F20"/>
                </a:solidFill>
                <a:latin typeface="Arial" panose="020B0604020202020204" pitchFamily="34" charset="0"/>
                <a:cs typeface="Arial" panose="020B0604020202020204" pitchFamily="34" charset="0"/>
              </a:rPr>
              <a:t>ATP 3-21.10, Chapter 3, Pg 3-5</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Perimeters vary in shape depending on the terrain and situation with the perimeter shape conforming to the terrain features that best use friendly observation and fields of fire. </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The commander in a perimeter defense designates the trace of the perimeter, battle positions, contact points, and lateral and forward boundaries. </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When the commander determines the most probable direction of enemy attack, that part of the perimeter covering that approach may be reinforced with additional resources. </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Once the threat is determined and from which direction resources such as additional gun teams, and javelins are emplaced to eliminate the enemy along the identified avenue of approach. </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The commander employs patrols, raids, ambushes, air attacks, and supporting fires to harass and destroy enemy forces before they make contact with the perimeter. </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The commander increases the effectiveness of the perimeter by tying it into a natural obstacle, such as a river, which allows the defending unit to concentrate its combat power in more threatened areas. </a:t>
            </a:r>
          </a:p>
          <a:p>
            <a:endParaRPr lang="en-US" sz="1800" b="0" i="0" u="none" strike="noStrike" baseline="0" dirty="0">
              <a:solidFill>
                <a:srgbClr val="231F20"/>
              </a:solidFill>
              <a:latin typeface="Times New Roman" panose="02020603050405020304" pitchFamily="18" charset="0"/>
            </a:endParaRPr>
          </a:p>
          <a:p>
            <a:r>
              <a:rPr lang="en-US" sz="1800" b="0" i="0" u="none" strike="noStrike" baseline="0" dirty="0">
                <a:solidFill>
                  <a:srgbClr val="231F20"/>
                </a:solidFill>
                <a:latin typeface="Times New Roman" panose="02020603050405020304" pitchFamily="18" charset="0"/>
              </a:rPr>
              <a:t>Normally, if a reserve is identified by the company commander it is centrally located to react to any point of penetration along the company perimeter.</a:t>
            </a: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43</a:t>
            </a:fld>
            <a:endParaRPr lang="en-US"/>
          </a:p>
        </p:txBody>
      </p:sp>
    </p:spTree>
    <p:extLst>
      <p:ext uri="{BB962C8B-B14F-4D97-AF65-F5344CB8AC3E}">
        <p14:creationId xmlns:p14="http://schemas.microsoft.com/office/powerpoint/2010/main" val="3049679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31F20"/>
                </a:solidFill>
                <a:latin typeface="Arial" panose="020B0604020202020204" pitchFamily="34" charset="0"/>
                <a:cs typeface="Arial" panose="020B0604020202020204" pitchFamily="34" charset="0"/>
              </a:rPr>
              <a:t>ATP 3-21.8, Chapter 3, Pg 3-46</a:t>
            </a:r>
          </a:p>
          <a:p>
            <a:endParaRPr lang="en-US" sz="1800" b="1" i="0" u="none" strike="noStrike" baseline="0" dirty="0">
              <a:solidFill>
                <a:srgbClr val="231F20"/>
              </a:solidFill>
              <a:latin typeface="Arial" panose="020B0604020202020204" pitchFamily="34" charset="0"/>
              <a:cs typeface="Arial" panose="020B0604020202020204" pitchFamily="34" charset="0"/>
            </a:endParaRPr>
          </a:p>
          <a:p>
            <a:pPr algn="l"/>
            <a:r>
              <a:rPr lang="en-US" sz="1800" b="1" i="0" u="none" strike="noStrike" baseline="0" dirty="0">
                <a:latin typeface="TimesNewRomanPS-BoldMT"/>
              </a:rPr>
              <a:t>Y-SHAPE VARIATION</a:t>
            </a:r>
          </a:p>
          <a:p>
            <a:pPr algn="l"/>
            <a:endParaRPr lang="en-US" sz="1800" b="1" i="0" u="none" strike="noStrike" baseline="0" dirty="0">
              <a:latin typeface="TimesNewRomanPS-BoldMT"/>
            </a:endParaRPr>
          </a:p>
          <a:p>
            <a:pPr algn="l"/>
            <a:r>
              <a:rPr lang="en-US" sz="1800" b="0" i="0" u="none" strike="noStrike" baseline="0" dirty="0">
                <a:latin typeface="TimesNewRomanPSMT"/>
              </a:rPr>
              <a:t>The Y-shaped perimeter defense is a variation of the perimeter defense that uses</a:t>
            </a:r>
          </a:p>
          <a:p>
            <a:pPr algn="l"/>
            <a:r>
              <a:rPr lang="en-US" sz="1800" b="0" i="0" u="none" strike="noStrike" baseline="0" dirty="0">
                <a:latin typeface="TimesNewRomanPSMT"/>
              </a:rPr>
              <a:t>the terrain effectively. This defense is used when the terrain, cover and concealment, or</a:t>
            </a:r>
          </a:p>
          <a:p>
            <a:pPr algn="l"/>
            <a:r>
              <a:rPr lang="en-US" sz="1800" b="0" i="0" u="none" strike="noStrike" baseline="0" dirty="0">
                <a:latin typeface="TimesNewRomanPSMT"/>
              </a:rPr>
              <a:t>fields of fire do not support the physical positioning of the squads in a circular manner.</a:t>
            </a:r>
          </a:p>
          <a:p>
            <a:pPr algn="l"/>
            <a:r>
              <a:rPr lang="en-US" sz="1800" b="0" i="0" u="none" strike="noStrike" baseline="0" dirty="0">
                <a:latin typeface="TimesNewRomanPSMT"/>
              </a:rPr>
              <a:t>The Y-</a:t>
            </a:r>
            <a:r>
              <a:rPr lang="en-US" sz="1800" b="0" i="0" u="none" strike="noStrike" baseline="0" dirty="0">
                <a:latin typeface="TimesNewRoman"/>
              </a:rPr>
              <a:t>shaped perimeter defense is so named because the squad’s battle po</a:t>
            </a:r>
            <a:r>
              <a:rPr lang="en-US" sz="1800" b="0" i="0" u="none" strike="noStrike" baseline="0" dirty="0">
                <a:latin typeface="TimesNewRomanPSMT"/>
              </a:rPr>
              <a:t>sitions are</a:t>
            </a:r>
          </a:p>
          <a:p>
            <a:pPr algn="l"/>
            <a:r>
              <a:rPr lang="en-US" sz="1800" b="0" i="0" u="none" strike="noStrike" baseline="0" dirty="0">
                <a:latin typeface="TimesNewRomanPSMT"/>
              </a:rPr>
              <a:t>positioned on three different axes radiating from one central point. (See figure 3-14, page </a:t>
            </a:r>
          </a:p>
          <a:p>
            <a:pPr algn="l"/>
            <a:r>
              <a:rPr lang="en-US" sz="1800" b="0" i="0" u="none" strike="noStrike" baseline="0" dirty="0">
                <a:latin typeface="TimesNewRomanPSMT"/>
              </a:rPr>
              <a:t>3-46.) It is still a perimeter defense because it is effective against an attack from any</a:t>
            </a:r>
          </a:p>
          <a:p>
            <a:pPr algn="l"/>
            <a:r>
              <a:rPr lang="en-US" sz="1800" b="0" i="0" u="none" strike="noStrike" baseline="0" dirty="0">
                <a:latin typeface="TimesNewRomanPSMT"/>
              </a:rPr>
              <a:t>direction. The Y-shaped defense provides all-round perimeter fires without having to</a:t>
            </a:r>
          </a:p>
          <a:p>
            <a:pPr algn="l"/>
            <a:r>
              <a:rPr lang="en-US" sz="1800" b="0" i="0" u="none" strike="noStrike" baseline="0" dirty="0">
                <a:latin typeface="TimesNewRomanPSMT"/>
              </a:rPr>
              <a:t>position Soldiers on the perimeter. It is likely to be most effective in mountainous terrain,</a:t>
            </a:r>
          </a:p>
          <a:p>
            <a:pPr algn="l"/>
            <a:r>
              <a:rPr lang="en-US" sz="1800" b="0" i="0" u="none" strike="noStrike" baseline="0" dirty="0">
                <a:latin typeface="TimesNewRomanPSMT"/>
              </a:rPr>
              <a:t>but it also may be used in a dense jungle environment due to limited fields of fire. All of</a:t>
            </a:r>
          </a:p>
          <a:p>
            <a:pPr algn="l"/>
            <a:r>
              <a:rPr lang="en-US" sz="1800" b="0" i="0" u="none" strike="noStrike" baseline="0" dirty="0">
                <a:latin typeface="TimesNewRomanPSMT"/>
              </a:rPr>
              <a:t>the fundamentals of a perimeter defense previously discussed apply, with the following</a:t>
            </a:r>
          </a:p>
          <a:p>
            <a:pPr algn="l"/>
            <a:r>
              <a:rPr lang="en-US" sz="1800" b="0" i="0" u="none" strike="noStrike" baseline="0" dirty="0">
                <a:latin typeface="TimesNewRomanPSMT"/>
              </a:rPr>
              <a:t>adjustments and special considerations:</a:t>
            </a:r>
          </a:p>
          <a:p>
            <a:pPr algn="l"/>
            <a:endParaRPr lang="en-US" sz="1800" b="0" i="0" u="none" strike="noStrike" baseline="0" dirty="0">
              <a:latin typeface="TimesNewRomanPSMT"/>
            </a:endParaRPr>
          </a:p>
          <a:p>
            <a:pPr algn="l"/>
            <a:r>
              <a:rPr lang="en-US" sz="1800" b="0" i="0" u="none" strike="noStrike" baseline="0" dirty="0">
                <a:latin typeface="TimesNewRomanPSMT"/>
              </a:rPr>
              <a:t>Although each squad battle position has a primary orientation for its fires, each squad must be prepared to reorient to mass fires into the engagement areas to its rear. </a:t>
            </a:r>
          </a:p>
          <a:p>
            <a:pPr algn="l"/>
            <a:endParaRPr lang="en-US" sz="1800" b="0" i="0" u="none" strike="noStrike" baseline="0" dirty="0">
              <a:latin typeface="TimesNewRomanPSMT"/>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When no most likely enemy approach is identified, or in limited visibility, each</a:t>
            </a:r>
          </a:p>
          <a:p>
            <a:pPr algn="l"/>
            <a:r>
              <a:rPr lang="en-US" sz="1800" b="0" i="0" u="none" strike="noStrike" baseline="0" dirty="0">
                <a:latin typeface="TimesNewRomanPSMT"/>
              </a:rPr>
              <a:t>squad may have half its Soldiers oriented into the engagement areas to the front</a:t>
            </a:r>
          </a:p>
          <a:p>
            <a:pPr algn="l"/>
            <a:r>
              <a:rPr lang="en-US" sz="1800" b="0" i="0" u="none" strike="noStrike" baseline="0" dirty="0">
                <a:latin typeface="TimesNewRomanPSMT"/>
              </a:rPr>
              <a:t>and half into the engagement areas to the rear. Ideally, supplementary individual</a:t>
            </a:r>
          </a:p>
          <a:p>
            <a:pPr algn="l"/>
            <a:r>
              <a:rPr lang="en-US" sz="1800" b="0" i="0" u="none" strike="noStrike" baseline="0" dirty="0">
                <a:latin typeface="TimesNewRomanPSMT"/>
              </a:rPr>
              <a:t>fighting positions are prepared, allowing Soldiers to reposition when required to</a:t>
            </a:r>
          </a:p>
          <a:p>
            <a:pPr algn="l"/>
            <a:r>
              <a:rPr lang="en-US" sz="1800" b="0" i="0" u="none" strike="noStrike" baseline="0" dirty="0">
                <a:latin typeface="TimesNewRomanPSMT"/>
              </a:rPr>
              <a:t>mass fires into one engagement area.</a:t>
            </a:r>
          </a:p>
          <a:p>
            <a:pPr algn="l"/>
            <a:endParaRPr lang="en-US" sz="1800" b="0" i="0" u="none" strike="noStrike" baseline="0" dirty="0">
              <a:latin typeface="TimesNewRomanPSMT"/>
            </a:endParaRPr>
          </a:p>
          <a:p>
            <a:pPr algn="l"/>
            <a:r>
              <a:rPr lang="en-US" sz="1800" b="0" i="0" u="none" strike="noStrike" baseline="0" dirty="0">
                <a:latin typeface="TimesNewRomanPSMT"/>
              </a:rPr>
              <a:t>When a most likely enemy avenue of approach is identified, the platoon leader may</a:t>
            </a:r>
          </a:p>
          <a:p>
            <a:pPr algn="l"/>
            <a:r>
              <a:rPr lang="en-US" sz="1800" b="0" i="0" u="none" strike="noStrike" baseline="0" dirty="0">
                <a:latin typeface="TimesNewRomanPSMT"/>
              </a:rPr>
              <a:t>adjust the normal platoon orientations to concentrate fires (see figure 3-15) for the</a:t>
            </a:r>
          </a:p>
          <a:p>
            <a:pPr algn="l"/>
            <a:r>
              <a:rPr lang="en-US" sz="1800" b="0" i="0" u="none" strike="noStrike" baseline="0" dirty="0">
                <a:latin typeface="TimesNewRomanPSMT"/>
              </a:rPr>
              <a:t>following reasons:</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This entails accepting risk in another area of the perimeter.</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platoon security plan should compensate for this with additional observation</a:t>
            </a:r>
          </a:p>
          <a:p>
            <a:pPr algn="l"/>
            <a:r>
              <a:rPr lang="en-US" sz="1800" b="0" i="0" u="none" strike="noStrike" baseline="0" dirty="0">
                <a:latin typeface="TimesNewRomanPSMT"/>
              </a:rPr>
              <a:t>posts, patrols, or other measures.</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positioning of the platoon command post, reserve, or any sustainment assets is</a:t>
            </a:r>
          </a:p>
          <a:p>
            <a:pPr algn="l"/>
            <a:r>
              <a:rPr lang="en-US" sz="1800" b="0" i="0" u="none" strike="noStrike" baseline="0" dirty="0">
                <a:latin typeface="TimesNewRomanPSMT"/>
              </a:rPr>
              <a:t>much more difficult due to a lack of depth within the perimeter.</a:t>
            </a:r>
          </a:p>
          <a:p>
            <a:pPr algn="l"/>
            <a:endParaRPr lang="en-US" sz="1800" b="0" i="0" u="none" strike="noStrike" baseline="0" dirty="0">
              <a:latin typeface="TimesNewRomanPSMT"/>
            </a:endParaRPr>
          </a:p>
          <a:p>
            <a:pPr algn="l"/>
            <a:r>
              <a:rPr lang="en-US" sz="1800" b="0" i="0" u="none" strike="noStrike" baseline="0" dirty="0">
                <a:latin typeface="TimesNewRomanPSMT"/>
              </a:rPr>
              <a:t>The most difficult aspect of the Y-shape perimeter defense is the fire control</a:t>
            </a:r>
          </a:p>
          <a:p>
            <a:pPr algn="l"/>
            <a:r>
              <a:rPr lang="en-US" sz="1800" b="0" i="0" u="none" strike="noStrike" baseline="0" dirty="0">
                <a:latin typeface="TimesNewRomanPSMT"/>
              </a:rPr>
              <a:t>measures required. To fight this defense without casualties from friendly fire, the leaders</a:t>
            </a:r>
          </a:p>
          <a:p>
            <a:pPr algn="l"/>
            <a:r>
              <a:rPr lang="en-US" sz="1800" b="0" i="0" u="none" strike="noStrike" baseline="0" dirty="0">
                <a:latin typeface="TimesNewRomanPSMT"/>
              </a:rPr>
              <a:t>must ensure the limits of fire for each weapon do not allow fires into the adjacent squad</a:t>
            </a:r>
          </a:p>
          <a:p>
            <a:pPr algn="l"/>
            <a:r>
              <a:rPr lang="en-US" sz="1800" b="0" i="0" u="none" strike="noStrike" baseline="0" dirty="0">
                <a:latin typeface="TimesNewRomanPSMT"/>
              </a:rPr>
              <a:t>positions. In a mountainous environment, firing downward into the engagement area may</a:t>
            </a:r>
          </a:p>
          <a:p>
            <a:pPr algn="l"/>
            <a:r>
              <a:rPr lang="en-US" sz="1800" b="0" i="0" u="none" strike="noStrike" baseline="0" dirty="0">
                <a:latin typeface="TimesNewRomanPSMT"/>
              </a:rPr>
              <a:t>make this simpler. Some measures to consider include:</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 medium machine guns near the apex of the "Y" to allow a final protective</a:t>
            </a:r>
          </a:p>
          <a:p>
            <a:pPr algn="l"/>
            <a:r>
              <a:rPr lang="en-US" sz="1800" b="0" i="0" u="none" strike="noStrike" baseline="0" dirty="0">
                <a:latin typeface="TimesNewRomanPSMT"/>
              </a:rPr>
              <a:t>line that covers the platoon front while firing away from the adjacent units.</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Cover the areas of the engagement areas closest to the apex with Claymores, nonpersistent</a:t>
            </a:r>
          </a:p>
          <a:p>
            <a:pPr algn="l"/>
            <a:r>
              <a:rPr lang="en-US" sz="1800" b="0" i="0" u="none" strike="noStrike" baseline="0" dirty="0">
                <a:latin typeface="TimesNewRomanPSMT"/>
              </a:rPr>
              <a:t>mines, or obstacles to reduce the need for direct fires in these areas.</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Identify those positions at most risk to friendly fires and prepare the fighting</a:t>
            </a:r>
          </a:p>
          <a:p>
            <a:pPr algn="l"/>
            <a:r>
              <a:rPr lang="en-US" sz="1800" b="0" i="0" u="none" strike="noStrike" baseline="0" dirty="0">
                <a:latin typeface="TimesNewRomanPSMT"/>
              </a:rPr>
              <a:t>position to protect the Soldier from fires in this direction.</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loss of one squad position may threaten the loss of the entire platoon. To</a:t>
            </a:r>
          </a:p>
          <a:p>
            <a:pPr algn="l"/>
            <a:r>
              <a:rPr lang="en-US" sz="1800" b="0" i="0" u="none" strike="noStrike" baseline="0" dirty="0">
                <a:latin typeface="TimesNewRomanPSMT"/>
              </a:rPr>
              <a:t>prevent this, plan and rehearse immediate counterattacks with a reserve or the least</a:t>
            </a:r>
          </a:p>
          <a:p>
            <a:pPr algn="l"/>
            <a:r>
              <a:rPr lang="en-US" sz="1800" b="0" i="0" u="none" strike="noStrike" baseline="0" dirty="0">
                <a:latin typeface="TimesNewRomanPSMT"/>
              </a:rPr>
              <a:t>committed platoon.</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Consider allowing the enemy to penetrate well into the engagement areas and</a:t>
            </a:r>
          </a:p>
          <a:p>
            <a:pPr algn="l"/>
            <a:r>
              <a:rPr lang="en-US" sz="1800" b="0" i="0" u="none" strike="noStrike" baseline="0" dirty="0">
                <a:latin typeface="TimesNewRomanPSMT"/>
              </a:rPr>
              <a:t>destroy him as in an ambush.</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Be aware that if a Y-shape defense is established on the prominent terrain feature</a:t>
            </a:r>
          </a:p>
          <a:p>
            <a:pPr algn="l"/>
            <a:r>
              <a:rPr lang="en-US" sz="1800" b="0" i="0" u="none" strike="noStrike" baseline="0" dirty="0">
                <a:latin typeface="TimesNewRomanPSMT"/>
              </a:rPr>
              <a:t>and the enemy has the ability to mass fires, he may fix the platoon with direct fires</a:t>
            </a:r>
          </a:p>
          <a:p>
            <a:pPr algn="l"/>
            <a:r>
              <a:rPr lang="en-US" sz="1800" b="0" i="0" u="none" strike="noStrike" baseline="0" dirty="0">
                <a:latin typeface="TimesNewRomanPSMT"/>
              </a:rPr>
              <a:t>and destroy it with massed indirect fires.</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44</a:t>
            </a:fld>
            <a:endParaRPr lang="en-US"/>
          </a:p>
        </p:txBody>
      </p:sp>
    </p:spTree>
    <p:extLst>
      <p:ext uri="{BB962C8B-B14F-4D97-AF65-F5344CB8AC3E}">
        <p14:creationId xmlns:p14="http://schemas.microsoft.com/office/powerpoint/2010/main" val="1463499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231F20"/>
                </a:solidFill>
                <a:latin typeface="Arial" panose="020B0604020202020204" pitchFamily="34" charset="0"/>
                <a:cs typeface="Arial" panose="020B0604020202020204" pitchFamily="34" charset="0"/>
              </a:rPr>
              <a:t>ATP 3-21.8, Chapter 3, Pg 3-47</a:t>
            </a:r>
          </a:p>
          <a:p>
            <a:endParaRPr lang="en-US" sz="1800" b="1" i="0" u="none" strike="noStrike" baseline="0" dirty="0">
              <a:solidFill>
                <a:srgbClr val="231F2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45</a:t>
            </a:fld>
            <a:endParaRPr lang="en-US"/>
          </a:p>
        </p:txBody>
      </p:sp>
    </p:spTree>
    <p:extLst>
      <p:ext uri="{BB962C8B-B14F-4D97-AF65-F5344CB8AC3E}">
        <p14:creationId xmlns:p14="http://schemas.microsoft.com/office/powerpoint/2010/main" val="1969801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3-48</a:t>
            </a:r>
          </a:p>
        </p:txBody>
      </p:sp>
      <p:sp>
        <p:nvSpPr>
          <p:cNvPr id="4" name="Slide Number Placeholder 3"/>
          <p:cNvSpPr>
            <a:spLocks noGrp="1"/>
          </p:cNvSpPr>
          <p:nvPr>
            <p:ph type="sldNum" sz="quarter" idx="5"/>
          </p:nvPr>
        </p:nvSpPr>
        <p:spPr/>
        <p:txBody>
          <a:bodyPr/>
          <a:lstStyle/>
          <a:p>
            <a:fld id="{0556E227-7DD7-44CF-A447-A0063BADFF2C}" type="slidenum">
              <a:rPr lang="en-US" smtClean="0"/>
              <a:t>46</a:t>
            </a:fld>
            <a:endParaRPr lang="en-US"/>
          </a:p>
        </p:txBody>
      </p:sp>
    </p:spTree>
    <p:extLst>
      <p:ext uri="{BB962C8B-B14F-4D97-AF65-F5344CB8AC3E}">
        <p14:creationId xmlns:p14="http://schemas.microsoft.com/office/powerpoint/2010/main" val="1516226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baseline="0" dirty="0">
                <a:solidFill>
                  <a:srgbClr val="231F20"/>
                </a:solidFill>
                <a:latin typeface="Times New Roman" panose="02020603050405020304" pitchFamily="18" charset="0"/>
              </a:rPr>
              <a:t>ATP 3-21.8, Chapter 3, Pg 3-49</a:t>
            </a:r>
          </a:p>
          <a:p>
            <a:endParaRPr lang="en-US" sz="1000" b="1" i="0" u="none" strike="noStrike" baseline="0" dirty="0">
              <a:solidFill>
                <a:srgbClr val="231F20"/>
              </a:solidFill>
              <a:latin typeface="Times New Roman" panose="02020603050405020304" pitchFamily="18" charset="0"/>
            </a:endParaRPr>
          </a:p>
          <a:p>
            <a:pPr algn="l"/>
            <a:r>
              <a:rPr lang="en-US" sz="1800" b="0" i="0" u="none" strike="noStrike" baseline="0" dirty="0">
                <a:latin typeface="TimesNewRomanPSMT"/>
              </a:rPr>
              <a:t>An alternative to defending on the forward slope of a hill or a ridge is to defend on a reverse slope. (See figure 3-16.) In such a defense, the Infantry platoon is deployed</a:t>
            </a:r>
          </a:p>
          <a:p>
            <a:pPr algn="l"/>
            <a:r>
              <a:rPr lang="en-US" sz="1800" b="0" i="0" u="none" strike="noStrike" baseline="0" dirty="0">
                <a:latin typeface="TimesNewRomanPSMT"/>
              </a:rPr>
              <a:t>on terrain that is masked from enemy direct fire and ground observation by the crest of a hill. </a:t>
            </a:r>
          </a:p>
          <a:p>
            <a:pPr algn="l"/>
            <a:endParaRPr lang="en-US" sz="1800" b="0" i="0" u="none" strike="noStrike" baseline="0" dirty="0">
              <a:latin typeface="TimesNewRomanPSMT"/>
            </a:endParaRPr>
          </a:p>
          <a:p>
            <a:pPr algn="l"/>
            <a:r>
              <a:rPr lang="en-US" sz="1800" b="0" i="0" u="none" strike="noStrike" baseline="0" dirty="0">
                <a:latin typeface="TimesNewRomanPSMT"/>
              </a:rPr>
              <a:t>Although some units and weapons might be positioned on the forward slope, the crest, or the counter-slope (a forward slope of a hill to the rear of a reverse slope), most forces</a:t>
            </a:r>
          </a:p>
          <a:p>
            <a:pPr algn="l"/>
            <a:r>
              <a:rPr lang="en-US" sz="1800" b="0" i="0" u="none" strike="noStrike" baseline="0" dirty="0">
                <a:latin typeface="TimesNewRomanPSMT"/>
              </a:rPr>
              <a:t>are on the reverse slope. The key to this defense is control the crest by direct fire.</a:t>
            </a:r>
            <a:endParaRPr lang="en-US" sz="1000" b="1" i="0" u="none" strike="noStrike" baseline="0" dirty="0">
              <a:solidFill>
                <a:srgbClr val="231F20"/>
              </a:solidFill>
              <a:latin typeface="Times New Roman" panose="02020603050405020304" pitchFamily="18" charset="0"/>
            </a:endParaRPr>
          </a:p>
          <a:p>
            <a:endParaRPr lang="en-US" sz="1000" b="1" i="0" u="none" strike="noStrike" baseline="0" dirty="0">
              <a:solidFill>
                <a:srgbClr val="231F20"/>
              </a:solidFill>
              <a:latin typeface="Times New Roman" panose="02020603050405020304" pitchFamily="18" charset="0"/>
            </a:endParaRPr>
          </a:p>
          <a:p>
            <a:endParaRPr lang="en-US" sz="1000" b="1" i="0" u="none" strike="noStrike" baseline="0" dirty="0">
              <a:solidFill>
                <a:srgbClr val="231F20"/>
              </a:solidFill>
              <a:latin typeface="Times New Roman" panose="02020603050405020304" pitchFamily="18" charset="0"/>
            </a:endParaRPr>
          </a:p>
          <a:p>
            <a:pPr algn="l"/>
            <a:r>
              <a:rPr lang="en-US" sz="1800" b="1" i="0" u="none" strike="noStrike" baseline="0" dirty="0">
                <a:latin typeface="TimesNewRomanPS-BoldMT"/>
              </a:rPr>
              <a:t>FUNDAMENTALS</a:t>
            </a:r>
          </a:p>
          <a:p>
            <a:pPr algn="l"/>
            <a:endParaRPr lang="en-US" sz="1800" b="1" i="0" u="none" strike="noStrike" baseline="0" dirty="0">
              <a:latin typeface="TimesNewRomanPS-BoldMT"/>
            </a:endParaRPr>
          </a:p>
          <a:p>
            <a:pPr algn="l"/>
            <a:r>
              <a:rPr lang="en-US" sz="1800" b="0" i="0" u="none" strike="noStrike" baseline="0" dirty="0">
                <a:latin typeface="TimesNewRomanPSMT"/>
              </a:rPr>
              <a:t>Planning fundamentals to a defense on a reverse slope include:</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Positioning forward squads so they block enemy approaches and exploit existing obstacles. Plans should</a:t>
            </a:r>
            <a:r>
              <a:rPr lang="en-US" sz="1800" b="0" i="0" u="none" strike="noStrike" baseline="0" dirty="0">
                <a:latin typeface="TimesNewRoman"/>
              </a:rPr>
              <a: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Permit surprise fire on the crest and on the approaches around the crest.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Have rear and overhead cover to protect friendly Soldiers from fratricide while in forward fighting positions.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Positioning observation posts, on the crest or the forward slope of the defended hill.</a:t>
            </a:r>
          </a:p>
          <a:p>
            <a:pPr algn="l"/>
            <a:endParaRPr lang="en-US" sz="1800" b="0" i="0" u="none" strike="noStrike" baseline="0" dirty="0">
              <a:latin typeface="TimesNewRomanPSMT"/>
            </a:endParaRPr>
          </a:p>
          <a:p>
            <a:pPr algn="l"/>
            <a:r>
              <a:rPr lang="en-US" sz="1800" b="0" i="0" u="none" strike="noStrike" baseline="0" dirty="0">
                <a:latin typeface="TimesNewRomanPSMT"/>
              </a:rPr>
              <a:t>Plans should</a:t>
            </a:r>
            <a:r>
              <a:rPr lang="en-US" sz="1800" b="0" i="0" u="none" strike="noStrike" baseline="0" dirty="0">
                <a:latin typeface="TimesNewRoman"/>
              </a:rPr>
              <a:t>—</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Increase observation posts and patrols to prevent infiltration at night.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Consider attaching medium machine guns to observation posts.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Positioning the squad in-depth or reserve where it can provide the most flexibility, support the forward squads by fire, protect the flanks and the rear of the platoon,</a:t>
            </a:r>
          </a:p>
          <a:p>
            <a:pPr algn="l"/>
            <a:r>
              <a:rPr lang="en-US" sz="1800" b="0" i="0" u="none" strike="noStrike" baseline="0" dirty="0">
                <a:latin typeface="TimesNewRomanPSMT"/>
              </a:rPr>
              <a:t>and counterattack, if necessary. It might be positioned on the counterslope to the rear of the forward squad if that position allows it to fire and hit the enemy when he</a:t>
            </a:r>
          </a:p>
          <a:p>
            <a:pPr algn="l"/>
            <a:r>
              <a:rPr lang="en-US" sz="1800" b="0" i="0" u="none" strike="noStrike" baseline="0" dirty="0">
                <a:latin typeface="TimesNewRomanPSMT"/>
              </a:rPr>
              <a:t>reaches the crest of the defended hill.</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Positioning the platoon command post to the rear where it will not interfere with the reserve or supporting units. Plans should consider that</a:t>
            </a:r>
            <a:r>
              <a:rPr lang="en-US" sz="1800" b="0" i="0" u="none" strike="noStrike" baseline="0" dirty="0">
                <a:latin typeface="TimesNewRoman"/>
              </a:rPr>
              <a: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platoon leader may have an observation post on the forward slope or crest and another on the reverse slope or counterslope.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observation post is used on the forward slope or crest before the battle starts when the platoon leader is determining the enemy's intentions.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During the fight, he moves the observation post on the reverse slope or counterslope.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Planning indirect fire well forward of, on, and to the flanks of the forward slope, crest, reverse slope, and counterslope.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Planning direct final protective fires on the crest of the hill to control the crest and stop assaults.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Reinforcing existing obstacles.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Knowing that p</a:t>
            </a:r>
            <a:r>
              <a:rPr lang="en-US" sz="1800" b="0" i="0" u="none" strike="noStrike" baseline="0" dirty="0">
                <a:latin typeface="TimesNewRoman"/>
              </a:rPr>
              <a:t>rotective obstacles on the reverse slope􀊊just down from the crest where it can be covered by fire􀊊can slow the enemy's advance and hold him under</a:t>
            </a:r>
          </a:p>
          <a:p>
            <a:pPr algn="l"/>
            <a:r>
              <a:rPr lang="en-US" sz="1800" b="0" i="0" u="none" strike="noStrike" baseline="0" dirty="0">
                <a:latin typeface="TimesNewRomanPSMT"/>
              </a:rPr>
              <a:t>friendly fire.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Knowing that the platoon leader normally plans for counterattacks and plans to drive the enemy off the crest by fire, if possible.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Knowing that the platoon leader is prepared to drive the enemy off by fire and movement.</a:t>
            </a:r>
          </a:p>
          <a:p>
            <a:pPr algn="l"/>
            <a:endParaRPr lang="en-US" sz="1800" b="0" i="0" u="none" strike="noStrike" baseline="0" dirty="0">
              <a:latin typeface="TimesNewRomanPSMT"/>
            </a:endParaRPr>
          </a:p>
          <a:p>
            <a:pPr algn="l"/>
            <a:r>
              <a:rPr lang="en-US" sz="1800" b="1" i="0" u="none" strike="noStrike" baseline="0" dirty="0">
                <a:latin typeface="TimesNewRomanPS-BoldMT"/>
              </a:rPr>
              <a:t>EMPLOYMENT</a:t>
            </a:r>
            <a:endParaRPr lang="en-US" sz="1800" b="0" i="0" u="none" strike="noStrike" baseline="0" dirty="0">
              <a:latin typeface="TimesNewRomanPSMT"/>
            </a:endParaRPr>
          </a:p>
          <a:p>
            <a:pPr algn="l"/>
            <a:endParaRPr lang="en-US" sz="1800" b="0" i="0" u="none" strike="noStrike" baseline="0" dirty="0">
              <a:latin typeface="TimesNewRomanPSMT"/>
            </a:endParaRPr>
          </a:p>
          <a:p>
            <a:pPr algn="l"/>
            <a:r>
              <a:rPr lang="en-US" sz="1800" b="0" i="0" u="none" strike="noStrike" baseline="0" dirty="0">
                <a:latin typeface="TimesNewRomanPSMT"/>
              </a:rPr>
              <a:t>The Infantry leader can adopt a reverse slope position when</a:t>
            </a:r>
            <a:r>
              <a:rPr lang="en-US" sz="1800" b="0" i="0" u="none" strike="noStrike" baseline="0" dirty="0">
                <a:latin typeface="TimesNewRoman"/>
              </a:rPr>
              <a:t>—</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Enemy fire makes the forward slope untenable.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Lack of cover and concealment on the forward slope makes it untenable.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forward slope has been lost or not yet been gained.</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forward slope is exposed to enemy direct fire weapons fired from beyond the effective range of the defender's weapons. Moving to the reverse slope removes the</a:t>
            </a:r>
          </a:p>
          <a:p>
            <a:pPr algn="l"/>
            <a:r>
              <a:rPr lang="en-US" sz="1800" b="0" i="0" u="none" strike="noStrike" baseline="0" dirty="0">
                <a:latin typeface="TimesNewRomanPSMT"/>
              </a:rPr>
              <a:t>attacker's standoff advantage.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terrain on the reverse slope provides better fields of fire than the forward slope.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Surprisin</a:t>
            </a:r>
            <a:r>
              <a:rPr lang="en-US" sz="1800" b="0" i="0" u="none" strike="noStrike" baseline="0" dirty="0">
                <a:latin typeface="TimesNewRoman"/>
              </a:rPr>
              <a:t>g and deceiving the enemy as to the true location of the Infantry platoon’s </a:t>
            </a:r>
            <a:r>
              <a:rPr lang="en-US" sz="1800" b="0" i="0" u="none" strike="noStrike" baseline="0" dirty="0">
                <a:latin typeface="TimesNewRomanPSMT"/>
              </a:rPr>
              <a:t>defensive positions is essential.</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Enemy weapons systems have overmatch in range and lethality.</a:t>
            </a:r>
          </a:p>
          <a:p>
            <a:pPr algn="l"/>
            <a:endParaRPr lang="en-US" sz="1800" b="0" i="0" u="none" strike="noStrike" baseline="0" dirty="0">
              <a:latin typeface="TimesNewRomanPSMT"/>
            </a:endParaRPr>
          </a:p>
          <a:p>
            <a:pPr algn="l"/>
            <a:r>
              <a:rPr lang="en-US" sz="1800" b="0" i="0" u="none" strike="noStrike" baseline="0" dirty="0">
                <a:latin typeface="TimesNewRomanPSMT"/>
              </a:rPr>
              <a:t>When executing a reverse slope defense, the leader places special emphasis on</a:t>
            </a:r>
            <a:r>
              <a:rPr lang="en-US" sz="1800" b="0" i="0" u="none" strike="noStrike" baseline="0" dirty="0">
                <a:latin typeface="TimesNewRoman"/>
              </a:rPr>
              <a:t>—</a:t>
            </a:r>
          </a:p>
          <a:p>
            <a:pPr algn="l"/>
            <a:endParaRPr lang="en-US" sz="1800" b="0" i="0" u="none" strike="noStrike" baseline="0" dirty="0">
              <a:latin typeface="TimesNewRoman"/>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 dir</a:t>
            </a:r>
            <a:r>
              <a:rPr lang="en-US" sz="1800" b="0" i="0" u="none" strike="noStrike" baseline="0" dirty="0">
                <a:latin typeface="TimesNewRoman"/>
              </a:rPr>
              <a:t>ect and indirect fire support plan to prevent the enemy’s occupation and using </a:t>
            </a:r>
            <a:r>
              <a:rPr lang="en-US" sz="1800" b="0" i="0" u="none" strike="noStrike" baseline="0" dirty="0">
                <a:latin typeface="TimesNewRomanPSMT"/>
              </a:rPr>
              <a:t>crest of the hill.</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use of observation posts or reconnaissance elements on the forward slope to</a:t>
            </a:r>
          </a:p>
          <a:p>
            <a:pPr algn="l"/>
            <a:r>
              <a:rPr lang="en-US" sz="1800" b="0" i="0" u="none" strike="noStrike" baseline="0" dirty="0">
                <a:latin typeface="TimesNewRomanPSMT"/>
              </a:rPr>
              <a:t>provide observation across the entire front and security to the main battle positions.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 counterattack plan specifying measures necessary to clear the crest or regain it</a:t>
            </a:r>
          </a:p>
          <a:p>
            <a:pPr algn="l"/>
            <a:r>
              <a:rPr lang="en-US" sz="1800" b="0" i="0" u="none" strike="noStrike" baseline="0" dirty="0">
                <a:latin typeface="TimesNewRomanPSMT"/>
              </a:rPr>
              <a:t>from the enemy.</a:t>
            </a:r>
            <a:endParaRPr lang="en-US" sz="1000" b="1" i="0" u="none" strike="noStrike" baseline="0" dirty="0">
              <a:solidFill>
                <a:srgbClr val="231F20"/>
              </a:solidFill>
              <a:latin typeface="Times New Roman" panose="02020603050405020304" pitchFamily="18" charset="0"/>
            </a:endParaRPr>
          </a:p>
          <a:p>
            <a:endParaRPr lang="en-US" sz="1000" b="1" i="0" u="none" strike="noStrike" baseline="0" dirty="0">
              <a:solidFill>
                <a:srgbClr val="231F20"/>
              </a:solidFill>
              <a:latin typeface="Times New Roman" panose="02020603050405020304" pitchFamily="18" charset="0"/>
            </a:endParaRPr>
          </a:p>
          <a:p>
            <a:pPr algn="l"/>
            <a:r>
              <a:rPr lang="en-US" sz="1800" b="0" i="0" u="none" strike="noStrike" baseline="0" dirty="0">
                <a:latin typeface="TimesNewRomanPSMT"/>
              </a:rPr>
              <a:t>Direct and indirect fire support to destroy disrupt, and attrition of enemy forces on</a:t>
            </a:r>
          </a:p>
          <a:p>
            <a:pPr algn="l"/>
            <a:r>
              <a:rPr lang="en-US" sz="1800" b="0" i="0" u="none" strike="noStrike" baseline="0" dirty="0">
                <a:latin typeface="TimesNewRomanPSMT"/>
              </a:rPr>
              <a:t>the forward slope.</a:t>
            </a:r>
          </a:p>
          <a:p>
            <a:pPr algn="l"/>
            <a:endParaRPr lang="en-US" sz="1800" b="0" i="0" u="none" strike="noStrike" baseline="0" dirty="0">
              <a:latin typeface="TimesNewRomanPSMT"/>
            </a:endParaRPr>
          </a:p>
          <a:p>
            <a:pPr algn="l"/>
            <a:r>
              <a:rPr lang="en-US" sz="1800" b="0" i="0" u="none" strike="noStrike" baseline="0" dirty="0">
                <a:latin typeface="TimesNewRomanPSMT"/>
              </a:rPr>
              <a:t>The forward edge of positions should be within small arms range of the crest. It</a:t>
            </a:r>
          </a:p>
          <a:p>
            <a:pPr algn="l"/>
            <a:r>
              <a:rPr lang="en-US" sz="1800" b="0" i="0" u="none" strike="noStrike" baseline="0" dirty="0">
                <a:latin typeface="TimesNewRomanPSMT"/>
              </a:rPr>
              <a:t>should be far enough from the crest, which fields of fire, allow the defender time to place</a:t>
            </a:r>
          </a:p>
          <a:p>
            <a:pPr algn="l"/>
            <a:r>
              <a:rPr lang="en-US" sz="1800" b="0" i="0" u="none" strike="noStrike" baseline="0" dirty="0">
                <a:latin typeface="TimesNewRomanPSMT"/>
              </a:rPr>
              <a:t>well-aimed fire on the enemy before he reaches friendly positions. The platoon establishes</a:t>
            </a:r>
          </a:p>
          <a:p>
            <a:pPr algn="l"/>
            <a:r>
              <a:rPr lang="en-US" sz="1800" b="0" i="0" u="none" strike="noStrike" baseline="0" dirty="0">
                <a:latin typeface="TimesNewRomanPSMT"/>
              </a:rPr>
              <a:t>observation posts on or forward of the topographical crest. This allows long-range</a:t>
            </a:r>
          </a:p>
          <a:p>
            <a:pPr algn="l"/>
            <a:r>
              <a:rPr lang="en-US" sz="1800" b="0" i="0" u="none" strike="noStrike" baseline="0" dirty="0">
                <a:latin typeface="TimesNewRomanPSMT"/>
              </a:rPr>
              <a:t>observation over the entire front and indirect fire coverage of forward obstacles.</a:t>
            </a:r>
          </a:p>
          <a:p>
            <a:pPr algn="l"/>
            <a:r>
              <a:rPr lang="en-US" sz="1800" b="0" i="0" u="none" strike="noStrike" baseline="0" dirty="0">
                <a:latin typeface="TimesNewRomanPSMT"/>
              </a:rPr>
              <a:t>Observation posts usually are provided by the unit owning the terrain being observed, and</a:t>
            </a:r>
          </a:p>
          <a:p>
            <a:pPr algn="l"/>
            <a:r>
              <a:rPr lang="en-US" sz="1800" b="0" i="0" u="none" strike="noStrike" baseline="0" dirty="0">
                <a:latin typeface="TimesNewRomanPSMT"/>
              </a:rPr>
              <a:t>may vary in size from a few Soldiers to a reinforced squad. They should include forward</a:t>
            </a:r>
          </a:p>
          <a:p>
            <a:pPr algn="l"/>
            <a:r>
              <a:rPr lang="en-US" sz="1800" b="0" i="0" u="none" strike="noStrike" baseline="0" dirty="0">
                <a:latin typeface="TimesNewRomanPSMT"/>
              </a:rPr>
              <a:t>observers. At night, their number should be increased to improve security.</a:t>
            </a:r>
          </a:p>
          <a:p>
            <a:pPr algn="l"/>
            <a:endParaRPr lang="en-US" sz="1800" b="0" i="0" u="none" strike="noStrike" baseline="0" dirty="0">
              <a:solidFill>
                <a:srgbClr val="231F20"/>
              </a:solidFill>
              <a:latin typeface="TimesNewRomanPSMT"/>
            </a:endParaRPr>
          </a:p>
          <a:p>
            <a:pPr algn="l"/>
            <a:endParaRPr lang="en-US" sz="1800" b="0" i="0" u="none" strike="noStrike" baseline="0" dirty="0">
              <a:solidFill>
                <a:srgbClr val="231F20"/>
              </a:solidFill>
              <a:latin typeface="TimesNewRomanPSMT"/>
            </a:endParaRPr>
          </a:p>
          <a:p>
            <a:pPr algn="l"/>
            <a:r>
              <a:rPr lang="en-US" sz="1800" b="1" i="0" u="none" strike="noStrike" baseline="0" dirty="0">
                <a:latin typeface="TimesNewRomanPS-BoldMT"/>
              </a:rPr>
              <a:t>SPECIAL CONSIDERATIONS</a:t>
            </a:r>
          </a:p>
          <a:p>
            <a:pPr algn="l"/>
            <a:endParaRPr lang="en-US" sz="1800" b="0" i="0" u="none" strike="noStrike" baseline="0" dirty="0">
              <a:latin typeface="TimesNewRomanPSMT"/>
            </a:endParaRPr>
          </a:p>
          <a:p>
            <a:pPr algn="l"/>
            <a:r>
              <a:rPr lang="en-US" sz="1800" b="0" i="0" u="none" strike="noStrike" baseline="0" dirty="0">
                <a:latin typeface="TimesNewRomanPSMT"/>
              </a:rPr>
              <a:t>These are some considerations leaders may apply when defending on a reverse slope:</a:t>
            </a:r>
          </a:p>
          <a:p>
            <a:pPr algn="l"/>
            <a:endParaRPr lang="en-US" sz="1800" b="0" i="0" u="none" strike="noStrike" baseline="0" dirty="0">
              <a:latin typeface="TimesNewRomanPSMT"/>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Observation of the enemy is more difficult.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Soldiers in this position see forward no farther than the crest. This makes it hard to</a:t>
            </a:r>
          </a:p>
          <a:p>
            <a:pPr algn="l"/>
            <a:r>
              <a:rPr lang="en-US" sz="1800" b="0" i="0" u="none" strike="noStrike" baseline="0" dirty="0">
                <a:latin typeface="TimesNewRomanPSMT"/>
              </a:rPr>
              <a:t>determine exactly where the enemy is as he advances, especially when visibility is</a:t>
            </a:r>
          </a:p>
          <a:p>
            <a:pPr algn="l"/>
            <a:r>
              <a:rPr lang="en-US" sz="1800" b="0" i="0" u="none" strike="noStrike" baseline="0" dirty="0">
                <a:latin typeface="TimesNewRomanPSMT"/>
              </a:rPr>
              <a:t>poor.</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Observation posts must be placed forward of the topographic crest for early warning</a:t>
            </a:r>
          </a:p>
          <a:p>
            <a:pPr algn="l"/>
            <a:r>
              <a:rPr lang="en-US" sz="1800" b="0" i="0" u="none" strike="noStrike" baseline="0" dirty="0">
                <a:latin typeface="TimesNewRomanPSMT"/>
              </a:rPr>
              <a:t>and long-range observation.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Egress from the position might be more difficult.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Fields of fire are usually short.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Obstacles on the forward slope can be covered only with indirect fire or by units on</a:t>
            </a:r>
          </a:p>
          <a:p>
            <a:pPr algn="l"/>
            <a:r>
              <a:rPr lang="en-US" sz="1800" b="0" i="0" u="none" strike="noStrike" baseline="0" dirty="0">
                <a:latin typeface="TimesNewRomanPSMT"/>
              </a:rPr>
              <a:t>the flanks of the company unless some weapons systems are placed forward</a:t>
            </a:r>
          </a:p>
          <a:p>
            <a:pPr algn="l"/>
            <a:r>
              <a:rPr lang="en-US" sz="1800" b="0" i="0" u="none" strike="noStrike" baseline="0" dirty="0">
                <a:latin typeface="TimesNewRomanPSMT"/>
              </a:rPr>
              <a:t>initially.</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If the enemy gains the crest, he can assault downhill. This may give him a</a:t>
            </a:r>
          </a:p>
          <a:p>
            <a:pPr algn="l"/>
            <a:r>
              <a:rPr lang="en-US" sz="1800" b="0" i="0" u="none" strike="noStrike" baseline="0" dirty="0">
                <a:latin typeface="TimesNewRomanPSMT"/>
              </a:rPr>
              <a:t>psychological advantage.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If observation posts are insufficient or improperly placed, the defenders might have</a:t>
            </a:r>
          </a:p>
          <a:p>
            <a:pPr algn="l"/>
            <a:r>
              <a:rPr lang="en-US" sz="1800" b="0" i="0" u="none" strike="noStrike" baseline="0" dirty="0">
                <a:latin typeface="TimesNewRomanPSMT"/>
              </a:rPr>
              <a:t>to fight an enemy who suddenly appears in strength at close range.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 reverse slope engagement is decisive resulting in one or both forces being</a:t>
            </a:r>
          </a:p>
          <a:p>
            <a:pPr algn="l"/>
            <a:r>
              <a:rPr lang="en-US" sz="1800" b="0" i="0" u="none" strike="noStrike" baseline="0" dirty="0">
                <a:latin typeface="TimesNewRomanPSMT"/>
              </a:rPr>
              <a:t>severely attritted. Very difficult to break contact.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Placing the vehicles at the bottom of the hill and the Infantry on counter slope allows</a:t>
            </a:r>
          </a:p>
          <a:p>
            <a:pPr algn="l"/>
            <a:r>
              <a:rPr lang="en-US" sz="1800" b="0" i="0" u="none" strike="noStrike" baseline="0" dirty="0">
                <a:latin typeface="TimesNewRomanPSMT"/>
              </a:rPr>
              <a:t>the platoon to maximize its firepower into the engagement area as the enemy crests</a:t>
            </a:r>
          </a:p>
          <a:p>
            <a:pPr algn="l"/>
            <a:r>
              <a:rPr lang="en-US" sz="1800" b="0" i="0" u="none" strike="noStrike" baseline="0" dirty="0">
                <a:latin typeface="TimesNewRomanPSMT"/>
              </a:rPr>
              <a:t>the slope.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The defender often has the opportunity to take the first shot at the attacker.</a:t>
            </a:r>
            <a:endParaRPr lang="en-US" sz="1000" b="1" i="0" u="none" strike="noStrike" baseline="0" dirty="0">
              <a:solidFill>
                <a:srgbClr val="231F20"/>
              </a:solidFill>
              <a:latin typeface="Times New Roman" panose="02020603050405020304" pitchFamily="18" charset="0"/>
            </a:endParaRPr>
          </a:p>
          <a:p>
            <a:endParaRPr lang="en-US" sz="1000" b="1" i="0" u="none" strike="noStrike" baseline="0" dirty="0">
              <a:solidFill>
                <a:srgbClr val="231F20"/>
              </a:solidFill>
              <a:latin typeface="Times New Roman" panose="02020603050405020304" pitchFamily="18" charset="0"/>
            </a:endParaRPr>
          </a:p>
          <a:p>
            <a:endParaRPr lang="en-US" sz="1000" b="1" i="0" u="none" strike="noStrike" baseline="0" dirty="0">
              <a:solidFill>
                <a:srgbClr val="231F20"/>
              </a:solidFill>
              <a:latin typeface="Times New Roman" panose="02020603050405020304" pitchFamily="18" charset="0"/>
            </a:endParaRPr>
          </a:p>
          <a:p>
            <a:endParaRPr lang="en-US" sz="1000" b="1" i="0" u="none" strike="noStrike" baseline="0" dirty="0">
              <a:solidFill>
                <a:srgbClr val="231F20"/>
              </a:solidFill>
              <a:latin typeface="Times New Roman" panose="02020603050405020304" pitchFamily="18" charset="0"/>
            </a:endParaRPr>
          </a:p>
          <a:p>
            <a:r>
              <a:rPr lang="en-US" sz="1000" b="1" i="0" u="none" strike="noStrike" baseline="0" dirty="0">
                <a:solidFill>
                  <a:srgbClr val="231F20"/>
                </a:solidFill>
                <a:latin typeface="Times New Roman" panose="02020603050405020304" pitchFamily="18" charset="0"/>
              </a:rPr>
              <a:t>ATP 3-21.10, Chapter 3, Pg 3-12</a:t>
            </a:r>
          </a:p>
          <a:p>
            <a:endParaRPr lang="en-US" sz="1000" b="0" i="0" u="none" strike="noStrike" baseline="0" dirty="0">
              <a:solidFill>
                <a:srgbClr val="231F20"/>
              </a:solidFill>
              <a:latin typeface="Times New Roman" panose="02020603050405020304" pitchFamily="18" charset="0"/>
            </a:endParaRPr>
          </a:p>
          <a:p>
            <a:r>
              <a:rPr lang="en-US" sz="1000" b="0" i="0" u="none" strike="noStrike" baseline="0" dirty="0">
                <a:solidFill>
                  <a:srgbClr val="231F20"/>
                </a:solidFill>
                <a:latin typeface="Times New Roman" panose="02020603050405020304" pitchFamily="18" charset="0"/>
              </a:rPr>
              <a:t>The commander may position all or part of the defending company to employ a reverse-slope defense.</a:t>
            </a:r>
          </a:p>
          <a:p>
            <a:endParaRPr lang="en-US" sz="1000" b="0" i="0" u="none" strike="noStrike" baseline="0" dirty="0">
              <a:solidFill>
                <a:srgbClr val="231F20"/>
              </a:solidFill>
              <a:latin typeface="Times New Roman" panose="02020603050405020304" pitchFamily="18" charset="0"/>
            </a:endParaRPr>
          </a:p>
          <a:p>
            <a:pPr marR="1150" algn="just"/>
            <a:r>
              <a:rPr lang="en-US" sz="1000" b="0" i="0" u="none" strike="noStrike" baseline="0" dirty="0">
                <a:solidFill>
                  <a:srgbClr val="231F20"/>
                </a:solidFill>
                <a:latin typeface="Times New Roman" panose="02020603050405020304" pitchFamily="18" charset="0"/>
              </a:rPr>
              <a:t>This technique allows subordinate units to concentrate direct fires into a relatively small area while being protected from the enemy's direct observation and supporting fires. </a:t>
            </a:r>
          </a:p>
          <a:p>
            <a:pPr marR="1150" algn="just"/>
            <a:endParaRPr lang="en-US" sz="1000" b="0" i="0" u="none" strike="noStrike" baseline="0" dirty="0">
              <a:solidFill>
                <a:srgbClr val="231F20"/>
              </a:solidFill>
              <a:latin typeface="Times New Roman" panose="02020603050405020304" pitchFamily="18" charset="0"/>
            </a:endParaRPr>
          </a:p>
          <a:p>
            <a:pPr marR="1150" algn="just"/>
            <a:r>
              <a:rPr lang="en-US" sz="1000" b="0" i="0" u="none" strike="noStrike" baseline="0" dirty="0">
                <a:solidFill>
                  <a:srgbClr val="231F20"/>
                </a:solidFill>
                <a:latin typeface="Times New Roman" panose="02020603050405020304" pitchFamily="18" charset="0"/>
              </a:rPr>
              <a:t>The defender is able to destroy the enemy that is isolated forward units through surprise and concentrated fires. </a:t>
            </a:r>
          </a:p>
          <a:p>
            <a:pPr marR="1150" algn="just"/>
            <a:endParaRPr lang="en-US" sz="1000" b="0" i="0" u="none" strike="noStrike" baseline="0" dirty="0">
              <a:solidFill>
                <a:srgbClr val="231F20"/>
              </a:solidFill>
              <a:latin typeface="Times New Roman" panose="02020603050405020304" pitchFamily="18" charset="0"/>
            </a:endParaRPr>
          </a:p>
          <a:p>
            <a:pPr marR="1150" algn="just"/>
            <a:r>
              <a:rPr lang="en-US" sz="1000" b="0" i="0" u="none" strike="noStrike" baseline="0" dirty="0">
                <a:solidFill>
                  <a:srgbClr val="231F20"/>
                </a:solidFill>
                <a:latin typeface="Times New Roman" panose="02020603050405020304" pitchFamily="18" charset="0"/>
              </a:rPr>
              <a:t>The control of the forward slope is essential for success. </a:t>
            </a:r>
          </a:p>
          <a:p>
            <a:pPr marR="1150" algn="just"/>
            <a:endParaRPr lang="en-US" sz="1000" b="0" i="0" u="none" strike="noStrike" baseline="0" dirty="0">
              <a:solidFill>
                <a:srgbClr val="231F20"/>
              </a:solidFill>
              <a:latin typeface="Times New Roman" panose="02020603050405020304" pitchFamily="18" charset="0"/>
            </a:endParaRPr>
          </a:p>
          <a:p>
            <a:pPr marR="1150" algn="just"/>
            <a:r>
              <a:rPr lang="en-US" sz="1000" b="0" i="0" u="none" strike="noStrike" baseline="0" dirty="0">
                <a:solidFill>
                  <a:srgbClr val="231F20"/>
                </a:solidFill>
                <a:latin typeface="Times New Roman" panose="02020603050405020304" pitchFamily="18" charset="0"/>
              </a:rPr>
              <a:t>Gaining control of the forward slope can be accomplished by using dominating terrain behind the defender or by using stay behind forces, such as scout and sniper teams, that can observe and call for fire on the attacker. </a:t>
            </a:r>
          </a:p>
          <a:p>
            <a:pPr marR="1150" algn="just"/>
            <a:endParaRPr lang="en-US" sz="1000" b="0" i="0" u="none" strike="noStrike" baseline="0" dirty="0">
              <a:solidFill>
                <a:srgbClr val="231F20"/>
              </a:solidFill>
              <a:latin typeface="Times New Roman" panose="02020603050405020304" pitchFamily="18" charset="0"/>
            </a:endParaRPr>
          </a:p>
          <a:p>
            <a:pPr marR="1150" algn="just"/>
            <a:r>
              <a:rPr lang="en-US" sz="1000" b="0" i="0" u="none" strike="noStrike" baseline="0" dirty="0">
                <a:solidFill>
                  <a:srgbClr val="231F20"/>
                </a:solidFill>
                <a:latin typeface="Times New Roman" panose="02020603050405020304" pitchFamily="18" charset="0"/>
              </a:rPr>
              <a:t>A reverse-slope defense is generally conducted at battalion level and below within an area of operation that is conducive to the use of a reverse-slope defense. </a:t>
            </a:r>
          </a:p>
          <a:p>
            <a:pPr marR="1150" algn="just"/>
            <a:endParaRPr lang="en-US" sz="1000" b="0" i="0" u="none" strike="noStrike" baseline="0" dirty="0">
              <a:solidFill>
                <a:srgbClr val="231F20"/>
              </a:solidFill>
              <a:latin typeface="Times New Roman" panose="02020603050405020304" pitchFamily="18" charset="0"/>
            </a:endParaRPr>
          </a:p>
          <a:p>
            <a:pPr marR="1150" algn="just"/>
            <a:endParaRPr lang="en-US" sz="1000" b="0" i="0" u="none" strike="noStrike" baseline="0" dirty="0">
              <a:solidFill>
                <a:srgbClr val="231F20"/>
              </a:solidFill>
              <a:latin typeface="Times New Roman" panose="02020603050405020304" pitchFamily="18" charset="0"/>
            </a:endParaRPr>
          </a:p>
          <a:p>
            <a:pPr marR="1150" algn="just"/>
            <a:r>
              <a:rPr lang="en-US" sz="1000" b="0" i="0" u="none" strike="noStrike" baseline="0" dirty="0">
                <a:solidFill>
                  <a:srgbClr val="231F20"/>
                </a:solidFill>
                <a:latin typeface="Times New Roman" panose="02020603050405020304" pitchFamily="18" charset="0"/>
              </a:rPr>
              <a:t>The commander may choose to conduct a reverse slope defense when-</a:t>
            </a:r>
          </a:p>
          <a:p>
            <a:r>
              <a:rPr lang="en-US" sz="1000" b="0" i="0" u="none" strike="noStrike" baseline="0" dirty="0">
                <a:solidFill>
                  <a:srgbClr val="231F20"/>
                </a:solidFill>
                <a:latin typeface="Times New Roman" panose="02020603050405020304" pitchFamily="18" charset="0"/>
              </a:rPr>
              <a:t>Enemy fire makes the forward slope untenable.</a:t>
            </a:r>
          </a:p>
          <a:p>
            <a:r>
              <a:rPr lang="en-US" sz="1000" b="0" i="0" u="none" strike="noStrike" baseline="0" dirty="0">
                <a:solidFill>
                  <a:srgbClr val="231F20"/>
                </a:solidFill>
                <a:latin typeface="Times New Roman" panose="02020603050405020304" pitchFamily="18" charset="0"/>
              </a:rPr>
              <a:t>Lack of cover and concealment on the forward slope makes it untenable.</a:t>
            </a:r>
          </a:p>
          <a:p>
            <a:r>
              <a:rPr lang="en-US" sz="1000" b="0" i="0" u="none" strike="noStrike" baseline="0" dirty="0">
                <a:solidFill>
                  <a:srgbClr val="231F20"/>
                </a:solidFill>
                <a:latin typeface="Times New Roman" panose="02020603050405020304" pitchFamily="18" charset="0"/>
              </a:rPr>
              <a:t>The forward slope has been lost or has not yet been gained.</a:t>
            </a:r>
          </a:p>
          <a:p>
            <a:r>
              <a:rPr lang="en-US" sz="1000" b="0" i="0" u="none" strike="noStrike" baseline="0" dirty="0">
                <a:solidFill>
                  <a:srgbClr val="231F20"/>
                </a:solidFill>
                <a:latin typeface="Times New Roman" panose="02020603050405020304" pitchFamily="18" charset="0"/>
              </a:rPr>
              <a:t>The forward slope is exposed to enemy direct fire weapons fired from beyond the effective range of the defender's weapons.</a:t>
            </a:r>
          </a:p>
          <a:p>
            <a:r>
              <a:rPr lang="en-US" sz="1000" b="0" i="0" u="none" strike="noStrike" baseline="0" dirty="0">
                <a:solidFill>
                  <a:srgbClr val="231F20"/>
                </a:solidFill>
                <a:latin typeface="Times New Roman" panose="02020603050405020304" pitchFamily="18" charset="0"/>
              </a:rPr>
              <a:t>Moving to the reverse slope removes the attacker's standoff advantage.</a:t>
            </a:r>
          </a:p>
          <a:p>
            <a:r>
              <a:rPr lang="en-US" sz="1000" b="0" i="0" u="none" strike="noStrike" baseline="0" dirty="0">
                <a:solidFill>
                  <a:srgbClr val="231F20"/>
                </a:solidFill>
                <a:latin typeface="Times New Roman" panose="02020603050405020304" pitchFamily="18" charset="0"/>
              </a:rPr>
              <a:t>The terrain on the reverse slope affords better fields of fire than the forward slope.</a:t>
            </a:r>
          </a:p>
          <a:p>
            <a:r>
              <a:rPr lang="en-US" sz="1800" b="0" i="0" u="none" strike="noStrike" baseline="0" dirty="0">
                <a:solidFill>
                  <a:srgbClr val="231F20"/>
                </a:solidFill>
                <a:latin typeface="Times New Roman" panose="02020603050405020304" pitchFamily="18" charset="0"/>
              </a:rPr>
              <a:t>The defender want to avoid creating a dangerous salient (an outwardly projecting part of a line of defense).</a:t>
            </a:r>
          </a:p>
          <a:p>
            <a:r>
              <a:rPr lang="en-US" sz="1800" b="0" i="0" u="none" strike="noStrike" baseline="0" dirty="0">
                <a:solidFill>
                  <a:srgbClr val="231F20"/>
                </a:solidFill>
                <a:latin typeface="Times New Roman" panose="02020603050405020304" pitchFamily="18" charset="0"/>
              </a:rPr>
              <a:t>The commander is forced to assume a hasty defense while in contact with or near the enemy.</a:t>
            </a:r>
          </a:p>
          <a:p>
            <a:endParaRPr lang="en-US" sz="1000" b="0" i="0" u="none" strike="noStrike" baseline="0" dirty="0">
              <a:solidFill>
                <a:srgbClr val="231F20"/>
              </a:solidFill>
              <a:latin typeface="Times New Roman" panose="02020603050405020304" pitchFamily="18" charset="0"/>
            </a:endParaRPr>
          </a:p>
          <a:p>
            <a:pPr lvl="3" algn="l"/>
            <a:endParaRPr lang="en-US" sz="1000" b="0" i="0" u="none" strike="noStrike" baseline="0" dirty="0">
              <a:solidFill>
                <a:srgbClr val="231F2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47</a:t>
            </a:fld>
            <a:endParaRPr lang="en-US"/>
          </a:p>
        </p:txBody>
      </p:sp>
    </p:spTree>
    <p:extLst>
      <p:ext uri="{BB962C8B-B14F-4D97-AF65-F5344CB8AC3E}">
        <p14:creationId xmlns:p14="http://schemas.microsoft.com/office/powerpoint/2010/main" val="268712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latin typeface="Times New Roman" panose="02020603050405020304" pitchFamily="18" charset="0"/>
              </a:rPr>
              <a:t>ATP 3-21.8, Chapter 3, Pg 3-51 thru 3-54</a:t>
            </a:r>
          </a:p>
          <a:p>
            <a:endParaRPr lang="en-US" sz="1800" b="1" i="0" u="none" strike="noStrike" baseline="0" dirty="0">
              <a:latin typeface="Times New Roman" panose="02020603050405020304" pitchFamily="18" charset="0"/>
            </a:endParaRPr>
          </a:p>
          <a:p>
            <a:endParaRPr lang="en-US" sz="1800" b="1"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48</a:t>
            </a:fld>
            <a:endParaRPr lang="en-US"/>
          </a:p>
        </p:txBody>
      </p:sp>
    </p:spTree>
    <p:extLst>
      <p:ext uri="{BB962C8B-B14F-4D97-AF65-F5344CB8AC3E}">
        <p14:creationId xmlns:p14="http://schemas.microsoft.com/office/powerpoint/2010/main" val="4246280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3-55</a:t>
            </a:r>
          </a:p>
        </p:txBody>
      </p:sp>
      <p:sp>
        <p:nvSpPr>
          <p:cNvPr id="4" name="Slide Number Placeholder 3"/>
          <p:cNvSpPr>
            <a:spLocks noGrp="1"/>
          </p:cNvSpPr>
          <p:nvPr>
            <p:ph type="sldNum" sz="quarter" idx="5"/>
          </p:nvPr>
        </p:nvSpPr>
        <p:spPr/>
        <p:txBody>
          <a:bodyPr/>
          <a:lstStyle/>
          <a:p>
            <a:fld id="{0556E227-7DD7-44CF-A447-A0063BADFF2C}" type="slidenum">
              <a:rPr lang="en-US" smtClean="0"/>
              <a:t>49</a:t>
            </a:fld>
            <a:endParaRPr lang="en-US"/>
          </a:p>
        </p:txBody>
      </p:sp>
    </p:spTree>
    <p:extLst>
      <p:ext uri="{BB962C8B-B14F-4D97-AF65-F5344CB8AC3E}">
        <p14:creationId xmlns:p14="http://schemas.microsoft.com/office/powerpoint/2010/main" val="1542687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latin typeface="Times New Roman" panose="02020603050405020304" pitchFamily="18" charset="0"/>
              </a:rPr>
              <a:t>ATP 3-21.8, Chapter 3, Pg 3-51 thru 3-54</a:t>
            </a:r>
          </a:p>
          <a:p>
            <a:endParaRPr lang="en-US" sz="1800" b="1" i="0" u="none" strike="noStrike" baseline="0" dirty="0">
              <a:latin typeface="Times New Roman" panose="02020603050405020304" pitchFamily="18" charset="0"/>
            </a:endParaRPr>
          </a:p>
          <a:p>
            <a:endParaRPr lang="en-US" sz="1800" b="1"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50</a:t>
            </a:fld>
            <a:endParaRPr lang="en-US"/>
          </a:p>
        </p:txBody>
      </p:sp>
    </p:spTree>
    <p:extLst>
      <p:ext uri="{BB962C8B-B14F-4D97-AF65-F5344CB8AC3E}">
        <p14:creationId xmlns:p14="http://schemas.microsoft.com/office/powerpoint/2010/main" val="1975377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3-55</a:t>
            </a:r>
          </a:p>
        </p:txBody>
      </p:sp>
      <p:sp>
        <p:nvSpPr>
          <p:cNvPr id="4" name="Slide Number Placeholder 3"/>
          <p:cNvSpPr>
            <a:spLocks noGrp="1"/>
          </p:cNvSpPr>
          <p:nvPr>
            <p:ph type="sldNum" sz="quarter" idx="5"/>
          </p:nvPr>
        </p:nvSpPr>
        <p:spPr/>
        <p:txBody>
          <a:bodyPr/>
          <a:lstStyle/>
          <a:p>
            <a:fld id="{0556E227-7DD7-44CF-A447-A0063BADFF2C}" type="slidenum">
              <a:rPr lang="en-US" smtClean="0"/>
              <a:t>51</a:t>
            </a:fld>
            <a:endParaRPr lang="en-US"/>
          </a:p>
        </p:txBody>
      </p:sp>
    </p:spTree>
    <p:extLst>
      <p:ext uri="{BB962C8B-B14F-4D97-AF65-F5344CB8AC3E}">
        <p14:creationId xmlns:p14="http://schemas.microsoft.com/office/powerpoint/2010/main" val="29077053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baseline="0" dirty="0">
                <a:solidFill>
                  <a:srgbClr val="231F20"/>
                </a:solidFill>
                <a:latin typeface="Times New Roman" panose="02020603050405020304" pitchFamily="18" charset="0"/>
              </a:rPr>
              <a:t>ATP 3-21.8, Chapter 3, Pg 3-62</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52</a:t>
            </a:fld>
            <a:endParaRPr lang="en-US"/>
          </a:p>
        </p:txBody>
      </p:sp>
    </p:spTree>
    <p:extLst>
      <p:ext uri="{BB962C8B-B14F-4D97-AF65-F5344CB8AC3E}">
        <p14:creationId xmlns:p14="http://schemas.microsoft.com/office/powerpoint/2010/main" val="293706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170" algn="just"/>
            <a:r>
              <a:rPr lang="en-US" sz="1800" b="1" i="0" u="none" strike="noStrike" baseline="0" dirty="0">
                <a:latin typeface="Times New Roman" panose="02020603050405020304" pitchFamily="18" charset="0"/>
              </a:rPr>
              <a:t>ATP 3-21.8, Chapter 3, Pg 3-1 thru 3-2 </a:t>
            </a:r>
          </a:p>
          <a:p>
            <a:pPr marR="1170" algn="just"/>
            <a:endParaRPr lang="en-US" sz="1800" b="1" i="0" u="none" strike="noStrike" baseline="0" dirty="0">
              <a:latin typeface="Times New Roman" panose="02020603050405020304" pitchFamily="18" charset="0"/>
            </a:endParaRPr>
          </a:p>
          <a:p>
            <a:pPr algn="l"/>
            <a:r>
              <a:rPr lang="en-US" sz="1800" b="1" i="0" u="none" strike="noStrike" baseline="0" dirty="0">
                <a:latin typeface="TimesNewRomanPS-BoldMT"/>
              </a:rPr>
              <a:t>PREPARATION</a:t>
            </a:r>
          </a:p>
          <a:p>
            <a:pPr algn="l"/>
            <a:r>
              <a:rPr lang="en-US" sz="1800" b="0" i="0" u="none" strike="noStrike" baseline="0" dirty="0">
                <a:latin typeface="TimesNewRomanPSMT"/>
              </a:rPr>
              <a:t>3-3. The defense has inherent strengths. The defender arrives in the area of operation</a:t>
            </a:r>
          </a:p>
          <a:p>
            <a:pPr algn="l"/>
            <a:r>
              <a:rPr lang="en-US" sz="1800" b="0" i="0" u="none" strike="noStrike" baseline="0" dirty="0">
                <a:latin typeface="TimesNewRomanPSMT"/>
              </a:rPr>
              <a:t>before the attacker and uses the available time to prepare. These preparations multiply the</a:t>
            </a:r>
          </a:p>
          <a:p>
            <a:pPr algn="l"/>
            <a:r>
              <a:rPr lang="en-US" sz="1800" b="0" i="0" u="none" strike="noStrike" baseline="0" dirty="0">
                <a:latin typeface="TimesNewRoman"/>
              </a:rPr>
              <a:t>defense’s effectiveness. Preparation</a:t>
            </a:r>
            <a:r>
              <a:rPr lang="en-US" sz="1800" b="0" i="0" u="none" strike="noStrike" baseline="0" dirty="0">
                <a:latin typeface="TimesNewRomanPSMT"/>
              </a:rPr>
              <a:t>s end only when the defenders retrograde or begin to</a:t>
            </a:r>
          </a:p>
          <a:p>
            <a:pPr algn="l"/>
            <a:r>
              <a:rPr lang="en-US" sz="1800" b="0" i="0" u="none" strike="noStrike" baseline="0" dirty="0">
                <a:latin typeface="TimesNewRomanPSMT"/>
              </a:rPr>
              <a:t>fight. Until then, preparations are continuous. Preparations in-depth continues, even as the</a:t>
            </a:r>
          </a:p>
          <a:p>
            <a:pPr algn="l"/>
            <a:r>
              <a:rPr lang="en-US" sz="1800" b="0" i="0" u="none" strike="noStrike" baseline="0" dirty="0">
                <a:latin typeface="TimesNewRomanPSMT"/>
              </a:rPr>
              <a:t>close fight begins.</a:t>
            </a:r>
          </a:p>
          <a:p>
            <a:pPr algn="l"/>
            <a:endParaRPr lang="en-US" sz="1800" b="0" i="0" u="none" strike="noStrike" baseline="0" dirty="0">
              <a:latin typeface="TimesNewRomanPSMT"/>
            </a:endParaRPr>
          </a:p>
          <a:p>
            <a:pPr algn="l"/>
            <a:r>
              <a:rPr lang="en-US" sz="1800" b="1" i="0" u="none" strike="noStrike" baseline="0" dirty="0">
                <a:latin typeface="TimesNewRomanPS-BoldMT"/>
              </a:rPr>
              <a:t>SECURITY</a:t>
            </a:r>
          </a:p>
          <a:p>
            <a:pPr algn="l"/>
            <a:r>
              <a:rPr lang="en-US" sz="1800" b="0" i="0" u="none" strike="noStrike" baseline="0" dirty="0">
                <a:latin typeface="TimesNewRomanPSMT"/>
              </a:rPr>
              <a:t>3-4. Security helps deceive the enemy as to friendly locations, strengths, and</a:t>
            </a:r>
          </a:p>
          <a:p>
            <a:pPr algn="l"/>
            <a:r>
              <a:rPr lang="en-US" sz="1800" b="0" i="0" u="none" strike="noStrike" baseline="0" dirty="0">
                <a:latin typeface="TimesNewRomanPSMT"/>
              </a:rPr>
              <a:t>weaknesses. It also inhibits or defeat enemy reconnaissance. Security measures provide</a:t>
            </a:r>
          </a:p>
          <a:p>
            <a:pPr algn="l"/>
            <a:r>
              <a:rPr lang="en-US" sz="1800" b="0" i="0" u="none" strike="noStrike" baseline="0" dirty="0">
                <a:latin typeface="TimesNewRomanPSMT"/>
              </a:rPr>
              <a:t>early warning and disrupt enemy attacks early and continuously.</a:t>
            </a:r>
          </a:p>
          <a:p>
            <a:pPr algn="l"/>
            <a:endParaRPr lang="en-US" sz="1800" b="0" i="0" u="none" strike="noStrike" baseline="0" dirty="0">
              <a:latin typeface="TimesNewRomanPSMT"/>
            </a:endParaRPr>
          </a:p>
          <a:p>
            <a:pPr algn="l"/>
            <a:r>
              <a:rPr lang="en-US" sz="1800" b="1" i="0" u="none" strike="noStrike" baseline="0" dirty="0">
                <a:latin typeface="TimesNewRomanPS-BoldMT"/>
              </a:rPr>
              <a:t>DISRUPTION</a:t>
            </a:r>
          </a:p>
          <a:p>
            <a:pPr algn="l"/>
            <a:r>
              <a:rPr lang="en-US" sz="1800" b="0" i="0" u="none" strike="noStrike" baseline="0" dirty="0">
                <a:latin typeface="TimesNewRomanPSMT"/>
              </a:rPr>
              <a:t>3-5. </a:t>
            </a:r>
            <a:r>
              <a:rPr lang="en-US" sz="1800" b="0" i="0" u="none" strike="noStrike" baseline="0" dirty="0">
                <a:latin typeface="TimesNewRoman"/>
              </a:rPr>
              <a:t>Defenders disrupt attackers’ tempo and synchronization with actions designed to</a:t>
            </a:r>
          </a:p>
          <a:p>
            <a:pPr algn="l"/>
            <a:r>
              <a:rPr lang="en-US" sz="1800" b="0" i="0" u="none" strike="noStrike" baseline="0" dirty="0">
                <a:latin typeface="TimesNewRomanPSMT"/>
              </a:rPr>
              <a:t>prevent them from massing combat power. Disruptive actions attempt to unhinge the</a:t>
            </a:r>
          </a:p>
          <a:p>
            <a:pPr algn="l"/>
            <a:r>
              <a:rPr lang="en-US" sz="1800" b="0" i="0" u="none" strike="noStrike" baseline="0" dirty="0">
                <a:latin typeface="TimesNewRoman"/>
              </a:rPr>
              <a:t>enemy’s preparations and, ultimately, his attacks. Methods include defeating or</a:t>
            </a:r>
          </a:p>
          <a:p>
            <a:pPr algn="l"/>
            <a:r>
              <a:rPr lang="en-US" sz="1800" b="0" i="0" u="none" strike="noStrike" baseline="0" dirty="0">
                <a:latin typeface="TimesNewRomanPSMT"/>
              </a:rPr>
              <a:t>misdirecting enemy reconnaissance forces, breaking up his formations, isolating his units,</a:t>
            </a:r>
          </a:p>
          <a:p>
            <a:pPr algn="l"/>
            <a:r>
              <a:rPr lang="en-US" sz="1800" b="0" i="0" u="none" strike="noStrike" baseline="0" dirty="0">
                <a:latin typeface="TimesNewRomanPSMT"/>
              </a:rPr>
              <a:t>and attacking or disrupting his systems.</a:t>
            </a:r>
          </a:p>
          <a:p>
            <a:pPr algn="l"/>
            <a:endParaRPr lang="en-US" sz="1800" b="0" i="0" u="none" strike="noStrike" baseline="0" dirty="0">
              <a:latin typeface="TimesNewRomanPSMT"/>
            </a:endParaRPr>
          </a:p>
          <a:p>
            <a:pPr algn="l"/>
            <a:r>
              <a:rPr lang="en-US" sz="1800" b="1" i="0" u="none" strike="noStrike" baseline="0" dirty="0">
                <a:latin typeface="TimesNewRomanPS-BoldMT"/>
              </a:rPr>
              <a:t>MASS AND CONCENTRATION</a:t>
            </a:r>
          </a:p>
          <a:p>
            <a:pPr algn="l"/>
            <a:r>
              <a:rPr lang="en-US" sz="1800" b="0" i="0" u="none" strike="noStrike" baseline="0" dirty="0">
                <a:latin typeface="TimesNewRomanPSMT"/>
              </a:rPr>
              <a:t>3-6. Defenders seek to mass the effects of overwhelming combat power where they</a:t>
            </a:r>
          </a:p>
          <a:p>
            <a:pPr algn="l"/>
            <a:r>
              <a:rPr lang="en-US" sz="1800" b="0" i="0" u="none" strike="noStrike" baseline="0" dirty="0">
                <a:latin typeface="TimesNewRomanPSMT"/>
              </a:rPr>
              <a:t>choose and shift it to support the decisive operation. To obtain an advantage at decisive</a:t>
            </a:r>
          </a:p>
          <a:p>
            <a:pPr algn="l"/>
            <a:r>
              <a:rPr lang="en-US" sz="1800" b="0" i="0" u="none" strike="noStrike" baseline="0" dirty="0">
                <a:latin typeface="TimesNewRomanPSMT"/>
              </a:rPr>
              <a:t>points, defenders economize and accept risk in some areas; retain and, when necessary,</a:t>
            </a:r>
          </a:p>
          <a:p>
            <a:pPr algn="l"/>
            <a:r>
              <a:rPr lang="en-US" sz="1800" b="0" i="0" u="none" strike="noStrike" baseline="0" dirty="0">
                <a:latin typeface="TimesNewRomanPSMT"/>
              </a:rPr>
              <a:t>reconstitute a reserve; and maneuver to gain local superiority at the point of decision. Unit</a:t>
            </a:r>
          </a:p>
          <a:p>
            <a:pPr algn="l"/>
            <a:r>
              <a:rPr lang="en-US" sz="1800" b="0" i="0" u="none" strike="noStrike" baseline="0" dirty="0">
                <a:latin typeface="TimesNewRomanPSMT"/>
              </a:rPr>
              <a:t>leaders accept risk in some areas to mass effects elsewhere. Obstacles, security forces, and</a:t>
            </a:r>
          </a:p>
          <a:p>
            <a:pPr algn="l"/>
            <a:r>
              <a:rPr lang="en-US" sz="1800" b="0" i="0" u="none" strike="noStrike" baseline="0" dirty="0">
                <a:latin typeface="TimesNewRomanPSMT"/>
              </a:rPr>
              <a:t>fires can assist in reducing risk.</a:t>
            </a:r>
          </a:p>
          <a:p>
            <a:pPr algn="l"/>
            <a:endParaRPr lang="en-US" sz="1800" b="0" i="0" u="none" strike="noStrike" baseline="0" dirty="0">
              <a:latin typeface="TimesNewRomanPSMT"/>
            </a:endParaRPr>
          </a:p>
          <a:p>
            <a:pPr algn="l"/>
            <a:r>
              <a:rPr lang="en-US" sz="1800" b="1" i="0" u="none" strike="noStrike" baseline="0" dirty="0">
                <a:latin typeface="TimesNewRomanPS-BoldMT"/>
              </a:rPr>
              <a:t>FLEXIBILITY</a:t>
            </a:r>
          </a:p>
          <a:p>
            <a:pPr algn="l"/>
            <a:r>
              <a:rPr lang="en-US" sz="1800" b="0" i="0" u="none" strike="noStrike" baseline="0" dirty="0">
                <a:latin typeface="TimesNewRomanPSMT"/>
              </a:rPr>
              <a:t>3-7. The defense requires flexible plans. Planning focuses on preparation in-depth, use</a:t>
            </a:r>
          </a:p>
          <a:p>
            <a:pPr algn="l"/>
            <a:r>
              <a:rPr lang="en-US" sz="1800" b="0" i="0" u="none" strike="noStrike" baseline="0" dirty="0">
                <a:latin typeface="TimesNewRomanPSMT"/>
              </a:rPr>
              <a:t>of reserves, and ability to shift the main effort. Leaders add flexibility by designating</a:t>
            </a:r>
          </a:p>
          <a:p>
            <a:pPr algn="l"/>
            <a:r>
              <a:rPr lang="en-US" sz="1800" b="0" i="0" u="none" strike="noStrike" baseline="0" dirty="0">
                <a:latin typeface="TimesNewRomanPSMT"/>
              </a:rPr>
              <a:t>supplementary positions, designing counterattack plans, and preparing to counterattack.</a:t>
            </a:r>
          </a:p>
          <a:p>
            <a:pPr algn="l"/>
            <a:endParaRPr lang="en-US" sz="1800" b="0" i="0" u="none" strike="noStrike" baseline="0" dirty="0">
              <a:latin typeface="TimesNewRomanPSMT"/>
            </a:endParaRPr>
          </a:p>
          <a:p>
            <a:pPr algn="l"/>
            <a:r>
              <a:rPr lang="en-US" sz="1800" b="1" i="0" u="none" strike="noStrike" baseline="0" dirty="0">
                <a:latin typeface="TimesNewRomanPS-BoldMT"/>
              </a:rPr>
              <a:t>MANEUVER</a:t>
            </a:r>
          </a:p>
          <a:p>
            <a:pPr algn="l"/>
            <a:r>
              <a:rPr lang="en-US" sz="1800" b="0" i="0" u="none" strike="noStrike" baseline="0" dirty="0">
                <a:latin typeface="TimesNewRomanPSMT"/>
              </a:rPr>
              <a:t>3-8. Maneuver allows the defender to take full advantage of area of operation and to</a:t>
            </a:r>
          </a:p>
          <a:p>
            <a:pPr algn="l"/>
            <a:r>
              <a:rPr lang="en-US" sz="1800" b="0" i="0" u="none" strike="noStrike" baseline="0" dirty="0">
                <a:latin typeface="TimesNewRomanPSMT"/>
              </a:rPr>
              <a:t>mass and concentrate when desirable. Maneuver, through movement in combination with</a:t>
            </a:r>
          </a:p>
          <a:p>
            <a:pPr algn="l"/>
            <a:r>
              <a:rPr lang="en-US" sz="1800" b="0" i="0" u="none" strike="noStrike" baseline="0" dirty="0">
                <a:latin typeface="TimesNewRomanPSMT"/>
              </a:rPr>
              <a:t>fire, allows the defender to achieve a position of advantage over the enemy to accomplish</a:t>
            </a:r>
          </a:p>
          <a:p>
            <a:pPr algn="l"/>
            <a:r>
              <a:rPr lang="en-US" sz="1800" b="0" i="0" u="none" strike="noStrike" baseline="0" dirty="0">
                <a:latin typeface="TimesNewRomanPSMT"/>
              </a:rPr>
              <a:t>the mission. It also encompasses defensive actions such as security and support area</a:t>
            </a:r>
          </a:p>
          <a:p>
            <a:pPr algn="l"/>
            <a:r>
              <a:rPr lang="en-US" sz="1800" b="0" i="0" u="none" strike="noStrike" baseline="0" dirty="0">
                <a:latin typeface="TimesNewRomanPSMT"/>
              </a:rPr>
              <a:t>operations.</a:t>
            </a:r>
          </a:p>
          <a:p>
            <a:pPr algn="l"/>
            <a:endParaRPr lang="en-US" sz="1800" b="0" i="0" u="none" strike="noStrike" baseline="0" dirty="0">
              <a:latin typeface="TimesNewRomanPSMT"/>
            </a:endParaRPr>
          </a:p>
          <a:p>
            <a:pPr algn="l"/>
            <a:r>
              <a:rPr lang="en-US" sz="1800" b="1" i="0" u="none" strike="noStrike" baseline="0" dirty="0">
                <a:latin typeface="TimesNewRomanPS-BoldMT"/>
              </a:rPr>
              <a:t>OPERATION IN-DEPTH</a:t>
            </a:r>
          </a:p>
          <a:p>
            <a:pPr algn="l"/>
            <a:r>
              <a:rPr lang="en-US" sz="1800" b="0" i="0" u="none" strike="noStrike" baseline="0" dirty="0">
                <a:latin typeface="TimesNewRomanPSMT"/>
              </a:rPr>
              <a:t>3-9. Simultaneous application of combat power throughout the area of operation</a:t>
            </a:r>
          </a:p>
          <a:p>
            <a:pPr algn="l"/>
            <a:r>
              <a:rPr lang="en-US" sz="1800" b="0" i="0" u="none" strike="noStrike" baseline="0" dirty="0">
                <a:latin typeface="TimesNewRomanPSMT"/>
              </a:rPr>
              <a:t>improves the chances for success while minimizing friendly casualties. Quick, violent, and</a:t>
            </a:r>
          </a:p>
          <a:p>
            <a:pPr algn="l"/>
            <a:r>
              <a:rPr lang="en-US" sz="1800" b="0" i="0" u="none" strike="noStrike" baseline="0" dirty="0">
                <a:latin typeface="TimesNewRoman"/>
              </a:rPr>
              <a:t>simultaneous action throughout the depth of the defender’s area of operation can hurt,</a:t>
            </a:r>
          </a:p>
          <a:p>
            <a:pPr algn="l"/>
            <a:r>
              <a:rPr lang="en-US" sz="1800" b="0" i="0" u="none" strike="noStrike" baseline="0" dirty="0">
                <a:latin typeface="TimesNewRomanPSMT"/>
              </a:rPr>
              <a:t>confuse, and even paralyze an enemy force just as it is most exposed and vulnerable. Such</a:t>
            </a:r>
          </a:p>
          <a:p>
            <a:pPr algn="l"/>
            <a:r>
              <a:rPr lang="en-US" sz="1800" b="0" i="0" u="none" strike="noStrike" baseline="0" dirty="0">
                <a:latin typeface="TimesNewRoman"/>
              </a:rPr>
              <a:t>actions weaken the enemy’s </a:t>
            </a:r>
            <a:r>
              <a:rPr lang="en-US" sz="1800" b="0" i="0" u="none" strike="noStrike" baseline="0" dirty="0">
                <a:latin typeface="TimesNewRomanPSMT"/>
              </a:rPr>
              <a:t>will and do not allow all early enemy successes to build the</a:t>
            </a:r>
          </a:p>
          <a:p>
            <a:pPr algn="l"/>
            <a:r>
              <a:rPr lang="en-US" sz="1800" b="0" i="0" u="none" strike="noStrike" baseline="0" dirty="0">
                <a:latin typeface="TimesNewRoman"/>
              </a:rPr>
              <a:t>confidence of the enemy’s Soldiers and leaders. In</a:t>
            </a:r>
            <a:r>
              <a:rPr lang="en-US" sz="1800" b="0" i="0" u="none" strike="noStrike" baseline="0" dirty="0">
                <a:latin typeface="TimesNewRomanPSMT"/>
              </a:rPr>
              <a:t>-depth planning prevents the enemy</a:t>
            </a:r>
          </a:p>
          <a:p>
            <a:pPr algn="l"/>
            <a:r>
              <a:rPr lang="en-US" sz="1800" b="0" i="0" u="none" strike="noStrike" baseline="0" dirty="0">
                <a:latin typeface="TimesNewRomanPSMT"/>
              </a:rPr>
              <a:t>from gaining momentum in the attack. Synchronization of decisive, shaping, and</a:t>
            </a:r>
          </a:p>
          <a:p>
            <a:pPr algn="l"/>
            <a:r>
              <a:rPr lang="en-US" sz="1800" b="0" i="0" u="none" strike="noStrike" baseline="0" dirty="0">
                <a:latin typeface="TimesNewRomanPSMT"/>
              </a:rPr>
              <a:t>sustaining operations facilitates mission success.</a:t>
            </a:r>
          </a:p>
          <a:p>
            <a:pPr algn="l"/>
            <a:endParaRPr lang="en-US" sz="1800" b="0" i="0" u="none" strike="noStrike" baseline="0" dirty="0">
              <a:latin typeface="TimesNewRomanPSMT"/>
            </a:endParaRPr>
          </a:p>
          <a:p>
            <a:pPr algn="l"/>
            <a:endParaRPr lang="en-US" sz="1800" b="1" i="0" u="none" strike="noStrike" baseline="0" dirty="0">
              <a:latin typeface="Times New Roman" panose="02020603050405020304" pitchFamily="18" charset="0"/>
            </a:endParaRPr>
          </a:p>
          <a:p>
            <a:pPr marR="1170" algn="just"/>
            <a:endParaRPr lang="en-US" sz="1800" b="1" i="0" u="none" strike="noStrike" baseline="0" dirty="0">
              <a:latin typeface="Times New Roman" panose="02020603050405020304" pitchFamily="18" charset="0"/>
            </a:endParaRPr>
          </a:p>
          <a:p>
            <a:pPr marR="1170" algn="just"/>
            <a:r>
              <a:rPr lang="en-US" sz="1800" b="1" i="0" u="none" strike="noStrike" baseline="0" dirty="0">
                <a:latin typeface="Times New Roman" panose="02020603050405020304" pitchFamily="18" charset="0"/>
              </a:rPr>
              <a:t>ADP 3-90, Chapter 4, Pg 4-1 thru 4-3</a:t>
            </a:r>
          </a:p>
          <a:p>
            <a:pPr marR="1170" algn="just"/>
            <a:endParaRPr lang="en-US" sz="1800" b="1" i="0" u="none" strike="noStrike" baseline="0" dirty="0">
              <a:latin typeface="Times New Roman" panose="02020603050405020304" pitchFamily="18" charset="0"/>
            </a:endParaRPr>
          </a:p>
          <a:p>
            <a:pPr marR="1170" algn="just"/>
            <a:r>
              <a:rPr lang="en-US" sz="1800" b="1" i="0" u="none" strike="noStrike" baseline="0" dirty="0">
                <a:latin typeface="Times New Roman" panose="02020603050405020304" pitchFamily="18" charset="0"/>
              </a:rPr>
              <a:t>DISRUPTION</a:t>
            </a:r>
          </a:p>
          <a:p>
            <a:pPr marR="1170" algn="just"/>
            <a:endParaRPr lang="en-US" sz="1800" b="1" i="0" u="none" strike="noStrike" baseline="0" dirty="0">
              <a:latin typeface="Times New Roman" panose="02020603050405020304" pitchFamily="18" charset="0"/>
            </a:endParaRPr>
          </a:p>
          <a:p>
            <a:pPr algn="just"/>
            <a:r>
              <a:rPr lang="en-US" sz="1800" b="0" i="0" u="none" strike="noStrike" baseline="0" dirty="0">
                <a:latin typeface="Times New Roman" panose="02020603050405020304" pitchFamily="18" charset="0"/>
              </a:rPr>
              <a:t>4-6.  Defending forces seek to disrupt attacks by employing actions that desynchronize an enemy force’s preparations. Disruption actions include deceiving or destroying enemy reconnaissance forces, breaking up combat formations, separating echelons, and impeding an enemy force’s ability to synchronize its combined arms. Defending forces conduct spoiling attacks to deny an enemy force’s ability to focus combat power. They counterattack to deny an enemy force the ability to exploit. Defending forces employ electronic warfare and cyberspace assets in addition to lethal systems to target enemy command and control systems and disrupt enemy forces in depth by isolating forward echelons from their higher echelon headquarters.</a:t>
            </a:r>
          </a:p>
          <a:p>
            <a:pPr algn="just"/>
            <a:endParaRPr lang="en-US" sz="1800" b="0" i="0" u="none" strike="noStrike" baseline="0" dirty="0">
              <a:latin typeface="Times New Roman" panose="02020603050405020304" pitchFamily="18" charset="0"/>
            </a:endParaRPr>
          </a:p>
          <a:p>
            <a:pPr algn="just"/>
            <a:r>
              <a:rPr lang="en-US" sz="1800" b="1" i="0" u="none" strike="noStrike" baseline="0" dirty="0">
                <a:latin typeface="Times New Roman" panose="02020603050405020304" pitchFamily="18" charset="0"/>
              </a:rPr>
              <a:t>FLEXIBILITY</a:t>
            </a:r>
          </a:p>
          <a:p>
            <a:pPr algn="just"/>
            <a:endParaRPr lang="en-US" sz="1800" b="1" i="0" u="none" strike="noStrike" baseline="0" dirty="0">
              <a:latin typeface="Times New Roman" panose="02020603050405020304" pitchFamily="18" charset="0"/>
            </a:endParaRPr>
          </a:p>
          <a:p>
            <a:pPr marR="1190" algn="just"/>
            <a:r>
              <a:rPr lang="en-US" sz="1800" b="0" i="0" u="none" strike="noStrike" baseline="0" dirty="0">
                <a:latin typeface="Times New Roman" panose="02020603050405020304" pitchFamily="18" charset="0"/>
              </a:rPr>
              <a:t>4-7.  Defensive operations require flexible plans that anticipate enemy actions and allocates resources accordingly. Commanders shift the main effort as required. They plan battle positions in depth and the use of reserves in spoiling attacks and counterattacks.</a:t>
            </a:r>
          </a:p>
          <a:p>
            <a:pPr marR="1190" algn="just"/>
            <a:endParaRPr lang="en-US" sz="1800" b="0" i="0" u="none" strike="noStrike" baseline="0" dirty="0">
              <a:latin typeface="Times New Roman" panose="02020603050405020304" pitchFamily="18" charset="0"/>
            </a:endParaRPr>
          </a:p>
          <a:p>
            <a:pPr algn="just"/>
            <a:r>
              <a:rPr lang="en-US" sz="1800" b="1" i="0" u="none" strike="noStrike" baseline="0" dirty="0">
                <a:latin typeface="Times New Roman" panose="02020603050405020304" pitchFamily="18" charset="0"/>
              </a:rPr>
              <a:t>MANEUVER</a:t>
            </a:r>
          </a:p>
          <a:p>
            <a:pPr algn="just"/>
            <a:endParaRPr lang="en-US" sz="1800" b="1" i="0" u="none" strike="noStrike" baseline="0" dirty="0">
              <a:latin typeface="Times New Roman" panose="02020603050405020304" pitchFamily="18" charset="0"/>
            </a:endParaRPr>
          </a:p>
          <a:p>
            <a:pPr marR="1140" algn="just"/>
            <a:r>
              <a:rPr lang="en-US" sz="1800" b="0" i="0" u="none" strike="noStrike" baseline="0" dirty="0">
                <a:latin typeface="Times New Roman" panose="02020603050405020304" pitchFamily="18" charset="0"/>
              </a:rPr>
              <a:t>4-8.  Maneuver allows a defending force to achieve and exploit a position of advantage over an enemy force. As described in paragraphs 1-23 through 1-32, even in the defense there are elements of the offense. The defending force seeks opportunities to maneuver against the attacking force.</a:t>
            </a:r>
          </a:p>
          <a:p>
            <a:pPr algn="just"/>
            <a:endParaRPr lang="en-US" sz="1800" b="0" i="0" u="none" strike="noStrike" baseline="0" dirty="0">
              <a:latin typeface="Times New Roman" panose="02020603050405020304" pitchFamily="18" charset="0"/>
            </a:endParaRPr>
          </a:p>
          <a:p>
            <a:pPr algn="just"/>
            <a:r>
              <a:rPr lang="en-US" sz="1800" b="1" i="0" u="none" strike="noStrike" baseline="0" dirty="0">
                <a:latin typeface="Times New Roman" panose="02020603050405020304" pitchFamily="18" charset="0"/>
              </a:rPr>
              <a:t>MASS AND CONCENTRATION</a:t>
            </a:r>
          </a:p>
          <a:p>
            <a:pPr algn="just"/>
            <a:endParaRPr lang="en-US" sz="1800" b="1" i="0" u="none" strike="noStrike" baseline="0" dirty="0">
              <a:latin typeface="Times New Roman" panose="02020603050405020304" pitchFamily="18" charset="0"/>
            </a:endParaRPr>
          </a:p>
          <a:p>
            <a:pPr marR="1160" algn="just"/>
            <a:r>
              <a:rPr lang="en-US" sz="1800" b="0" i="0" u="none" strike="noStrike" baseline="0" dirty="0">
                <a:latin typeface="Times New Roman" panose="02020603050405020304" pitchFamily="18" charset="0"/>
              </a:rPr>
              <a:t>4-9.  Defending forces seek to mass and concentrate effects against enemy forces. This action produces overwhelming combat power at specific locations to support their decisive operations. Defending forces can surrender ground to gain time for maneuver that allows them to mass and concentrate effects.</a:t>
            </a:r>
          </a:p>
          <a:p>
            <a:pPr marR="1180" algn="just"/>
            <a:r>
              <a:rPr lang="en-US" sz="1800" b="0" i="0" u="none" strike="noStrike" baseline="0" dirty="0">
                <a:latin typeface="Times New Roman" panose="02020603050405020304" pitchFamily="18" charset="0"/>
              </a:rPr>
              <a:t>4-10. Commanders accept certain risk to mass effects at decisive points or for their main efforts. Concentrating forces increases the risk of large-scale losses from enemy fires and weapons of mass destruction. They mitigate this risk by using military deception and concealment to avoid detection of friendly troop concentrations by enemy intelligence, surveillance, and reconnaissance assets.</a:t>
            </a:r>
          </a:p>
          <a:p>
            <a:pPr marR="1180" algn="just"/>
            <a:r>
              <a:rPr lang="en-US" sz="1800" b="0" i="0" u="none" strike="noStrike" baseline="0" dirty="0">
                <a:latin typeface="Times New Roman" panose="02020603050405020304" pitchFamily="18" charset="0"/>
              </a:rPr>
              <a:t>4-11. Commanders designate, retain, and when necessary, reconstitute a reserve. They employ their reserve to exploit counterattack opportunities, regain local superiority, preserve the integrity of their defense, and prevent friendly culmination. They reconstitute their reserve from other forces when their reserve is committed.</a:t>
            </a:r>
          </a:p>
          <a:p>
            <a:pPr algn="just"/>
            <a:endParaRPr lang="en-US" sz="1800" b="0" i="0" u="none" strike="noStrike" baseline="0" dirty="0">
              <a:latin typeface="Times New Roman" panose="02020603050405020304" pitchFamily="18" charset="0"/>
            </a:endParaRPr>
          </a:p>
          <a:p>
            <a:pPr algn="just"/>
            <a:r>
              <a:rPr lang="en-US" sz="1800" b="1" i="0" u="none" strike="noStrike" baseline="0" dirty="0">
                <a:latin typeface="Times New Roman" panose="02020603050405020304" pitchFamily="18" charset="0"/>
              </a:rPr>
              <a:t>OPERATIONS IN DEPTH</a:t>
            </a:r>
          </a:p>
          <a:p>
            <a:pPr algn="just"/>
            <a:endParaRPr lang="en-US" sz="1800" b="1" i="0" u="none" strike="noStrike" baseline="0" dirty="0">
              <a:latin typeface="Times New Roman" panose="02020603050405020304" pitchFamily="18" charset="0"/>
            </a:endParaRPr>
          </a:p>
          <a:p>
            <a:pPr marR="1180" algn="just"/>
            <a:r>
              <a:rPr lang="en-US" sz="1800" b="0" i="0" u="none" strike="noStrike" baseline="0" dirty="0">
                <a:latin typeface="Times New Roman" panose="02020603050405020304" pitchFamily="18" charset="0"/>
              </a:rPr>
              <a:t>4-12. </a:t>
            </a:r>
            <a:r>
              <a:rPr lang="en-US" sz="1800" b="1" i="1" u="none" strike="noStrike" baseline="0" dirty="0">
                <a:latin typeface="Times New Roman" panose="02020603050405020304" pitchFamily="18" charset="0"/>
              </a:rPr>
              <a:t>Operations in depth </a:t>
            </a:r>
            <a:r>
              <a:rPr lang="en-US" sz="1800" b="1" i="0" u="none" strike="noStrike" baseline="0" dirty="0">
                <a:latin typeface="Times New Roman" panose="02020603050405020304" pitchFamily="18" charset="0"/>
              </a:rPr>
              <a:t>is the simultaneous application of combat power throughout an area of operations</a:t>
            </a:r>
            <a:r>
              <a:rPr lang="en-US" sz="1800" b="0" i="0" u="none" strike="noStrike" baseline="0" dirty="0">
                <a:latin typeface="Times New Roman" panose="02020603050405020304" pitchFamily="18" charset="0"/>
              </a:rPr>
              <a:t>. Commanders plan their operations in depth. They create conditions by disrupting enemy long-range fires, sustainment, and command and control. These disruptions weaken enemy forces and prevent any early enemy successes. Operations in depth prevent enemy forces from maintaining their tempo. In the defense, commanders establish a security area and the main battle area (MBA) with its associated FEBA. (See paragraphs 4-31 and 4-33 for more information about the FEBA and MBA respectively.)</a:t>
            </a:r>
          </a:p>
          <a:p>
            <a:pPr algn="just"/>
            <a:endParaRPr lang="en-US" sz="1800" b="1" i="0" u="none" strike="noStrike" baseline="0" dirty="0">
              <a:latin typeface="Times New Roman" panose="02020603050405020304" pitchFamily="18" charset="0"/>
            </a:endParaRPr>
          </a:p>
          <a:p>
            <a:pPr algn="just"/>
            <a:r>
              <a:rPr lang="en-US" sz="1800" b="1" i="0" u="none" strike="noStrike" baseline="0" dirty="0">
                <a:latin typeface="Times New Roman" panose="02020603050405020304" pitchFamily="18" charset="0"/>
              </a:rPr>
              <a:t>PREPARATION</a:t>
            </a:r>
          </a:p>
          <a:p>
            <a:pPr algn="just"/>
            <a:endParaRPr lang="en-US" sz="1800" b="1" i="0" u="none" strike="noStrike" baseline="0" dirty="0">
              <a:latin typeface="Times New Roman" panose="02020603050405020304" pitchFamily="18" charset="0"/>
            </a:endParaRPr>
          </a:p>
          <a:p>
            <a:pPr marR="1160" algn="just"/>
            <a:r>
              <a:rPr lang="en-US" sz="1800" b="0" i="0" u="none" strike="noStrike" baseline="0" dirty="0">
                <a:latin typeface="Times New Roman" panose="02020603050405020304" pitchFamily="18" charset="0"/>
              </a:rPr>
              <a:t>4-13. Defending units prepare their AOs before attacking enemy forces arrive, or they establish the defense behind a force performing a security operation. Commanders employ forward and flank security forces to protect their defending forces from surprise and reduce the unknowns in any situation. Defending forces study the terrain, study enemy forces, and prepare engagement areas. They combine natural and man-made obstacles to canalize attacking forces into those engagement areas. Defending forces place information collection assets throughout their AOs to provide intelligence and early warning of enemy actions. They position combat multipliers, such as fires and sustainment assets, to support their defensive plans. Defending forces improve the survivability of their units by constructing field fortifications, using camouflage, and dispersing. Defending forces continue rehearsals and preparations until close combat begins.</a:t>
            </a:r>
          </a:p>
          <a:p>
            <a:pPr algn="just"/>
            <a:endParaRPr lang="en-US" sz="1800" b="1" i="0" u="none" strike="noStrike" baseline="0" dirty="0">
              <a:latin typeface="Times New Roman" panose="02020603050405020304" pitchFamily="18" charset="0"/>
            </a:endParaRPr>
          </a:p>
          <a:p>
            <a:pPr algn="just"/>
            <a:r>
              <a:rPr lang="en-US" sz="1800" b="1" i="0" u="none" strike="noStrike" baseline="0" dirty="0">
                <a:latin typeface="Times New Roman" panose="02020603050405020304" pitchFamily="18" charset="0"/>
              </a:rPr>
              <a:t>SECURITY</a:t>
            </a:r>
          </a:p>
          <a:p>
            <a:pPr marR="1170" algn="just"/>
            <a:endParaRPr lang="en-US" sz="1800" b="0" i="0" u="none" strike="noStrike" baseline="0" dirty="0">
              <a:latin typeface="Times New Roman" panose="02020603050405020304" pitchFamily="18" charset="0"/>
            </a:endParaRPr>
          </a:p>
          <a:p>
            <a:pPr marR="1140" algn="just"/>
            <a:r>
              <a:rPr lang="en-US" sz="1800" b="0" i="0" u="none" strike="noStrike" baseline="0" dirty="0">
                <a:latin typeface="Times New Roman" panose="02020603050405020304" pitchFamily="18" charset="0"/>
              </a:rPr>
              <a:t>4-14. Commanders secure their forces through the performance of security, protection, information operations, and cyberspace and electronic warfare tasks. Security may include the provision of area security for civilians, infrastructure, and LOCs. Security operations prevent enemy intelligence, surveillance, and reconnaissance assets from determining friendly locations, strengths, and weaknesses. These operations also provide early warning and continuously disrupt enemy attacks. They employ protection efforts to preserve combat power. This includes protecting their forces from attrition by using available air and missile defense assets. They conduct information operations to prevent civilian interference with their operations. They perform military deception, cyberspace, and electronic warfare to inaccurately portray friendly forces’ locations, capabilities, and intentions to mislead enemy commanders and to deny those same enemy</a:t>
            </a:r>
          </a:p>
          <a:p>
            <a:r>
              <a:rPr lang="en-US" sz="1800" b="0" i="0" u="none" strike="noStrike" baseline="0" dirty="0">
                <a:latin typeface="Times New Roman" panose="02020603050405020304" pitchFamily="18" charset="0"/>
              </a:rPr>
              <a:t>commanders the ability to use cyberspace and the electromagnetic spectrum.</a:t>
            </a:r>
          </a:p>
          <a:p>
            <a:pPr marR="1170" algn="just"/>
            <a:endParaRPr lang="en-US" sz="1800" b="0" i="0" u="none" strike="noStrike" baseline="0" dirty="0">
              <a:latin typeface="Times New Roman" panose="02020603050405020304" pitchFamily="18" charset="0"/>
            </a:endParaRPr>
          </a:p>
          <a:p>
            <a:pPr marR="1170" algn="just"/>
            <a:endParaRPr lang="en-US" sz="1800" b="0" i="0" u="none" strike="noStrike"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7</a:t>
            </a:fld>
            <a:endParaRPr lang="en-US"/>
          </a:p>
        </p:txBody>
      </p:sp>
    </p:spTree>
    <p:extLst>
      <p:ext uri="{BB962C8B-B14F-4D97-AF65-F5344CB8AC3E}">
        <p14:creationId xmlns:p14="http://schemas.microsoft.com/office/powerpoint/2010/main" val="40784858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3-55 thru 3-63</a:t>
            </a:r>
          </a:p>
        </p:txBody>
      </p:sp>
      <p:sp>
        <p:nvSpPr>
          <p:cNvPr id="4" name="Slide Number Placeholder 3"/>
          <p:cNvSpPr>
            <a:spLocks noGrp="1"/>
          </p:cNvSpPr>
          <p:nvPr>
            <p:ph type="sldNum" sz="quarter" idx="5"/>
          </p:nvPr>
        </p:nvSpPr>
        <p:spPr/>
        <p:txBody>
          <a:bodyPr/>
          <a:lstStyle/>
          <a:p>
            <a:fld id="{0556E227-7DD7-44CF-A447-A0063BADFF2C}" type="slidenum">
              <a:rPr lang="en-US" smtClean="0"/>
              <a:t>53</a:t>
            </a:fld>
            <a:endParaRPr lang="en-US"/>
          </a:p>
        </p:txBody>
      </p:sp>
    </p:spTree>
    <p:extLst>
      <p:ext uri="{BB962C8B-B14F-4D97-AF65-F5344CB8AC3E}">
        <p14:creationId xmlns:p14="http://schemas.microsoft.com/office/powerpoint/2010/main" val="4930724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3-63 thru 3-65</a:t>
            </a:r>
          </a:p>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54</a:t>
            </a:fld>
            <a:endParaRPr lang="en-US"/>
          </a:p>
        </p:txBody>
      </p:sp>
    </p:spTree>
    <p:extLst>
      <p:ext uri="{BB962C8B-B14F-4D97-AF65-F5344CB8AC3E}">
        <p14:creationId xmlns:p14="http://schemas.microsoft.com/office/powerpoint/2010/main" val="746996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ATP 3-21.8, Chapter 3, Pg 3-63 thru 3-65</a:t>
            </a:r>
          </a:p>
          <a:p>
            <a:endParaRPr lang="en-US" b="1" dirty="0"/>
          </a:p>
          <a:p>
            <a:pPr algn="l"/>
            <a:r>
              <a:rPr lang="en-US" sz="1800" b="1" i="0" u="none" strike="noStrike" baseline="0" dirty="0">
                <a:latin typeface="TimesNewRomanPS-BoldMT"/>
              </a:rPr>
              <a:t>CONSOLIDATION</a:t>
            </a:r>
          </a:p>
          <a:p>
            <a:pPr algn="l"/>
            <a:endParaRPr lang="en-US" sz="1800" b="1" i="0" u="none" strike="noStrike" baseline="0" dirty="0">
              <a:latin typeface="TimesNewRomanPS-BoldMT"/>
            </a:endParaRPr>
          </a:p>
          <a:p>
            <a:pPr algn="l"/>
            <a:r>
              <a:rPr lang="en-US" sz="1800" b="0" i="0" u="none" strike="noStrike" baseline="0" dirty="0">
                <a:latin typeface="TimesNewRomanPSMT"/>
              </a:rPr>
              <a:t>3-182. Small unit leaders plan and prepare for consolidation during TLP. </a:t>
            </a:r>
          </a:p>
          <a:p>
            <a:pPr algn="l"/>
            <a:endParaRPr lang="en-US" sz="1800" b="0" i="0" u="none" strike="noStrike" baseline="0" dirty="0">
              <a:latin typeface="TimesNewRomanPSMT"/>
            </a:endParaRPr>
          </a:p>
          <a:p>
            <a:pPr algn="l"/>
            <a:r>
              <a:rPr lang="en-US" sz="1800" b="0" i="0" u="none" strike="noStrike" baseline="0" dirty="0">
                <a:latin typeface="TimesNewRomanPSMT"/>
              </a:rPr>
              <a:t>The following actions are usually a part of consolidation:</a:t>
            </a:r>
          </a:p>
          <a:p>
            <a:pPr algn="l"/>
            <a:endParaRPr lang="en-US" sz="1800" b="0" i="0" u="none" strike="noStrike" baseline="0" dirty="0">
              <a:latin typeface="TimesNewRomanPSMT"/>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Eliminate enemy resistance on the objective.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Establish security beyond the objective by securing areas that may be the source of</a:t>
            </a:r>
          </a:p>
          <a:p>
            <a:pPr algn="l"/>
            <a:r>
              <a:rPr lang="en-US" sz="1800" b="0" i="0" u="none" strike="noStrike" baseline="0" dirty="0">
                <a:latin typeface="TimesNewRomanPSMT"/>
              </a:rPr>
              <a:t>enemy direct fires or enemy artillery observation.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Establish additional security measures such as observation posts and patrols.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Prepare for and assist the passage of follow-on forces, if required.</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Continue to improve security by conducting other necessary defensive actions.</a:t>
            </a:r>
          </a:p>
          <a:p>
            <a:pPr algn="l"/>
            <a:r>
              <a:rPr lang="en-US" sz="1800" b="0" i="0" u="none" strike="noStrike" baseline="0" dirty="0">
                <a:latin typeface="TimesNewRomanPSMT"/>
              </a:rPr>
              <a:t>These defensive actions include engagement area development, direct fire planning,</a:t>
            </a:r>
          </a:p>
          <a:p>
            <a:pPr algn="l"/>
            <a:r>
              <a:rPr lang="en-US" sz="1800" b="0" i="0" u="none" strike="noStrike" baseline="0" dirty="0">
                <a:latin typeface="TimesNewRomanPSMT"/>
              </a:rPr>
              <a:t>and battle position preparation.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Adjust final protective fires and register targets along likely mounted and</a:t>
            </a:r>
          </a:p>
          <a:p>
            <a:pPr algn="l"/>
            <a:r>
              <a:rPr lang="en-US" sz="1800" b="0" i="0" u="none" strike="noStrike" baseline="0" dirty="0">
                <a:latin typeface="TimesNewRomanPSMT"/>
              </a:rPr>
              <a:t>dismounted avenues of approach.</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Protect the obstacle reduction effort.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Secure detainees.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Prepare for enemy counterattack.</a:t>
            </a:r>
          </a:p>
          <a:p>
            <a:pPr algn="l"/>
            <a:endParaRPr lang="en-US" sz="1800" b="0" i="0" u="none" strike="noStrike" baseline="0" dirty="0">
              <a:latin typeface="TimesNewRomanPSMT"/>
            </a:endParaRPr>
          </a:p>
          <a:p>
            <a:pPr algn="l"/>
            <a:r>
              <a:rPr lang="en-US" sz="1800" b="1" i="0" u="none" strike="noStrike" baseline="0" dirty="0">
                <a:latin typeface="TimesNewRomanPS-BoldMT"/>
              </a:rPr>
              <a:t>REORGANIZATION</a:t>
            </a:r>
          </a:p>
          <a:p>
            <a:pPr algn="l"/>
            <a:endParaRPr lang="en-US" sz="1800" b="1" i="0" u="none" strike="noStrike" baseline="0" dirty="0">
              <a:latin typeface="TimesNewRomanPS-BoldMT"/>
            </a:endParaRPr>
          </a:p>
          <a:p>
            <a:pPr algn="l"/>
            <a:r>
              <a:rPr lang="en-US" sz="1800" b="0" i="0" u="none" strike="noStrike" baseline="0" dirty="0">
                <a:latin typeface="TimesNewRomanPSMT"/>
              </a:rPr>
              <a:t>3-183. Reorganization usually is conducted concurrently with consolidation. It consists</a:t>
            </a:r>
          </a:p>
          <a:p>
            <a:pPr algn="l"/>
            <a:r>
              <a:rPr lang="en-US" sz="1800" b="0" i="0" u="none" strike="noStrike" baseline="0" dirty="0">
                <a:latin typeface="TimesNewRomanPSMT"/>
              </a:rPr>
              <a:t>of actions taken to prepare the unit for follow-on tasks. As with consolidation, small unit</a:t>
            </a:r>
          </a:p>
          <a:p>
            <a:pPr algn="l"/>
            <a:r>
              <a:rPr lang="en-US" sz="1800" b="0" i="0" u="none" strike="noStrike" baseline="0" dirty="0">
                <a:latin typeface="TimesNewRomanPSMT"/>
              </a:rPr>
              <a:t>leaders plan and prepare for reorganization during TLP. During reorganization, the small</a:t>
            </a:r>
          </a:p>
          <a:p>
            <a:pPr algn="l"/>
            <a:r>
              <a:rPr lang="en-US" sz="1800" b="0" i="0" u="none" strike="noStrike" baseline="0" dirty="0">
                <a:latin typeface="TimesNewRomanPSMT"/>
              </a:rPr>
              <a:t>unit leader ensures the following actions are taken:</a:t>
            </a:r>
            <a:endParaRPr lang="en-US" b="1" dirty="0"/>
          </a:p>
          <a:p>
            <a:endParaRPr lang="en-US" b="1" dirty="0"/>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Provide essential medical treatment and evacuate casualties as necessary.</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Treat and evacuate wounded detainees and process the remainder of detainees.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Cross-level personnel and adjust task organization as required to support the next</a:t>
            </a:r>
          </a:p>
          <a:p>
            <a:pPr algn="l"/>
            <a:r>
              <a:rPr lang="en-US" sz="1800" b="0" i="0" u="none" strike="noStrike" baseline="0" dirty="0">
                <a:latin typeface="TimesNewRomanPSMT"/>
              </a:rPr>
              <a:t>phase or mission.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Conducts resupply operations, including rearming and refueling.</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Redistribute ammunition.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Conduct required maintenance.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Continue improving defensive positions as necessary.</a:t>
            </a:r>
          </a:p>
          <a:p>
            <a:pPr algn="l"/>
            <a:endParaRPr lang="en-US" sz="1800" b="0" i="0" u="none" strike="noStrike" baseline="0" dirty="0">
              <a:latin typeface="TimesNewRomanPSMT"/>
            </a:endParaRPr>
          </a:p>
          <a:p>
            <a:pPr algn="l"/>
            <a:r>
              <a:rPr lang="en-US" sz="1800" b="1" i="0" u="none" strike="noStrike" baseline="0" dirty="0">
                <a:latin typeface="TimesNewRomanPS-BoldMT"/>
              </a:rPr>
              <a:t>CONTINUING OPERATIONS</a:t>
            </a:r>
          </a:p>
          <a:p>
            <a:pPr algn="l"/>
            <a:endParaRPr lang="en-US" sz="1800" b="1" i="0" u="none" strike="noStrike" baseline="0" dirty="0">
              <a:latin typeface="TimesNewRomanPS-BoldMT"/>
            </a:endParaRPr>
          </a:p>
          <a:p>
            <a:pPr algn="l"/>
            <a:r>
              <a:rPr lang="en-US" sz="1800" b="0" i="0" u="none" strike="noStrike" baseline="0" dirty="0">
                <a:latin typeface="TimesNewRomanPSMT"/>
              </a:rPr>
              <a:t>3-184. At the conclusion of an engagement, the Infantry platoon may continue the</a:t>
            </a:r>
          </a:p>
          <a:p>
            <a:pPr algn="l"/>
            <a:r>
              <a:rPr lang="en-US" sz="1800" b="0" i="0" u="none" strike="noStrike" baseline="0" dirty="0">
                <a:latin typeface="TimesNewRomanPSMT"/>
              </a:rPr>
              <a:t>defense, or if ordered, transition to the offense or stability. The platoon leader considers</a:t>
            </a:r>
          </a:p>
          <a:p>
            <a:pPr algn="l"/>
            <a:r>
              <a:rPr lang="en-US" sz="1800" b="0" i="0" u="none" strike="noStrike" baseline="0" dirty="0">
                <a:latin typeface="TimesNewRoman"/>
              </a:rPr>
              <a:t>the higher commander’s concept of the operation</a:t>
            </a:r>
            <a:r>
              <a:rPr lang="en-US" sz="1800" b="0" i="0" u="none" strike="noStrike" baseline="0" dirty="0">
                <a:latin typeface="TimesNewRomanPSMT"/>
              </a:rPr>
              <a:t>, friendly capabilities, and enemy</a:t>
            </a:r>
          </a:p>
          <a:p>
            <a:pPr algn="l"/>
            <a:r>
              <a:rPr lang="en-US" sz="1800" b="0" i="0" u="none" strike="noStrike" baseline="0" dirty="0">
                <a:latin typeface="TimesNewRomanPSMT"/>
              </a:rPr>
              <a:t>situation when making this decision. All missions should include plans for exploiting</a:t>
            </a:r>
          </a:p>
          <a:p>
            <a:pPr algn="l"/>
            <a:r>
              <a:rPr lang="en-US" sz="1800" b="0" i="0" u="none" strike="noStrike" baseline="0" dirty="0">
                <a:latin typeface="TimesNewRomanPSMT"/>
              </a:rPr>
              <a:t>success or assuming a defensive posture.</a:t>
            </a:r>
          </a:p>
          <a:p>
            <a:pPr algn="l"/>
            <a:r>
              <a:rPr lang="en-US" sz="1800" b="0" i="0" u="none" strike="noStrike" baseline="0" dirty="0">
                <a:latin typeface="TimesNewRomanPSMT"/>
              </a:rPr>
              <a:t>3-185. A defending unit may transitions from defensive tasks to the retrograde as a part</a:t>
            </a:r>
          </a:p>
          <a:p>
            <a:pPr algn="l"/>
            <a:r>
              <a:rPr lang="en-US" sz="1800" b="0" i="0" u="none" strike="noStrike" baseline="0" dirty="0">
                <a:latin typeface="TimesNewRomanPSMT"/>
              </a:rPr>
              <a:t>of continuing operations. A retrograde usually involves a combination of a delay,</a:t>
            </a:r>
          </a:p>
          <a:p>
            <a:pPr algn="l"/>
            <a:r>
              <a:rPr lang="en-US" sz="1800" b="0" i="0" u="none" strike="noStrike" baseline="0" dirty="0">
                <a:latin typeface="TimesNewRomanPSMT"/>
              </a:rPr>
              <a:t>withdrawal, and retirement that may occur simultaneously or sequentially. As in other</a:t>
            </a:r>
          </a:p>
          <a:p>
            <a:pPr algn="l"/>
            <a:r>
              <a:rPr lang="en-US" sz="1800" b="0" i="0" u="none" strike="noStrike" baseline="0" dirty="0">
                <a:latin typeface="TimesNewRoman"/>
              </a:rPr>
              <a:t>missions, the leader’s concept of the operation and intent drive planning for the retrograde.</a:t>
            </a:r>
          </a:p>
          <a:p>
            <a:pPr algn="l"/>
            <a:r>
              <a:rPr lang="en-US" sz="1800" b="0" i="0" u="none" strike="noStrike" baseline="0" dirty="0">
                <a:latin typeface="TimesNewRomanPSMT"/>
              </a:rPr>
              <a:t>Each form of retrograde has its unique planning considerations, but considerations</a:t>
            </a:r>
          </a:p>
          <a:p>
            <a:pPr algn="l"/>
            <a:r>
              <a:rPr lang="en-US" sz="1800" b="0" i="0" u="none" strike="noStrike" baseline="0" dirty="0">
                <a:latin typeface="TimesNewRomanPSMT"/>
              </a:rPr>
              <a:t>common to all retrogrades are risk, the need for synchronization and security.</a:t>
            </a:r>
          </a:p>
          <a:p>
            <a:pPr algn="l"/>
            <a:endParaRPr lang="en-US" sz="1800" b="0" i="0" u="none" strike="noStrike" baseline="0" dirty="0">
              <a:latin typeface="TimesNewRomanPSMT"/>
            </a:endParaRPr>
          </a:p>
          <a:p>
            <a:pPr algn="l"/>
            <a:r>
              <a:rPr lang="en-US" sz="1800" b="1" i="0" u="none" strike="noStrike" baseline="0" dirty="0">
                <a:latin typeface="TimesNewRomanPS-BoldMT"/>
              </a:rPr>
              <a:t>TRANSITION TO THE OFFENSE</a:t>
            </a:r>
          </a:p>
          <a:p>
            <a:pPr algn="l"/>
            <a:endParaRPr lang="en-US" sz="1800" b="1" i="0" u="none" strike="noStrike" baseline="0" dirty="0">
              <a:latin typeface="TimesNewRomanPS-BoldMT"/>
            </a:endParaRPr>
          </a:p>
          <a:p>
            <a:pPr algn="l"/>
            <a:r>
              <a:rPr lang="en-US" sz="1800" b="0" i="0" u="none" strike="noStrike" baseline="0" dirty="0">
                <a:latin typeface="TimesNewRomanPSMT"/>
              </a:rPr>
              <a:t>A company commander may order a defending Infantry platoon to conduct a</a:t>
            </a:r>
          </a:p>
          <a:p>
            <a:pPr algn="l"/>
            <a:r>
              <a:rPr lang="en-US" sz="1800" b="0" i="0" u="none" strike="noStrike" baseline="0" dirty="0">
                <a:latin typeface="TimesNewRomanPSMT"/>
              </a:rPr>
              <a:t>hasty operation or participate in a movement to contact. As part of a reserve force, the</a:t>
            </a:r>
          </a:p>
          <a:p>
            <a:pPr algn="l"/>
            <a:r>
              <a:rPr lang="en-US" sz="1800" b="0" i="0" u="none" strike="noStrike" baseline="0" dirty="0">
                <a:latin typeface="TimesNewRomanPSMT"/>
              </a:rPr>
              <a:t>Infantry platoon and squad may execute a counterattack to destroy exposed enemy</a:t>
            </a:r>
          </a:p>
          <a:p>
            <a:pPr algn="l"/>
            <a:r>
              <a:rPr lang="en-US" sz="1800" b="0" i="0" u="none" strike="noStrike" baseline="0" dirty="0">
                <a:latin typeface="TimesNewRomanPSMT"/>
              </a:rPr>
              <a:t>elements and free decisively engaged friendly elements. A base-of-fire element suppresses</a:t>
            </a:r>
          </a:p>
          <a:p>
            <a:pPr algn="l"/>
            <a:r>
              <a:rPr lang="en-US" sz="1800" b="0" i="0" u="none" strike="noStrike" baseline="0" dirty="0">
                <a:latin typeface="TimesNewRomanPSMT"/>
              </a:rPr>
              <a:t>or fixes the enemy force while the counterattack (maneuver) element moves on a concealed</a:t>
            </a:r>
          </a:p>
          <a:p>
            <a:pPr algn="l"/>
            <a:r>
              <a:rPr lang="en-US" sz="1800" b="0" i="0" u="none" strike="noStrike" baseline="0" dirty="0">
                <a:latin typeface="TimesNewRomanPSMT"/>
              </a:rPr>
              <a:t>route to firing positions from which it can engage the enemy in the flank and rear. The</a:t>
            </a:r>
          </a:p>
          <a:p>
            <a:pPr algn="l"/>
            <a:r>
              <a:rPr lang="en-US" sz="1800" b="0" i="0" u="none" strike="noStrike" baseline="0" dirty="0">
                <a:latin typeface="TimesNewRomanPSMT"/>
              </a:rPr>
              <a:t>counterattack element must maneuver rapidly to its firing position, often fighting through</a:t>
            </a:r>
          </a:p>
          <a:p>
            <a:pPr algn="l"/>
            <a:r>
              <a:rPr lang="en-US" sz="1800" b="0" i="0" u="none" strike="noStrike" baseline="0" dirty="0">
                <a:latin typeface="TimesNewRomanPSMT"/>
              </a:rPr>
              <a:t>enemy flank security elements, to complete the counterattack before the enemy can bring</a:t>
            </a:r>
          </a:p>
          <a:p>
            <a:pPr algn="l"/>
            <a:r>
              <a:rPr lang="en-US" sz="1800" b="0" i="0" u="none" strike="noStrike" baseline="0" dirty="0">
                <a:latin typeface="TimesNewRomanPSMT"/>
              </a:rPr>
              <a:t>follow-on forces forward to influence the fight.</a:t>
            </a:r>
          </a:p>
          <a:p>
            <a:pPr algn="l"/>
            <a:endParaRPr lang="en-US" sz="1800" b="0" i="0" u="none" strike="noStrike" baseline="0" dirty="0">
              <a:latin typeface="TimesNewRomanPSMT"/>
            </a:endParaRPr>
          </a:p>
          <a:p>
            <a:pPr algn="l"/>
            <a:r>
              <a:rPr lang="en-US" sz="1800" b="0" i="0" u="none" strike="noStrike" baseline="0" dirty="0">
                <a:latin typeface="TimesNewRomanPSMT"/>
              </a:rPr>
              <a:t>Execution of the counterattack is similar to an assault by fire. Planning and</a:t>
            </a:r>
          </a:p>
          <a:p>
            <a:pPr algn="l"/>
            <a:r>
              <a:rPr lang="en-US" sz="1800" b="0" i="0" u="none" strike="noStrike" baseline="0" dirty="0">
                <a:latin typeface="TimesNewRomanPSMT"/>
              </a:rPr>
              <a:t>preparation considerations for counterattack vary depending on the purpose and location</a:t>
            </a:r>
          </a:p>
          <a:p>
            <a:pPr algn="l"/>
            <a:r>
              <a:rPr lang="en-US" sz="1800" b="0" i="0" u="none" strike="noStrike" baseline="0" dirty="0">
                <a:latin typeface="TimesNewRomanPSMT"/>
              </a:rPr>
              <a:t>of the operation. For example, the counterattack may be conducted forward of friendly</a:t>
            </a:r>
          </a:p>
          <a:p>
            <a:pPr algn="l"/>
            <a:r>
              <a:rPr lang="en-US" sz="1800" b="0" i="0" u="none" strike="noStrike" baseline="0" dirty="0">
                <a:latin typeface="TimesNewRomanPSMT"/>
              </a:rPr>
              <a:t>positions, requiring the reserve force to move around friendly elements and through their</a:t>
            </a:r>
          </a:p>
          <a:p>
            <a:pPr algn="l"/>
            <a:r>
              <a:rPr lang="en-US" sz="1800" b="0" i="0" u="none" strike="noStrike" baseline="0" dirty="0">
                <a:latin typeface="TimesNewRomanPSMT"/>
              </a:rPr>
              <a:t>protective and tactical obstacles. In other situations, the Infantry leader may use a</a:t>
            </a:r>
          </a:p>
          <a:p>
            <a:pPr algn="l"/>
            <a:r>
              <a:rPr lang="en-US" sz="1800" b="0" i="0" u="none" strike="noStrike" baseline="0" dirty="0">
                <a:latin typeface="TimesNewRomanPSMT"/>
              </a:rPr>
              <a:t>counterassault by fire to block, fix, or contain a penetration. In any case, the reserve force</a:t>
            </a:r>
          </a:p>
          <a:p>
            <a:pPr algn="l"/>
            <a:r>
              <a:rPr lang="en-US" sz="1800" b="0" i="0" u="none" strike="noStrike" baseline="0" dirty="0">
                <a:latin typeface="TimesNewRomanPSMT"/>
              </a:rPr>
              <a:t>conducts the counterattack as an enemy-oriented task.</a:t>
            </a:r>
          </a:p>
          <a:p>
            <a:pPr algn="l"/>
            <a:endParaRPr lang="en-US" b="1" dirty="0"/>
          </a:p>
          <a:p>
            <a:pPr algn="l"/>
            <a:r>
              <a:rPr lang="en-US" sz="1800" b="1" i="0" u="none" strike="noStrike" baseline="0" dirty="0">
                <a:latin typeface="TimesNewRomanPS-BoldMT"/>
              </a:rPr>
              <a:t>TRANSITION TO STABILITY</a:t>
            </a:r>
          </a:p>
          <a:p>
            <a:pPr algn="l"/>
            <a:endParaRPr lang="en-US" sz="1800" b="1" i="0" u="none" strike="noStrike" baseline="0" dirty="0">
              <a:latin typeface="TimesNewRomanPS-BoldMT"/>
            </a:endParaRPr>
          </a:p>
          <a:p>
            <a:pPr algn="l"/>
            <a:r>
              <a:rPr lang="en-US" sz="1800" b="0" i="0" u="none" strike="noStrike" baseline="0" dirty="0">
                <a:latin typeface="TimesNewRomanPSMT"/>
              </a:rPr>
              <a:t>It may be tactically wise for the leader to plan a defensive contingency with </a:t>
            </a:r>
            <a:r>
              <a:rPr lang="en-US" sz="1800" b="0" i="0" u="none" strike="noStrike" baseline="0" dirty="0" err="1">
                <a:latin typeface="TimesNewRomanPSMT"/>
              </a:rPr>
              <a:t>onorder</a:t>
            </a:r>
            <a:endParaRPr lang="en-US" sz="1800" b="0" i="0" u="none" strike="noStrike" baseline="0" dirty="0">
              <a:latin typeface="TimesNewRomanPSMT"/>
            </a:endParaRPr>
          </a:p>
          <a:p>
            <a:pPr algn="l"/>
            <a:r>
              <a:rPr lang="en-US" sz="1800" b="0" i="0" u="none" strike="noStrike" baseline="0" dirty="0">
                <a:latin typeface="TimesNewRomanPSMT"/>
              </a:rPr>
              <a:t>offensive tasks for operations focused on stability tasks. Subordinate leaders must</a:t>
            </a:r>
          </a:p>
          <a:p>
            <a:pPr algn="l"/>
            <a:r>
              <a:rPr lang="en-US" sz="1800" b="0" i="0" u="none" strike="noStrike" baseline="0" dirty="0">
                <a:latin typeface="TimesNewRomanPSMT"/>
              </a:rPr>
              <a:t>be fully trained to recognize activities, which initiate this transition. Leaders and Soldiers</a:t>
            </a:r>
          </a:p>
          <a:p>
            <a:pPr algn="l"/>
            <a:r>
              <a:rPr lang="en-US" sz="1800" b="0" i="0" u="none" strike="noStrike" baseline="0" dirty="0">
                <a:latin typeface="TimesNewRomanPSMT"/>
              </a:rPr>
              <a:t>must be aware that elements of the BCT could be conducting offensive, defensive, and</a:t>
            </a:r>
          </a:p>
          <a:p>
            <a:pPr algn="l"/>
            <a:r>
              <a:rPr lang="en-US" sz="1800" b="0" i="0" u="none" strike="noStrike" baseline="0" dirty="0">
                <a:latin typeface="TimesNewRoman"/>
              </a:rPr>
              <a:t>stability missions simultaneously within a small radius of each other. Actions in one unit’s</a:t>
            </a:r>
          </a:p>
          <a:p>
            <a:pPr algn="l"/>
            <a:r>
              <a:rPr lang="en-US" sz="1800" b="0" i="0" u="none" strike="noStrike" baseline="0" dirty="0">
                <a:latin typeface="TimesNewRomanPSMT"/>
              </a:rPr>
              <a:t>area of operation can affect a change in whatever type task an adjacent unit is conducting.</a:t>
            </a:r>
          </a:p>
          <a:p>
            <a:pPr algn="l"/>
            <a:r>
              <a:rPr lang="en-US" sz="1800" b="0" i="0" u="none" strike="noStrike" baseline="0" dirty="0">
                <a:latin typeface="TimesNewRomanPSMT"/>
              </a:rPr>
              <a:t>For example, an engagement with an enemy force may have caused noncombatants to be</a:t>
            </a:r>
          </a:p>
          <a:p>
            <a:pPr algn="l"/>
            <a:r>
              <a:rPr lang="en-US" sz="1800" b="0" i="0" u="none" strike="noStrike" baseline="0" dirty="0">
                <a:latin typeface="TimesNewRomanPSMT"/>
              </a:rPr>
              <a:t>displaced to another section of the city leaving the area of operation open to theft, looting,</a:t>
            </a:r>
          </a:p>
          <a:p>
            <a:pPr algn="l"/>
            <a:r>
              <a:rPr lang="en-US" sz="1800" b="0" i="0" u="none" strike="noStrike" baseline="0" dirty="0">
                <a:latin typeface="TimesNewRomanPSMT"/>
              </a:rPr>
              <a:t>and vandalism by belligerents.</a:t>
            </a:r>
            <a:endParaRPr lang="en-US" b="1" dirty="0"/>
          </a:p>
          <a:p>
            <a:endParaRPr lang="en-US" b="1" dirty="0"/>
          </a:p>
          <a:p>
            <a:endParaRPr lang="en-US" b="1" dirty="0"/>
          </a:p>
          <a:p>
            <a:endParaRPr lang="en-US" b="1" dirty="0"/>
          </a:p>
          <a:p>
            <a:r>
              <a:rPr lang="en-US" b="1" dirty="0"/>
              <a:t>ADP 3-90, Chapter 4, Pg 4-18, Paras 4-116 thru 4-127</a:t>
            </a:r>
          </a:p>
          <a:p>
            <a:endParaRPr lang="en-US" b="1" dirty="0"/>
          </a:p>
          <a:p>
            <a:endParaRPr lang="en-US" b="1" dirty="0"/>
          </a:p>
          <a:p>
            <a:pPr algn="l"/>
            <a:r>
              <a:rPr lang="en-US" sz="1800" b="0" i="0" u="none" strike="noStrike" baseline="0" dirty="0">
                <a:latin typeface="Times New Roman" panose="02020603050405020304" pitchFamily="18" charset="0"/>
              </a:rPr>
              <a:t>Commanders deliberately plan for the transition process and allow the setting of the conditions</a:t>
            </a:r>
          </a:p>
          <a:p>
            <a:pPr algn="l"/>
            <a:r>
              <a:rPr lang="en-US" sz="1800" b="0" i="0" u="none" strike="noStrike" baseline="0" dirty="0">
                <a:latin typeface="Times New Roman" panose="02020603050405020304" pitchFamily="18" charset="0"/>
              </a:rPr>
              <a:t>necessary for a successful transition. Such planning addresses the need to control the tempo of operations,</a:t>
            </a:r>
          </a:p>
          <a:p>
            <a:pPr algn="l"/>
            <a:r>
              <a:rPr lang="en-US" sz="1800" b="0" i="0" u="none" strike="noStrike" baseline="0" dirty="0">
                <a:latin typeface="Times New Roman" panose="02020603050405020304" pitchFamily="18" charset="0"/>
              </a:rPr>
              <a:t>maintain contact with both enemy and friendly forces and keep enemy forces off balance. It establishes the</a:t>
            </a:r>
          </a:p>
          <a:p>
            <a:pPr algn="l"/>
            <a:r>
              <a:rPr lang="en-US" sz="1800" b="0" i="0" u="none" strike="noStrike" baseline="0" dirty="0">
                <a:latin typeface="Times New Roman" panose="02020603050405020304" pitchFamily="18" charset="0"/>
              </a:rPr>
              <a:t>procedures and priorities by which a unit prepares for its next mission. It establishes the required organization</a:t>
            </a:r>
          </a:p>
          <a:p>
            <a:pPr algn="l"/>
            <a:r>
              <a:rPr lang="en-US" sz="1800" b="0" i="0" u="none" strike="noStrike" baseline="0" dirty="0">
                <a:latin typeface="Times New Roman" panose="02020603050405020304" pitchFamily="18" charset="0"/>
              </a:rPr>
              <a:t>of forces and control measures necessary for success in accordance with the mission variables.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4-118. Prior planning decreases the time needed to adjust the tempo of combat operations when a unit</a:t>
            </a:r>
          </a:p>
          <a:p>
            <a:pPr algn="l"/>
            <a:r>
              <a:rPr lang="en-US" sz="1800" b="0" i="0" u="none" strike="noStrike" baseline="0" dirty="0">
                <a:latin typeface="Times New Roman" panose="02020603050405020304" pitchFamily="18" charset="0"/>
              </a:rPr>
              <a:t>transitions from defensive operations to offensive operations. This planning allowing subordinate units to</a:t>
            </a:r>
          </a:p>
          <a:p>
            <a:pPr algn="l"/>
            <a:r>
              <a:rPr lang="en-US" sz="1800" b="0" i="0" u="none" strike="noStrike" baseline="0" dirty="0">
                <a:latin typeface="Times New Roman" panose="02020603050405020304" pitchFamily="18" charset="0"/>
              </a:rPr>
              <a:t>conduct parallel planning and prepare for subsequent operations. Preparations include resupplying unit basic</a:t>
            </a:r>
          </a:p>
          <a:p>
            <a:pPr algn="l"/>
            <a:r>
              <a:rPr lang="en-US" sz="1800" b="0" i="0" u="none" strike="noStrike" baseline="0" dirty="0">
                <a:latin typeface="Times New Roman" panose="02020603050405020304" pitchFamily="18" charset="0"/>
              </a:rPr>
              <a:t>loads and repositioning or reallocating supporting systems.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4-119. Planning also reduces the amount of time and confusion that arises when a unit is unsuccessful in its</a:t>
            </a:r>
          </a:p>
          <a:p>
            <a:pPr algn="l"/>
            <a:r>
              <a:rPr lang="en-US" sz="1800" b="0" i="0" u="none" strike="noStrike" baseline="0" dirty="0">
                <a:latin typeface="Times New Roman" panose="02020603050405020304" pitchFamily="18" charset="0"/>
              </a:rPr>
              <a:t>defensive efforts and must transition to retrograde operations. Commanders designate units to conduct denial</a:t>
            </a:r>
          </a:p>
          <a:p>
            <a:pPr algn="l"/>
            <a:r>
              <a:rPr lang="en-US" sz="1800" b="0" i="0" u="none" strike="noStrike" baseline="0" dirty="0">
                <a:latin typeface="Times New Roman" panose="02020603050405020304" pitchFamily="18" charset="0"/>
              </a:rPr>
              <a:t>operations and to evacuate casualties and equipment. Commanders use retrograde operations to preserve their</a:t>
            </a:r>
          </a:p>
          <a:p>
            <a:pPr algn="l"/>
            <a:r>
              <a:rPr lang="en-US" sz="1800" b="0" i="0" u="none" strike="noStrike" baseline="0" dirty="0">
                <a:latin typeface="Times New Roman" panose="02020603050405020304" pitchFamily="18" charset="0"/>
              </a:rPr>
              <a:t>forces as combat-capable formations until they can establish those conditions necessary for a successful</a:t>
            </a:r>
          </a:p>
          <a:p>
            <a:pPr algn="l"/>
            <a:r>
              <a:rPr lang="en-US" sz="1800" b="0" i="0" u="none" strike="noStrike" baseline="0" dirty="0">
                <a:latin typeface="Times New Roman" panose="02020603050405020304" pitchFamily="18" charset="0"/>
              </a:rPr>
              <a:t>defense. Plans should account for both failure and success, and they should account for a transition to</a:t>
            </a:r>
          </a:p>
          <a:p>
            <a:pPr algn="l"/>
            <a:r>
              <a:rPr lang="en-US" sz="1800" b="0" i="0" u="none" strike="noStrike" baseline="0" dirty="0">
                <a:latin typeface="Times New Roman" panose="02020603050405020304" pitchFamily="18" charset="0"/>
              </a:rPr>
              <a:t>offensive or stability operations.</a:t>
            </a:r>
            <a:endParaRPr lang="en-US" b="1" dirty="0"/>
          </a:p>
          <a:p>
            <a:endParaRPr lang="en-US" b="1" dirty="0"/>
          </a:p>
          <a:p>
            <a:endParaRPr lang="en-US" b="1" dirty="0"/>
          </a:p>
          <a:p>
            <a:pPr algn="l"/>
            <a:r>
              <a:rPr lang="en-US" sz="1800" b="1" i="0" u="none" strike="noStrike" baseline="0" dirty="0">
                <a:latin typeface="Times New Roman" panose="02020603050405020304" pitchFamily="18" charset="0"/>
              </a:rPr>
              <a:t>TRANSITION TO THE OFFENSE</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4-120. A defending commander seeks a window of opportunity to transition to offensive operations by</a:t>
            </a:r>
          </a:p>
          <a:p>
            <a:pPr algn="l"/>
            <a:r>
              <a:rPr lang="en-US" sz="1800" b="0" i="0" u="none" strike="noStrike" baseline="0" dirty="0">
                <a:latin typeface="Times New Roman" panose="02020603050405020304" pitchFamily="18" charset="0"/>
              </a:rPr>
              <a:t>anticipating when and where an enemy force will reach its culminating point or require an operational pause</a:t>
            </a:r>
          </a:p>
          <a:p>
            <a:pPr algn="l"/>
            <a:r>
              <a:rPr lang="en-US" sz="1800" b="0" i="0" u="none" strike="noStrike" baseline="0" dirty="0">
                <a:latin typeface="Times New Roman" panose="02020603050405020304" pitchFamily="18" charset="0"/>
              </a:rPr>
              <a:t>before it can continue. During these windows, the combat power ratios mostly favor a defending force. An</a:t>
            </a:r>
          </a:p>
          <a:p>
            <a:pPr algn="l"/>
            <a:r>
              <a:rPr lang="en-US" sz="1800" b="0" i="0" u="none" strike="noStrike" baseline="0" dirty="0">
                <a:latin typeface="Times New Roman" panose="02020603050405020304" pitchFamily="18" charset="0"/>
              </a:rPr>
              <a:t>enemy force will do everything it can to keep a friendly force from knowing when it is overextended.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The following items indicate that an enemy force is becoming overextended:</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 Enemy forces begin to transition to the defense</a:t>
            </a:r>
            <a:r>
              <a:rPr lang="en-US" sz="1800" b="0" i="0" u="none" strike="noStrike" baseline="0" dirty="0">
                <a:latin typeface="TimesNewRomanPSMT"/>
              </a:rPr>
              <a:t>—</a:t>
            </a:r>
            <a:r>
              <a:rPr lang="en-US" sz="1800" b="0" i="0" u="none" strike="noStrike" baseline="0" dirty="0">
                <a:latin typeface="Times New Roman" panose="02020603050405020304" pitchFamily="18" charset="0"/>
              </a:rPr>
              <a:t>this defense may be by forces in or out of contact with friendly forces.</a:t>
            </a:r>
          </a:p>
          <a:p>
            <a:pPr algn="l"/>
            <a:r>
              <a:rPr lang="en-US" sz="1800" b="0" i="0" u="none" strike="noStrike" baseline="0" dirty="0">
                <a:latin typeface="Times New Roman" panose="02020603050405020304" pitchFamily="18" charset="0"/>
              </a:rPr>
              <a:t>- Enemy forces suffer heavy losses.</a:t>
            </a:r>
          </a:p>
          <a:p>
            <a:pPr algn="l"/>
            <a:r>
              <a:rPr lang="en-US" sz="1800" b="0" i="0" u="none" strike="noStrike" baseline="0" dirty="0">
                <a:latin typeface="Times New Roman" panose="02020603050405020304" pitchFamily="18" charset="0"/>
              </a:rPr>
              <a:t>- Enemy forces start to deploy before encountering friendly forces.</a:t>
            </a:r>
          </a:p>
          <a:p>
            <a:pPr algn="l"/>
            <a:r>
              <a:rPr lang="en-US" sz="1800" b="0" i="0" u="none" strike="noStrike" baseline="0" dirty="0">
                <a:latin typeface="Times New Roman" panose="02020603050405020304" pitchFamily="18" charset="0"/>
              </a:rPr>
              <a:t>- Enemy forces are defeated in most engagements.</a:t>
            </a:r>
          </a:p>
          <a:p>
            <a:pPr algn="l"/>
            <a:r>
              <a:rPr lang="en-US" sz="1800" b="0" i="0" u="none" strike="noStrike" baseline="0" dirty="0">
                <a:latin typeface="Times New Roman" panose="02020603050405020304" pitchFamily="18" charset="0"/>
              </a:rPr>
              <a:t>- Enemy forces are committed piecemeal in continued attacks.</a:t>
            </a:r>
          </a:p>
          <a:p>
            <a:pPr algn="l"/>
            <a:r>
              <a:rPr lang="en-US" sz="1800" b="0" i="0" u="none" strike="noStrike" baseline="0" dirty="0">
                <a:latin typeface="Times New Roman" panose="02020603050405020304" pitchFamily="18" charset="0"/>
              </a:rPr>
              <a:t>- Enemy aviation forces are used in place of ineffective ground forces.</a:t>
            </a:r>
          </a:p>
          <a:p>
            <a:pPr algn="l"/>
            <a:r>
              <a:rPr lang="en-US" sz="1800" b="0" i="0" u="none" strike="noStrike" baseline="0" dirty="0">
                <a:latin typeface="Times New Roman" panose="02020603050405020304" pitchFamily="18" charset="0"/>
              </a:rPr>
              <a:t> -Enemy reserve forces are identified among attacking forces.</a:t>
            </a:r>
          </a:p>
          <a:p>
            <a:pPr algn="l"/>
            <a:r>
              <a:rPr lang="en-US" sz="1800" b="0" i="0" u="none" strike="noStrike" baseline="0" dirty="0">
                <a:latin typeface="Times New Roman" panose="02020603050405020304" pitchFamily="18" charset="0"/>
              </a:rPr>
              <a:t>- Examination of captured or killed enemy soldiers and captured or destroyed enemy equipment and supplies shows that the enemy forces cannot adequately sustain themselves.</a:t>
            </a:r>
          </a:p>
          <a:p>
            <a:pPr algn="l"/>
            <a:r>
              <a:rPr lang="en-US" sz="1800" b="0" i="0" u="none" strike="noStrike" baseline="0" dirty="0">
                <a:latin typeface="Times New Roman" panose="02020603050405020304" pitchFamily="18" charset="0"/>
              </a:rPr>
              <a:t>- Enemy forces have a noticeable reduction in their tempo of operations.</a:t>
            </a:r>
          </a:p>
          <a:p>
            <a:pPr algn="l"/>
            <a:r>
              <a:rPr lang="en-US" sz="1800" b="0" i="0" u="none" strike="noStrike" baseline="0" dirty="0">
                <a:latin typeface="Times New Roman" panose="02020603050405020304" pitchFamily="18" charset="0"/>
              </a:rPr>
              <a:t>- Local counterattacks meet with unexpected success.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4-121. In a mobile defense, transitioning to an offense generally follows a striking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attack. In an area</a:t>
            </a:r>
          </a:p>
          <a:p>
            <a:pPr algn="l"/>
            <a:r>
              <a:rPr lang="en-US" sz="1800" b="0" i="0" u="none" strike="noStrike" baseline="0" dirty="0">
                <a:latin typeface="Times New Roman" panose="02020603050405020304" pitchFamily="18" charset="0"/>
              </a:rPr>
              <a:t>defense, commanders designate a portion of their force to conduct the counterattack, selecting units based on</a:t>
            </a:r>
          </a:p>
          <a:p>
            <a:pPr algn="l"/>
            <a:r>
              <a:rPr lang="en-US" sz="1800" b="0" i="0" u="none" strike="noStrike" baseline="0" dirty="0">
                <a:latin typeface="Times New Roman" panose="02020603050405020304" pitchFamily="18" charset="0"/>
              </a:rPr>
              <a:t>the commander</a:t>
            </a:r>
            <a:r>
              <a:rPr lang="en-US" sz="1800" b="0" i="0" u="none" strike="noStrike" baseline="0" dirty="0">
                <a:latin typeface="TimesNewRomanPSMT"/>
              </a:rPr>
              <a:t>’</a:t>
            </a:r>
            <a:r>
              <a:rPr lang="en-US" sz="1800" b="0" i="0" u="none" strike="noStrike" baseline="0" dirty="0">
                <a:latin typeface="Times New Roman" panose="02020603050405020304" pitchFamily="18" charset="0"/>
              </a:rPr>
              <a:t>s concept of operations. However, commanders allocate available reserves to this</a:t>
            </a:r>
          </a:p>
          <a:p>
            <a:pPr algn="l"/>
            <a:r>
              <a:rPr lang="en-US" sz="1800" b="0" i="0" u="none" strike="noStrike" baseline="0" dirty="0">
                <a:latin typeface="Times New Roman" panose="02020603050405020304" pitchFamily="18" charset="0"/>
              </a:rPr>
              <a:t>counterattack effort.</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4-122. Commanders reorganize and resupply to support the offense. These actions require a transition in</a:t>
            </a:r>
          </a:p>
          <a:p>
            <a:pPr algn="l"/>
            <a:r>
              <a:rPr lang="en-US" sz="1800" b="0" i="0" u="none" strike="noStrike" baseline="0" dirty="0">
                <a:latin typeface="Times New Roman" panose="02020603050405020304" pitchFamily="18" charset="0"/>
              </a:rPr>
              <a:t>the sustainment effort, with a shift in emphasis from ensuring a capability to defend from a chosen location</a:t>
            </a:r>
          </a:p>
          <a:p>
            <a:pPr algn="l"/>
            <a:r>
              <a:rPr lang="en-US" sz="1800" b="0" i="0" u="none" strike="noStrike" baseline="0" dirty="0">
                <a:latin typeface="Times New Roman" panose="02020603050405020304" pitchFamily="18" charset="0"/>
              </a:rPr>
              <a:t>to an emphasis on ensuring a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ability to advance and maneuver. For example, in a defense the</a:t>
            </a:r>
          </a:p>
          <a:p>
            <a:pPr algn="l"/>
            <a:r>
              <a:rPr lang="en-US" sz="1800" b="0" i="0" u="none" strike="noStrike" baseline="0" dirty="0">
                <a:latin typeface="Times New Roman" panose="02020603050405020304" pitchFamily="18" charset="0"/>
              </a:rPr>
              <a:t>sustainment effort may have focused on the forward stockage of Class IV and V items and the rapid</a:t>
            </a:r>
          </a:p>
          <a:p>
            <a:pPr algn="l"/>
            <a:r>
              <a:rPr lang="en-US" sz="1800" b="0" i="0" u="none" strike="noStrike" baseline="0" dirty="0">
                <a:latin typeface="Times New Roman" panose="02020603050405020304" pitchFamily="18" charset="0"/>
              </a:rPr>
              <a:t>evacuation of damaged systems. In an offense, the sustainment effort may need to focus on providing</a:t>
            </a:r>
          </a:p>
          <a:p>
            <a:pPr algn="l"/>
            <a:r>
              <a:rPr lang="en-US" sz="1800" b="0" i="0" u="none" strike="noStrike" baseline="0" dirty="0">
                <a:latin typeface="Times New Roman" panose="02020603050405020304" pitchFamily="18" charset="0"/>
              </a:rPr>
              <a:t>petroleum, oils, and lubricants; forward repair and maintenance; and replacement of combat losses. A</a:t>
            </a:r>
          </a:p>
          <a:p>
            <a:pPr algn="l"/>
            <a:r>
              <a:rPr lang="en-US" sz="1800" b="0" i="0" u="none" strike="noStrike" baseline="0" dirty="0">
                <a:latin typeface="Times New Roman" panose="02020603050405020304" pitchFamily="18" charset="0"/>
              </a:rPr>
              <a:t>transition is often a time in which units can perform deferred equipment maintenance. Additional assets may</a:t>
            </a:r>
          </a:p>
          <a:p>
            <a:pPr algn="l"/>
            <a:r>
              <a:rPr lang="en-US" sz="1800" b="0" i="0" u="none" strike="noStrike" baseline="0" dirty="0">
                <a:latin typeface="Times New Roman" panose="02020603050405020304" pitchFamily="18" charset="0"/>
              </a:rPr>
              <a:t>also be available on a temporary basis for casualty evacuation and medical treatment because of a reduction</a:t>
            </a:r>
          </a:p>
          <a:p>
            <a:pPr algn="l"/>
            <a:r>
              <a:rPr lang="en-US" sz="1800" b="0" i="0" u="none" strike="noStrike" baseline="0" dirty="0">
                <a:latin typeface="Times New Roman" panose="02020603050405020304" pitchFamily="18" charset="0"/>
              </a:rPr>
              <a:t>in the tempo of operations.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4-123. Commanders should not wait too long to transition from defensive operations to offensive operations</a:t>
            </a:r>
          </a:p>
          <a:p>
            <a:pPr algn="l"/>
            <a:r>
              <a:rPr lang="en-US" sz="1800" b="0" i="0" u="none" strike="noStrike" baseline="0" dirty="0">
                <a:latin typeface="Times New Roman" panose="02020603050405020304" pitchFamily="18" charset="0"/>
              </a:rPr>
              <a:t>as an enemy force approaches its culminating point. Enemy forces will be dispersed, extended in depth, and</a:t>
            </a:r>
          </a:p>
          <a:p>
            <a:pPr algn="l"/>
            <a:r>
              <a:rPr lang="en-US" sz="1800" b="0" i="0" u="none" strike="noStrike" baseline="0" dirty="0">
                <a:latin typeface="Times New Roman" panose="02020603050405020304" pitchFamily="18" charset="0"/>
              </a:rPr>
              <a:t>weakened. At that time, any enemy defensive preparations will be hasty, and enemy forces will not be</a:t>
            </a:r>
          </a:p>
          <a:p>
            <a:pPr algn="l"/>
            <a:r>
              <a:rPr lang="en-US" sz="1800" b="0" i="0" u="none" strike="noStrike" baseline="0" dirty="0">
                <a:latin typeface="Times New Roman" panose="02020603050405020304" pitchFamily="18" charset="0"/>
              </a:rPr>
              <a:t>adequately prepared for defense. Commanders want enemy forces weakened when transitioning to the</a:t>
            </a:r>
          </a:p>
          <a:p>
            <a:pPr algn="l"/>
            <a:r>
              <a:rPr lang="en-US" sz="1800" b="0" i="0" u="none" strike="noStrike" baseline="0" dirty="0">
                <a:latin typeface="Times New Roman" panose="02020603050405020304" pitchFamily="18" charset="0"/>
              </a:rPr>
              <a:t>offense, and they do not want to give an enemy force time to prepare for the defense. Additionally, the</a:t>
            </a:r>
          </a:p>
          <a:p>
            <a:pPr algn="l"/>
            <a:r>
              <a:rPr lang="en-US" sz="1800" b="0" i="0" u="none" strike="noStrike" baseline="0" dirty="0">
                <a:latin typeface="Times New Roman" panose="02020603050405020304" pitchFamily="18" charset="0"/>
              </a:rPr>
              <a:t>psychological shock on enemy soldiers will be greater if they suddenly find themselves defending on</a:t>
            </a:r>
          </a:p>
          <a:p>
            <a:pPr algn="l"/>
            <a:r>
              <a:rPr lang="en-US" sz="1800" b="0" i="0" u="none" strike="noStrike" baseline="0" dirty="0">
                <a:latin typeface="Times New Roman" panose="02020603050405020304" pitchFamily="18" charset="0"/>
              </a:rPr>
              <a:t>unfavorable terms.</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4-124. There are two methods for transitioning to an offense. The first, and generally preferred method, is</a:t>
            </a:r>
          </a:p>
          <a:p>
            <a:pPr algn="l"/>
            <a:r>
              <a:rPr lang="en-US" sz="1800" b="0" i="0" u="none" strike="noStrike" baseline="0" dirty="0">
                <a:latin typeface="Times New Roman" panose="02020603050405020304" pitchFamily="18" charset="0"/>
              </a:rPr>
              <a:t>to attack using forces not previously committed to a defense. This method is preferred because defending</a:t>
            </a:r>
          </a:p>
          <a:p>
            <a:pPr algn="l"/>
            <a:r>
              <a:rPr lang="en-US" sz="1800" b="0" i="0" u="none" strike="noStrike" baseline="0" dirty="0">
                <a:latin typeface="Times New Roman" panose="02020603050405020304" pitchFamily="18" charset="0"/>
              </a:rPr>
              <a:t>units may still be decisively engaged, tired, or depleted. These attacking forces may come from the reserve</a:t>
            </a:r>
          </a:p>
          <a:p>
            <a:pPr algn="l"/>
            <a:r>
              <a:rPr lang="en-US" sz="1800" b="0" i="0" u="none" strike="noStrike" baseline="0" dirty="0">
                <a:latin typeface="Times New Roman" panose="02020603050405020304" pitchFamily="18" charset="0"/>
              </a:rPr>
              <a:t>or consist of reinforcements. </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Since these forces have not recently been actively involved in combat, they are more likely to</a:t>
            </a:r>
            <a:r>
              <a:rPr lang="en-US" sz="1800" b="0" i="0" u="none" strike="noStrike" baseline="0" dirty="0">
                <a:latin typeface="TimesNewRomanPSMT"/>
              </a:rPr>
              <a:t>—</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 Be at authorized strength levels.</a:t>
            </a:r>
          </a:p>
          <a:p>
            <a:pPr algn="l"/>
            <a:r>
              <a:rPr lang="en-US" sz="1800" b="0" i="0" u="none" strike="noStrike" baseline="0" dirty="0">
                <a:latin typeface="Times New Roman" panose="02020603050405020304" pitchFamily="18" charset="0"/>
              </a:rPr>
              <a:t>- Have a higher combat system operationally readiness rate.</a:t>
            </a:r>
          </a:p>
          <a:p>
            <a:pPr algn="l"/>
            <a:r>
              <a:rPr lang="en-US" sz="1800" b="0" i="0" u="none" strike="noStrike" baseline="0" dirty="0">
                <a:latin typeface="Times New Roman" panose="02020603050405020304" pitchFamily="18" charset="0"/>
              </a:rPr>
              <a:t>- Have leaders and Soldiers who are more likely to be rested and more capable of prolonged, continuous operations.</a:t>
            </a:r>
          </a:p>
          <a:p>
            <a:pPr algn="l"/>
            <a:r>
              <a:rPr lang="en-US" sz="1800" b="0" i="0" u="none" strike="noStrike" baseline="0" dirty="0">
                <a:latin typeface="Times New Roman" panose="02020603050405020304" pitchFamily="18" charset="0"/>
              </a:rPr>
              <a:t>- Have a complete basic load of supplies.</a:t>
            </a:r>
          </a:p>
          <a:p>
            <a:pPr algn="l"/>
            <a:r>
              <a:rPr lang="en-US" sz="1800" b="0" i="0" u="none" strike="noStrike" baseline="0" dirty="0">
                <a:latin typeface="Times New Roman" panose="02020603050405020304" pitchFamily="18" charset="0"/>
              </a:rPr>
              <a:t>- Have the time and energy to plan and prepare to conduct the offensive operations.</a:t>
            </a:r>
          </a:p>
          <a:p>
            <a:pPr algn="l"/>
            <a:r>
              <a:rPr lang="en-US" sz="1800" b="0" i="0" u="none" strike="noStrike" baseline="0" dirty="0">
                <a:latin typeface="Times New Roman" panose="02020603050405020304" pitchFamily="18" charset="0"/>
              </a:rPr>
              <a:t>- Be able to maneuver out of physical contact with an enemy force.</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4-125. The second method is to perform a type of offensive operation using currently defending forces.</a:t>
            </a:r>
          </a:p>
          <a:p>
            <a:pPr algn="l"/>
            <a:r>
              <a:rPr lang="en-US" sz="1800" b="0" i="0" u="none" strike="noStrike" baseline="0" dirty="0">
                <a:latin typeface="Times New Roman" panose="02020603050405020304" pitchFamily="18" charset="0"/>
              </a:rPr>
              <a:t>This method generally has the advantage of being more rapidly executed and thus more likely to catch an</a:t>
            </a:r>
          </a:p>
          <a:p>
            <a:pPr algn="l"/>
            <a:r>
              <a:rPr lang="en-US" sz="1800" b="0" i="0" u="none" strike="noStrike" baseline="0" dirty="0">
                <a:latin typeface="Times New Roman" panose="02020603050405020304" pitchFamily="18" charset="0"/>
              </a:rPr>
              <a:t>enemy force by surprise. Speed of execution in this method results from not having to conduct an approach</a:t>
            </a:r>
          </a:p>
          <a:p>
            <a:pPr algn="l"/>
            <a:r>
              <a:rPr lang="en-US" sz="1800" b="0" i="0" u="none" strike="noStrike" baseline="0" dirty="0">
                <a:latin typeface="Times New Roman" panose="02020603050405020304" pitchFamily="18" charset="0"/>
              </a:rPr>
              <a:t>or tactical road march from reserve assembly areas or, in the case of reinforcements, move from other AOs</a:t>
            </a:r>
          </a:p>
          <a:p>
            <a:pPr algn="l"/>
            <a:r>
              <a:rPr lang="en-US" sz="1800" b="0" i="0" u="none" strike="noStrike" baseline="0" dirty="0">
                <a:latin typeface="Times New Roman" panose="02020603050405020304" pitchFamily="18" charset="0"/>
              </a:rPr>
              <a:t>and reception, staging, onward movement, and integration locations. Speed also results from not having to</a:t>
            </a:r>
          </a:p>
          <a:p>
            <a:pPr algn="l"/>
            <a:r>
              <a:rPr lang="en-US" sz="1800" b="0" i="0" u="none" strike="noStrike" baseline="0" dirty="0">
                <a:latin typeface="Times New Roman" panose="02020603050405020304" pitchFamily="18" charset="0"/>
              </a:rPr>
              <a:t>conduct a forward passage of lines and performing the liaison necessary to establish a common operational</a:t>
            </a:r>
          </a:p>
          <a:p>
            <a:pPr algn="l"/>
            <a:r>
              <a:rPr lang="en-US" sz="1800" b="0" i="0" u="none" strike="noStrike" baseline="0" dirty="0">
                <a:latin typeface="Times New Roman" panose="02020603050405020304" pitchFamily="18" charset="0"/>
              </a:rPr>
              <a:t>picture that includes knowledge of the enemy force</a:t>
            </a:r>
            <a:r>
              <a:rPr lang="en-US" sz="1800" b="0" i="0" u="none" strike="noStrike" baseline="0" dirty="0">
                <a:latin typeface="TimesNewRomanPSMT"/>
              </a:rPr>
              <a:t>’</a:t>
            </a:r>
            <a:r>
              <a:rPr lang="en-US" sz="1800" b="0" i="0" u="none" strike="noStrike" baseline="0" dirty="0">
                <a:latin typeface="Times New Roman" panose="02020603050405020304" pitchFamily="18" charset="0"/>
              </a:rPr>
              <a:t>s patterns of operation.</a:t>
            </a:r>
          </a:p>
          <a:p>
            <a:pPr algn="l"/>
            <a:endParaRPr lang="en-US" sz="18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4-126. If units in contact participate in an attack, commanders must retain sufficient forces in contact to fix</a:t>
            </a:r>
          </a:p>
          <a:p>
            <a:pPr algn="l"/>
            <a:r>
              <a:rPr lang="en-US" sz="1800" b="0" i="0" u="none" strike="noStrike" baseline="0" dirty="0">
                <a:latin typeface="Times New Roman" panose="02020603050405020304" pitchFamily="18" charset="0"/>
              </a:rPr>
              <a:t>enemy forces. Commanders concentrate an attack by reinforcing select subordinate units so they can execute</a:t>
            </a:r>
          </a:p>
          <a:p>
            <a:pPr algn="l"/>
            <a:r>
              <a:rPr lang="en-US" sz="1800" b="0" i="0" u="none" strike="noStrike" baseline="0" dirty="0">
                <a:latin typeface="Times New Roman" panose="02020603050405020304" pitchFamily="18" charset="0"/>
              </a:rPr>
              <a:t>the attack and, if necessary, maintain the existing defense. Commanders can also adjust the defensive</a:t>
            </a:r>
          </a:p>
          <a:p>
            <a:pPr algn="l"/>
            <a:r>
              <a:rPr lang="en-US" sz="1800" b="0" i="0" u="none" strike="noStrike" baseline="0" dirty="0">
                <a:latin typeface="Times New Roman" panose="02020603050405020304" pitchFamily="18" charset="0"/>
              </a:rPr>
              <a:t>boundaries of subordinate units so entire units can withdraw and concentrate for an attack.</a:t>
            </a:r>
          </a:p>
          <a:p>
            <a:pPr algn="l"/>
            <a:endParaRPr lang="en-US" sz="1800" b="0" i="0" u="none" strike="noStrike" baseline="0" dirty="0">
              <a:latin typeface="Times New Roman" panose="02020603050405020304" pitchFamily="18" charset="0"/>
            </a:endParaRPr>
          </a:p>
          <a:p>
            <a:pPr algn="l"/>
            <a:endParaRPr lang="en-US" sz="1800" b="0" i="0" u="none" strike="noStrike" baseline="0" dirty="0">
              <a:latin typeface="Times New Roman" panose="02020603050405020304" pitchFamily="18" charset="0"/>
            </a:endParaRPr>
          </a:p>
          <a:p>
            <a:pPr algn="l"/>
            <a:r>
              <a:rPr lang="en-US" sz="1800" b="1" i="0" u="none" strike="noStrike" baseline="0" dirty="0">
                <a:latin typeface="Times New Roman" panose="02020603050405020304" pitchFamily="18" charset="0"/>
              </a:rPr>
              <a:t>TRANSITION TO STABILITY</a:t>
            </a:r>
          </a:p>
          <a:p>
            <a:pPr algn="l"/>
            <a:endParaRPr lang="en-US" sz="1800" b="1"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4-127. A force may transition from defensive operations to stability operations. This generally occurs if the</a:t>
            </a:r>
          </a:p>
          <a:p>
            <a:pPr algn="l"/>
            <a:r>
              <a:rPr lang="en-US" sz="1800" b="0" i="0" u="none" strike="noStrike" baseline="0" dirty="0">
                <a:latin typeface="Times New Roman" panose="02020603050405020304" pitchFamily="18" charset="0"/>
              </a:rPr>
              <a:t>force reaches and establishes a defense along a LOA. Then, there may be a negotiated end to hostilities from</a:t>
            </a:r>
          </a:p>
          <a:p>
            <a:pPr algn="l"/>
            <a:r>
              <a:rPr lang="en-US" sz="1800" b="0" i="0" u="none" strike="noStrike" baseline="0" dirty="0">
                <a:latin typeface="Times New Roman" panose="02020603050405020304" pitchFamily="18" charset="0"/>
              </a:rPr>
              <a:t>which the force transitions to stability. While improving its defensive preparations, the force may begin to</a:t>
            </a:r>
          </a:p>
          <a:p>
            <a:pPr algn="l"/>
            <a:r>
              <a:rPr lang="en-US" sz="1800" b="0" i="0" u="none" strike="noStrike" baseline="0" dirty="0">
                <a:latin typeface="Times New Roman" panose="02020603050405020304" pitchFamily="18" charset="0"/>
              </a:rPr>
              <a:t>increase the amount of resources dedicated to stability.</a:t>
            </a:r>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55</a:t>
            </a:fld>
            <a:endParaRPr lang="en-US"/>
          </a:p>
        </p:txBody>
      </p:sp>
    </p:spTree>
    <p:extLst>
      <p:ext uri="{BB962C8B-B14F-4D97-AF65-F5344CB8AC3E}">
        <p14:creationId xmlns:p14="http://schemas.microsoft.com/office/powerpoint/2010/main" val="1453055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a summary. </a:t>
            </a:r>
          </a:p>
        </p:txBody>
      </p:sp>
      <p:sp>
        <p:nvSpPr>
          <p:cNvPr id="4" name="Slide Number Placeholder 3"/>
          <p:cNvSpPr>
            <a:spLocks noGrp="1"/>
          </p:cNvSpPr>
          <p:nvPr>
            <p:ph type="sldNum" sz="quarter" idx="5"/>
          </p:nvPr>
        </p:nvSpPr>
        <p:spPr/>
        <p:txBody>
          <a:bodyPr/>
          <a:lstStyle/>
          <a:p>
            <a:fld id="{0556E227-7DD7-44CF-A447-A0063BADFF2C}" type="slidenum">
              <a:rPr lang="en-US" smtClean="0"/>
              <a:t>56</a:t>
            </a:fld>
            <a:endParaRPr lang="en-US"/>
          </a:p>
        </p:txBody>
      </p:sp>
    </p:spTree>
    <p:extLst>
      <p:ext uri="{BB962C8B-B14F-4D97-AF65-F5344CB8AC3E}">
        <p14:creationId xmlns:p14="http://schemas.microsoft.com/office/powerpoint/2010/main" val="3576264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556E227-7DD7-44CF-A447-A0063BADFF2C}" type="slidenum">
              <a:rPr lang="en-US" smtClean="0"/>
              <a:t>57</a:t>
            </a:fld>
            <a:endParaRPr lang="en-US"/>
          </a:p>
        </p:txBody>
      </p:sp>
    </p:spTree>
    <p:extLst>
      <p:ext uri="{BB962C8B-B14F-4D97-AF65-F5344CB8AC3E}">
        <p14:creationId xmlns:p14="http://schemas.microsoft.com/office/powerpoint/2010/main" val="41542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ATP 3-21.8, Chapter 3, Pg 3-3</a:t>
            </a:r>
          </a:p>
          <a:p>
            <a:pPr algn="l"/>
            <a:endParaRPr lang="en-US" sz="1800" b="0" i="0" u="none" strike="noStrike" baseline="0" dirty="0">
              <a:latin typeface="TimesNewRomanPSMT"/>
            </a:endParaRPr>
          </a:p>
          <a:p>
            <a:pPr algn="l"/>
            <a:r>
              <a:rPr lang="en-US" sz="1800" b="0" i="0" u="none" strike="noStrike" baseline="0" dirty="0">
                <a:latin typeface="TimesNewRomanPSMT"/>
              </a:rPr>
              <a:t>3-10. There are three basic defensive tasks: area defense, mobile, and retrograde. Each</a:t>
            </a:r>
          </a:p>
          <a:p>
            <a:pPr algn="l"/>
            <a:r>
              <a:rPr lang="en-US" sz="1800" b="0" i="0" u="none" strike="noStrike" baseline="0" dirty="0">
                <a:latin typeface="TimesNewRomanPSMT"/>
              </a:rPr>
              <a:t>contains elements of the others, and usually contains both static and dynamic aspects.</a:t>
            </a:r>
          </a:p>
          <a:p>
            <a:pPr algn="l"/>
            <a:r>
              <a:rPr lang="en-US" sz="1800" b="0" i="0" u="none" strike="noStrike" baseline="0" dirty="0">
                <a:latin typeface="TimesNewRomanPSMT"/>
              </a:rPr>
              <a:t>Infantry platoons serve as the primary maneuver element, or terrain-controlling units for</a:t>
            </a:r>
          </a:p>
          <a:p>
            <a:pPr algn="l"/>
            <a:r>
              <a:rPr lang="en-US" sz="1800" b="0" i="0" u="none" strike="noStrike" baseline="0" dirty="0">
                <a:latin typeface="TimesNewRomanPSMT"/>
              </a:rPr>
              <a:t>the Infantry company. They can defend area of operation, positions; serve as a security</a:t>
            </a:r>
          </a:p>
          <a:p>
            <a:pPr algn="l"/>
            <a:r>
              <a:rPr lang="en-US" sz="1800" b="0" i="0" u="none" strike="noStrike" baseline="0" dirty="0">
                <a:latin typeface="TimesNewRoman"/>
              </a:rPr>
              <a:t>force or reserve as part of the Infantry</a:t>
            </a:r>
            <a:endParaRPr lang="en-US" sz="1800" b="0" i="0" u="none" strike="noStrike" baseline="0" dirty="0">
              <a:latin typeface="TimesNewRomanPSMT"/>
            </a:endParaRPr>
          </a:p>
          <a:p>
            <a:pPr algn="l"/>
            <a:endParaRPr lang="en-US" sz="1800" b="0" i="0" u="none" strike="noStrike" baseline="0" dirty="0">
              <a:latin typeface="TimesNewRomanPSMT"/>
            </a:endParaRPr>
          </a:p>
          <a:p>
            <a:pPr algn="l"/>
            <a:r>
              <a:rPr lang="en-US" sz="1800" b="0" i="0" u="none" strike="noStrike" baseline="0" dirty="0">
                <a:latin typeface="TimesNewRomanPSMT"/>
              </a:rPr>
              <a:t>3-11. As part of a defense, the Infantry platoon can defend, delay, withdraw,</a:t>
            </a:r>
          </a:p>
          <a:p>
            <a:pPr algn="l"/>
            <a:r>
              <a:rPr lang="en-US" sz="1800" b="0" i="0" u="none" strike="noStrike" baseline="0" dirty="0">
                <a:latin typeface="TimesNewRomanPSMT"/>
              </a:rPr>
              <a:t>counterattack, and perform security tasks. The Infantry platoon usually defends, as part of</a:t>
            </a:r>
          </a:p>
          <a:p>
            <a:pPr algn="l"/>
            <a:r>
              <a:rPr lang="en-US" sz="1800" b="0" i="0" u="none" strike="noStrike" baseline="0" dirty="0">
                <a:latin typeface="TimesNewRoman"/>
              </a:rPr>
              <a:t>the Infantry company’s defense in the main battle area</a:t>
            </a:r>
            <a:r>
              <a:rPr lang="en-US" sz="1800" b="0" i="0" u="none" strike="noStrike" baseline="0" dirty="0">
                <a:latin typeface="TimesNewRomanPSMT"/>
              </a:rPr>
              <a:t>. It conducts the defense to achieve</a:t>
            </a:r>
          </a:p>
          <a:p>
            <a:pPr algn="l"/>
            <a:r>
              <a:rPr lang="en-US" sz="1800" b="0" i="0" u="none" strike="noStrike" baseline="0" dirty="0">
                <a:latin typeface="TimesNewRomanPSMT"/>
              </a:rPr>
              <a:t>one or more of the following:</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Gain time.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Retain essential terrain.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Support other operations.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Preoccupy the enemy in one area while friendly forces attack in another.</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Wear down enemy forces at a rapid rate while reinforcing friendly operations.</a:t>
            </a: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pPr algn="l"/>
            <a:endParaRPr lang="en-US" sz="1800" b="0" i="0" u="none" strike="noStrike" baseline="0" dirty="0">
              <a:latin typeface="TimesNewRomanPSMT"/>
            </a:endParaRPr>
          </a:p>
          <a:p>
            <a:r>
              <a:rPr lang="en-US" sz="1200" b="1" i="0" u="none" strike="noStrike" baseline="0" dirty="0">
                <a:latin typeface="Times New Roman" panose="02020603050405020304" pitchFamily="18" charset="0"/>
              </a:rPr>
              <a:t>ADP 3-90, Chapter 4, Pg 4-3</a:t>
            </a:r>
          </a:p>
          <a:p>
            <a:endParaRPr lang="en-US" sz="1200" b="1" i="0" u="none" strike="noStrike" baseline="0" dirty="0">
              <a:latin typeface="Times New Roman" panose="02020603050405020304" pitchFamily="18" charset="0"/>
            </a:endParaRPr>
          </a:p>
          <a:p>
            <a:r>
              <a:rPr lang="en-US" sz="1200" b="1" i="0" u="none" strike="noStrike" baseline="0" dirty="0">
                <a:latin typeface="Times New Roman" panose="02020603050405020304" pitchFamily="18" charset="0"/>
              </a:rPr>
              <a:t>FM 3-90-1, Chapter 7 – Area Defense</a:t>
            </a:r>
          </a:p>
          <a:p>
            <a:endParaRPr lang="en-US" sz="1200" b="1" i="0" u="none" strike="noStrike" baseline="0" dirty="0">
              <a:latin typeface="Times New Roman" panose="02020603050405020304" pitchFamily="18" charset="0"/>
            </a:endParaRPr>
          </a:p>
          <a:p>
            <a:r>
              <a:rPr lang="en-US" sz="1200" b="1" i="0" u="none" strike="noStrike" baseline="0" dirty="0">
                <a:latin typeface="Times New Roman" panose="02020603050405020304" pitchFamily="18" charset="0"/>
              </a:rPr>
              <a:t>FM 3-90-1, Chapter 8 – Mobile Defense</a:t>
            </a:r>
          </a:p>
          <a:p>
            <a:endParaRPr lang="en-US" sz="1200" b="1" i="0" u="none" strike="noStrike" baseline="0" dirty="0">
              <a:latin typeface="Times New Roman" panose="02020603050405020304" pitchFamily="18" charset="0"/>
            </a:endParaRPr>
          </a:p>
          <a:p>
            <a:r>
              <a:rPr lang="en-US" sz="1200" b="1" i="0" u="none" strike="noStrike" baseline="0" dirty="0">
                <a:latin typeface="Times New Roman" panose="02020603050405020304" pitchFamily="18" charset="0"/>
              </a:rPr>
              <a:t>FM 3-90-1, Chapter 9 - Retrograde</a:t>
            </a:r>
          </a:p>
          <a:p>
            <a:pPr algn="l"/>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8</a:t>
            </a:fld>
            <a:endParaRPr lang="en-US"/>
          </a:p>
        </p:txBody>
      </p:sp>
    </p:spTree>
    <p:extLst>
      <p:ext uri="{BB962C8B-B14F-4D97-AF65-F5344CB8AC3E}">
        <p14:creationId xmlns:p14="http://schemas.microsoft.com/office/powerpoint/2010/main" val="333703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ATP 3-21.8, Chapter 3, Pg 3-3</a:t>
            </a:r>
          </a:p>
          <a:p>
            <a:pPr algn="l"/>
            <a:endParaRPr lang="en-US" sz="1800" b="1" i="0" u="none" strike="noStrike" baseline="0" dirty="0">
              <a:latin typeface="TimesNewRomanPS-BoldMT"/>
            </a:endParaRPr>
          </a:p>
          <a:p>
            <a:pPr algn="l"/>
            <a:r>
              <a:rPr lang="en-US" sz="1800" b="1" i="0" u="none" strike="noStrike" baseline="0" dirty="0">
                <a:latin typeface="TimesNewRomanPS-BoldMT"/>
              </a:rPr>
              <a:t>AREA DEFENSE</a:t>
            </a:r>
          </a:p>
          <a:p>
            <a:pPr algn="l"/>
            <a:endParaRPr lang="en-US" sz="1800" b="1" i="0" u="none" strike="noStrike" baseline="0" dirty="0">
              <a:latin typeface="TimesNewRomanPS-BoldMT"/>
            </a:endParaRPr>
          </a:p>
          <a:p>
            <a:pPr algn="l"/>
            <a:r>
              <a:rPr lang="en-US" sz="1800" b="0" i="0" u="none" strike="noStrike" baseline="0" dirty="0">
                <a:latin typeface="TimesNewRomanPSMT"/>
              </a:rPr>
              <a:t>3-12. An area defense concentrates on denying enemy forces access to designated terrain for a specific time rather than destroying the enemy outright. </a:t>
            </a:r>
          </a:p>
          <a:p>
            <a:pPr algn="l"/>
            <a:endParaRPr lang="en-US" sz="1800" b="0" i="0" u="none" strike="noStrike" baseline="0" dirty="0">
              <a:latin typeface="TimesNewRomanPSMT"/>
            </a:endParaRPr>
          </a:p>
          <a:p>
            <a:pPr algn="l"/>
            <a:r>
              <a:rPr lang="en-US" sz="1800" b="0" i="0" u="none" strike="noStrike" baseline="0" dirty="0">
                <a:latin typeface="TimesNewRomanPSMT"/>
              </a:rPr>
              <a:t>The focus is on retaining terrain where the bulk of the defending force positions itself in mutually supporting positions and controls the terrain between positions. </a:t>
            </a:r>
          </a:p>
          <a:p>
            <a:pPr algn="l"/>
            <a:endParaRPr lang="en-US" sz="1800" b="0" i="0" u="none" strike="noStrike" baseline="0" dirty="0">
              <a:latin typeface="TimesNewRomanPSMT"/>
            </a:endParaRPr>
          </a:p>
          <a:p>
            <a:pPr algn="l"/>
            <a:r>
              <a:rPr lang="en-US" sz="1800" b="0" i="0" u="none" strike="noStrike" baseline="0" dirty="0">
                <a:latin typeface="TimesNewRomanPSMT"/>
              </a:rPr>
              <a:t>The defeat mechanism is fires into engagement area, which reserve units can supplement. </a:t>
            </a:r>
          </a:p>
          <a:p>
            <a:pPr algn="l"/>
            <a:endParaRPr lang="en-US" sz="1800" b="0" i="0" u="none" strike="noStrike" baseline="0" dirty="0">
              <a:latin typeface="TimesNewRomanPSMT"/>
            </a:endParaRPr>
          </a:p>
          <a:p>
            <a:pPr algn="l"/>
            <a:r>
              <a:rPr lang="en-US" sz="1800" b="0" i="0" u="none" strike="noStrike" baseline="0" dirty="0">
                <a:latin typeface="TimesNewRomanPSMT"/>
              </a:rPr>
              <a:t>The leader uses the reserve force to reinforce fires, add depth, block penetrations, restore positions, counterattack to destroy enemy forces, and seize the initiative. </a:t>
            </a:r>
            <a:endParaRPr lang="en-US" sz="1800" dirty="0"/>
          </a:p>
          <a:p>
            <a:endParaRPr lang="en-US" sz="1800" b="1" i="0" u="none" strike="noStrike" baseline="0" dirty="0">
              <a:solidFill>
                <a:srgbClr val="231F20"/>
              </a:solidFill>
              <a:latin typeface="Arial" panose="020B0604020202020204" pitchFamily="34" charset="0"/>
              <a:cs typeface="Arial" panose="020B0604020202020204" pitchFamily="34" charset="0"/>
            </a:endParaRP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9</a:t>
            </a:fld>
            <a:endParaRPr lang="en-US"/>
          </a:p>
        </p:txBody>
      </p:sp>
    </p:spTree>
    <p:extLst>
      <p:ext uri="{BB962C8B-B14F-4D97-AF65-F5344CB8AC3E}">
        <p14:creationId xmlns:p14="http://schemas.microsoft.com/office/powerpoint/2010/main" val="207266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BoldMT"/>
              </a:rPr>
              <a:t>ATP 3-21.8, Chapter 3, Pg 3-6</a:t>
            </a:r>
          </a:p>
          <a:p>
            <a:pPr algn="l"/>
            <a:endParaRPr lang="en-US" sz="1800" b="1" i="0" u="none" strike="noStrike" baseline="0" dirty="0">
              <a:latin typeface="TimesNewRomanPS-BoldMT"/>
            </a:endParaRPr>
          </a:p>
          <a:p>
            <a:pPr algn="l"/>
            <a:r>
              <a:rPr lang="en-US" sz="1800" b="1" i="0" u="none" strike="noStrike" baseline="0" dirty="0">
                <a:latin typeface="TimesNewRomanPS-BoldMT"/>
              </a:rPr>
              <a:t>MOBILE DEFENSE</a:t>
            </a:r>
          </a:p>
          <a:p>
            <a:pPr algn="l"/>
            <a:endParaRPr lang="en-US" sz="1800" b="1" i="0" u="none" strike="noStrike" baseline="0" dirty="0">
              <a:latin typeface="TimesNewRomanPS-BoldMT"/>
            </a:endParaRPr>
          </a:p>
          <a:p>
            <a:pPr algn="l"/>
            <a:r>
              <a:rPr lang="en-US" sz="1800" b="0" i="0" u="none" strike="noStrike" baseline="0" dirty="0">
                <a:latin typeface="TimesNewRomanPSMT"/>
              </a:rPr>
              <a:t>3-23. Mobile defense is a defensive task that concentrates on destruction or defeat of the enemy through a decisive attack by a striking force. </a:t>
            </a:r>
          </a:p>
          <a:p>
            <a:pPr algn="l"/>
            <a:endParaRPr lang="en-US" sz="1800" b="0" i="0" u="none" strike="noStrike" baseline="0" dirty="0">
              <a:latin typeface="TimesNewRomanPSMT"/>
            </a:endParaRPr>
          </a:p>
          <a:p>
            <a:pPr algn="l"/>
            <a:r>
              <a:rPr lang="en-US" sz="1800" b="0" i="0" u="none" strike="noStrike" baseline="0" dirty="0">
                <a:latin typeface="TimesNewRomanPSMT"/>
              </a:rPr>
              <a:t>Mobile defenses focus on defeating or destroying the enemy by allowing enemy forces to advance to a point where they are exposed to a decisive counterattack by the striking force. </a:t>
            </a:r>
          </a:p>
          <a:p>
            <a:pPr algn="l"/>
            <a:endParaRPr lang="en-US" sz="1800" b="0" i="0" u="none" strike="noStrike" baseline="0" dirty="0">
              <a:latin typeface="TimesNewRomanPSMT"/>
            </a:endParaRPr>
          </a:p>
          <a:p>
            <a:pPr algn="l"/>
            <a:r>
              <a:rPr lang="en-US" sz="1800" b="0" i="0" u="none" strike="noStrike" baseline="0" dirty="0">
                <a:latin typeface="TimesNewRomanPSMT"/>
              </a:rPr>
              <a:t>The leader uses the fixing force to hold attacking enemy in position, to help channel attacking enemy forces into ambush</a:t>
            </a:r>
          </a:p>
          <a:p>
            <a:pPr algn="l"/>
            <a:r>
              <a:rPr lang="en-US" sz="1800" b="0" i="0" u="none" strike="noStrike" baseline="0" dirty="0">
                <a:latin typeface="TimesNewRomanPSMT"/>
              </a:rPr>
              <a:t>areas, to retain areas from which to launch the striking force. </a:t>
            </a:r>
          </a:p>
          <a:p>
            <a:pPr algn="l"/>
            <a:endParaRPr lang="en-US" sz="1800" b="0" i="0" u="none" strike="noStrike" baseline="0" dirty="0">
              <a:latin typeface="TimesNewRomanPSMT"/>
            </a:endParaRPr>
          </a:p>
          <a:p>
            <a:pPr algn="l"/>
            <a:r>
              <a:rPr lang="en-US" sz="1800" b="0" i="0" u="none" strike="noStrike" baseline="0" dirty="0">
                <a:latin typeface="TimesNewRomanPSMT"/>
              </a:rPr>
              <a:t>Mobile defenses require an area of operation of considerable depth. </a:t>
            </a:r>
          </a:p>
          <a:p>
            <a:pPr algn="l"/>
            <a:endParaRPr lang="en-US" sz="1800" b="0" i="0" u="none" strike="noStrike" baseline="0" dirty="0">
              <a:latin typeface="TimesNewRomanPSMT"/>
            </a:endParaRPr>
          </a:p>
          <a:p>
            <a:pPr algn="l"/>
            <a:r>
              <a:rPr lang="en-US" sz="1800" b="0" i="0" u="none" strike="noStrike" baseline="0" dirty="0">
                <a:latin typeface="TimesNewRomanPSMT"/>
              </a:rPr>
              <a:t>The leader must able to shape the battlefield, causing an enemy to overextend its lines of communication, expose its flanks, and dissipate</a:t>
            </a:r>
          </a:p>
          <a:p>
            <a:pPr algn="l"/>
            <a:r>
              <a:rPr lang="en-US" sz="1800" b="0" i="0" u="none" strike="noStrike" baseline="0" dirty="0">
                <a:latin typeface="TimesNewRomanPSMT"/>
              </a:rPr>
              <a:t>its combat power. </a:t>
            </a:r>
          </a:p>
          <a:p>
            <a:pPr algn="l"/>
            <a:endParaRPr lang="en-US" sz="1800" b="0" i="0" u="none" strike="noStrike" baseline="0" dirty="0">
              <a:latin typeface="TimesNewRomanPSMT"/>
            </a:endParaRPr>
          </a:p>
          <a:p>
            <a:pPr algn="l"/>
            <a:r>
              <a:rPr lang="en-US" sz="1800" b="0" i="0" u="none" strike="noStrike" baseline="0" dirty="0">
                <a:latin typeface="TimesNewRomanPSMT"/>
              </a:rPr>
              <a:t>Likewise, the leader must be able to move friendly forces around and behind the enemy force targeted to cut off and destroyed. </a:t>
            </a:r>
          </a:p>
          <a:p>
            <a:pPr algn="l"/>
            <a:endParaRPr lang="en-US" sz="1800" b="0" i="0" u="none" strike="noStrike" baseline="0" dirty="0">
              <a:latin typeface="TimesNewRomanPSMT"/>
            </a:endParaRPr>
          </a:p>
          <a:p>
            <a:pPr algn="l"/>
            <a:r>
              <a:rPr lang="en-US" sz="1800" b="0" i="0" u="none" strike="noStrike" baseline="0" dirty="0">
                <a:latin typeface="TimesNewRomanPSMT"/>
              </a:rPr>
              <a:t>Divisions or larger formations normally execute mobile defenses. </a:t>
            </a:r>
          </a:p>
          <a:p>
            <a:pPr algn="l"/>
            <a:endParaRPr lang="en-US" sz="1800" b="0" i="0" u="none" strike="noStrike" baseline="0" dirty="0">
              <a:latin typeface="TimesNewRomanPSMT"/>
            </a:endParaRPr>
          </a:p>
          <a:p>
            <a:pPr algn="l"/>
            <a:r>
              <a:rPr lang="en-US" sz="1800" b="0" i="0" u="none" strike="noStrike" baseline="0" dirty="0">
                <a:latin typeface="TimesNewRomanPSMT"/>
              </a:rPr>
              <a:t>However, the platoon may participate as part of the fixing force or the striking force.</a:t>
            </a:r>
            <a:endParaRPr lang="en-US" sz="1200" b="1" i="0" u="none" strike="noStrike" baseline="0" dirty="0">
              <a:latin typeface="Times New Roman" panose="02020603050405020304" pitchFamily="18" charset="0"/>
            </a:endParaRPr>
          </a:p>
          <a:p>
            <a:pPr marR="1150" algn="just"/>
            <a:endParaRPr lang="en-US" sz="1200" b="1" i="0" u="none" strike="noStrike" baseline="0" dirty="0">
              <a:latin typeface="Times New Roman" panose="02020603050405020304" pitchFamily="18" charset="0"/>
            </a:endParaRPr>
          </a:p>
          <a:p>
            <a:pPr marR="1150" algn="just"/>
            <a:endParaRPr lang="en-US" sz="1200" b="1" i="0" u="none" strike="noStrike" baseline="0" dirty="0">
              <a:latin typeface="Times New Roman" panose="02020603050405020304" pitchFamily="18" charset="0"/>
            </a:endParaRPr>
          </a:p>
          <a:p>
            <a:pPr marR="1150" algn="just"/>
            <a:endParaRPr lang="en-US" sz="1200" b="1" i="0" u="none" strike="noStrike" baseline="0" dirty="0">
              <a:latin typeface="Times New Roman" panose="02020603050405020304" pitchFamily="18" charset="0"/>
            </a:endParaRPr>
          </a:p>
          <a:p>
            <a:pPr marR="1150" algn="just"/>
            <a:r>
              <a:rPr lang="en-US" sz="1200" b="1" i="0" u="none" strike="noStrike" baseline="0" dirty="0">
                <a:latin typeface="Times New Roman" panose="02020603050405020304" pitchFamily="18" charset="0"/>
              </a:rPr>
              <a:t>ADP 3-90, Chapter 4, Pg 4-3</a:t>
            </a:r>
          </a:p>
          <a:p>
            <a:pPr marR="1150" algn="just"/>
            <a:endParaRPr lang="en-US" sz="1200" b="1" i="0" u="none" strike="noStrike" baseline="0" dirty="0">
              <a:latin typeface="Times New Roman" panose="02020603050405020304" pitchFamily="18" charset="0"/>
            </a:endParaRPr>
          </a:p>
          <a:p>
            <a:pPr marR="1150" algn="just"/>
            <a:r>
              <a:rPr lang="en-US" sz="1200" b="1" i="0" u="none" strike="noStrike" baseline="0" dirty="0">
                <a:latin typeface="Times New Roman" panose="02020603050405020304" pitchFamily="18" charset="0"/>
              </a:rPr>
              <a:t>FM 3-90-1, Chapter </a:t>
            </a:r>
          </a:p>
          <a:p>
            <a:pPr marR="1150" algn="just"/>
            <a:endParaRPr lang="en-US" sz="1200" b="0" i="0" u="none" strike="noStrike" baseline="0" dirty="0">
              <a:latin typeface="Times New Roman" panose="02020603050405020304" pitchFamily="18" charset="0"/>
            </a:endParaRPr>
          </a:p>
          <a:p>
            <a:pPr marR="1150" algn="just"/>
            <a:r>
              <a:rPr lang="en-US" sz="1200" b="0" i="0" u="none" strike="noStrike" baseline="0" dirty="0">
                <a:latin typeface="Times New Roman" panose="02020603050405020304" pitchFamily="18" charset="0"/>
              </a:rPr>
              <a:t>4-17. </a:t>
            </a:r>
            <a:r>
              <a:rPr lang="en-US" sz="1200" b="1" i="0" u="none" strike="noStrike" baseline="0" dirty="0">
                <a:latin typeface="Times New Roman" panose="02020603050405020304" pitchFamily="18" charset="0"/>
              </a:rPr>
              <a:t>The </a:t>
            </a:r>
            <a:r>
              <a:rPr lang="en-US" sz="1200" b="1" i="1" u="none" strike="noStrike" baseline="0" dirty="0">
                <a:latin typeface="Times New Roman" panose="02020603050405020304" pitchFamily="18" charset="0"/>
              </a:rPr>
              <a:t>mobile defense </a:t>
            </a:r>
            <a:r>
              <a:rPr lang="en-US" sz="1200" b="1" i="0" u="none" strike="noStrike" baseline="0" dirty="0">
                <a:latin typeface="Times New Roman" panose="02020603050405020304" pitchFamily="18" charset="0"/>
              </a:rPr>
              <a:t>is a type of defensive operation that concentrates on the destruction or defeat of the enemy through a decisive attack by a striking force</a:t>
            </a:r>
            <a:r>
              <a:rPr lang="en-US" sz="1200" b="0" i="0" u="none" strike="noStrike" baseline="0" dirty="0">
                <a:latin typeface="Times New Roman" panose="02020603050405020304" pitchFamily="18" charset="0"/>
              </a:rPr>
              <a:t>. </a:t>
            </a:r>
          </a:p>
          <a:p>
            <a:pPr marR="1150" algn="just"/>
            <a:endParaRPr lang="en-US" sz="1200" b="0" i="0" u="none" strike="noStrike" baseline="0" dirty="0">
              <a:latin typeface="Times New Roman" panose="02020603050405020304" pitchFamily="18" charset="0"/>
            </a:endParaRPr>
          </a:p>
          <a:p>
            <a:pPr marR="1150" algn="just"/>
            <a:r>
              <a:rPr lang="en-US" sz="1200" b="0" i="0" u="none" strike="noStrike" baseline="0" dirty="0">
                <a:latin typeface="Times New Roman" panose="02020603050405020304" pitchFamily="18" charset="0"/>
              </a:rPr>
              <a:t>The mobile defense focuses on defeating or destroying enemy forces by allowing them to advance to a point where they are exposed to a decisive counterattack by a striking force. </a:t>
            </a:r>
          </a:p>
          <a:p>
            <a:pPr marR="1150" algn="just"/>
            <a:endParaRPr lang="en-US" sz="1200" b="0" i="0" u="none" strike="noStrike" baseline="0" dirty="0">
              <a:latin typeface="Times New Roman" panose="02020603050405020304" pitchFamily="18" charset="0"/>
            </a:endParaRPr>
          </a:p>
          <a:p>
            <a:pPr marR="1150" algn="just"/>
            <a:r>
              <a:rPr lang="en-US" sz="1200" b="1" i="0" u="none" strike="noStrike" baseline="0" dirty="0">
                <a:latin typeface="Times New Roman" panose="02020603050405020304" pitchFamily="18" charset="0"/>
              </a:rPr>
              <a:t>The </a:t>
            </a:r>
            <a:r>
              <a:rPr lang="en-US" sz="1200" b="1" i="1" u="none" strike="noStrike" baseline="0" dirty="0">
                <a:latin typeface="Times New Roman" panose="02020603050405020304" pitchFamily="18" charset="0"/>
              </a:rPr>
              <a:t>striking force </a:t>
            </a:r>
            <a:r>
              <a:rPr lang="en-US" sz="1200" b="1" i="0" u="none" strike="noStrike" baseline="0" dirty="0">
                <a:latin typeface="Times New Roman" panose="02020603050405020304" pitchFamily="18" charset="0"/>
              </a:rPr>
              <a:t>is a dedicated counterattack force in a mobile defense constituted with the bulk of available combat power</a:t>
            </a:r>
            <a:r>
              <a:rPr lang="en-US" sz="1200" b="0" i="0" u="none" strike="noStrike" baseline="0" dirty="0">
                <a:latin typeface="Times New Roman" panose="02020603050405020304" pitchFamily="18" charset="0"/>
              </a:rPr>
              <a:t>. </a:t>
            </a:r>
            <a:r>
              <a:rPr lang="en-US" sz="1200" b="1" i="0" u="none" strike="noStrike" baseline="0" dirty="0">
                <a:latin typeface="Times New Roman" panose="02020603050405020304" pitchFamily="18" charset="0"/>
              </a:rPr>
              <a:t>A </a:t>
            </a:r>
            <a:r>
              <a:rPr lang="en-US" sz="1200" b="1" i="1" u="none" strike="noStrike" baseline="0" dirty="0">
                <a:latin typeface="Times New Roman" panose="02020603050405020304" pitchFamily="18" charset="0"/>
              </a:rPr>
              <a:t>fixing force </a:t>
            </a:r>
            <a:r>
              <a:rPr lang="en-US" sz="1200" b="1" i="0" u="none" strike="noStrike" baseline="0" dirty="0">
                <a:latin typeface="Times New Roman" panose="02020603050405020304" pitchFamily="18" charset="0"/>
              </a:rPr>
              <a:t>is a force designated to supplement the striking force by preventing the enemy from moving from a specific area for a specific time</a:t>
            </a:r>
            <a:r>
              <a:rPr lang="en-US" sz="1200" b="0" i="0" u="none" strike="noStrike" baseline="0" dirty="0">
                <a:latin typeface="Times New Roman" panose="02020603050405020304" pitchFamily="18" charset="0"/>
              </a:rPr>
              <a:t>. </a:t>
            </a:r>
          </a:p>
          <a:p>
            <a:pPr marR="1150" algn="just"/>
            <a:endParaRPr lang="en-US" sz="1200" b="0" i="0" u="none" strike="noStrike" baseline="0" dirty="0">
              <a:latin typeface="Times New Roman" panose="02020603050405020304" pitchFamily="18" charset="0"/>
            </a:endParaRPr>
          </a:p>
          <a:p>
            <a:pPr marR="1150" algn="just"/>
            <a:r>
              <a:rPr lang="en-US" sz="1200" b="0" i="0" u="none" strike="noStrike" baseline="0" dirty="0">
                <a:latin typeface="Times New Roman" panose="02020603050405020304" pitchFamily="18" charset="0"/>
              </a:rPr>
              <a:t>A fixing force supplements a striking force by holding attacking enemy forces in position, by canalizing attacking enemy forces into ambush areas, and by retaining areas from which to launch the striking force. German General </a:t>
            </a:r>
            <a:r>
              <a:rPr lang="en-US" sz="1200" b="0" i="0" u="none" strike="noStrike" baseline="0" dirty="0" err="1">
                <a:latin typeface="Times New Roman" panose="02020603050405020304" pitchFamily="18" charset="0"/>
              </a:rPr>
              <a:t>Manstein’s</a:t>
            </a:r>
            <a:r>
              <a:rPr lang="en-US" sz="1200" b="0" i="0" u="none" strike="noStrike" baseline="0" dirty="0">
                <a:latin typeface="Times New Roman" panose="02020603050405020304" pitchFamily="18" charset="0"/>
              </a:rPr>
              <a:t> Donbas Operation in the Ukraine in February 1943 was a mobile defense.</a:t>
            </a:r>
          </a:p>
          <a:p>
            <a:pPr marR="1160" algn="just"/>
            <a:endParaRPr lang="en-US" sz="1200" b="0" i="0" u="none" strike="noStrike" baseline="0" dirty="0">
              <a:latin typeface="Times New Roman" panose="02020603050405020304" pitchFamily="18" charset="0"/>
            </a:endParaRPr>
          </a:p>
          <a:p>
            <a:pPr marR="1160" algn="just"/>
            <a:endParaRPr lang="en-US" sz="1200" b="0" i="0" u="none" strike="noStrike" baseline="0" dirty="0">
              <a:latin typeface="Times New Roman" panose="02020603050405020304" pitchFamily="18" charset="0"/>
            </a:endParaRPr>
          </a:p>
          <a:p>
            <a:pPr marR="1160" algn="just"/>
            <a:r>
              <a:rPr lang="en-US" sz="1200" b="0" i="0" u="none" strike="noStrike" baseline="0" dirty="0">
                <a:latin typeface="Times New Roman" panose="02020603050405020304" pitchFamily="18" charset="0"/>
              </a:rPr>
              <a:t>4-18. A mobile defense requires an AO with considerable depth. Commanders shape their battlefields causing enemy forces to overextend their LOCs, expose their flanks, and dissipate their combat power. Commanders move friendly forces around and behind enemy forces to cut off and destroy them. Divisions and larger echelon formations normally execute mobile defenses. BCTs and maneuver battalions participate</a:t>
            </a:r>
          </a:p>
          <a:p>
            <a:r>
              <a:rPr lang="en-US" sz="1200" b="0" i="0" u="none" strike="noStrike" baseline="0" dirty="0">
                <a:latin typeface="Times New Roman" panose="02020603050405020304" pitchFamily="18" charset="0"/>
              </a:rPr>
              <a:t>in a mobile defense as part of a fixing force or a striking force.</a:t>
            </a:r>
          </a:p>
          <a:p>
            <a:endParaRPr lang="en-US" sz="1800" b="1" i="0" u="none" strike="noStrike" baseline="0" dirty="0">
              <a:solidFill>
                <a:srgbClr val="231F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6E227-7DD7-44CF-A447-A0063BADFF2C}" type="slidenum">
              <a:rPr lang="en-US" smtClean="0"/>
              <a:t>10</a:t>
            </a:fld>
            <a:endParaRPr lang="en-US"/>
          </a:p>
        </p:txBody>
      </p:sp>
    </p:spTree>
    <p:extLst>
      <p:ext uri="{BB962C8B-B14F-4D97-AF65-F5344CB8AC3E}">
        <p14:creationId xmlns:p14="http://schemas.microsoft.com/office/powerpoint/2010/main" val="407740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TimesNewRomanPSMT"/>
              </a:rPr>
              <a:t>ATP 3-21.8, Chapter 3, Pg 3-7</a:t>
            </a:r>
          </a:p>
          <a:p>
            <a:pPr algn="l"/>
            <a:endParaRPr lang="en-US" sz="1800" b="0" i="0" u="none" strike="noStrike" baseline="0" dirty="0">
              <a:latin typeface="TimesNewRomanPSMT"/>
            </a:endParaRPr>
          </a:p>
          <a:p>
            <a:pPr algn="l"/>
            <a:r>
              <a:rPr lang="en-US" sz="1800" b="0" i="0" u="none" strike="noStrike" baseline="0" dirty="0">
                <a:latin typeface="TimesNewRomanPSMT"/>
              </a:rPr>
              <a:t>3-26. Retrograde is a defensive task involving organized movement away from the enemy. The enemy may force a retrograde or the leader may execute it voluntarily. In</a:t>
            </a:r>
          </a:p>
          <a:p>
            <a:pPr algn="l"/>
            <a:r>
              <a:rPr lang="en-US" sz="1800" b="0" i="0" u="none" strike="noStrike" baseline="0" dirty="0">
                <a:latin typeface="TimesNewRomanPSMT"/>
              </a:rPr>
              <a:t>either case, the higher commander of the force executing the operation must approve retrograding.</a:t>
            </a:r>
          </a:p>
          <a:p>
            <a:pPr algn="l"/>
            <a:endParaRPr lang="en-US" sz="1800" b="0" i="0" u="none" strike="noStrike" baseline="0" dirty="0">
              <a:latin typeface="TimesNewRomanPSMT"/>
            </a:endParaRPr>
          </a:p>
          <a:p>
            <a:pPr algn="l"/>
            <a:r>
              <a:rPr lang="en-US" sz="1800" b="0" i="0" u="none" strike="noStrike" baseline="0" dirty="0">
                <a:latin typeface="TimesNewRomanPSMT"/>
              </a:rPr>
              <a:t>3-27. Retrogrades are conducted to improve a tactical situation or preventing a worse situation from developing. Platoons usually conduct retrogrades as part of a larger force</a:t>
            </a:r>
          </a:p>
          <a:p>
            <a:pPr algn="l"/>
            <a:r>
              <a:rPr lang="en-US" sz="1800" b="0" i="0" u="none" strike="noStrike" baseline="0" dirty="0">
                <a:latin typeface="TimesNewRomanPSMT"/>
              </a:rPr>
              <a:t>but may conduct independent retrogrades (withdrawal) as required. Retrograde operations can accomplish the following:</a:t>
            </a:r>
          </a:p>
          <a:p>
            <a:pPr algn="l"/>
            <a:endParaRPr lang="en-US" sz="1800" b="0" i="0" u="none" strike="noStrike" baseline="0" dirty="0">
              <a:latin typeface="Wingdings" panose="05000000000000000000" pitchFamily="2" charset="2"/>
            </a:endParaRP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Resist, exhaust, and defeat enemy forces.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Draw the enemy into an unfavorable situation.</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Avoid contact in undesirable conditions.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Gain time.</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Disengage a force from battle for use elsewhere for other missions.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Reposition forces, shorten lines of communication, or conform to movements of</a:t>
            </a:r>
          </a:p>
          <a:p>
            <a:pPr algn="l"/>
            <a:r>
              <a:rPr lang="en-US" sz="1800" b="0" i="0" u="none" strike="noStrike" baseline="0" dirty="0">
                <a:latin typeface="TimesNewRomanPSMT"/>
              </a:rPr>
              <a:t>other friendly units.</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Secure favorable terrain.</a:t>
            </a:r>
          </a:p>
          <a:p>
            <a:pPr algn="l"/>
            <a:endParaRPr lang="en-US" sz="1800" b="0" i="0" u="none" strike="noStrike" baseline="0" dirty="0">
              <a:latin typeface="TimesNewRomanPSMT"/>
            </a:endParaRPr>
          </a:p>
          <a:p>
            <a:pPr algn="l"/>
            <a:r>
              <a:rPr lang="en-US" sz="1800" b="0" i="0" u="none" strike="noStrike" baseline="0" dirty="0">
                <a:latin typeface="TimesNewRomanPSMT"/>
              </a:rPr>
              <a:t>3-28. The three forms of retrograde are</a:t>
            </a:r>
            <a:r>
              <a:rPr lang="en-US" sz="1800" b="0" i="0" u="none" strike="noStrike" baseline="0" dirty="0">
                <a:latin typeface="TimesNewRoman"/>
              </a:rPr>
              <a:t>—</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Delay.</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Withdrawal.</a:t>
            </a:r>
          </a:p>
          <a:p>
            <a:pPr algn="l"/>
            <a:r>
              <a:rPr lang="en-US" sz="1800" b="0" i="0" u="none" strike="noStrike" baseline="0" dirty="0">
                <a:latin typeface="Wingdings" panose="05000000000000000000" pitchFamily="2" charset="2"/>
              </a:rPr>
              <a:t>􀁺 </a:t>
            </a:r>
            <a:r>
              <a:rPr lang="en-US" sz="1800" b="0" i="0" u="none" strike="noStrike" baseline="0" dirty="0">
                <a:latin typeface="TimesNewRomanPSMT"/>
              </a:rPr>
              <a:t>Retirement.</a:t>
            </a:r>
            <a:endParaRPr lang="en-US" dirty="0"/>
          </a:p>
        </p:txBody>
      </p:sp>
      <p:sp>
        <p:nvSpPr>
          <p:cNvPr id="4" name="Slide Number Placeholder 3"/>
          <p:cNvSpPr>
            <a:spLocks noGrp="1"/>
          </p:cNvSpPr>
          <p:nvPr>
            <p:ph type="sldNum" sz="quarter" idx="5"/>
          </p:nvPr>
        </p:nvSpPr>
        <p:spPr/>
        <p:txBody>
          <a:bodyPr/>
          <a:lstStyle/>
          <a:p>
            <a:fld id="{0556E227-7DD7-44CF-A447-A0063BADFF2C}" type="slidenum">
              <a:rPr lang="en-US" smtClean="0"/>
              <a:t>11</a:t>
            </a:fld>
            <a:endParaRPr lang="en-US"/>
          </a:p>
        </p:txBody>
      </p:sp>
    </p:spTree>
    <p:extLst>
      <p:ext uri="{BB962C8B-B14F-4D97-AF65-F5344CB8AC3E}">
        <p14:creationId xmlns:p14="http://schemas.microsoft.com/office/powerpoint/2010/main" val="420045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084"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436284"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04322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2388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47503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274" y="186689"/>
            <a:ext cx="6687653"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61552" y="1825625"/>
            <a:ext cx="8206832" cy="4530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153001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7640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9794" y="186689"/>
            <a:ext cx="6687653"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84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8922"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9864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939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939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39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870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087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4186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417567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3137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416" y="1035166"/>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404966" y="15653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7416" y="263536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8418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71" y="103515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87721" y="156538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30171" y="2635356"/>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10425F9-E3D6-4775-B400-2557D74789E7}" type="slidenum">
              <a:rPr lang="en-US" smtClean="0"/>
              <a:t>‹#›</a:t>
            </a:fld>
            <a:endParaRPr lang="en-US"/>
          </a:p>
        </p:txBody>
      </p:sp>
    </p:spTree>
    <p:extLst>
      <p:ext uri="{BB962C8B-B14F-4D97-AF65-F5344CB8AC3E}">
        <p14:creationId xmlns:p14="http://schemas.microsoft.com/office/powerpoint/2010/main" val="279029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0022" y="186689"/>
            <a:ext cx="6687653"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44300" y="1825625"/>
            <a:ext cx="8206832" cy="4530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599" y="6475714"/>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A10425F9-E3D6-4775-B400-2557D74789E7}" type="slidenum">
              <a:rPr lang="en-US" smtClean="0"/>
              <a:pPr/>
              <a:t>‹#›</a:t>
            </a:fld>
            <a:endParaRPr lang="en-US"/>
          </a:p>
        </p:txBody>
      </p:sp>
      <p:sp>
        <p:nvSpPr>
          <p:cNvPr id="8" name="Freeform: Shape 7">
            <a:extLst>
              <a:ext uri="{FF2B5EF4-FFF2-40B4-BE49-F238E27FC236}">
                <a16:creationId xmlns:a16="http://schemas.microsoft.com/office/drawing/2014/main" id="{DE426174-4F9A-4632-E51A-E30C622D7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1323074"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1E458CF3-DC5B-6F88-BC2E-0ECA6344B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691640"/>
            <a:ext cx="9143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CEA13D70-CF4C-49FE-071C-6E2F73DD5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1691642"/>
            <a:ext cx="728741"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Content Placeholder 2">
            <a:extLst>
              <a:ext uri="{FF2B5EF4-FFF2-40B4-BE49-F238E27FC236}">
                <a16:creationId xmlns:a16="http://schemas.microsoft.com/office/drawing/2014/main" id="{BEA5EBC6-87C8-6BC4-8AF4-5CFB867AF380}"/>
              </a:ext>
            </a:extLst>
          </p:cNvPr>
          <p:cNvSpPr txBox="1">
            <a:spLocks/>
          </p:cNvSpPr>
          <p:nvPr userDrawn="1"/>
        </p:nvSpPr>
        <p:spPr>
          <a:xfrm>
            <a:off x="1240022" y="2176272"/>
            <a:ext cx="7025403" cy="4041648"/>
          </a:xfrm>
          <a:prstGeom prst="rect">
            <a:avLst/>
          </a:prstGeom>
        </p:spPr>
        <p:txBody>
          <a:bodyPr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408C2B4-C8F2-3D99-C414-81D6C2E2045F}"/>
              </a:ext>
            </a:extLst>
          </p:cNvPr>
          <p:cNvSpPr txBox="1"/>
          <p:nvPr userDrawn="1"/>
        </p:nvSpPr>
        <p:spPr>
          <a:xfrm>
            <a:off x="4327207" y="6569155"/>
            <a:ext cx="449162" cy="276999"/>
          </a:xfrm>
          <a:prstGeom prst="rect">
            <a:avLst/>
          </a:prstGeom>
          <a:noFill/>
        </p:spPr>
        <p:txBody>
          <a:bodyPr wrap="none" rtlCol="0">
            <a:spAutoFit/>
          </a:bodyPr>
          <a:lstStyle/>
          <a:p>
            <a:r>
              <a:rPr lang="en-US" sz="1200" b="1" dirty="0">
                <a:solidFill>
                  <a:srgbClr val="FF0000"/>
                </a:solidFill>
                <a:latin typeface="Arial" panose="020B0604020202020204" pitchFamily="34" charset="0"/>
                <a:cs typeface="Arial" panose="020B0604020202020204" pitchFamily="34" charset="0"/>
              </a:rPr>
              <a:t>CUI</a:t>
            </a:r>
          </a:p>
        </p:txBody>
      </p:sp>
      <p:pic>
        <p:nvPicPr>
          <p:cNvPr id="5" name="Picture 4" descr="MCOE-new design-dui-11SEP09.jpg">
            <a:extLst>
              <a:ext uri="{FF2B5EF4-FFF2-40B4-BE49-F238E27FC236}">
                <a16:creationId xmlns:a16="http://schemas.microsoft.com/office/drawing/2014/main" id="{773E6BA8-32FC-4938-270F-3B73B2FE3E24}"/>
              </a:ext>
            </a:extLst>
          </p:cNvPr>
          <p:cNvPicPr>
            <a:picLocks noChangeAspect="1"/>
          </p:cNvPicPr>
          <p:nvPr userDrawn="1"/>
        </p:nvPicPr>
        <p:blipFill>
          <a:blip r:embed="rId13" cstate="print">
            <a:clrChange>
              <a:clrFrom>
                <a:srgbClr val="FFFFFF"/>
              </a:clrFrom>
              <a:clrTo>
                <a:srgbClr val="FFFFFF">
                  <a:alpha val="0"/>
                </a:srgbClr>
              </a:clrTo>
            </a:clrChange>
            <a:lum/>
          </a:blip>
          <a:stretch>
            <a:fillRect/>
          </a:stretch>
        </p:blipFill>
        <p:spPr bwMode="auto">
          <a:xfrm>
            <a:off x="64892" y="186689"/>
            <a:ext cx="859556" cy="953291"/>
          </a:xfrm>
          <a:prstGeom prst="rect">
            <a:avLst/>
          </a:prstGeom>
          <a:effectLst>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val="126641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5A099F-95DA-514C-6848-30B862F52468}"/>
              </a:ext>
            </a:extLst>
          </p:cNvPr>
          <p:cNvSpPr>
            <a:spLocks noGrp="1"/>
          </p:cNvSpPr>
          <p:nvPr>
            <p:ph type="sldNum" sz="quarter" idx="12"/>
          </p:nvPr>
        </p:nvSpPr>
        <p:spPr>
          <a:xfrm>
            <a:off x="8884023" y="6475714"/>
            <a:ext cx="259975" cy="365125"/>
          </a:xfrm>
        </p:spPr>
        <p:txBody>
          <a:bodyPr/>
          <a:lstStyle/>
          <a:p>
            <a:fld id="{A10425F9-E3D6-4775-B400-2557D74789E7}" type="slidenum">
              <a:rPr lang="en-US" smtClean="0"/>
              <a:t>1</a:t>
            </a:fld>
            <a:endParaRPr lang="en-US" dirty="0"/>
          </a:p>
        </p:txBody>
      </p:sp>
      <p:sp>
        <p:nvSpPr>
          <p:cNvPr id="2" name="TextBox 1">
            <a:extLst>
              <a:ext uri="{FF2B5EF4-FFF2-40B4-BE49-F238E27FC236}">
                <a16:creationId xmlns:a16="http://schemas.microsoft.com/office/drawing/2014/main" id="{1205A8AB-B089-6239-F537-05BA576AF08D}"/>
              </a:ext>
            </a:extLst>
          </p:cNvPr>
          <p:cNvSpPr txBox="1"/>
          <p:nvPr/>
        </p:nvSpPr>
        <p:spPr>
          <a:xfrm>
            <a:off x="2581478" y="5672726"/>
            <a:ext cx="3981043" cy="715581"/>
          </a:xfrm>
          <a:prstGeom prst="rect">
            <a:avLst/>
          </a:prstGeom>
          <a:noFill/>
        </p:spPr>
        <p:txBody>
          <a:bodyPr wrap="square" rtlCol="0">
            <a:spAutoFit/>
          </a:bodyPr>
          <a:lstStyle/>
          <a:p>
            <a:pPr algn="ctr" rtl="0" fontAlgn="base"/>
            <a:r>
              <a:rPr lang="en-US" sz="1350" b="1" dirty="0">
                <a:latin typeface="Arial" panose="020B0604020202020204" pitchFamily="34" charset="0"/>
              </a:rPr>
              <a:t>Developed by:</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Maneuver COE, DOTD, TEDD</a:t>
            </a:r>
            <a:r>
              <a:rPr lang="en-US" sz="1350" dirty="0">
                <a:latin typeface="Arial" panose="020B0604020202020204" pitchFamily="34" charset="0"/>
              </a:rPr>
              <a:t>​</a:t>
            </a:r>
            <a:endParaRPr lang="en-US" sz="1350" dirty="0">
              <a:latin typeface="Segoe UI" panose="020B0502040204020203" pitchFamily="34" charset="0"/>
            </a:endParaRPr>
          </a:p>
          <a:p>
            <a:pPr algn="ctr" rtl="0" fontAlgn="base"/>
            <a:r>
              <a:rPr lang="en-US" sz="1350" b="1" dirty="0">
                <a:latin typeface="Arial" panose="020B0604020202020204" pitchFamily="34" charset="0"/>
              </a:rPr>
              <a:t>for Infantryman ALC</a:t>
            </a:r>
            <a:endParaRPr lang="en-US" sz="1350" dirty="0">
              <a:latin typeface="Segoe UI" panose="020B0502040204020203" pitchFamily="34" charset="0"/>
            </a:endParaRPr>
          </a:p>
        </p:txBody>
      </p:sp>
      <p:sp>
        <p:nvSpPr>
          <p:cNvPr id="5" name="TextBox 4">
            <a:extLst>
              <a:ext uri="{FF2B5EF4-FFF2-40B4-BE49-F238E27FC236}">
                <a16:creationId xmlns:a16="http://schemas.microsoft.com/office/drawing/2014/main" id="{49B5FAE5-0587-DCB0-EDDA-E6DF1E84DFB2}"/>
              </a:ext>
            </a:extLst>
          </p:cNvPr>
          <p:cNvSpPr txBox="1"/>
          <p:nvPr/>
        </p:nvSpPr>
        <p:spPr>
          <a:xfrm>
            <a:off x="-1" y="6567737"/>
            <a:ext cx="2152365"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Last Revised: 10 APR 2023</a:t>
            </a:r>
          </a:p>
        </p:txBody>
      </p:sp>
      <p:pic>
        <p:nvPicPr>
          <p:cNvPr id="25" name="Picture 24" descr="A close up of a sign&#10;&#10;Description automatically generated">
            <a:extLst>
              <a:ext uri="{FF2B5EF4-FFF2-40B4-BE49-F238E27FC236}">
                <a16:creationId xmlns:a16="http://schemas.microsoft.com/office/drawing/2014/main" id="{751F2FB3-FF39-F807-F117-6592B7726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117" y="75780"/>
            <a:ext cx="1077868" cy="1046925"/>
          </a:xfrm>
          <a:prstGeom prst="rect">
            <a:avLst/>
          </a:prstGeom>
        </p:spPr>
      </p:pic>
      <p:pic>
        <p:nvPicPr>
          <p:cNvPr id="19" name="Picture 18">
            <a:extLst>
              <a:ext uri="{FF2B5EF4-FFF2-40B4-BE49-F238E27FC236}">
                <a16:creationId xmlns:a16="http://schemas.microsoft.com/office/drawing/2014/main" id="{9D72A9AF-0B77-95EE-193C-B0F57CD382CB}"/>
              </a:ext>
            </a:extLst>
          </p:cNvPr>
          <p:cNvPicPr>
            <a:picLocks noChangeAspect="1"/>
          </p:cNvPicPr>
          <p:nvPr/>
        </p:nvPicPr>
        <p:blipFill>
          <a:blip r:embed="rId3"/>
          <a:stretch>
            <a:fillRect/>
          </a:stretch>
        </p:blipFill>
        <p:spPr>
          <a:xfrm>
            <a:off x="2152364" y="2062254"/>
            <a:ext cx="4934235" cy="3242941"/>
          </a:xfrm>
          <a:prstGeom prst="rect">
            <a:avLst/>
          </a:prstGeom>
        </p:spPr>
      </p:pic>
      <p:sp>
        <p:nvSpPr>
          <p:cNvPr id="9" name="Rectangle 2">
            <a:extLst>
              <a:ext uri="{FF2B5EF4-FFF2-40B4-BE49-F238E27FC236}">
                <a16:creationId xmlns:a16="http://schemas.microsoft.com/office/drawing/2014/main" id="{DDBE7DFC-5435-1C04-F205-BCB49B8BB2C9}"/>
              </a:ext>
            </a:extLst>
          </p:cNvPr>
          <p:cNvSpPr txBox="1">
            <a:spLocks noChangeArrowheads="1"/>
          </p:cNvSpPr>
          <p:nvPr/>
        </p:nvSpPr>
        <p:spPr bwMode="auto">
          <a:xfrm>
            <a:off x="-1" y="239671"/>
            <a:ext cx="9143999"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noProof="0" dirty="0">
                <a:ln>
                  <a:noFill/>
                </a:ln>
                <a:effectLst/>
                <a:uLnTx/>
                <a:uFillTx/>
                <a:latin typeface="Arial" panose="020B0604020202020204" pitchFamily="34" charset="0"/>
                <a:ea typeface="+mj-ea"/>
                <a:cs typeface="Arial" panose="020B0604020202020204" pitchFamily="34" charset="0"/>
              </a:rPr>
              <a:t>Defensive Operations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071-NRRAD069</a:t>
            </a:r>
          </a:p>
        </p:txBody>
      </p:sp>
    </p:spTree>
    <p:extLst>
      <p:ext uri="{BB962C8B-B14F-4D97-AF65-F5344CB8AC3E}">
        <p14:creationId xmlns:p14="http://schemas.microsoft.com/office/powerpoint/2010/main" val="11646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10</a:t>
            </a:fld>
            <a:endParaRPr lang="en-US" dirty="0">
              <a:solidFill>
                <a:schemeClr val="tx1">
                  <a:alpha val="70000"/>
                </a:schemeClr>
              </a:solidFill>
            </a:endParaRPr>
          </a:p>
        </p:txBody>
      </p:sp>
      <p:sp>
        <p:nvSpPr>
          <p:cNvPr id="3" name="Rectangle 3">
            <a:extLst>
              <a:ext uri="{FF2B5EF4-FFF2-40B4-BE49-F238E27FC236}">
                <a16:creationId xmlns:a16="http://schemas.microsoft.com/office/drawing/2014/main" id="{DE946879-4C6F-8239-8FE9-9B916F28CCF3}"/>
              </a:ext>
            </a:extLst>
          </p:cNvPr>
          <p:cNvSpPr txBox="1">
            <a:spLocks noChangeArrowheads="1"/>
          </p:cNvSpPr>
          <p:nvPr/>
        </p:nvSpPr>
        <p:spPr bwMode="auto">
          <a:xfrm>
            <a:off x="0" y="459265"/>
            <a:ext cx="9144000" cy="567430"/>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450"/>
              </a:spcAft>
            </a:pPr>
            <a:r>
              <a:rPr lang="en-US" sz="3600" b="1" dirty="0">
                <a:latin typeface="Arial" panose="020B0604020202020204" pitchFamily="34" charset="0"/>
                <a:ea typeface="+mj-ea"/>
                <a:cs typeface="Arial" panose="020B0604020202020204" pitchFamily="34" charset="0"/>
              </a:rPr>
              <a:t>Mobile Defense</a:t>
            </a:r>
          </a:p>
        </p:txBody>
      </p:sp>
      <p:pic>
        <p:nvPicPr>
          <p:cNvPr id="6" name="Picture 5">
            <a:extLst>
              <a:ext uri="{FF2B5EF4-FFF2-40B4-BE49-F238E27FC236}">
                <a16:creationId xmlns:a16="http://schemas.microsoft.com/office/drawing/2014/main" id="{C720BBFE-6406-31D6-4FDA-714D854954E0}"/>
              </a:ext>
            </a:extLst>
          </p:cNvPr>
          <p:cNvPicPr>
            <a:picLocks noChangeAspect="1"/>
          </p:cNvPicPr>
          <p:nvPr/>
        </p:nvPicPr>
        <p:blipFill>
          <a:blip r:embed="rId3"/>
          <a:stretch>
            <a:fillRect/>
          </a:stretch>
        </p:blipFill>
        <p:spPr>
          <a:xfrm>
            <a:off x="1130968" y="1844842"/>
            <a:ext cx="7170821" cy="5013158"/>
          </a:xfrm>
          <a:prstGeom prst="rect">
            <a:avLst/>
          </a:prstGeom>
        </p:spPr>
      </p:pic>
    </p:spTree>
    <p:extLst>
      <p:ext uri="{BB962C8B-B14F-4D97-AF65-F5344CB8AC3E}">
        <p14:creationId xmlns:p14="http://schemas.microsoft.com/office/powerpoint/2010/main" val="404626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11</a:t>
            </a:fld>
            <a:endParaRPr lang="en-US"/>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0" y="486218"/>
            <a:ext cx="9143999" cy="47440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latin typeface="Arial" charset="0"/>
                <a:cs typeface="Arial" charset="0"/>
              </a:rPr>
              <a:t>Retrograde Operations</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1060744" y="2825707"/>
            <a:ext cx="7470648" cy="2548397"/>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3240" algn="just"/>
            <a:r>
              <a:rPr lang="en-US" dirty="0">
                <a:solidFill>
                  <a:srgbClr val="231F20"/>
                </a:solidFill>
                <a:latin typeface="Arial" panose="020B0604020202020204" pitchFamily="34" charset="0"/>
                <a:cs typeface="Arial" panose="020B0604020202020204" pitchFamily="34" charset="0"/>
              </a:rPr>
              <a:t>The Army categorizes the retrograde as one of three primary defensive tasks. The enemy may force these operations, or a commander may execute them voluntarily. In either case, the higher commander of the force executing the operation must approve the retrograde. Retrograde operations are transitional operations; they are not considered in isolation.</a:t>
            </a:r>
          </a:p>
        </p:txBody>
      </p:sp>
    </p:spTree>
    <p:extLst>
      <p:ext uri="{BB962C8B-B14F-4D97-AF65-F5344CB8AC3E}">
        <p14:creationId xmlns:p14="http://schemas.microsoft.com/office/powerpoint/2010/main" val="105961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88723" y="6495069"/>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12</a:t>
            </a:fld>
            <a:endParaRPr lang="en-US" dirty="0">
              <a:solidFill>
                <a:schemeClr val="tx1">
                  <a:alpha val="70000"/>
                </a:schemeClr>
              </a:solidFill>
            </a:endParaRPr>
          </a:p>
        </p:txBody>
      </p:sp>
      <p:sp>
        <p:nvSpPr>
          <p:cNvPr id="2" name="TextBox 1">
            <a:extLst>
              <a:ext uri="{FF2B5EF4-FFF2-40B4-BE49-F238E27FC236}">
                <a16:creationId xmlns:a16="http://schemas.microsoft.com/office/drawing/2014/main" id="{7144922B-EC3D-5C40-CF7E-4A69A3B34583}"/>
              </a:ext>
            </a:extLst>
          </p:cNvPr>
          <p:cNvSpPr txBox="1"/>
          <p:nvPr/>
        </p:nvSpPr>
        <p:spPr>
          <a:xfrm>
            <a:off x="0" y="280767"/>
            <a:ext cx="9144000" cy="5078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Retrograde Operations</a:t>
            </a:r>
          </a:p>
        </p:txBody>
      </p:sp>
      <p:pic>
        <p:nvPicPr>
          <p:cNvPr id="8" name="Picture 7">
            <a:extLst>
              <a:ext uri="{FF2B5EF4-FFF2-40B4-BE49-F238E27FC236}">
                <a16:creationId xmlns:a16="http://schemas.microsoft.com/office/drawing/2014/main" id="{D5BBF792-24FB-E7D9-1EF6-0E077D7135CB}"/>
              </a:ext>
            </a:extLst>
          </p:cNvPr>
          <p:cNvPicPr>
            <a:picLocks noChangeAspect="1"/>
          </p:cNvPicPr>
          <p:nvPr/>
        </p:nvPicPr>
        <p:blipFill>
          <a:blip r:embed="rId3"/>
          <a:stretch>
            <a:fillRect/>
          </a:stretch>
        </p:blipFill>
        <p:spPr>
          <a:xfrm>
            <a:off x="3113433" y="2600113"/>
            <a:ext cx="5564529" cy="3644665"/>
          </a:xfrm>
          <a:prstGeom prst="rect">
            <a:avLst/>
          </a:prstGeom>
        </p:spPr>
      </p:pic>
      <p:sp>
        <p:nvSpPr>
          <p:cNvPr id="9" name="TextBox 8">
            <a:extLst>
              <a:ext uri="{FF2B5EF4-FFF2-40B4-BE49-F238E27FC236}">
                <a16:creationId xmlns:a16="http://schemas.microsoft.com/office/drawing/2014/main" id="{D5FA8323-55C8-CDB7-747F-D10A754DDB2B}"/>
              </a:ext>
            </a:extLst>
          </p:cNvPr>
          <p:cNvSpPr txBox="1"/>
          <p:nvPr/>
        </p:nvSpPr>
        <p:spPr>
          <a:xfrm>
            <a:off x="268815" y="3621500"/>
            <a:ext cx="2563366" cy="1338828"/>
          </a:xfrm>
          <a:prstGeom prst="rect">
            <a:avLst/>
          </a:prstGeom>
          <a:noFill/>
        </p:spPr>
        <p:txBody>
          <a:bodyPr wrap="square">
            <a:spAutoFit/>
          </a:bodyPr>
          <a:lstStyle/>
          <a:p>
            <a:r>
              <a:rPr lang="en-US" sz="1350" b="1" dirty="0">
                <a:solidFill>
                  <a:srgbClr val="231F20"/>
                </a:solidFill>
                <a:latin typeface="Arial" panose="020B0604020202020204" pitchFamily="34" charset="0"/>
                <a:cs typeface="Arial" panose="020B0604020202020204" pitchFamily="34" charset="0"/>
              </a:rPr>
              <a:t>A </a:t>
            </a:r>
            <a:r>
              <a:rPr lang="en-US" sz="1350" b="1" i="1" dirty="0">
                <a:solidFill>
                  <a:srgbClr val="231F20"/>
                </a:solidFill>
                <a:latin typeface="Arial" panose="020B0604020202020204" pitchFamily="34" charset="0"/>
                <a:cs typeface="Arial" panose="020B0604020202020204" pitchFamily="34" charset="0"/>
              </a:rPr>
              <a:t>delay line </a:t>
            </a:r>
            <a:r>
              <a:rPr lang="en-US" sz="1350" b="1" dirty="0">
                <a:solidFill>
                  <a:srgbClr val="231F20"/>
                </a:solidFill>
                <a:latin typeface="Arial" panose="020B0604020202020204" pitchFamily="34" charset="0"/>
                <a:cs typeface="Arial" panose="020B0604020202020204" pitchFamily="34" charset="0"/>
              </a:rPr>
              <a:t>is a phase line where the date and time before which the enemy is not allowed to cross the phase line is depicted in the graphic control measure</a:t>
            </a:r>
            <a:r>
              <a:rPr lang="en-US" sz="1350" dirty="0">
                <a:solidFill>
                  <a:srgbClr val="231F20"/>
                </a:solidFill>
                <a:latin typeface="Arial" panose="020B0604020202020204" pitchFamily="34" charset="0"/>
                <a:cs typeface="Arial" panose="020B0604020202020204" pitchFamily="34" charset="0"/>
              </a:rPr>
              <a:t>.</a:t>
            </a:r>
          </a:p>
        </p:txBody>
      </p:sp>
      <p:sp>
        <p:nvSpPr>
          <p:cNvPr id="10" name="Rectangle 3">
            <a:extLst>
              <a:ext uri="{FF2B5EF4-FFF2-40B4-BE49-F238E27FC236}">
                <a16:creationId xmlns:a16="http://schemas.microsoft.com/office/drawing/2014/main" id="{2A52BA06-FFEA-2A82-3B3F-F48AA9FB1A9A}"/>
              </a:ext>
            </a:extLst>
          </p:cNvPr>
          <p:cNvSpPr txBox="1">
            <a:spLocks noChangeArrowheads="1"/>
          </p:cNvSpPr>
          <p:nvPr/>
        </p:nvSpPr>
        <p:spPr bwMode="auto">
          <a:xfrm>
            <a:off x="-2285" y="1112772"/>
            <a:ext cx="9143999" cy="393428"/>
          </a:xfrm>
          <a:prstGeom prst="rect">
            <a:avLst/>
          </a:prstGeom>
          <a:noFill/>
          <a:ln w="12700">
            <a:miter lim="800000"/>
            <a:headEnd/>
            <a:tailEnd/>
          </a:ln>
        </p:spPr>
        <p:txBody>
          <a:bodyPr vert="horz" lIns="67866" tIns="33338" rIns="67866" bIns="33338"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625" b="1" dirty="0">
                <a:latin typeface="Arial" charset="0"/>
                <a:cs typeface="Arial" charset="0"/>
              </a:rPr>
              <a:t>Delay</a:t>
            </a:r>
          </a:p>
          <a:p>
            <a:pPr>
              <a:buFontTx/>
              <a:buNone/>
            </a:pPr>
            <a:endParaRPr lang="en-US" sz="2700" dirty="0">
              <a:latin typeface="Arial" charset="0"/>
              <a:cs typeface="Arial" charset="0"/>
            </a:endParaRPr>
          </a:p>
          <a:p>
            <a:pPr>
              <a:buFontTx/>
              <a:buNone/>
            </a:pPr>
            <a:endParaRPr lang="en-US" sz="2700" dirty="0">
              <a:latin typeface="Arial" charset="0"/>
              <a:cs typeface="Arial" charset="0"/>
            </a:endParaRPr>
          </a:p>
        </p:txBody>
      </p:sp>
    </p:spTree>
    <p:extLst>
      <p:ext uri="{BB962C8B-B14F-4D97-AF65-F5344CB8AC3E}">
        <p14:creationId xmlns:p14="http://schemas.microsoft.com/office/powerpoint/2010/main" val="117481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rot="10800000" flipV="1">
            <a:off x="8778472" y="6579278"/>
            <a:ext cx="352991" cy="278722"/>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13</a:t>
            </a:fld>
            <a:endParaRPr lang="en-US" dirty="0">
              <a:solidFill>
                <a:schemeClr val="tx1">
                  <a:alpha val="70000"/>
                </a:schemeClr>
              </a:solidFill>
            </a:endParaRPr>
          </a:p>
        </p:txBody>
      </p:sp>
      <p:sp>
        <p:nvSpPr>
          <p:cNvPr id="2" name="TextBox 1">
            <a:extLst>
              <a:ext uri="{FF2B5EF4-FFF2-40B4-BE49-F238E27FC236}">
                <a16:creationId xmlns:a16="http://schemas.microsoft.com/office/drawing/2014/main" id="{7144922B-EC3D-5C40-CF7E-4A69A3B34583}"/>
              </a:ext>
            </a:extLst>
          </p:cNvPr>
          <p:cNvSpPr txBox="1"/>
          <p:nvPr/>
        </p:nvSpPr>
        <p:spPr>
          <a:xfrm>
            <a:off x="-12537" y="256088"/>
            <a:ext cx="9144000" cy="5078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Retrograde Operations</a:t>
            </a:r>
          </a:p>
        </p:txBody>
      </p:sp>
      <p:sp>
        <p:nvSpPr>
          <p:cNvPr id="6" name="Rectangle 3">
            <a:extLst>
              <a:ext uri="{FF2B5EF4-FFF2-40B4-BE49-F238E27FC236}">
                <a16:creationId xmlns:a16="http://schemas.microsoft.com/office/drawing/2014/main" id="{5DFB3F34-1526-D3CE-ADB1-4538CDF4E6D3}"/>
              </a:ext>
            </a:extLst>
          </p:cNvPr>
          <p:cNvSpPr txBox="1">
            <a:spLocks noChangeArrowheads="1"/>
          </p:cNvSpPr>
          <p:nvPr/>
        </p:nvSpPr>
        <p:spPr bwMode="auto">
          <a:xfrm>
            <a:off x="-2284" y="757489"/>
            <a:ext cx="8791008" cy="393428"/>
          </a:xfrm>
          <a:prstGeom prst="rect">
            <a:avLst/>
          </a:prstGeom>
          <a:noFill/>
          <a:ln w="12700">
            <a:miter lim="800000"/>
            <a:headEnd/>
            <a:tailEnd/>
          </a:ln>
        </p:spPr>
        <p:txBody>
          <a:bodyPr vert="horz" lIns="67866" tIns="33338" rIns="67866" bIns="3333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00" b="1" dirty="0">
                <a:latin typeface="Arial" panose="020B0604020202020204" pitchFamily="34" charset="0"/>
                <a:cs typeface="Arial" panose="020B0604020202020204" pitchFamily="34" charset="0"/>
              </a:rPr>
              <a:t>Delay from alternate positions</a:t>
            </a:r>
            <a:endParaRPr lang="en-US" sz="15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94DA338-4D3E-2060-6901-F42CCF71821F}"/>
              </a:ext>
            </a:extLst>
          </p:cNvPr>
          <p:cNvPicPr>
            <a:picLocks noChangeAspect="1"/>
          </p:cNvPicPr>
          <p:nvPr/>
        </p:nvPicPr>
        <p:blipFill>
          <a:blip r:embed="rId3"/>
          <a:stretch>
            <a:fillRect/>
          </a:stretch>
        </p:blipFill>
        <p:spPr>
          <a:xfrm>
            <a:off x="2204647" y="2083198"/>
            <a:ext cx="4734707" cy="3776344"/>
          </a:xfrm>
          <a:prstGeom prst="rect">
            <a:avLst/>
          </a:prstGeom>
        </p:spPr>
      </p:pic>
    </p:spTree>
    <p:extLst>
      <p:ext uri="{BB962C8B-B14F-4D97-AF65-F5344CB8AC3E}">
        <p14:creationId xmlns:p14="http://schemas.microsoft.com/office/powerpoint/2010/main" val="19226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88724"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14</a:t>
            </a:fld>
            <a:endParaRPr lang="en-US" dirty="0">
              <a:solidFill>
                <a:schemeClr val="tx1">
                  <a:alpha val="70000"/>
                </a:schemeClr>
              </a:solidFill>
            </a:endParaRPr>
          </a:p>
        </p:txBody>
      </p:sp>
      <p:sp>
        <p:nvSpPr>
          <p:cNvPr id="2" name="TextBox 1">
            <a:extLst>
              <a:ext uri="{FF2B5EF4-FFF2-40B4-BE49-F238E27FC236}">
                <a16:creationId xmlns:a16="http://schemas.microsoft.com/office/drawing/2014/main" id="{7144922B-EC3D-5C40-CF7E-4A69A3B34583}"/>
              </a:ext>
            </a:extLst>
          </p:cNvPr>
          <p:cNvSpPr txBox="1"/>
          <p:nvPr/>
        </p:nvSpPr>
        <p:spPr>
          <a:xfrm>
            <a:off x="0" y="234334"/>
            <a:ext cx="9144000" cy="5078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Retrograde Operations</a:t>
            </a:r>
          </a:p>
        </p:txBody>
      </p:sp>
      <p:sp>
        <p:nvSpPr>
          <p:cNvPr id="3" name="Rectangle 3">
            <a:extLst>
              <a:ext uri="{FF2B5EF4-FFF2-40B4-BE49-F238E27FC236}">
                <a16:creationId xmlns:a16="http://schemas.microsoft.com/office/drawing/2014/main" id="{41E1D975-8CD1-8685-1CBA-AC2AC2655F19}"/>
              </a:ext>
            </a:extLst>
          </p:cNvPr>
          <p:cNvSpPr txBox="1">
            <a:spLocks noChangeArrowheads="1"/>
          </p:cNvSpPr>
          <p:nvPr/>
        </p:nvSpPr>
        <p:spPr bwMode="auto">
          <a:xfrm>
            <a:off x="1" y="789946"/>
            <a:ext cx="9141713" cy="272750"/>
          </a:xfrm>
          <a:prstGeom prst="rect">
            <a:avLst/>
          </a:prstGeom>
          <a:noFill/>
          <a:ln w="12700">
            <a:miter lim="800000"/>
            <a:headEnd/>
            <a:tailEnd/>
          </a:ln>
        </p:spPr>
        <p:txBody>
          <a:bodyPr vert="horz" lIns="67866" tIns="33338" rIns="67866" bIns="3333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500" b="1" dirty="0">
                <a:latin typeface="Arial" panose="020B0604020202020204" pitchFamily="34" charset="0"/>
                <a:cs typeface="Arial" panose="020B0604020202020204" pitchFamily="34" charset="0"/>
              </a:rPr>
              <a:t>Delay from subsequent positions</a:t>
            </a:r>
            <a:endParaRPr lang="en-US" sz="15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C68BC0-3917-CD03-0FD6-6E0A38FA74A4}"/>
              </a:ext>
            </a:extLst>
          </p:cNvPr>
          <p:cNvPicPr>
            <a:picLocks noChangeAspect="1"/>
          </p:cNvPicPr>
          <p:nvPr/>
        </p:nvPicPr>
        <p:blipFill>
          <a:blip r:embed="rId3"/>
          <a:stretch>
            <a:fillRect/>
          </a:stretch>
        </p:blipFill>
        <p:spPr>
          <a:xfrm>
            <a:off x="2193433" y="2008163"/>
            <a:ext cx="5293217" cy="4002130"/>
          </a:xfrm>
          <a:prstGeom prst="rect">
            <a:avLst/>
          </a:prstGeom>
        </p:spPr>
      </p:pic>
    </p:spTree>
    <p:extLst>
      <p:ext uri="{BB962C8B-B14F-4D97-AF65-F5344CB8AC3E}">
        <p14:creationId xmlns:p14="http://schemas.microsoft.com/office/powerpoint/2010/main" val="368648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916"/>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15</a:t>
            </a:fld>
            <a:endParaRPr lang="en-US" dirty="0">
              <a:solidFill>
                <a:schemeClr val="tx1">
                  <a:alpha val="70000"/>
                </a:schemeClr>
              </a:solidFill>
            </a:endParaRPr>
          </a:p>
        </p:txBody>
      </p:sp>
      <p:sp>
        <p:nvSpPr>
          <p:cNvPr id="2" name="TextBox 1">
            <a:extLst>
              <a:ext uri="{FF2B5EF4-FFF2-40B4-BE49-F238E27FC236}">
                <a16:creationId xmlns:a16="http://schemas.microsoft.com/office/drawing/2014/main" id="{7144922B-EC3D-5C40-CF7E-4A69A3B34583}"/>
              </a:ext>
            </a:extLst>
          </p:cNvPr>
          <p:cNvSpPr txBox="1"/>
          <p:nvPr/>
        </p:nvSpPr>
        <p:spPr>
          <a:xfrm>
            <a:off x="0" y="297855"/>
            <a:ext cx="9144000" cy="5078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Retrograde Operations</a:t>
            </a:r>
          </a:p>
        </p:txBody>
      </p:sp>
      <p:sp>
        <p:nvSpPr>
          <p:cNvPr id="6" name="TextBox 5">
            <a:extLst>
              <a:ext uri="{FF2B5EF4-FFF2-40B4-BE49-F238E27FC236}">
                <a16:creationId xmlns:a16="http://schemas.microsoft.com/office/drawing/2014/main" id="{D81429E1-6B92-6AF0-6E9F-6F2E783E743A}"/>
              </a:ext>
            </a:extLst>
          </p:cNvPr>
          <p:cNvSpPr txBox="1"/>
          <p:nvPr/>
        </p:nvSpPr>
        <p:spPr>
          <a:xfrm>
            <a:off x="1" y="1010287"/>
            <a:ext cx="8713694" cy="461665"/>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Withdraw</a:t>
            </a:r>
            <a:endParaRPr lang="en-US" sz="2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85961D2-6C2D-4038-8D99-4F039AFF1477}"/>
              </a:ext>
            </a:extLst>
          </p:cNvPr>
          <p:cNvPicPr>
            <a:picLocks noChangeAspect="1"/>
          </p:cNvPicPr>
          <p:nvPr/>
        </p:nvPicPr>
        <p:blipFill>
          <a:blip r:embed="rId3"/>
          <a:stretch>
            <a:fillRect/>
          </a:stretch>
        </p:blipFill>
        <p:spPr>
          <a:xfrm>
            <a:off x="1897053" y="2531337"/>
            <a:ext cx="5349891" cy="2829464"/>
          </a:xfrm>
          <a:prstGeom prst="rect">
            <a:avLst/>
          </a:prstGeom>
        </p:spPr>
      </p:pic>
    </p:spTree>
    <p:extLst>
      <p:ext uri="{BB962C8B-B14F-4D97-AF65-F5344CB8AC3E}">
        <p14:creationId xmlns:p14="http://schemas.microsoft.com/office/powerpoint/2010/main" val="186871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492793"/>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16</a:t>
            </a:fld>
            <a:endParaRPr lang="en-US" dirty="0">
              <a:solidFill>
                <a:schemeClr val="tx1">
                  <a:alpha val="70000"/>
                </a:schemeClr>
              </a:solidFill>
            </a:endParaRPr>
          </a:p>
        </p:txBody>
      </p:sp>
      <p:sp>
        <p:nvSpPr>
          <p:cNvPr id="2" name="TextBox 1">
            <a:extLst>
              <a:ext uri="{FF2B5EF4-FFF2-40B4-BE49-F238E27FC236}">
                <a16:creationId xmlns:a16="http://schemas.microsoft.com/office/drawing/2014/main" id="{7144922B-EC3D-5C40-CF7E-4A69A3B34583}"/>
              </a:ext>
            </a:extLst>
          </p:cNvPr>
          <p:cNvSpPr txBox="1"/>
          <p:nvPr/>
        </p:nvSpPr>
        <p:spPr>
          <a:xfrm>
            <a:off x="-2286" y="289071"/>
            <a:ext cx="9144000" cy="5078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Retrograde Operations</a:t>
            </a:r>
          </a:p>
        </p:txBody>
      </p:sp>
      <p:sp>
        <p:nvSpPr>
          <p:cNvPr id="3" name="TextBox 2">
            <a:extLst>
              <a:ext uri="{FF2B5EF4-FFF2-40B4-BE49-F238E27FC236}">
                <a16:creationId xmlns:a16="http://schemas.microsoft.com/office/drawing/2014/main" id="{97032383-E5DD-3DA4-4575-89DEE3268237}"/>
              </a:ext>
            </a:extLst>
          </p:cNvPr>
          <p:cNvSpPr txBox="1"/>
          <p:nvPr/>
        </p:nvSpPr>
        <p:spPr>
          <a:xfrm>
            <a:off x="-4570" y="867551"/>
            <a:ext cx="9148570" cy="323165"/>
          </a:xfrm>
          <a:prstGeom prst="rect">
            <a:avLst/>
          </a:prstGeom>
          <a:noFill/>
        </p:spPr>
        <p:txBody>
          <a:bodyPr wrap="square">
            <a:spAutoFit/>
          </a:bodyPr>
          <a:lstStyle/>
          <a:p>
            <a:pPr algn="ctr"/>
            <a:r>
              <a:rPr lang="en-US" sz="1500" b="1" dirty="0">
                <a:latin typeface="Arial" panose="020B0604020202020204" pitchFamily="34" charset="0"/>
                <a:cs typeface="Arial" panose="020B0604020202020204" pitchFamily="34" charset="0"/>
              </a:rPr>
              <a:t>Platoon unassisted withdrawal</a:t>
            </a:r>
            <a:endParaRPr lang="en-US" sz="15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89CCF35-3412-1576-13B7-A405D3E4BEC3}"/>
              </a:ext>
            </a:extLst>
          </p:cNvPr>
          <p:cNvPicPr>
            <a:picLocks noChangeAspect="1"/>
          </p:cNvPicPr>
          <p:nvPr/>
        </p:nvPicPr>
        <p:blipFill>
          <a:blip r:embed="rId3"/>
          <a:stretch>
            <a:fillRect/>
          </a:stretch>
        </p:blipFill>
        <p:spPr>
          <a:xfrm>
            <a:off x="1923106" y="2125979"/>
            <a:ext cx="5293217" cy="3874770"/>
          </a:xfrm>
          <a:prstGeom prst="rect">
            <a:avLst/>
          </a:prstGeom>
        </p:spPr>
      </p:pic>
    </p:spTree>
    <p:extLst>
      <p:ext uri="{BB962C8B-B14F-4D97-AF65-F5344CB8AC3E}">
        <p14:creationId xmlns:p14="http://schemas.microsoft.com/office/powerpoint/2010/main" val="1384644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17</a:t>
            </a:fld>
            <a:endParaRPr lang="en-US" dirty="0">
              <a:solidFill>
                <a:schemeClr val="tx1">
                  <a:alpha val="70000"/>
                </a:schemeClr>
              </a:solidFill>
            </a:endParaRPr>
          </a:p>
        </p:txBody>
      </p:sp>
      <p:sp>
        <p:nvSpPr>
          <p:cNvPr id="2" name="TextBox 1">
            <a:extLst>
              <a:ext uri="{FF2B5EF4-FFF2-40B4-BE49-F238E27FC236}">
                <a16:creationId xmlns:a16="http://schemas.microsoft.com/office/drawing/2014/main" id="{7144922B-EC3D-5C40-CF7E-4A69A3B34583}"/>
              </a:ext>
            </a:extLst>
          </p:cNvPr>
          <p:cNvSpPr txBox="1"/>
          <p:nvPr/>
        </p:nvSpPr>
        <p:spPr>
          <a:xfrm>
            <a:off x="0" y="290247"/>
            <a:ext cx="9144000" cy="5078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Retrograde Operations</a:t>
            </a:r>
          </a:p>
        </p:txBody>
      </p:sp>
      <p:sp>
        <p:nvSpPr>
          <p:cNvPr id="6" name="Rectangle 3">
            <a:extLst>
              <a:ext uri="{FF2B5EF4-FFF2-40B4-BE49-F238E27FC236}">
                <a16:creationId xmlns:a16="http://schemas.microsoft.com/office/drawing/2014/main" id="{0E1EF8EF-74B9-BC9C-8DD0-CADD8B0DC710}"/>
              </a:ext>
            </a:extLst>
          </p:cNvPr>
          <p:cNvSpPr txBox="1">
            <a:spLocks noChangeArrowheads="1"/>
          </p:cNvSpPr>
          <p:nvPr/>
        </p:nvSpPr>
        <p:spPr bwMode="auto">
          <a:xfrm>
            <a:off x="2" y="908024"/>
            <a:ext cx="8704728" cy="393428"/>
          </a:xfrm>
          <a:prstGeom prst="rect">
            <a:avLst/>
          </a:prstGeom>
          <a:noFill/>
          <a:ln w="12700">
            <a:miter lim="800000"/>
            <a:headEnd/>
            <a:tailEnd/>
          </a:ln>
        </p:spPr>
        <p:txBody>
          <a:bodyPr vert="horz" lIns="67866" tIns="33338" rIns="67866" bIns="33338"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700" b="1" dirty="0">
                <a:latin typeface="Arial" charset="0"/>
                <a:cs typeface="Arial" charset="0"/>
              </a:rPr>
              <a:t>Retirement</a:t>
            </a:r>
          </a:p>
          <a:p>
            <a:pPr>
              <a:buFontTx/>
              <a:buNone/>
            </a:pPr>
            <a:endParaRPr lang="en-US" sz="2700" dirty="0">
              <a:latin typeface="Arial" charset="0"/>
              <a:cs typeface="Arial" charset="0"/>
            </a:endParaRPr>
          </a:p>
          <a:p>
            <a:pPr>
              <a:buFontTx/>
              <a:buNone/>
            </a:pPr>
            <a:endParaRPr lang="en-US" sz="2700" dirty="0">
              <a:latin typeface="Arial" charset="0"/>
              <a:cs typeface="Arial" charset="0"/>
            </a:endParaRPr>
          </a:p>
        </p:txBody>
      </p:sp>
      <p:pic>
        <p:nvPicPr>
          <p:cNvPr id="9" name="Picture 8">
            <a:extLst>
              <a:ext uri="{FF2B5EF4-FFF2-40B4-BE49-F238E27FC236}">
                <a16:creationId xmlns:a16="http://schemas.microsoft.com/office/drawing/2014/main" id="{DA6D9F2A-A27B-0283-0360-BAFBC3068E71}"/>
              </a:ext>
            </a:extLst>
          </p:cNvPr>
          <p:cNvPicPr>
            <a:picLocks noChangeAspect="1"/>
          </p:cNvPicPr>
          <p:nvPr/>
        </p:nvPicPr>
        <p:blipFill>
          <a:blip r:embed="rId3"/>
          <a:stretch>
            <a:fillRect/>
          </a:stretch>
        </p:blipFill>
        <p:spPr>
          <a:xfrm>
            <a:off x="1638210" y="2346588"/>
            <a:ext cx="5888083" cy="3317236"/>
          </a:xfrm>
          <a:prstGeom prst="rect">
            <a:avLst/>
          </a:prstGeom>
        </p:spPr>
      </p:pic>
    </p:spTree>
    <p:extLst>
      <p:ext uri="{BB962C8B-B14F-4D97-AF65-F5344CB8AC3E}">
        <p14:creationId xmlns:p14="http://schemas.microsoft.com/office/powerpoint/2010/main" val="3535228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18</a:t>
            </a:fld>
            <a:endParaRPr lang="en-US"/>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1" y="376518"/>
            <a:ext cx="9143999" cy="59338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Order of Events</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885826" y="2392454"/>
            <a:ext cx="8258174" cy="3719588"/>
          </a:xfrm>
          <a:prstGeom prst="rect">
            <a:avLst/>
          </a:prstGeom>
          <a:noFill/>
          <a:ln>
            <a:miter lim="800000"/>
            <a:headEnd/>
            <a:tailEnd/>
          </a:ln>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RECONNAISSANCE AND SECURITY OPERATIONS AND ENEMY PREPARATORY FIRES</a:t>
            </a:r>
          </a:p>
          <a:p>
            <a:pPr algn="l"/>
            <a:r>
              <a:rPr lang="en-US" dirty="0">
                <a:latin typeface="Arial" panose="020B0604020202020204" pitchFamily="34" charset="0"/>
                <a:cs typeface="Arial" panose="020B0604020202020204" pitchFamily="34" charset="0"/>
              </a:rPr>
              <a:t>	Security Force</a:t>
            </a:r>
          </a:p>
          <a:p>
            <a:pPr algn="l"/>
            <a:r>
              <a:rPr lang="en-US" dirty="0">
                <a:latin typeface="Arial" panose="020B0604020202020204" pitchFamily="34" charset="0"/>
                <a:cs typeface="Arial" panose="020B0604020202020204" pitchFamily="34" charset="0"/>
              </a:rPr>
              <a:t>	Guides</a:t>
            </a:r>
          </a:p>
          <a:p>
            <a:pPr marL="214313" indent="-214313" algn="l">
              <a:buFontTx/>
              <a:buChar char="-"/>
            </a:pPr>
            <a:r>
              <a:rPr lang="en-US" dirty="0">
                <a:latin typeface="Arial" panose="020B0604020202020204" pitchFamily="34" charset="0"/>
                <a:cs typeface="Arial" panose="020B0604020202020204" pitchFamily="34" charset="0"/>
              </a:rPr>
              <a:t>OCCUPATION AND PREPARATION</a:t>
            </a:r>
          </a:p>
          <a:p>
            <a:pPr marL="214313" indent="-214313" algn="l">
              <a:buFontTx/>
              <a:buChar char="-"/>
            </a:pPr>
            <a:r>
              <a:rPr lang="en-US" dirty="0">
                <a:latin typeface="Arial" panose="020B0604020202020204" pitchFamily="34" charset="0"/>
                <a:cs typeface="Arial" panose="020B0604020202020204" pitchFamily="34" charset="0"/>
              </a:rPr>
              <a:t>APPROACH OF THE ENEMY MAIN ATTACK</a:t>
            </a:r>
          </a:p>
          <a:p>
            <a:pPr marL="214313" indent="-214313" algn="l">
              <a:buFontTx/>
              <a:buChar char="-"/>
            </a:pPr>
            <a:r>
              <a:rPr lang="en-US" dirty="0">
                <a:latin typeface="Arial" panose="020B0604020202020204" pitchFamily="34" charset="0"/>
                <a:cs typeface="Arial" panose="020B0604020202020204" pitchFamily="34" charset="0"/>
              </a:rPr>
              <a:t>ENEMY ASSAULT</a:t>
            </a:r>
          </a:p>
          <a:p>
            <a:pPr marL="214313" indent="-214313" algn="l">
              <a:buFontTx/>
              <a:buChar char="-"/>
            </a:pPr>
            <a:r>
              <a:rPr lang="en-US" dirty="0">
                <a:latin typeface="Arial" panose="020B0604020202020204" pitchFamily="34" charset="0"/>
                <a:cs typeface="Arial" panose="020B0604020202020204" pitchFamily="34" charset="0"/>
              </a:rPr>
              <a:t>COUNTERATTACK</a:t>
            </a:r>
          </a:p>
          <a:p>
            <a:pPr marL="214313" indent="-214313" algn="l">
              <a:buFontTx/>
              <a:buChar char="-"/>
            </a:pPr>
            <a:r>
              <a:rPr lang="en-US" dirty="0">
                <a:latin typeface="Arial" panose="020B0604020202020204" pitchFamily="34" charset="0"/>
                <a:cs typeface="Arial" panose="020B0604020202020204" pitchFamily="34" charset="0"/>
              </a:rPr>
              <a:t>CONSOLIDATION AND REORGANIZATION</a:t>
            </a:r>
          </a:p>
          <a:p>
            <a:pPr algn="l"/>
            <a:endParaRPr lang="en-US" sz="2100" dirty="0">
              <a:latin typeface="Arial" charset="0"/>
              <a:cs typeface="Arial" charset="0"/>
            </a:endParaRPr>
          </a:p>
        </p:txBody>
      </p:sp>
    </p:spTree>
    <p:extLst>
      <p:ext uri="{BB962C8B-B14F-4D97-AF65-F5344CB8AC3E}">
        <p14:creationId xmlns:p14="http://schemas.microsoft.com/office/powerpoint/2010/main" val="14082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19</a:t>
            </a:fld>
            <a:endParaRPr lang="en-US"/>
          </a:p>
        </p:txBody>
      </p:sp>
      <p:sp>
        <p:nvSpPr>
          <p:cNvPr id="9" name="Rectangle 8">
            <a:extLst>
              <a:ext uri="{FF2B5EF4-FFF2-40B4-BE49-F238E27FC236}">
                <a16:creationId xmlns:a16="http://schemas.microsoft.com/office/drawing/2014/main" id="{5F62256A-8CA2-AD4D-354B-B7CC4ECE0DBB}"/>
              </a:ext>
            </a:extLst>
          </p:cNvPr>
          <p:cNvSpPr/>
          <p:nvPr/>
        </p:nvSpPr>
        <p:spPr>
          <a:xfrm>
            <a:off x="0" y="293340"/>
            <a:ext cx="9143999"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Common Defensive </a:t>
            </a:r>
          </a:p>
          <a:p>
            <a:pPr algn="ctr"/>
            <a:r>
              <a:rPr lang="en-US" sz="3600" b="1" dirty="0">
                <a:latin typeface="Arial" panose="020B0604020202020204" pitchFamily="34" charset="0"/>
                <a:cs typeface="Arial" panose="020B0604020202020204" pitchFamily="34" charset="0"/>
              </a:rPr>
              <a:t>Control Measures</a:t>
            </a:r>
            <a:endParaRPr lang="en-US" sz="3600" dirty="0">
              <a:latin typeface="Arial" panose="020B0604020202020204" pitchFamily="34" charset="0"/>
              <a:cs typeface="Arial" panose="020B0604020202020204" pitchFamily="34" charset="0"/>
            </a:endParaRPr>
          </a:p>
        </p:txBody>
      </p:sp>
      <p:sp>
        <p:nvSpPr>
          <p:cNvPr id="13" name="Rectangle 3">
            <a:extLst>
              <a:ext uri="{FF2B5EF4-FFF2-40B4-BE49-F238E27FC236}">
                <a16:creationId xmlns:a16="http://schemas.microsoft.com/office/drawing/2014/main" id="{A0E27C66-A069-6D6D-6102-7EAF68BE0FA3}"/>
              </a:ext>
            </a:extLst>
          </p:cNvPr>
          <p:cNvSpPr txBox="1">
            <a:spLocks noChangeArrowheads="1"/>
          </p:cNvSpPr>
          <p:nvPr/>
        </p:nvSpPr>
        <p:spPr bwMode="auto">
          <a:xfrm>
            <a:off x="2109786" y="2290762"/>
            <a:ext cx="4924426" cy="3948113"/>
          </a:xfrm>
          <a:prstGeom prst="rect">
            <a:avLst/>
          </a:prstGeom>
          <a:noFill/>
          <a:ln w="12700">
            <a:miter lim="800000"/>
            <a:headEnd/>
            <a:tailEnd/>
          </a:ln>
        </p:spPr>
        <p:txBody>
          <a:bodyPr vert="horz" lIns="67866" tIns="33338" rIns="67866" bIns="33338"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Battle Handover Line</a:t>
            </a:r>
          </a:p>
          <a:p>
            <a:r>
              <a:rPr lang="en-US" dirty="0">
                <a:latin typeface="Arial" panose="020B0604020202020204" pitchFamily="34" charset="0"/>
                <a:cs typeface="Arial" panose="020B0604020202020204" pitchFamily="34" charset="0"/>
              </a:rPr>
              <a:t>Battle Positions</a:t>
            </a:r>
          </a:p>
          <a:p>
            <a:pPr algn="l"/>
            <a:r>
              <a:rPr lang="en-US" sz="1800" b="0" i="0" u="none" strike="noStrike" baseline="0" dirty="0">
                <a:latin typeface="TimesNewRomanPSMT"/>
              </a:rPr>
              <a:t>		- </a:t>
            </a:r>
            <a:r>
              <a:rPr lang="en-US" sz="1800" b="0" i="0" u="none" strike="noStrike" baseline="0" dirty="0">
                <a:latin typeface="Arial" panose="020B0604020202020204" pitchFamily="34" charset="0"/>
                <a:cs typeface="Arial" panose="020B0604020202020204" pitchFamily="34" charset="0"/>
              </a:rPr>
              <a:t>Primary</a:t>
            </a:r>
          </a:p>
          <a:p>
            <a:pPr algn="l"/>
            <a:r>
              <a:rPr lang="en-US" sz="1800" b="0" i="0" u="none" strike="noStrike" baseline="0" dirty="0">
                <a:latin typeface="Arial" panose="020B0604020202020204" pitchFamily="34" charset="0"/>
                <a:cs typeface="Arial" panose="020B0604020202020204" pitchFamily="34" charset="0"/>
              </a:rPr>
              <a:t>		- Alternate</a:t>
            </a:r>
          </a:p>
          <a:p>
            <a:pPr algn="l"/>
            <a:r>
              <a:rPr lang="en-US" sz="1800" b="0" i="0" u="none" strike="noStrike" baseline="0" dirty="0">
                <a:latin typeface="Arial" panose="020B0604020202020204" pitchFamily="34" charset="0"/>
                <a:cs typeface="Arial" panose="020B0604020202020204" pitchFamily="34" charset="0"/>
              </a:rPr>
              <a:t>		- Supplementary</a:t>
            </a:r>
          </a:p>
          <a:p>
            <a:pPr algn="l"/>
            <a:r>
              <a:rPr lang="en-US" sz="1800" b="0" i="0" u="none" strike="noStrike" baseline="0" dirty="0">
                <a:latin typeface="Arial" panose="020B0604020202020204" pitchFamily="34" charset="0"/>
                <a:cs typeface="Arial" panose="020B0604020202020204" pitchFamily="34" charset="0"/>
              </a:rPr>
              <a:t>		- Subsequent</a:t>
            </a:r>
          </a:p>
          <a:p>
            <a:pPr algn="l"/>
            <a:r>
              <a:rPr lang="en-US" sz="1800" b="0" i="0" u="none" strike="noStrike" baseline="0" dirty="0">
                <a:latin typeface="Arial" panose="020B0604020202020204" pitchFamily="34" charset="0"/>
                <a:cs typeface="Arial" panose="020B0604020202020204" pitchFamily="34" charset="0"/>
              </a:rPr>
              <a:t>		- Strongpoint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Forward Edge of the Battle Area</a:t>
            </a:r>
          </a:p>
          <a:p>
            <a:r>
              <a:rPr lang="en-US" dirty="0">
                <a:latin typeface="Arial" panose="020B0604020202020204" pitchFamily="34" charset="0"/>
                <a:cs typeface="Arial" panose="020B0604020202020204" pitchFamily="34" charset="0"/>
              </a:rPr>
              <a:t>Main Battle Area</a:t>
            </a:r>
          </a:p>
          <a:p>
            <a:endParaRPr lang="en-US" sz="1800" dirty="0">
              <a:latin typeface="Arial" panose="020B0604020202020204" pitchFamily="34" charset="0"/>
              <a:cs typeface="Arial" panose="020B0604020202020204" pitchFamily="34" charset="0"/>
            </a:endParaRPr>
          </a:p>
          <a:p>
            <a:endParaRPr lang="en-US" sz="2700" dirty="0">
              <a:latin typeface="Arial" charset="0"/>
              <a:cs typeface="Arial" charset="0"/>
            </a:endParaRPr>
          </a:p>
        </p:txBody>
      </p:sp>
    </p:spTree>
    <p:extLst>
      <p:ext uri="{BB962C8B-B14F-4D97-AF65-F5344CB8AC3E}">
        <p14:creationId xmlns:p14="http://schemas.microsoft.com/office/powerpoint/2010/main" val="267265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66093" y="6475714"/>
            <a:ext cx="277905" cy="365125"/>
          </a:xfrm>
        </p:spPr>
        <p:txBody>
          <a:bodyPr/>
          <a:lstStyle/>
          <a:p>
            <a:fld id="{A10425F9-E3D6-4775-B400-2557D74789E7}" type="slidenum">
              <a:rPr lang="en-US" smtClean="0"/>
              <a:t>2</a:t>
            </a:fld>
            <a:endParaRPr lang="en-US" dirty="0"/>
          </a:p>
        </p:txBody>
      </p:sp>
      <p:sp>
        <p:nvSpPr>
          <p:cNvPr id="13" name="Title 1">
            <a:extLst>
              <a:ext uri="{FF2B5EF4-FFF2-40B4-BE49-F238E27FC236}">
                <a16:creationId xmlns:a16="http://schemas.microsoft.com/office/drawing/2014/main" id="{2298708A-DC84-F5AD-BCA4-423F32FA460F}"/>
              </a:ext>
            </a:extLst>
          </p:cNvPr>
          <p:cNvSpPr txBox="1">
            <a:spLocks/>
          </p:cNvSpPr>
          <p:nvPr/>
        </p:nvSpPr>
        <p:spPr>
          <a:xfrm>
            <a:off x="1582040" y="322729"/>
            <a:ext cx="6858000" cy="63948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Defensive Operations</a:t>
            </a:r>
          </a:p>
        </p:txBody>
      </p:sp>
      <p:sp>
        <p:nvSpPr>
          <p:cNvPr id="14" name="Content Placeholder 2">
            <a:extLst>
              <a:ext uri="{FF2B5EF4-FFF2-40B4-BE49-F238E27FC236}">
                <a16:creationId xmlns:a16="http://schemas.microsoft.com/office/drawing/2014/main" id="{8524262D-FDEB-B0B0-70E9-B819685D005B}"/>
              </a:ext>
            </a:extLst>
          </p:cNvPr>
          <p:cNvSpPr txBox="1">
            <a:spLocks/>
          </p:cNvSpPr>
          <p:nvPr/>
        </p:nvSpPr>
        <p:spPr>
          <a:xfrm>
            <a:off x="878081" y="2125980"/>
            <a:ext cx="8265919" cy="89763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dirty="0">
                <a:latin typeface="Arial" panose="020B0604020202020204" pitchFamily="34" charset="0"/>
                <a:cs typeface="Arial" panose="020B0604020202020204" pitchFamily="34" charset="0"/>
              </a:rPr>
              <a:t>A </a:t>
            </a:r>
            <a:r>
              <a:rPr lang="en-US" sz="2100" b="1" i="1" dirty="0">
                <a:latin typeface="Arial" panose="020B0604020202020204" pitchFamily="34" charset="0"/>
                <a:cs typeface="Arial" panose="020B0604020202020204" pitchFamily="34" charset="0"/>
              </a:rPr>
              <a:t>defensive operation </a:t>
            </a:r>
            <a:r>
              <a:rPr lang="en-US" sz="2100" dirty="0">
                <a:latin typeface="Arial" panose="020B0604020202020204" pitchFamily="34" charset="0"/>
                <a:cs typeface="Arial" panose="020B0604020202020204" pitchFamily="34" charset="0"/>
              </a:rPr>
              <a:t>is an operation to defeat an enemy attack, gain time, economize forces, and develop conditions favorable for offensive or stability operations (ADP 3-0).</a:t>
            </a:r>
          </a:p>
        </p:txBody>
      </p:sp>
      <p:pic>
        <p:nvPicPr>
          <p:cNvPr id="15" name="Picture 2" descr="C:\Users\CHUCK.TAYLOR2\Pictures\4-17.gif">
            <a:extLst>
              <a:ext uri="{FF2B5EF4-FFF2-40B4-BE49-F238E27FC236}">
                <a16:creationId xmlns:a16="http://schemas.microsoft.com/office/drawing/2014/main" id="{162708CB-2B62-9FF4-7D8F-636F55949DFF}"/>
              </a:ext>
            </a:extLst>
          </p:cNvPr>
          <p:cNvPicPr>
            <a:picLocks noChangeAspect="1" noChangeArrowheads="1"/>
          </p:cNvPicPr>
          <p:nvPr/>
        </p:nvPicPr>
        <p:blipFill>
          <a:blip r:embed="rId3" cstate="print"/>
          <a:srcRect/>
          <a:stretch>
            <a:fillRect/>
          </a:stretch>
        </p:blipFill>
        <p:spPr bwMode="auto">
          <a:xfrm>
            <a:off x="1456567" y="3023610"/>
            <a:ext cx="6542411" cy="2977141"/>
          </a:xfrm>
          <a:prstGeom prst="rect">
            <a:avLst/>
          </a:prstGeom>
          <a:noFill/>
        </p:spPr>
      </p:pic>
    </p:spTree>
    <p:extLst>
      <p:ext uri="{BB962C8B-B14F-4D97-AF65-F5344CB8AC3E}">
        <p14:creationId xmlns:p14="http://schemas.microsoft.com/office/powerpoint/2010/main" val="419988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20</a:t>
            </a:fld>
            <a:endParaRPr lang="en-US"/>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0" y="367554"/>
            <a:ext cx="9143999" cy="66338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  </a:t>
            </a:r>
            <a:r>
              <a:rPr lang="en-US" sz="3600" b="1" dirty="0">
                <a:latin typeface="Arial" panose="020B0604020202020204" pitchFamily="34" charset="0"/>
                <a:cs typeface="Arial" panose="020B0604020202020204" pitchFamily="34" charset="0"/>
              </a:rPr>
              <a:t>Sequence of the Defense</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927192" y="1682476"/>
            <a:ext cx="8216807" cy="5175524"/>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Arial" panose="020B0604020202020204" pitchFamily="34" charset="0"/>
                <a:cs typeface="Arial" panose="020B0604020202020204" pitchFamily="34" charset="0"/>
              </a:rPr>
              <a:t>Usually as part of a larger force, the Infantry platoon conducts the defense performing several integrated and overlapping activities.</a:t>
            </a:r>
          </a:p>
          <a:p>
            <a:pPr algn="l"/>
            <a:r>
              <a:rPr lang="en-US" sz="1800" dirty="0">
                <a:latin typeface="Arial" panose="020B0604020202020204" pitchFamily="34" charset="0"/>
                <a:cs typeface="Arial" panose="020B0604020202020204" pitchFamily="34" charset="0"/>
              </a:rPr>
              <a:t>As in the offense, this section divides execution into five steps for discussion purposes. These steps are—</a:t>
            </a:r>
          </a:p>
          <a:p>
            <a:pPr algn="l"/>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Gain and maintain enemy contact.</a:t>
            </a:r>
          </a:p>
          <a:p>
            <a:pPr algn="l"/>
            <a:r>
              <a:rPr lang="en-US" sz="1800" b="1" dirty="0">
                <a:latin typeface="Arial" panose="020B0604020202020204" pitchFamily="34" charset="0"/>
                <a:cs typeface="Arial" panose="020B0604020202020204" pitchFamily="34" charset="0"/>
              </a:rPr>
              <a:t>- Disrupt the enemy</a:t>
            </a:r>
          </a:p>
          <a:p>
            <a:pPr algn="l"/>
            <a:r>
              <a:rPr lang="en-US" sz="1800" b="1" dirty="0">
                <a:latin typeface="Arial" panose="020B0604020202020204" pitchFamily="34" charset="0"/>
                <a:cs typeface="Arial" panose="020B0604020202020204" pitchFamily="34" charset="0"/>
              </a:rPr>
              <a:t>- Fix the enemy.</a:t>
            </a:r>
          </a:p>
          <a:p>
            <a:pPr algn="l"/>
            <a:r>
              <a:rPr lang="en-US" sz="1800" b="1" dirty="0">
                <a:latin typeface="Arial" panose="020B0604020202020204" pitchFamily="34" charset="0"/>
                <a:cs typeface="Arial" panose="020B0604020202020204" pitchFamily="34" charset="0"/>
              </a:rPr>
              <a:t>- Maneuver.</a:t>
            </a:r>
          </a:p>
          <a:p>
            <a:pPr algn="l"/>
            <a:r>
              <a:rPr lang="en-US" sz="1800" b="1" dirty="0">
                <a:latin typeface="Arial" panose="020B0604020202020204" pitchFamily="34" charset="0"/>
                <a:cs typeface="Arial" panose="020B0604020202020204" pitchFamily="34" charset="0"/>
              </a:rPr>
              <a:t>- Follow through/counterattack.</a:t>
            </a:r>
          </a:p>
          <a:p>
            <a:pPr marL="214313" indent="-214313" algn="l">
              <a:buFontTx/>
              <a:buChar char="-"/>
            </a:pPr>
            <a:endParaRPr lang="en-US" sz="180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rPr>
              <a:t>These steps may not occur sequentially; they may occur simultaneously. </a:t>
            </a:r>
          </a:p>
          <a:p>
            <a:pPr algn="l"/>
            <a:r>
              <a:rPr lang="en-US" sz="1800" dirty="0">
                <a:latin typeface="Arial" panose="020B0604020202020204" pitchFamily="34" charset="0"/>
                <a:cs typeface="Arial" panose="020B0604020202020204" pitchFamily="34" charset="0"/>
              </a:rPr>
              <a:t>The first three steps are usually shaping operations and depending on the circumstances, either of the last two steps may be the decisive operation. (Refer to FM 3-90-1 for more information.)</a:t>
            </a:r>
          </a:p>
        </p:txBody>
      </p:sp>
    </p:spTree>
    <p:extLst>
      <p:ext uri="{BB962C8B-B14F-4D97-AF65-F5344CB8AC3E}">
        <p14:creationId xmlns:p14="http://schemas.microsoft.com/office/powerpoint/2010/main" val="231548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21</a:t>
            </a:fld>
            <a:endParaRPr lang="en-US"/>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1143000" y="2320264"/>
            <a:ext cx="6858000" cy="3342598"/>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charset="0"/>
                <a:cs typeface="Arial" charset="0"/>
              </a:rPr>
              <a:t>Establish </a:t>
            </a:r>
            <a:r>
              <a:rPr lang="en-US" u="sng" dirty="0">
                <a:latin typeface="Arial" charset="0"/>
                <a:cs typeface="Arial" charset="0"/>
              </a:rPr>
              <a:t>SECURITY</a:t>
            </a:r>
            <a:endParaRPr lang="en-US" dirty="0">
              <a:latin typeface="Arial" charset="0"/>
              <a:cs typeface="Arial" charset="0"/>
            </a:endParaRPr>
          </a:p>
          <a:p>
            <a:r>
              <a:rPr lang="en-US" dirty="0">
                <a:latin typeface="Arial" charset="0"/>
                <a:cs typeface="Arial" charset="0"/>
              </a:rPr>
              <a:t>Position Key Weapons</a:t>
            </a:r>
          </a:p>
          <a:p>
            <a:r>
              <a:rPr lang="en-US" dirty="0">
                <a:latin typeface="Arial" charset="0"/>
                <a:cs typeface="Arial" charset="0"/>
              </a:rPr>
              <a:t>Clear fields of fire and prepare range cards</a:t>
            </a:r>
          </a:p>
          <a:p>
            <a:r>
              <a:rPr lang="en-US" dirty="0">
                <a:latin typeface="Arial" charset="0"/>
                <a:cs typeface="Arial" charset="0"/>
              </a:rPr>
              <a:t>Prepare fighting positions</a:t>
            </a:r>
          </a:p>
          <a:p>
            <a:r>
              <a:rPr lang="en-US" dirty="0">
                <a:latin typeface="Arial" charset="0"/>
                <a:cs typeface="Arial" charset="0"/>
              </a:rPr>
              <a:t>Emplace obstacles and mines</a:t>
            </a:r>
          </a:p>
          <a:p>
            <a:r>
              <a:rPr lang="en-US" dirty="0">
                <a:latin typeface="Arial" charset="0"/>
                <a:cs typeface="Arial" charset="0"/>
              </a:rPr>
              <a:t>Prepare alternate positions </a:t>
            </a:r>
          </a:p>
          <a:p>
            <a:r>
              <a:rPr lang="en-US" dirty="0">
                <a:latin typeface="Arial" charset="0"/>
                <a:cs typeface="Arial" charset="0"/>
              </a:rPr>
              <a:t>Stockpile Ammo, Water &amp; Food</a:t>
            </a:r>
          </a:p>
        </p:txBody>
      </p:sp>
      <p:sp>
        <p:nvSpPr>
          <p:cNvPr id="2" name="TextBox 1">
            <a:extLst>
              <a:ext uri="{FF2B5EF4-FFF2-40B4-BE49-F238E27FC236}">
                <a16:creationId xmlns:a16="http://schemas.microsoft.com/office/drawing/2014/main" id="{773BE3C7-5D9E-7431-4461-933633D1C92C}"/>
              </a:ext>
            </a:extLst>
          </p:cNvPr>
          <p:cNvSpPr txBox="1"/>
          <p:nvPr/>
        </p:nvSpPr>
        <p:spPr>
          <a:xfrm>
            <a:off x="1" y="444075"/>
            <a:ext cx="9143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Priority of Work </a:t>
            </a:r>
          </a:p>
        </p:txBody>
      </p:sp>
    </p:spTree>
    <p:extLst>
      <p:ext uri="{BB962C8B-B14F-4D97-AF65-F5344CB8AC3E}">
        <p14:creationId xmlns:p14="http://schemas.microsoft.com/office/powerpoint/2010/main" val="292757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22</a:t>
            </a:fld>
            <a:endParaRPr lang="en-US" dirty="0">
              <a:solidFill>
                <a:schemeClr val="tx1">
                  <a:alpha val="70000"/>
                </a:schemeClr>
              </a:solidFill>
            </a:endParaRPr>
          </a:p>
        </p:txBody>
      </p:sp>
      <p:pic>
        <p:nvPicPr>
          <p:cNvPr id="3" name="Picture 2">
            <a:extLst>
              <a:ext uri="{FF2B5EF4-FFF2-40B4-BE49-F238E27FC236}">
                <a16:creationId xmlns:a16="http://schemas.microsoft.com/office/drawing/2014/main" id="{73992867-2D87-912C-A370-B74A13725C0C}"/>
              </a:ext>
            </a:extLst>
          </p:cNvPr>
          <p:cNvPicPr>
            <a:picLocks noChangeAspect="1"/>
          </p:cNvPicPr>
          <p:nvPr/>
        </p:nvPicPr>
        <p:blipFill>
          <a:blip r:embed="rId3"/>
          <a:stretch>
            <a:fillRect/>
          </a:stretch>
        </p:blipFill>
        <p:spPr>
          <a:xfrm>
            <a:off x="1267325" y="1714500"/>
            <a:ext cx="6801853" cy="5143500"/>
          </a:xfrm>
          <a:prstGeom prst="rect">
            <a:avLst/>
          </a:prstGeom>
        </p:spPr>
      </p:pic>
      <p:sp>
        <p:nvSpPr>
          <p:cNvPr id="8" name="TextBox 7">
            <a:extLst>
              <a:ext uri="{FF2B5EF4-FFF2-40B4-BE49-F238E27FC236}">
                <a16:creationId xmlns:a16="http://schemas.microsoft.com/office/drawing/2014/main" id="{8D874BAA-AD7E-5FE5-EAF3-D7D6A2DA1BF8}"/>
              </a:ext>
            </a:extLst>
          </p:cNvPr>
          <p:cNvSpPr txBox="1"/>
          <p:nvPr/>
        </p:nvSpPr>
        <p:spPr>
          <a:xfrm>
            <a:off x="0" y="409417"/>
            <a:ext cx="9144000" cy="507831"/>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Prepare a Sector Sketch</a:t>
            </a:r>
          </a:p>
        </p:txBody>
      </p:sp>
    </p:spTree>
    <p:extLst>
      <p:ext uri="{BB962C8B-B14F-4D97-AF65-F5344CB8AC3E}">
        <p14:creationId xmlns:p14="http://schemas.microsoft.com/office/powerpoint/2010/main" val="422977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23</a:t>
            </a:fld>
            <a:endParaRPr lang="en-US"/>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0" y="441151"/>
            <a:ext cx="9143999" cy="59264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Coordination</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862900" y="1800224"/>
            <a:ext cx="8120678" cy="3958892"/>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Location of leaders.</a:t>
            </a:r>
          </a:p>
          <a:p>
            <a:pPr algn="l"/>
            <a:r>
              <a:rPr lang="en-US" dirty="0">
                <a:latin typeface="Arial" panose="020B0604020202020204" pitchFamily="34" charset="0"/>
                <a:cs typeface="Arial" panose="020B0604020202020204" pitchFamily="34" charset="0"/>
              </a:rPr>
              <a:t>- Location of fighting positions.</a:t>
            </a:r>
          </a:p>
          <a:p>
            <a:pPr algn="l"/>
            <a:r>
              <a:rPr lang="en-US" dirty="0">
                <a:latin typeface="Arial" panose="020B0604020202020204" pitchFamily="34" charset="0"/>
                <a:cs typeface="Arial" panose="020B0604020202020204" pitchFamily="34" charset="0"/>
              </a:rPr>
              <a:t>- Location of observations posts and withdrawal routes.</a:t>
            </a:r>
          </a:p>
          <a:p>
            <a:pPr algn="l"/>
            <a:r>
              <a:rPr lang="en-US" dirty="0">
                <a:latin typeface="Arial" panose="020B0604020202020204" pitchFamily="34" charset="0"/>
                <a:cs typeface="Arial" panose="020B0604020202020204" pitchFamily="34" charset="0"/>
              </a:rPr>
              <a:t>- Location and types of obstacles.</a:t>
            </a:r>
          </a:p>
          <a:p>
            <a:pPr algn="l"/>
            <a:r>
              <a:rPr lang="en-US" dirty="0">
                <a:latin typeface="Arial" panose="020B0604020202020204" pitchFamily="34" charset="0"/>
                <a:cs typeface="Arial" panose="020B0604020202020204" pitchFamily="34" charset="0"/>
              </a:rPr>
              <a:t>- Location, activities, and passage plan for scouts and other units forward of the platoon’s position.</a:t>
            </a:r>
          </a:p>
          <a:p>
            <a:pPr algn="l"/>
            <a:r>
              <a:rPr lang="en-US" dirty="0">
                <a:latin typeface="Arial" panose="020B0604020202020204" pitchFamily="34" charset="0"/>
                <a:cs typeface="Arial" panose="020B0604020202020204" pitchFamily="34" charset="0"/>
              </a:rPr>
              <a:t>- Platoon’s digital sector sketch.</a:t>
            </a:r>
          </a:p>
          <a:p>
            <a:pPr algn="l"/>
            <a:r>
              <a:rPr lang="en-US" dirty="0">
                <a:latin typeface="Arial" panose="020B0604020202020204" pitchFamily="34" charset="0"/>
                <a:cs typeface="Arial" panose="020B0604020202020204" pitchFamily="34" charset="0"/>
              </a:rPr>
              <a:t>-  Location of all Soldiers and units operating in and around the platoon’s area of operation.</a:t>
            </a:r>
          </a:p>
        </p:txBody>
      </p:sp>
    </p:spTree>
    <p:extLst>
      <p:ext uri="{BB962C8B-B14F-4D97-AF65-F5344CB8AC3E}">
        <p14:creationId xmlns:p14="http://schemas.microsoft.com/office/powerpoint/2010/main" val="175873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24</a:t>
            </a:fld>
            <a:endParaRPr lang="en-US"/>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1" y="406184"/>
            <a:ext cx="9143999" cy="63372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   </a:t>
            </a:r>
            <a:r>
              <a:rPr lang="en-US" sz="3600" b="1" dirty="0">
                <a:latin typeface="Arial" panose="020B0604020202020204" pitchFamily="34" charset="0"/>
                <a:cs typeface="Arial" panose="020B0604020202020204" pitchFamily="34" charset="0"/>
              </a:rPr>
              <a:t>Security</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1143000" y="2656058"/>
            <a:ext cx="6858000" cy="1545883"/>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OBSERVATION POSTS</a:t>
            </a:r>
          </a:p>
          <a:p>
            <a:r>
              <a:rPr lang="en-US" b="1" dirty="0">
                <a:latin typeface="Arial" panose="020B0604020202020204" pitchFamily="34" charset="0"/>
                <a:cs typeface="Arial" panose="020B0604020202020204" pitchFamily="34" charset="0"/>
              </a:rPr>
              <a:t>PATROLS</a:t>
            </a:r>
          </a:p>
          <a:p>
            <a:r>
              <a:rPr lang="en-US" b="1" dirty="0">
                <a:latin typeface="Arial" panose="020B0604020202020204" pitchFamily="34" charset="0"/>
                <a:cs typeface="Arial" panose="020B0604020202020204" pitchFamily="34" charset="0"/>
              </a:rPr>
              <a:t>VEHICULAR FIRING POSITION</a:t>
            </a:r>
          </a:p>
          <a:p>
            <a:endParaRPr lang="en-US" sz="2100" dirty="0">
              <a:latin typeface="Arial" charset="0"/>
              <a:cs typeface="Arial" charset="0"/>
            </a:endParaRPr>
          </a:p>
        </p:txBody>
      </p:sp>
    </p:spTree>
    <p:extLst>
      <p:ext uri="{BB962C8B-B14F-4D97-AF65-F5344CB8AC3E}">
        <p14:creationId xmlns:p14="http://schemas.microsoft.com/office/powerpoint/2010/main" val="177665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25</a:t>
            </a:fld>
            <a:endParaRPr lang="en-US"/>
          </a:p>
        </p:txBody>
      </p:sp>
      <p:sp>
        <p:nvSpPr>
          <p:cNvPr id="9" name="Title 1">
            <a:extLst>
              <a:ext uri="{FF2B5EF4-FFF2-40B4-BE49-F238E27FC236}">
                <a16:creationId xmlns:a16="http://schemas.microsoft.com/office/drawing/2014/main" id="{9170DA93-6285-5BE7-53F0-1D2EADD64966}"/>
              </a:ext>
            </a:extLst>
          </p:cNvPr>
          <p:cNvSpPr txBox="1">
            <a:spLocks/>
          </p:cNvSpPr>
          <p:nvPr/>
        </p:nvSpPr>
        <p:spPr>
          <a:xfrm>
            <a:off x="-1" y="2654448"/>
            <a:ext cx="9144000" cy="15491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LSA 2:</a:t>
            </a:r>
          </a:p>
          <a:p>
            <a:r>
              <a:rPr lang="en-US" sz="3600" b="1" dirty="0">
                <a:latin typeface="Arial" panose="020B0604020202020204" pitchFamily="34" charset="0"/>
                <a:cs typeface="Arial" panose="020B0604020202020204" pitchFamily="34" charset="0"/>
              </a:rPr>
              <a:t>Common Defensive Planning Consideration </a:t>
            </a:r>
          </a:p>
        </p:txBody>
      </p:sp>
    </p:spTree>
    <p:extLst>
      <p:ext uri="{BB962C8B-B14F-4D97-AF65-F5344CB8AC3E}">
        <p14:creationId xmlns:p14="http://schemas.microsoft.com/office/powerpoint/2010/main" val="243336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26</a:t>
            </a:fld>
            <a:endParaRPr lang="en-US"/>
          </a:p>
        </p:txBody>
      </p:sp>
      <p:sp>
        <p:nvSpPr>
          <p:cNvPr id="9" name="Rectangle 2">
            <a:extLst>
              <a:ext uri="{FF2B5EF4-FFF2-40B4-BE49-F238E27FC236}">
                <a16:creationId xmlns:a16="http://schemas.microsoft.com/office/drawing/2014/main" id="{1FCF0E41-04CF-2C51-D674-14729E04E40B}"/>
              </a:ext>
            </a:extLst>
          </p:cNvPr>
          <p:cNvSpPr txBox="1">
            <a:spLocks noChangeArrowheads="1"/>
          </p:cNvSpPr>
          <p:nvPr/>
        </p:nvSpPr>
        <p:spPr bwMode="auto">
          <a:xfrm>
            <a:off x="855004" y="1724927"/>
            <a:ext cx="8216807" cy="4903394"/>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Tx/>
              <a:buChar char="-"/>
            </a:pPr>
            <a:r>
              <a:rPr lang="en-US" dirty="0">
                <a:latin typeface="Arial" panose="020B0604020202020204" pitchFamily="34" charset="0"/>
                <a:cs typeface="Arial" panose="020B0604020202020204" pitchFamily="34" charset="0"/>
              </a:rPr>
              <a:t>The command-and-control considerations for the offense discussed also apply to the defense. </a:t>
            </a:r>
          </a:p>
          <a:p>
            <a:pPr marL="342900" indent="-342900" algn="l">
              <a:buFontTx/>
              <a:buChar char="-"/>
            </a:pPr>
            <a:r>
              <a:rPr lang="en-US" dirty="0">
                <a:latin typeface="Arial" panose="020B0604020202020204" pitchFamily="34" charset="0"/>
                <a:cs typeface="Arial" panose="020B0604020202020204" pitchFamily="34" charset="0"/>
              </a:rPr>
              <a:t>The commander’s intent and mission determine the concept of operations, scheme of maneuver, and allocation of available resources and priorities.</a:t>
            </a:r>
          </a:p>
          <a:p>
            <a:pPr marL="342900" indent="-342900" algn="l">
              <a:buFontTx/>
              <a:buChar char="-"/>
            </a:pPr>
            <a:r>
              <a:rPr lang="en-US" dirty="0">
                <a:latin typeface="Arial" panose="020B0604020202020204" pitchFamily="34" charset="0"/>
                <a:cs typeface="Arial" panose="020B0604020202020204" pitchFamily="34" charset="0"/>
              </a:rPr>
              <a:t>Important command and control principles include mission orders, disciplined initiative, and commander’s intent.</a:t>
            </a:r>
          </a:p>
          <a:p>
            <a:pPr marL="342900" indent="-342900" algn="l">
              <a:buFontTx/>
              <a:buChar char="-"/>
            </a:pPr>
            <a:r>
              <a:rPr lang="en-US" dirty="0">
                <a:latin typeface="Arial" panose="020B0604020202020204" pitchFamily="34" charset="0"/>
                <a:cs typeface="Arial" panose="020B0604020202020204" pitchFamily="34" charset="0"/>
              </a:rPr>
              <a:t>A defensive mission generally imposes few restrictions on a defending commander.</a:t>
            </a:r>
          </a:p>
          <a:p>
            <a:pPr marL="342900" indent="-342900" algn="l">
              <a:buFontTx/>
              <a:buChar char="-"/>
            </a:pPr>
            <a:r>
              <a:rPr lang="en-US" dirty="0">
                <a:latin typeface="Arial" panose="020B0604020202020204" pitchFamily="34" charset="0"/>
                <a:cs typeface="Arial" panose="020B0604020202020204" pitchFamily="34" charset="0"/>
              </a:rPr>
              <a:t>It allows freedom of maneuver within assigned boundaries, but it requires commanders to prevent enemy penetration of their rear boundary.</a:t>
            </a:r>
            <a:endParaRPr lang="en-US"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8DFCFC9-A90B-D3A5-965E-BB288CF8D95D}"/>
              </a:ext>
            </a:extLst>
          </p:cNvPr>
          <p:cNvSpPr txBox="1"/>
          <p:nvPr/>
        </p:nvSpPr>
        <p:spPr>
          <a:xfrm>
            <a:off x="0" y="426296"/>
            <a:ext cx="9143999" cy="646331"/>
          </a:xfrm>
          <a:prstGeom prst="rect">
            <a:avLst/>
          </a:prstGeom>
          <a:noFill/>
        </p:spPr>
        <p:txBody>
          <a:bodyPr wrap="square">
            <a:spAutoFit/>
          </a:bodyPr>
          <a:lstStyle/>
          <a:p>
            <a:pPr algn="ctr"/>
            <a:r>
              <a:rPr lang="en-US" sz="27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Mission Command</a:t>
            </a:r>
            <a:endParaRPr lang="en-US" sz="3600" dirty="0"/>
          </a:p>
        </p:txBody>
      </p:sp>
    </p:spTree>
    <p:extLst>
      <p:ext uri="{BB962C8B-B14F-4D97-AF65-F5344CB8AC3E}">
        <p14:creationId xmlns:p14="http://schemas.microsoft.com/office/powerpoint/2010/main" val="372009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27</a:t>
            </a:fld>
            <a:endParaRPr lang="en-US"/>
          </a:p>
        </p:txBody>
      </p:sp>
      <p:sp>
        <p:nvSpPr>
          <p:cNvPr id="9" name="Rectangle 2">
            <a:extLst>
              <a:ext uri="{FF2B5EF4-FFF2-40B4-BE49-F238E27FC236}">
                <a16:creationId xmlns:a16="http://schemas.microsoft.com/office/drawing/2014/main" id="{24B57081-13E9-B0DE-980E-FB12CADCB492}"/>
              </a:ext>
            </a:extLst>
          </p:cNvPr>
          <p:cNvSpPr txBox="1">
            <a:spLocks noChangeArrowheads="1"/>
          </p:cNvSpPr>
          <p:nvPr/>
        </p:nvSpPr>
        <p:spPr bwMode="auto">
          <a:xfrm>
            <a:off x="856358" y="1726421"/>
            <a:ext cx="8287641" cy="4623317"/>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Defending commanders seek to defeat the attacks of enemy forces by attriting those forces with repeated, unexpected engagements before they conduct their final assaults on friendly defensive positions.</a:t>
            </a:r>
          </a:p>
          <a:p>
            <a:r>
              <a:rPr lang="en-US" b="1" dirty="0">
                <a:latin typeface="Arial" panose="020B0604020202020204" pitchFamily="34" charset="0"/>
                <a:cs typeface="Arial" panose="020B0604020202020204" pitchFamily="34" charset="0"/>
              </a:rPr>
              <a:t>Depth and Dispersion</a:t>
            </a:r>
          </a:p>
          <a:p>
            <a:r>
              <a:rPr lang="en-US" b="1" dirty="0">
                <a:latin typeface="Arial" panose="020B0604020202020204" pitchFamily="34" charset="0"/>
                <a:cs typeface="Arial" panose="020B0604020202020204" pitchFamily="34" charset="0"/>
              </a:rPr>
              <a:t>Flank Positions</a:t>
            </a:r>
          </a:p>
          <a:p>
            <a:r>
              <a:rPr lang="en-US" b="1" dirty="0">
                <a:latin typeface="Arial" panose="020B0604020202020204" pitchFamily="34" charset="0"/>
                <a:cs typeface="Arial" panose="020B0604020202020204" pitchFamily="34" charset="0"/>
              </a:rPr>
              <a:t>Displacement Planning</a:t>
            </a:r>
          </a:p>
          <a:p>
            <a:r>
              <a:rPr lang="en-US" b="1" dirty="0">
                <a:latin typeface="Arial" panose="020B0604020202020204" pitchFamily="34" charset="0"/>
                <a:cs typeface="Arial" panose="020B0604020202020204" pitchFamily="34" charset="0"/>
              </a:rPr>
              <a:t>Disengagement Criteria</a:t>
            </a:r>
          </a:p>
          <a:p>
            <a:r>
              <a:rPr lang="en-US" b="1" dirty="0">
                <a:latin typeface="Arial" panose="020B0604020202020204" pitchFamily="34" charset="0"/>
                <a:cs typeface="Arial" panose="020B0604020202020204" pitchFamily="34" charset="0"/>
              </a:rPr>
              <a:t>Direct Fire Suppression</a:t>
            </a:r>
          </a:p>
          <a:p>
            <a:r>
              <a:rPr lang="en-US" b="1" dirty="0">
                <a:latin typeface="Arial" panose="020B0604020202020204" pitchFamily="34" charset="0"/>
                <a:cs typeface="Arial" panose="020B0604020202020204" pitchFamily="34" charset="0"/>
              </a:rPr>
              <a:t>Cover and Concealment</a:t>
            </a:r>
          </a:p>
          <a:p>
            <a:r>
              <a:rPr lang="en-US" b="1" dirty="0">
                <a:latin typeface="Arial" panose="020B0604020202020204" pitchFamily="34" charset="0"/>
                <a:cs typeface="Arial" panose="020B0604020202020204" pitchFamily="34" charset="0"/>
              </a:rPr>
              <a:t>Indirect Fires and Obscurants</a:t>
            </a:r>
          </a:p>
        </p:txBody>
      </p:sp>
      <p:sp>
        <p:nvSpPr>
          <p:cNvPr id="13" name="Rectangle 2">
            <a:extLst>
              <a:ext uri="{FF2B5EF4-FFF2-40B4-BE49-F238E27FC236}">
                <a16:creationId xmlns:a16="http://schemas.microsoft.com/office/drawing/2014/main" id="{183871A0-2273-BB15-E459-5AFF0C058FCF}"/>
              </a:ext>
            </a:extLst>
          </p:cNvPr>
          <p:cNvSpPr txBox="1">
            <a:spLocks noChangeArrowheads="1"/>
          </p:cNvSpPr>
          <p:nvPr/>
        </p:nvSpPr>
        <p:spPr>
          <a:xfrm>
            <a:off x="0" y="508262"/>
            <a:ext cx="9143999" cy="5042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28868">
              <a:defRPr/>
            </a:pPr>
            <a:r>
              <a:rPr lang="en-US" sz="27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Movement and Maneuver</a:t>
            </a:r>
          </a:p>
        </p:txBody>
      </p:sp>
    </p:spTree>
    <p:extLst>
      <p:ext uri="{BB962C8B-B14F-4D97-AF65-F5344CB8AC3E}">
        <p14:creationId xmlns:p14="http://schemas.microsoft.com/office/powerpoint/2010/main" val="368710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28</a:t>
            </a:fld>
            <a:endParaRPr lang="en-US"/>
          </a:p>
        </p:txBody>
      </p:sp>
      <p:sp>
        <p:nvSpPr>
          <p:cNvPr id="9" name="Title 1">
            <a:extLst>
              <a:ext uri="{FF2B5EF4-FFF2-40B4-BE49-F238E27FC236}">
                <a16:creationId xmlns:a16="http://schemas.microsoft.com/office/drawing/2014/main" id="{EF64F65C-9B31-9C28-C8DB-FAE1FB576CF6}"/>
              </a:ext>
            </a:extLst>
          </p:cNvPr>
          <p:cNvSpPr txBox="1">
            <a:spLocks/>
          </p:cNvSpPr>
          <p:nvPr/>
        </p:nvSpPr>
        <p:spPr>
          <a:xfrm>
            <a:off x="1" y="467668"/>
            <a:ext cx="9143999" cy="57223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Obstacle Integration</a:t>
            </a:r>
          </a:p>
        </p:txBody>
      </p:sp>
      <p:sp>
        <p:nvSpPr>
          <p:cNvPr id="13" name="Rectangle 3">
            <a:extLst>
              <a:ext uri="{FF2B5EF4-FFF2-40B4-BE49-F238E27FC236}">
                <a16:creationId xmlns:a16="http://schemas.microsoft.com/office/drawing/2014/main" id="{B66E38F4-3F21-7DA6-537D-B681C16DA101}"/>
              </a:ext>
            </a:extLst>
          </p:cNvPr>
          <p:cNvSpPr txBox="1">
            <a:spLocks noChangeArrowheads="1"/>
          </p:cNvSpPr>
          <p:nvPr/>
        </p:nvSpPr>
        <p:spPr bwMode="auto">
          <a:xfrm>
            <a:off x="1143000" y="2648176"/>
            <a:ext cx="6858000" cy="2605814"/>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buFont typeface="Arial" panose="020B0604020202020204" pitchFamily="34" charset="0"/>
              <a:buChar char="•"/>
            </a:pPr>
            <a:r>
              <a:rPr lang="en-US" sz="2100" dirty="0">
                <a:latin typeface="Arial" charset="0"/>
                <a:cs typeface="Arial" charset="0"/>
              </a:rPr>
              <a:t>Obstacle Integration</a:t>
            </a:r>
          </a:p>
          <a:p>
            <a:pPr marL="257175" indent="-257175">
              <a:buFont typeface="Arial" panose="020B0604020202020204" pitchFamily="34" charset="0"/>
              <a:buChar char="•"/>
            </a:pPr>
            <a:r>
              <a:rPr lang="en-US" sz="2100" dirty="0">
                <a:latin typeface="Arial" charset="0"/>
                <a:cs typeface="Arial" charset="0"/>
              </a:rPr>
              <a:t>Mobility</a:t>
            </a:r>
          </a:p>
          <a:p>
            <a:pPr marL="257175" indent="-257175">
              <a:buFont typeface="Arial" panose="020B0604020202020204" pitchFamily="34" charset="0"/>
              <a:buChar char="•"/>
            </a:pPr>
            <a:r>
              <a:rPr lang="en-US" sz="2100" dirty="0">
                <a:latin typeface="Arial" charset="0"/>
                <a:cs typeface="Arial" charset="0"/>
              </a:rPr>
              <a:t>Counter Mobility</a:t>
            </a:r>
          </a:p>
          <a:p>
            <a:pPr marL="257175" indent="-257175">
              <a:buFont typeface="Arial" panose="020B0604020202020204" pitchFamily="34" charset="0"/>
              <a:buChar char="•"/>
            </a:pPr>
            <a:r>
              <a:rPr lang="en-US" sz="2100" dirty="0">
                <a:latin typeface="Arial" charset="0"/>
                <a:cs typeface="Arial" charset="0"/>
              </a:rPr>
              <a:t>Tactical Obstacles</a:t>
            </a:r>
          </a:p>
          <a:p>
            <a:pPr marL="257175" indent="-257175">
              <a:buFont typeface="Arial" panose="020B0604020202020204" pitchFamily="34" charset="0"/>
              <a:buChar char="•"/>
            </a:pPr>
            <a:r>
              <a:rPr lang="en-US" sz="2100" dirty="0">
                <a:latin typeface="Arial" charset="0"/>
                <a:cs typeface="Arial" charset="0"/>
              </a:rPr>
              <a:t>Protective Obstacles </a:t>
            </a:r>
          </a:p>
          <a:p>
            <a:pPr marL="257175" indent="-257175">
              <a:buFont typeface="Arial" panose="020B0604020202020204" pitchFamily="34" charset="0"/>
              <a:buChar char="•"/>
            </a:pPr>
            <a:r>
              <a:rPr lang="en-US" sz="2100" dirty="0">
                <a:latin typeface="Arial" charset="0"/>
                <a:cs typeface="Arial" charset="0"/>
              </a:rPr>
              <a:t>Supplementary Obstacles</a:t>
            </a:r>
          </a:p>
        </p:txBody>
      </p:sp>
      <p:sp>
        <p:nvSpPr>
          <p:cNvPr id="3" name="TextBox 2">
            <a:extLst>
              <a:ext uri="{FF2B5EF4-FFF2-40B4-BE49-F238E27FC236}">
                <a16:creationId xmlns:a16="http://schemas.microsoft.com/office/drawing/2014/main" id="{5DC58A72-A4A8-0D99-CA4F-5B1D39BDB640}"/>
              </a:ext>
            </a:extLst>
          </p:cNvPr>
          <p:cNvSpPr txBox="1"/>
          <p:nvPr/>
        </p:nvSpPr>
        <p:spPr>
          <a:xfrm>
            <a:off x="0" y="1785929"/>
            <a:ext cx="9143999" cy="369332"/>
          </a:xfrm>
          <a:prstGeom prst="rect">
            <a:avLst/>
          </a:prstGeom>
          <a:noFill/>
        </p:spPr>
        <p:txBody>
          <a:bodyPr wrap="square">
            <a:spAutoFit/>
          </a:bodyPr>
          <a:lstStyle/>
          <a:p>
            <a:pPr algn="ctr"/>
            <a:r>
              <a:rPr lang="en-US" b="1" dirty="0">
                <a:solidFill>
                  <a:srgbClr val="231F20"/>
                </a:solidFill>
                <a:latin typeface="Arial" panose="020B0604020202020204" pitchFamily="34" charset="0"/>
                <a:cs typeface="Arial" panose="020B0604020202020204" pitchFamily="34" charset="0"/>
              </a:rPr>
              <a:t>Obstacle Control Measures</a:t>
            </a:r>
          </a:p>
        </p:txBody>
      </p:sp>
    </p:spTree>
    <p:extLst>
      <p:ext uri="{BB962C8B-B14F-4D97-AF65-F5344CB8AC3E}">
        <p14:creationId xmlns:p14="http://schemas.microsoft.com/office/powerpoint/2010/main" val="3920021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0125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29</a:t>
            </a:fld>
            <a:endParaRPr lang="en-US" dirty="0">
              <a:solidFill>
                <a:schemeClr val="tx1">
                  <a:alpha val="70000"/>
                </a:schemeClr>
              </a:solidFill>
            </a:endParaRPr>
          </a:p>
        </p:txBody>
      </p:sp>
      <p:grpSp>
        <p:nvGrpSpPr>
          <p:cNvPr id="2" name="Group 1">
            <a:extLst>
              <a:ext uri="{FF2B5EF4-FFF2-40B4-BE49-F238E27FC236}">
                <a16:creationId xmlns:a16="http://schemas.microsoft.com/office/drawing/2014/main" id="{3D2D8DC2-25AA-DE0F-1592-1A695E85C6B3}"/>
              </a:ext>
            </a:extLst>
          </p:cNvPr>
          <p:cNvGrpSpPr/>
          <p:nvPr/>
        </p:nvGrpSpPr>
        <p:grpSpPr>
          <a:xfrm>
            <a:off x="1088276" y="1981487"/>
            <a:ext cx="6987950" cy="3821906"/>
            <a:chOff x="-533400" y="0"/>
            <a:chExt cx="9982200" cy="7086600"/>
          </a:xfrm>
        </p:grpSpPr>
        <p:pic>
          <p:nvPicPr>
            <p:cNvPr id="6" name="Picture 6">
              <a:extLst>
                <a:ext uri="{FF2B5EF4-FFF2-40B4-BE49-F238E27FC236}">
                  <a16:creationId xmlns:a16="http://schemas.microsoft.com/office/drawing/2014/main" id="{A6D77C7C-A454-9E15-3009-6C8FC889F74E}"/>
                </a:ext>
              </a:extLst>
            </p:cNvPr>
            <p:cNvPicPr>
              <a:picLocks noChangeAspect="1" noChangeArrowheads="1"/>
            </p:cNvPicPr>
            <p:nvPr/>
          </p:nvPicPr>
          <p:blipFill>
            <a:blip r:embed="rId3" cstate="print"/>
            <a:srcRect/>
            <a:stretch>
              <a:fillRect/>
            </a:stretch>
          </p:blipFill>
          <p:spPr bwMode="auto">
            <a:xfrm>
              <a:off x="-533400" y="4073525"/>
              <a:ext cx="9982200" cy="3013075"/>
            </a:xfrm>
            <a:prstGeom prst="rect">
              <a:avLst/>
            </a:prstGeom>
            <a:noFill/>
            <a:ln w="9525">
              <a:noFill/>
              <a:miter lim="800000"/>
              <a:headEnd/>
              <a:tailEnd/>
            </a:ln>
          </p:spPr>
        </p:pic>
        <p:pic>
          <p:nvPicPr>
            <p:cNvPr id="9" name="Picture 7">
              <a:extLst>
                <a:ext uri="{FF2B5EF4-FFF2-40B4-BE49-F238E27FC236}">
                  <a16:creationId xmlns:a16="http://schemas.microsoft.com/office/drawing/2014/main" id="{F09A83E3-FB81-34C6-0D9A-A291E85207FD}"/>
                </a:ext>
              </a:extLst>
            </p:cNvPr>
            <p:cNvPicPr>
              <a:picLocks noChangeAspect="1" noChangeArrowheads="1"/>
            </p:cNvPicPr>
            <p:nvPr/>
          </p:nvPicPr>
          <p:blipFill>
            <a:blip r:embed="rId4" cstate="print"/>
            <a:srcRect/>
            <a:stretch>
              <a:fillRect/>
            </a:stretch>
          </p:blipFill>
          <p:spPr bwMode="auto">
            <a:xfrm>
              <a:off x="-533400" y="0"/>
              <a:ext cx="9982200" cy="4079875"/>
            </a:xfrm>
            <a:prstGeom prst="rect">
              <a:avLst/>
            </a:prstGeom>
            <a:noFill/>
            <a:ln w="9525">
              <a:noFill/>
              <a:miter lim="800000"/>
              <a:headEnd/>
              <a:tailEnd/>
            </a:ln>
          </p:spPr>
        </p:pic>
      </p:grpSp>
      <p:sp>
        <p:nvSpPr>
          <p:cNvPr id="10" name="Title 1">
            <a:extLst>
              <a:ext uri="{FF2B5EF4-FFF2-40B4-BE49-F238E27FC236}">
                <a16:creationId xmlns:a16="http://schemas.microsoft.com/office/drawing/2014/main" id="{86E4FE0B-E17D-DA78-0F7C-4725DD636924}"/>
              </a:ext>
            </a:extLst>
          </p:cNvPr>
          <p:cNvSpPr txBox="1">
            <a:spLocks/>
          </p:cNvSpPr>
          <p:nvPr/>
        </p:nvSpPr>
        <p:spPr>
          <a:xfrm>
            <a:off x="10251" y="419884"/>
            <a:ext cx="9143999" cy="63472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Types of Wire Obstacles</a:t>
            </a:r>
          </a:p>
        </p:txBody>
      </p:sp>
    </p:spTree>
    <p:extLst>
      <p:ext uri="{BB962C8B-B14F-4D97-AF65-F5344CB8AC3E}">
        <p14:creationId xmlns:p14="http://schemas.microsoft.com/office/powerpoint/2010/main" val="309890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84023" y="6475714"/>
            <a:ext cx="259975" cy="365125"/>
          </a:xfrm>
        </p:spPr>
        <p:txBody>
          <a:bodyPr/>
          <a:lstStyle/>
          <a:p>
            <a:fld id="{A10425F9-E3D6-4775-B400-2557D74789E7}" type="slidenum">
              <a:rPr lang="en-US" smtClean="0"/>
              <a:t>3</a:t>
            </a:fld>
            <a:endParaRPr lang="en-US" dirty="0"/>
          </a:p>
        </p:txBody>
      </p:sp>
      <p:sp>
        <p:nvSpPr>
          <p:cNvPr id="2" name="TextBox 1">
            <a:extLst>
              <a:ext uri="{FF2B5EF4-FFF2-40B4-BE49-F238E27FC236}">
                <a16:creationId xmlns:a16="http://schemas.microsoft.com/office/drawing/2014/main" id="{9B8B6846-1968-7210-6D0C-5BB927388E01}"/>
              </a:ext>
            </a:extLst>
          </p:cNvPr>
          <p:cNvSpPr txBox="1"/>
          <p:nvPr/>
        </p:nvSpPr>
        <p:spPr>
          <a:xfrm>
            <a:off x="0" y="379339"/>
            <a:ext cx="9143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Terminal Learning Objective</a:t>
            </a:r>
          </a:p>
        </p:txBody>
      </p:sp>
      <p:sp>
        <p:nvSpPr>
          <p:cNvPr id="3" name="TextBox 2">
            <a:extLst>
              <a:ext uri="{FF2B5EF4-FFF2-40B4-BE49-F238E27FC236}">
                <a16:creationId xmlns:a16="http://schemas.microsoft.com/office/drawing/2014/main" id="{49332574-E25B-0310-BF8C-E20E6BE3B60C}"/>
              </a:ext>
            </a:extLst>
          </p:cNvPr>
          <p:cNvSpPr txBox="1"/>
          <p:nvPr/>
        </p:nvSpPr>
        <p:spPr>
          <a:xfrm>
            <a:off x="827755" y="1697517"/>
            <a:ext cx="8316245"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Action: </a:t>
            </a:r>
            <a:r>
              <a:rPr lang="en-US" sz="2400" dirty="0">
                <a:latin typeface="Arial" panose="020B0604020202020204" pitchFamily="34" charset="0"/>
                <a:cs typeface="Arial" panose="020B0604020202020204" pitchFamily="34" charset="0"/>
              </a:rPr>
              <a:t>Apply Defensive Operations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Conditions: </a:t>
            </a:r>
            <a:r>
              <a:rPr lang="en-US" sz="2400" dirty="0">
                <a:latin typeface="Arial" panose="020B0604020202020204" pitchFamily="34" charset="0"/>
                <a:cs typeface="Arial" panose="020B0604020202020204" pitchFamily="34" charset="0"/>
              </a:rPr>
              <a:t>As a small unit leader, in a classroom environment, given ATP 3-21.8, ATP 3-21.10 and ADP 3-90, ADP 3-0, and a reading assignment, applicable instruction, and student handouts.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Standards: </a:t>
            </a:r>
            <a:r>
              <a:rPr lang="en-US" sz="2400" dirty="0">
                <a:latin typeface="Arial" panose="020B0604020202020204" pitchFamily="34" charset="0"/>
                <a:cs typeface="Arial" panose="020B0604020202020204" pitchFamily="34" charset="0"/>
              </a:rPr>
              <a:t>Apply Defensive Operations during tactical or simulated tactical scenarios within the course. Students will also demonstrate knowledge of the subject correctly by scoring 70% or better on the Tactics assessment.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01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30</a:t>
            </a:fld>
            <a:endParaRPr lang="en-US"/>
          </a:p>
        </p:txBody>
      </p:sp>
      <p:sp>
        <p:nvSpPr>
          <p:cNvPr id="9" name="Content Placeholder 2">
            <a:extLst>
              <a:ext uri="{FF2B5EF4-FFF2-40B4-BE49-F238E27FC236}">
                <a16:creationId xmlns:a16="http://schemas.microsoft.com/office/drawing/2014/main" id="{7698D706-4171-48B1-A415-BF08BD8F7D8A}"/>
              </a:ext>
            </a:extLst>
          </p:cNvPr>
          <p:cNvSpPr txBox="1">
            <a:spLocks/>
          </p:cNvSpPr>
          <p:nvPr/>
        </p:nvSpPr>
        <p:spPr>
          <a:xfrm>
            <a:off x="1143000" y="2409664"/>
            <a:ext cx="6858000" cy="335296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Intelligence officers, in coordination with the rest of the staff, develop a synchronized and integrated information collection plan that satisfies the unit commander’s maneuver, targeting, and information requirements. These requirements in the defense are similar to those in the offense. Intelligence analysis helps commanders decide on the precise time and place to counterattack.</a:t>
            </a:r>
          </a:p>
          <a:p>
            <a:r>
              <a:rPr lang="en-US" sz="1800" dirty="0">
                <a:latin typeface="Arial" panose="020B0604020202020204" pitchFamily="34" charset="0"/>
                <a:cs typeface="Arial" panose="020B0604020202020204" pitchFamily="34" charset="0"/>
              </a:rPr>
              <a:t>During planning, commanders use intelligence products to identify probable enemy objectives and approaches.</a:t>
            </a:r>
          </a:p>
          <a:p>
            <a:r>
              <a:rPr lang="en-US" sz="1800" dirty="0">
                <a:latin typeface="Arial" panose="020B0604020202020204" pitchFamily="34" charset="0"/>
                <a:cs typeface="Arial" panose="020B0604020202020204" pitchFamily="34" charset="0"/>
              </a:rPr>
              <a:t>A defending unit continuously performs information collection tasks during a battle so that the defending commander can make the appropriate decisions and adjustments to the defense.</a:t>
            </a:r>
            <a:endParaRPr lang="en-US" sz="1800" b="1" dirty="0">
              <a:latin typeface="Arial" panose="020B06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D6E56EBC-9356-27DF-9028-81001AF8DE6E}"/>
              </a:ext>
            </a:extLst>
          </p:cNvPr>
          <p:cNvSpPr txBox="1">
            <a:spLocks noChangeArrowheads="1"/>
          </p:cNvSpPr>
          <p:nvPr/>
        </p:nvSpPr>
        <p:spPr>
          <a:xfrm>
            <a:off x="-12841" y="422539"/>
            <a:ext cx="9143999" cy="54701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28868">
              <a:defRPr/>
            </a:pPr>
            <a:r>
              <a:rPr lang="en-US" sz="3600" b="1" dirty="0">
                <a:latin typeface="Arial" panose="020B0604020202020204" pitchFamily="34" charset="0"/>
                <a:cs typeface="Arial" panose="020B0604020202020204" pitchFamily="34" charset="0"/>
              </a:rPr>
              <a:t>Intelligence</a:t>
            </a:r>
          </a:p>
        </p:txBody>
      </p:sp>
    </p:spTree>
    <p:extLst>
      <p:ext uri="{BB962C8B-B14F-4D97-AF65-F5344CB8AC3E}">
        <p14:creationId xmlns:p14="http://schemas.microsoft.com/office/powerpoint/2010/main" val="1674975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31</a:t>
            </a:fld>
            <a:endParaRPr lang="en-US"/>
          </a:p>
        </p:txBody>
      </p:sp>
      <p:sp>
        <p:nvSpPr>
          <p:cNvPr id="9" name="Content Placeholder 2">
            <a:extLst>
              <a:ext uri="{FF2B5EF4-FFF2-40B4-BE49-F238E27FC236}">
                <a16:creationId xmlns:a16="http://schemas.microsoft.com/office/drawing/2014/main" id="{15172C15-03F7-1226-7A41-C42ACA2D6F30}"/>
              </a:ext>
            </a:extLst>
          </p:cNvPr>
          <p:cNvSpPr txBox="1">
            <a:spLocks/>
          </p:cNvSpPr>
          <p:nvPr/>
        </p:nvSpPr>
        <p:spPr>
          <a:xfrm>
            <a:off x="1142999" y="2603141"/>
            <a:ext cx="6858000" cy="270549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The targeting process ensures the collective and coordinated use of Army indirect and joint fires to gain and maintain fire superiority throughout defensive operations. In the defense, commanders use fires to neutralize, suppress, or destroy enemy forces. </a:t>
            </a:r>
          </a:p>
          <a:p>
            <a:r>
              <a:rPr lang="en-US" sz="1800" dirty="0">
                <a:latin typeface="Arial" panose="020B0604020202020204" pitchFamily="34" charset="0"/>
                <a:cs typeface="Arial" panose="020B0604020202020204" pitchFamily="34" charset="0"/>
              </a:rPr>
              <a:t>Commanders can also use fires to delay or disrupt an enemy force’s ability to execute a given COA and to enhance the effects of massed direct fires or the employment of </a:t>
            </a:r>
            <a:r>
              <a:rPr lang="en-US" sz="1800" dirty="0" err="1">
                <a:latin typeface="Arial" panose="020B0604020202020204" pitchFamily="34" charset="0"/>
                <a:cs typeface="Arial" panose="020B0604020202020204" pitchFamily="34" charset="0"/>
              </a:rPr>
              <a:t>scatterable</a:t>
            </a:r>
            <a:r>
              <a:rPr lang="en-US" sz="1800" dirty="0">
                <a:latin typeface="Arial" panose="020B0604020202020204" pitchFamily="34" charset="0"/>
                <a:cs typeface="Arial" panose="020B0604020202020204" pitchFamily="34" charset="0"/>
              </a:rPr>
              <a:t> munitions.</a:t>
            </a:r>
          </a:p>
          <a:p>
            <a:r>
              <a:rPr lang="en-US" sz="1800" b="1" dirty="0">
                <a:latin typeface="Arial" panose="020B0604020202020204" pitchFamily="34" charset="0"/>
                <a:cs typeface="Arial" panose="020B0604020202020204" pitchFamily="34" charset="0"/>
              </a:rPr>
              <a:t>Army Indirect Fires and Joint Fires in the Defense</a:t>
            </a:r>
          </a:p>
          <a:p>
            <a:r>
              <a:rPr lang="en-US" sz="1800" b="1" dirty="0">
                <a:latin typeface="Arial" panose="020B0604020202020204" pitchFamily="34" charset="0"/>
                <a:cs typeface="Arial" panose="020B0604020202020204" pitchFamily="34" charset="0"/>
              </a:rPr>
              <a:t>Air and Missile Defense</a:t>
            </a:r>
          </a:p>
        </p:txBody>
      </p:sp>
      <p:sp>
        <p:nvSpPr>
          <p:cNvPr id="13" name="Rectangle 2">
            <a:extLst>
              <a:ext uri="{FF2B5EF4-FFF2-40B4-BE49-F238E27FC236}">
                <a16:creationId xmlns:a16="http://schemas.microsoft.com/office/drawing/2014/main" id="{BE9CC6F0-6D84-F5E0-E227-23C7278D3A48}"/>
              </a:ext>
            </a:extLst>
          </p:cNvPr>
          <p:cNvSpPr txBox="1">
            <a:spLocks noChangeArrowheads="1"/>
          </p:cNvSpPr>
          <p:nvPr/>
        </p:nvSpPr>
        <p:spPr>
          <a:xfrm>
            <a:off x="-1" y="409185"/>
            <a:ext cx="9144000" cy="51253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28868">
              <a:defRPr/>
            </a:pPr>
            <a:r>
              <a:rPr lang="en-US" sz="3600" b="1" dirty="0">
                <a:latin typeface="Arial" panose="020B0604020202020204" pitchFamily="34" charset="0"/>
                <a:cs typeface="Arial" panose="020B0604020202020204" pitchFamily="34" charset="0"/>
              </a:rPr>
              <a:t>Fires</a:t>
            </a:r>
            <a:r>
              <a:rPr lang="en-US" sz="27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0504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32</a:t>
            </a:fld>
            <a:endParaRPr lang="en-US"/>
          </a:p>
        </p:txBody>
      </p:sp>
      <p:sp>
        <p:nvSpPr>
          <p:cNvPr id="9" name="Title 1">
            <a:extLst>
              <a:ext uri="{FF2B5EF4-FFF2-40B4-BE49-F238E27FC236}">
                <a16:creationId xmlns:a16="http://schemas.microsoft.com/office/drawing/2014/main" id="{BD242494-A66C-F7FB-0654-E77972E30449}"/>
              </a:ext>
            </a:extLst>
          </p:cNvPr>
          <p:cNvSpPr txBox="1">
            <a:spLocks/>
          </p:cNvSpPr>
          <p:nvPr/>
        </p:nvSpPr>
        <p:spPr>
          <a:xfrm>
            <a:off x="1143000" y="483161"/>
            <a:ext cx="6858000" cy="60156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Fires Planning</a:t>
            </a:r>
          </a:p>
        </p:txBody>
      </p:sp>
      <p:sp>
        <p:nvSpPr>
          <p:cNvPr id="13" name="Rectangle 3">
            <a:extLst>
              <a:ext uri="{FF2B5EF4-FFF2-40B4-BE49-F238E27FC236}">
                <a16:creationId xmlns:a16="http://schemas.microsoft.com/office/drawing/2014/main" id="{52D55CF2-8BB7-8ABC-4983-5FF3C7ADFDE6}"/>
              </a:ext>
            </a:extLst>
          </p:cNvPr>
          <p:cNvSpPr txBox="1">
            <a:spLocks noChangeArrowheads="1"/>
          </p:cNvSpPr>
          <p:nvPr/>
        </p:nvSpPr>
        <p:spPr bwMode="auto">
          <a:xfrm>
            <a:off x="1143000" y="2703671"/>
            <a:ext cx="6858000" cy="234315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sz="2100" dirty="0">
                <a:latin typeface="Arial" charset="0"/>
                <a:cs typeface="Arial" charset="0"/>
              </a:rPr>
              <a:t>Fire Support</a:t>
            </a:r>
          </a:p>
          <a:p>
            <a:pPr>
              <a:buFontTx/>
              <a:buNone/>
            </a:pPr>
            <a:endParaRPr lang="en-US" sz="2100" dirty="0">
              <a:latin typeface="Arial" charset="0"/>
              <a:cs typeface="Arial" charset="0"/>
            </a:endParaRPr>
          </a:p>
          <a:p>
            <a:r>
              <a:rPr lang="en-US" sz="2100" dirty="0">
                <a:latin typeface="Arial" charset="0"/>
                <a:cs typeface="Arial" charset="0"/>
              </a:rPr>
              <a:t>Fire Support Assets</a:t>
            </a:r>
          </a:p>
          <a:p>
            <a:endParaRPr lang="en-US" sz="2100" dirty="0">
              <a:latin typeface="Arial" charset="0"/>
              <a:cs typeface="Arial" charset="0"/>
            </a:endParaRPr>
          </a:p>
          <a:p>
            <a:r>
              <a:rPr lang="en-US" sz="2100" dirty="0">
                <a:latin typeface="Arial" charset="0"/>
                <a:cs typeface="Arial" charset="0"/>
              </a:rPr>
              <a:t>FIST Positioning</a:t>
            </a:r>
          </a:p>
          <a:p>
            <a:pPr>
              <a:buFontTx/>
              <a:buNone/>
            </a:pPr>
            <a:endParaRPr lang="en-US" sz="1800" dirty="0">
              <a:latin typeface="Arial" charset="0"/>
              <a:cs typeface="Arial" charset="0"/>
            </a:endParaRPr>
          </a:p>
          <a:p>
            <a:pPr>
              <a:buFontTx/>
              <a:buNone/>
            </a:pPr>
            <a:endParaRPr lang="en-US" sz="1800" dirty="0">
              <a:latin typeface="Arial" charset="0"/>
              <a:cs typeface="Arial" charset="0"/>
            </a:endParaRPr>
          </a:p>
        </p:txBody>
      </p:sp>
    </p:spTree>
    <p:extLst>
      <p:ext uri="{BB962C8B-B14F-4D97-AF65-F5344CB8AC3E}">
        <p14:creationId xmlns:p14="http://schemas.microsoft.com/office/powerpoint/2010/main" val="225808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E024D0-3446-0FB1-6EF2-9E2863FB0EA2}"/>
              </a:ext>
            </a:extLst>
          </p:cNvPr>
          <p:cNvPicPr>
            <a:picLocks noChangeAspect="1" noChangeArrowheads="1"/>
          </p:cNvPicPr>
          <p:nvPr/>
        </p:nvPicPr>
        <p:blipFill rotWithShape="1">
          <a:blip r:embed="rId3" cstate="print"/>
          <a:srcRect l="5577" r="8646" b="1"/>
          <a:stretch/>
        </p:blipFill>
        <p:spPr bwMode="auto">
          <a:xfrm>
            <a:off x="-1" y="1221740"/>
            <a:ext cx="9143985" cy="5684555"/>
          </a:xfrm>
          <a:prstGeom prst="rect">
            <a:avLst/>
          </a:prstGeom>
          <a:noFill/>
        </p:spPr>
      </p:pic>
      <p:sp>
        <p:nvSpPr>
          <p:cNvPr id="3" name="Rectangle 2">
            <a:extLst>
              <a:ext uri="{FF2B5EF4-FFF2-40B4-BE49-F238E27FC236}">
                <a16:creationId xmlns:a16="http://schemas.microsoft.com/office/drawing/2014/main" id="{8D07B5F5-B986-9592-3020-481996BB94FF}"/>
              </a:ext>
            </a:extLst>
          </p:cNvPr>
          <p:cNvSpPr txBox="1">
            <a:spLocks noChangeArrowheads="1"/>
          </p:cNvSpPr>
          <p:nvPr/>
        </p:nvSpPr>
        <p:spPr bwMode="auto">
          <a:xfrm>
            <a:off x="15" y="329028"/>
            <a:ext cx="9143985" cy="558627"/>
          </a:xfrm>
          <a:prstGeom prst="rect">
            <a:avLst/>
          </a:prstGeom>
        </p:spPr>
        <p:txBody>
          <a:bodyPr vert="horz" lIns="68580" tIns="34290" rIns="68580" bIns="34290" rtlCol="0" anchor="ctr">
            <a:normAutofit lnSpcReduction="10000"/>
          </a:bodyPr>
          <a:lstStyle/>
          <a:p>
            <a:pPr algn="ctr">
              <a:lnSpc>
                <a:spcPct val="90000"/>
              </a:lnSpc>
              <a:spcBef>
                <a:spcPct val="0"/>
              </a:spcBef>
              <a:spcAft>
                <a:spcPts val="450"/>
              </a:spcAft>
              <a:defRPr/>
            </a:pPr>
            <a:r>
              <a:rPr lang="en-US" sz="2700" b="1" dirty="0">
                <a:solidFill>
                  <a:schemeClr val="tx1">
                    <a:lumMod val="85000"/>
                    <a:lumOff val="15000"/>
                  </a:schemeClr>
                </a:solidFill>
                <a:latin typeface="+mj-lt"/>
                <a:ea typeface="+mj-ea"/>
                <a:cs typeface="+mj-cs"/>
              </a:rPr>
              <a:t>    </a:t>
            </a:r>
            <a:r>
              <a:rPr lang="en-US" sz="3600" b="1" dirty="0">
                <a:solidFill>
                  <a:schemeClr val="tx1">
                    <a:lumMod val="85000"/>
                    <a:lumOff val="15000"/>
                  </a:schemeClr>
                </a:solidFill>
                <a:latin typeface="Arial" panose="020B0604020202020204" pitchFamily="34" charset="0"/>
                <a:ea typeface="+mj-ea"/>
                <a:cs typeface="Arial" panose="020B0604020202020204" pitchFamily="34" charset="0"/>
              </a:rPr>
              <a:t>In Front of the Position</a:t>
            </a: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67282" y="6610959"/>
            <a:ext cx="376702" cy="273844"/>
          </a:xfrm>
        </p:spPr>
        <p:txBody>
          <a:bodyPr vert="horz" lIns="68580" tIns="34290" rIns="68580" bIns="34290" rtlCol="0" anchor="ctr">
            <a:normAutofit/>
          </a:bodyPr>
          <a:lstStyle/>
          <a:p>
            <a:pPr defTabSz="342900">
              <a:spcAft>
                <a:spcPts val="450"/>
              </a:spcAft>
            </a:pPr>
            <a:fld id="{A10425F9-E3D6-4775-B400-2557D74789E7}" type="slidenum">
              <a:rPr lang="en-US">
                <a:solidFill>
                  <a:srgbClr val="FFFFFF"/>
                </a:solidFill>
              </a:rPr>
              <a:pPr defTabSz="342900">
                <a:spcAft>
                  <a:spcPts val="450"/>
                </a:spcAft>
              </a:pPr>
              <a:t>33</a:t>
            </a:fld>
            <a:endParaRPr lang="en-US" dirty="0">
              <a:solidFill>
                <a:srgbClr val="FFFFFF"/>
              </a:solidFill>
            </a:endParaRPr>
          </a:p>
        </p:txBody>
      </p:sp>
      <p:grpSp>
        <p:nvGrpSpPr>
          <p:cNvPr id="12" name="Group 11">
            <a:extLst>
              <a:ext uri="{FF2B5EF4-FFF2-40B4-BE49-F238E27FC236}">
                <a16:creationId xmlns:a16="http://schemas.microsoft.com/office/drawing/2014/main" id="{AF52DF10-7733-EBE6-E7E6-D2FCF76893AE}"/>
              </a:ext>
            </a:extLst>
          </p:cNvPr>
          <p:cNvGrpSpPr/>
          <p:nvPr/>
        </p:nvGrpSpPr>
        <p:grpSpPr>
          <a:xfrm>
            <a:off x="2110250" y="3820843"/>
            <a:ext cx="867216" cy="1428750"/>
            <a:chOff x="1733706" y="3065503"/>
            <a:chExt cx="1156287" cy="1905000"/>
          </a:xfrm>
        </p:grpSpPr>
        <p:sp>
          <p:nvSpPr>
            <p:cNvPr id="13" name="Oval 12">
              <a:extLst>
                <a:ext uri="{FF2B5EF4-FFF2-40B4-BE49-F238E27FC236}">
                  <a16:creationId xmlns:a16="http://schemas.microsoft.com/office/drawing/2014/main" id="{81170A0A-8CD5-DB1E-1CE4-6CE0D3637562}"/>
                </a:ext>
              </a:extLst>
            </p:cNvPr>
            <p:cNvSpPr/>
            <p:nvPr/>
          </p:nvSpPr>
          <p:spPr bwMode="auto">
            <a:xfrm rot="4342984">
              <a:off x="1480294" y="3560803"/>
              <a:ext cx="1905000" cy="914399"/>
            </a:xfrm>
            <a:prstGeom prst="ellipse">
              <a:avLst/>
            </a:prstGeom>
            <a:noFill/>
            <a:ln w="31750" cap="flat" cmpd="sng" algn="ctr">
              <a:solidFill>
                <a:schemeClr val="tx1"/>
              </a:solidFill>
              <a:prstDash val="solid"/>
              <a:round/>
              <a:headEnd type="none" w="med" len="med"/>
              <a:tailEnd type="none" w="med" len="med"/>
            </a:ln>
            <a:effectLst/>
            <a:scene3d>
              <a:camera prst="orthographicFront">
                <a:rot lat="20699999" lon="3000000" rev="0"/>
              </a:camera>
              <a:lightRig rig="threePt" dir="t"/>
            </a:scene3d>
          </p:spPr>
          <p:txBody>
            <a:bodyPr/>
            <a:lstStyle/>
            <a:p>
              <a:pPr eaLnBrk="0" hangingPunct="0">
                <a:defRPr/>
              </a:pPr>
              <a:endParaRPr lang="en-US" sz="2100" dirty="0">
                <a:latin typeface="Times New Roman" pitchFamily="18" charset="0"/>
              </a:endParaRPr>
            </a:p>
          </p:txBody>
        </p:sp>
        <p:cxnSp>
          <p:nvCxnSpPr>
            <p:cNvPr id="14" name="Straight Connector 13">
              <a:extLst>
                <a:ext uri="{FF2B5EF4-FFF2-40B4-BE49-F238E27FC236}">
                  <a16:creationId xmlns:a16="http://schemas.microsoft.com/office/drawing/2014/main" id="{772A865B-AF8C-570F-A818-0B53C1F918AC}"/>
                </a:ext>
              </a:extLst>
            </p:cNvPr>
            <p:cNvCxnSpPr/>
            <p:nvPr/>
          </p:nvCxnSpPr>
          <p:spPr bwMode="auto">
            <a:xfrm rot="9742984">
              <a:off x="1733706" y="4185849"/>
              <a:ext cx="501114" cy="14208"/>
            </a:xfrm>
            <a:prstGeom prst="line">
              <a:avLst/>
            </a:prstGeom>
            <a:solidFill>
              <a:schemeClr val="accent1"/>
            </a:solidFill>
            <a:ln w="31750" cap="flat" cmpd="sng" algn="ctr">
              <a:solidFill>
                <a:schemeClr val="tx1"/>
              </a:solidFill>
              <a:prstDash val="solid"/>
              <a:round/>
              <a:headEnd type="none" w="med" len="med"/>
              <a:tailEnd type="none" w="med" len="med"/>
            </a:ln>
            <a:effectLst/>
            <a:scene3d>
              <a:camera prst="orthographicFront">
                <a:rot lat="20699999" lon="3000000" rev="0"/>
              </a:camera>
              <a:lightRig rig="threePt" dir="t"/>
            </a:scene3d>
          </p:spPr>
        </p:cxnSp>
      </p:grpSp>
      <p:sp>
        <p:nvSpPr>
          <p:cNvPr id="15" name="Line Callout 1 11">
            <a:extLst>
              <a:ext uri="{FF2B5EF4-FFF2-40B4-BE49-F238E27FC236}">
                <a16:creationId xmlns:a16="http://schemas.microsoft.com/office/drawing/2014/main" id="{F72BAE1A-14E0-1C4C-0703-319285B8E3C2}"/>
              </a:ext>
            </a:extLst>
          </p:cNvPr>
          <p:cNvSpPr/>
          <p:nvPr/>
        </p:nvSpPr>
        <p:spPr bwMode="auto">
          <a:xfrm>
            <a:off x="1257866" y="2206057"/>
            <a:ext cx="1314450" cy="400050"/>
          </a:xfrm>
          <a:prstGeom prst="borderCallout1">
            <a:avLst>
              <a:gd name="adj1" fmla="val 50299"/>
              <a:gd name="adj2" fmla="val 104473"/>
              <a:gd name="adj3" fmla="val 139549"/>
              <a:gd name="adj4" fmla="val 166954"/>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Obstacles</a:t>
            </a:r>
          </a:p>
          <a:p>
            <a:pPr algn="ctr" eaLnBrk="0" hangingPunct="0">
              <a:defRPr/>
            </a:pPr>
            <a:endParaRPr lang="en-US" sz="2400" dirty="0">
              <a:latin typeface="Times New Roman" pitchFamily="18" charset="0"/>
            </a:endParaRPr>
          </a:p>
        </p:txBody>
      </p:sp>
      <p:sp>
        <p:nvSpPr>
          <p:cNvPr id="16" name="Line Callout 1 12">
            <a:extLst>
              <a:ext uri="{FF2B5EF4-FFF2-40B4-BE49-F238E27FC236}">
                <a16:creationId xmlns:a16="http://schemas.microsoft.com/office/drawing/2014/main" id="{E959ADF5-6A1C-0624-07D4-3B2C78E9D273}"/>
              </a:ext>
            </a:extLst>
          </p:cNvPr>
          <p:cNvSpPr/>
          <p:nvPr/>
        </p:nvSpPr>
        <p:spPr bwMode="auto">
          <a:xfrm>
            <a:off x="2377809" y="5178213"/>
            <a:ext cx="1314450" cy="400050"/>
          </a:xfrm>
          <a:prstGeom prst="borderCallout1">
            <a:avLst>
              <a:gd name="adj1" fmla="val 50299"/>
              <a:gd name="adj2" fmla="val 107126"/>
              <a:gd name="adj3" fmla="val -209937"/>
              <a:gd name="adj4" fmla="val 185898"/>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Canalize</a:t>
            </a:r>
          </a:p>
          <a:p>
            <a:pPr algn="ctr" eaLnBrk="0" hangingPunct="0">
              <a:defRPr/>
            </a:pPr>
            <a:r>
              <a:rPr lang="en-US" sz="2400" dirty="0">
                <a:latin typeface="Times New Roman" pitchFamily="18" charset="0"/>
              </a:rPr>
              <a:t>  </a:t>
            </a:r>
          </a:p>
        </p:txBody>
      </p:sp>
      <p:sp>
        <p:nvSpPr>
          <p:cNvPr id="17" name="Text Box 10">
            <a:extLst>
              <a:ext uri="{FF2B5EF4-FFF2-40B4-BE49-F238E27FC236}">
                <a16:creationId xmlns:a16="http://schemas.microsoft.com/office/drawing/2014/main" id="{CF1927E4-962C-5DE3-9221-611CD249F21A}"/>
              </a:ext>
            </a:extLst>
          </p:cNvPr>
          <p:cNvSpPr txBox="1">
            <a:spLocks noChangeArrowheads="1"/>
          </p:cNvSpPr>
          <p:nvPr/>
        </p:nvSpPr>
        <p:spPr bwMode="auto">
          <a:xfrm rot="3395557">
            <a:off x="2010487" y="4385475"/>
            <a:ext cx="1217650" cy="369332"/>
          </a:xfrm>
          <a:prstGeom prst="rect">
            <a:avLst/>
          </a:prstGeom>
          <a:noFill/>
          <a:ln w="38100">
            <a:noFill/>
            <a:miter lim="800000"/>
            <a:headEnd/>
            <a:tailEnd/>
          </a:ln>
          <a:effectLst/>
          <a:scene3d>
            <a:camera prst="orthographicFront">
              <a:rot lat="1799996" lon="18315864" rev="20684121"/>
            </a:camera>
            <a:lightRig rig="threePt" dir="t"/>
          </a:scene3d>
        </p:spPr>
        <p:txBody>
          <a:bodyPr>
            <a:spAutoFit/>
          </a:bodyPr>
          <a:lstStyle/>
          <a:p>
            <a:pPr algn="ctr">
              <a:spcBef>
                <a:spcPct val="50000"/>
              </a:spcBef>
              <a:defRPr/>
            </a:pPr>
            <a:r>
              <a:rPr lang="en-US" b="1" dirty="0"/>
              <a:t>BP 1</a:t>
            </a:r>
          </a:p>
        </p:txBody>
      </p:sp>
      <p:grpSp>
        <p:nvGrpSpPr>
          <p:cNvPr id="18" name="Group 17">
            <a:extLst>
              <a:ext uri="{FF2B5EF4-FFF2-40B4-BE49-F238E27FC236}">
                <a16:creationId xmlns:a16="http://schemas.microsoft.com/office/drawing/2014/main" id="{6F18C363-EC67-6BF0-8A58-A4713B45C1AD}"/>
              </a:ext>
            </a:extLst>
          </p:cNvPr>
          <p:cNvGrpSpPr/>
          <p:nvPr/>
        </p:nvGrpSpPr>
        <p:grpSpPr>
          <a:xfrm>
            <a:off x="3698458" y="2574088"/>
            <a:ext cx="1144195" cy="548879"/>
            <a:chOff x="3838573" y="2317750"/>
            <a:chExt cx="1525592" cy="731838"/>
          </a:xfrm>
        </p:grpSpPr>
        <p:sp>
          <p:nvSpPr>
            <p:cNvPr id="20" name="Line 7">
              <a:extLst>
                <a:ext uri="{FF2B5EF4-FFF2-40B4-BE49-F238E27FC236}">
                  <a16:creationId xmlns:a16="http://schemas.microsoft.com/office/drawing/2014/main" id="{F6A75087-4FC0-A7D3-DDB9-A192725323BD}"/>
                </a:ext>
              </a:extLst>
            </p:cNvPr>
            <p:cNvSpPr>
              <a:spLocks noChangeShapeType="1"/>
            </p:cNvSpPr>
            <p:nvPr/>
          </p:nvSpPr>
          <p:spPr bwMode="auto">
            <a:xfrm>
              <a:off x="4223086" y="2317750"/>
              <a:ext cx="0" cy="731838"/>
            </a:xfrm>
            <a:prstGeom prst="line">
              <a:avLst/>
            </a:prstGeom>
            <a:noFill/>
            <a:ln w="38100">
              <a:solidFill>
                <a:schemeClr val="tx1"/>
              </a:solidFill>
              <a:round/>
              <a:headEnd/>
              <a:tailEnd/>
            </a:ln>
          </p:spPr>
          <p:txBody>
            <a:bodyPr wrap="none" anchor="ctr"/>
            <a:lstStyle/>
            <a:p>
              <a:endParaRPr lang="en-US" sz="1350"/>
            </a:p>
          </p:txBody>
        </p:sp>
        <p:sp>
          <p:nvSpPr>
            <p:cNvPr id="22" name="Line 8">
              <a:extLst>
                <a:ext uri="{FF2B5EF4-FFF2-40B4-BE49-F238E27FC236}">
                  <a16:creationId xmlns:a16="http://schemas.microsoft.com/office/drawing/2014/main" id="{2CFAE746-31FB-53DF-6E45-8340EF9C26FA}"/>
                </a:ext>
              </a:extLst>
            </p:cNvPr>
            <p:cNvSpPr>
              <a:spLocks noChangeShapeType="1"/>
            </p:cNvSpPr>
            <p:nvPr/>
          </p:nvSpPr>
          <p:spPr bwMode="auto">
            <a:xfrm>
              <a:off x="3838573" y="2664056"/>
              <a:ext cx="768067" cy="0"/>
            </a:xfrm>
            <a:prstGeom prst="line">
              <a:avLst/>
            </a:prstGeom>
            <a:noFill/>
            <a:ln w="38100">
              <a:solidFill>
                <a:schemeClr val="tx1"/>
              </a:solidFill>
              <a:round/>
              <a:headEnd/>
              <a:tailEnd/>
            </a:ln>
          </p:spPr>
          <p:txBody>
            <a:bodyPr wrap="none" anchor="ctr"/>
            <a:lstStyle/>
            <a:p>
              <a:endParaRPr lang="en-US" sz="1350"/>
            </a:p>
          </p:txBody>
        </p:sp>
        <p:sp>
          <p:nvSpPr>
            <p:cNvPr id="24" name="Text Box 9">
              <a:extLst>
                <a:ext uri="{FF2B5EF4-FFF2-40B4-BE49-F238E27FC236}">
                  <a16:creationId xmlns:a16="http://schemas.microsoft.com/office/drawing/2014/main" id="{A0CF9FD0-BFDC-BEE0-BDDE-A8DBB66C4DEE}"/>
                </a:ext>
              </a:extLst>
            </p:cNvPr>
            <p:cNvSpPr txBox="1">
              <a:spLocks noChangeArrowheads="1"/>
            </p:cNvSpPr>
            <p:nvPr/>
          </p:nvSpPr>
          <p:spPr bwMode="auto">
            <a:xfrm>
              <a:off x="4219254" y="2317750"/>
              <a:ext cx="1144911" cy="400109"/>
            </a:xfrm>
            <a:prstGeom prst="rect">
              <a:avLst/>
            </a:prstGeom>
            <a:noFill/>
            <a:ln w="38100">
              <a:noFill/>
              <a:miter lim="800000"/>
              <a:headEnd/>
              <a:tailEnd/>
            </a:ln>
          </p:spPr>
          <p:txBody>
            <a:bodyPr>
              <a:spAutoFit/>
            </a:bodyPr>
            <a:lstStyle/>
            <a:p>
              <a:pPr>
                <a:spcBef>
                  <a:spcPct val="50000"/>
                </a:spcBef>
              </a:pPr>
              <a:r>
                <a:rPr lang="en-US" sz="1350" b="1"/>
                <a:t>AA2105</a:t>
              </a:r>
            </a:p>
          </p:txBody>
        </p:sp>
      </p:grpSp>
      <p:sp>
        <p:nvSpPr>
          <p:cNvPr id="26" name="Line Callout 1 18">
            <a:extLst>
              <a:ext uri="{FF2B5EF4-FFF2-40B4-BE49-F238E27FC236}">
                <a16:creationId xmlns:a16="http://schemas.microsoft.com/office/drawing/2014/main" id="{BC37FBC2-3D75-AD22-07C0-431C8E7D2611}"/>
              </a:ext>
            </a:extLst>
          </p:cNvPr>
          <p:cNvSpPr/>
          <p:nvPr/>
        </p:nvSpPr>
        <p:spPr bwMode="auto">
          <a:xfrm>
            <a:off x="5984434" y="1626841"/>
            <a:ext cx="1384300" cy="654050"/>
          </a:xfrm>
          <a:prstGeom prst="borderCallout1">
            <a:avLst>
              <a:gd name="adj1" fmla="val 54734"/>
              <a:gd name="adj2" fmla="val 103908"/>
              <a:gd name="adj3" fmla="val 150049"/>
              <a:gd name="adj4" fmla="val 152251"/>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Enemy Ave of Approach</a:t>
            </a:r>
          </a:p>
          <a:p>
            <a:pPr algn="ctr" eaLnBrk="0" hangingPunct="0">
              <a:defRPr/>
            </a:pPr>
            <a:endParaRPr lang="en-US" sz="2400" dirty="0">
              <a:latin typeface="Times New Roman" pitchFamily="18" charset="0"/>
            </a:endParaRPr>
          </a:p>
        </p:txBody>
      </p:sp>
      <p:sp>
        <p:nvSpPr>
          <p:cNvPr id="28" name="Text Box 43">
            <a:extLst>
              <a:ext uri="{FF2B5EF4-FFF2-40B4-BE49-F238E27FC236}">
                <a16:creationId xmlns:a16="http://schemas.microsoft.com/office/drawing/2014/main" id="{87F67359-997F-775D-F399-280902CF5C63}"/>
              </a:ext>
            </a:extLst>
          </p:cNvPr>
          <p:cNvSpPr txBox="1">
            <a:spLocks noChangeArrowheads="1"/>
          </p:cNvSpPr>
          <p:nvPr/>
        </p:nvSpPr>
        <p:spPr bwMode="auto">
          <a:xfrm>
            <a:off x="7540184" y="1683991"/>
            <a:ext cx="1058466" cy="646331"/>
          </a:xfrm>
          <a:prstGeom prst="rect">
            <a:avLst/>
          </a:prstGeom>
          <a:noFill/>
          <a:ln w="38100">
            <a:noFill/>
            <a:miter lim="800000"/>
            <a:headEnd/>
            <a:tailEnd/>
          </a:ln>
        </p:spPr>
        <p:txBody>
          <a:bodyPr>
            <a:spAutoFit/>
          </a:bodyPr>
          <a:lstStyle/>
          <a:p>
            <a:pPr algn="ctr">
              <a:spcBef>
                <a:spcPct val="50000"/>
              </a:spcBef>
            </a:pPr>
            <a:r>
              <a:rPr lang="en-US" b="1" dirty="0"/>
              <a:t>Enemy Route</a:t>
            </a:r>
          </a:p>
        </p:txBody>
      </p:sp>
      <p:sp>
        <p:nvSpPr>
          <p:cNvPr id="30" name="Right Arrow 20">
            <a:extLst>
              <a:ext uri="{FF2B5EF4-FFF2-40B4-BE49-F238E27FC236}">
                <a16:creationId xmlns:a16="http://schemas.microsoft.com/office/drawing/2014/main" id="{1C33B24F-12AF-6334-B01F-B5D9FB81FB7E}"/>
              </a:ext>
            </a:extLst>
          </p:cNvPr>
          <p:cNvSpPr/>
          <p:nvPr/>
        </p:nvSpPr>
        <p:spPr bwMode="auto">
          <a:xfrm rot="9538117">
            <a:off x="8134764" y="2314808"/>
            <a:ext cx="1063032" cy="514350"/>
          </a:xfrm>
          <a:prstGeom prst="rightArrow">
            <a:avLst/>
          </a:prstGeom>
          <a:solidFill>
            <a:srgbClr val="FF0000"/>
          </a:solidFill>
          <a:ln w="9525" cap="flat" cmpd="sng" algn="ctr">
            <a:solidFill>
              <a:schemeClr val="tx1"/>
            </a:solidFill>
            <a:prstDash val="solid"/>
            <a:round/>
            <a:headEnd type="none" w="med" len="med"/>
            <a:tailEnd type="none" w="med" len="med"/>
          </a:ln>
          <a:effectLst/>
          <a:scene3d>
            <a:camera prst="orthographicFront">
              <a:rot lat="2528703" lon="3040639" rev="2359363"/>
            </a:camera>
            <a:lightRig rig="threePt" dir="t"/>
          </a:scene3d>
        </p:spPr>
        <p:txBody>
          <a:bodyPr/>
          <a:lstStyle/>
          <a:p>
            <a:pPr eaLnBrk="0" hangingPunct="0">
              <a:defRPr/>
            </a:pPr>
            <a:endParaRPr lang="en-US" sz="2100">
              <a:latin typeface="Times New Roman" pitchFamily="18" charset="0"/>
            </a:endParaRPr>
          </a:p>
        </p:txBody>
      </p:sp>
      <p:grpSp>
        <p:nvGrpSpPr>
          <p:cNvPr id="31" name="Group 30">
            <a:extLst>
              <a:ext uri="{FF2B5EF4-FFF2-40B4-BE49-F238E27FC236}">
                <a16:creationId xmlns:a16="http://schemas.microsoft.com/office/drawing/2014/main" id="{96E3A60E-3543-CDDA-8B41-55BDFE9FA9B5}"/>
              </a:ext>
            </a:extLst>
          </p:cNvPr>
          <p:cNvGrpSpPr/>
          <p:nvPr/>
        </p:nvGrpSpPr>
        <p:grpSpPr>
          <a:xfrm>
            <a:off x="6126402" y="3016036"/>
            <a:ext cx="1145379" cy="548879"/>
            <a:chOff x="6384927" y="2940050"/>
            <a:chExt cx="1527173" cy="731838"/>
          </a:xfrm>
        </p:grpSpPr>
        <p:sp>
          <p:nvSpPr>
            <p:cNvPr id="32" name="Line 7">
              <a:extLst>
                <a:ext uri="{FF2B5EF4-FFF2-40B4-BE49-F238E27FC236}">
                  <a16:creationId xmlns:a16="http://schemas.microsoft.com/office/drawing/2014/main" id="{BC4E41C3-10F8-2E4F-F76D-30863A8DB0EA}"/>
                </a:ext>
              </a:extLst>
            </p:cNvPr>
            <p:cNvSpPr>
              <a:spLocks noChangeShapeType="1"/>
            </p:cNvSpPr>
            <p:nvPr/>
          </p:nvSpPr>
          <p:spPr bwMode="auto">
            <a:xfrm>
              <a:off x="6769841" y="2940050"/>
              <a:ext cx="0" cy="731838"/>
            </a:xfrm>
            <a:prstGeom prst="line">
              <a:avLst/>
            </a:prstGeom>
            <a:noFill/>
            <a:ln w="38100">
              <a:solidFill>
                <a:schemeClr val="tx1"/>
              </a:solidFill>
              <a:round/>
              <a:headEnd/>
              <a:tailEnd/>
            </a:ln>
          </p:spPr>
          <p:txBody>
            <a:bodyPr wrap="none" anchor="ctr"/>
            <a:lstStyle/>
            <a:p>
              <a:endParaRPr lang="en-US" sz="1350"/>
            </a:p>
          </p:txBody>
        </p:sp>
        <p:sp>
          <p:nvSpPr>
            <p:cNvPr id="33" name="Line 8">
              <a:extLst>
                <a:ext uri="{FF2B5EF4-FFF2-40B4-BE49-F238E27FC236}">
                  <a16:creationId xmlns:a16="http://schemas.microsoft.com/office/drawing/2014/main" id="{4B633CE8-FE8A-267C-0802-C552A6690A73}"/>
                </a:ext>
              </a:extLst>
            </p:cNvPr>
            <p:cNvSpPr>
              <a:spLocks noChangeShapeType="1"/>
            </p:cNvSpPr>
            <p:nvPr/>
          </p:nvSpPr>
          <p:spPr bwMode="auto">
            <a:xfrm>
              <a:off x="6384927" y="3286356"/>
              <a:ext cx="768867" cy="0"/>
            </a:xfrm>
            <a:prstGeom prst="line">
              <a:avLst/>
            </a:prstGeom>
            <a:noFill/>
            <a:ln w="38100">
              <a:solidFill>
                <a:schemeClr val="tx1"/>
              </a:solidFill>
              <a:round/>
              <a:headEnd/>
              <a:tailEnd/>
            </a:ln>
          </p:spPr>
          <p:txBody>
            <a:bodyPr wrap="none" anchor="ctr"/>
            <a:lstStyle/>
            <a:p>
              <a:endParaRPr lang="en-US" sz="1350"/>
            </a:p>
          </p:txBody>
        </p:sp>
        <p:sp>
          <p:nvSpPr>
            <p:cNvPr id="35" name="Text Box 9">
              <a:extLst>
                <a:ext uri="{FF2B5EF4-FFF2-40B4-BE49-F238E27FC236}">
                  <a16:creationId xmlns:a16="http://schemas.microsoft.com/office/drawing/2014/main" id="{1F5FF03F-1336-194E-222E-974422CBD197}"/>
                </a:ext>
              </a:extLst>
            </p:cNvPr>
            <p:cNvSpPr txBox="1">
              <a:spLocks noChangeArrowheads="1"/>
            </p:cNvSpPr>
            <p:nvPr/>
          </p:nvSpPr>
          <p:spPr bwMode="auto">
            <a:xfrm>
              <a:off x="6765998" y="2940050"/>
              <a:ext cx="1146102" cy="400109"/>
            </a:xfrm>
            <a:prstGeom prst="rect">
              <a:avLst/>
            </a:prstGeom>
            <a:noFill/>
            <a:ln w="38100">
              <a:noFill/>
              <a:miter lim="800000"/>
              <a:headEnd/>
              <a:tailEnd/>
            </a:ln>
          </p:spPr>
          <p:txBody>
            <a:bodyPr>
              <a:spAutoFit/>
            </a:bodyPr>
            <a:lstStyle/>
            <a:p>
              <a:pPr>
                <a:spcBef>
                  <a:spcPct val="50000"/>
                </a:spcBef>
              </a:pPr>
              <a:r>
                <a:rPr lang="en-US" sz="1350" b="1"/>
                <a:t>AA2110</a:t>
              </a:r>
            </a:p>
          </p:txBody>
        </p:sp>
      </p:grpSp>
      <p:grpSp>
        <p:nvGrpSpPr>
          <p:cNvPr id="37" name="Group 13">
            <a:extLst>
              <a:ext uri="{FF2B5EF4-FFF2-40B4-BE49-F238E27FC236}">
                <a16:creationId xmlns:a16="http://schemas.microsoft.com/office/drawing/2014/main" id="{B30B3AD5-69D6-5944-EB83-78B995ABA90C}"/>
              </a:ext>
            </a:extLst>
          </p:cNvPr>
          <p:cNvGrpSpPr/>
          <p:nvPr/>
        </p:nvGrpSpPr>
        <p:grpSpPr>
          <a:xfrm>
            <a:off x="3258117" y="2724275"/>
            <a:ext cx="857250" cy="225029"/>
            <a:chOff x="4419608" y="2209800"/>
            <a:chExt cx="1418194" cy="376238"/>
          </a:xfrm>
          <a:scene3d>
            <a:camera prst="orthographicFront">
              <a:rot lat="21295285" lon="3262200" rev="17047946"/>
            </a:camera>
            <a:lightRig rig="threePt" dir="t"/>
          </a:scene3d>
        </p:grpSpPr>
        <p:sp>
          <p:nvSpPr>
            <p:cNvPr id="39" name="Rectangle 32">
              <a:extLst>
                <a:ext uri="{FF2B5EF4-FFF2-40B4-BE49-F238E27FC236}">
                  <a16:creationId xmlns:a16="http://schemas.microsoft.com/office/drawing/2014/main" id="{E1734F4C-2E27-E0FE-1758-8EE81AA6ED60}"/>
                </a:ext>
              </a:extLst>
            </p:cNvPr>
            <p:cNvSpPr>
              <a:spLocks noChangeArrowheads="1"/>
            </p:cNvSpPr>
            <p:nvPr/>
          </p:nvSpPr>
          <p:spPr bwMode="auto">
            <a:xfrm>
              <a:off x="4419608" y="2209800"/>
              <a:ext cx="1418194" cy="376238"/>
            </a:xfrm>
            <a:prstGeom prst="rect">
              <a:avLst/>
            </a:prstGeom>
            <a:solidFill>
              <a:srgbClr val="00B050"/>
            </a:solidFill>
            <a:ln w="28575">
              <a:solidFill>
                <a:schemeClr val="tx1"/>
              </a:solidFill>
              <a:miter lim="800000"/>
              <a:headEnd/>
              <a:tailEnd/>
            </a:ln>
            <a:effectLst/>
          </p:spPr>
          <p:txBody>
            <a:bodyPr wrap="none" anchor="ctr"/>
            <a:lstStyle/>
            <a:p>
              <a:pPr>
                <a:defRPr/>
              </a:pPr>
              <a:endParaRPr lang="en-US" sz="1350"/>
            </a:p>
          </p:txBody>
        </p:sp>
        <p:sp>
          <p:nvSpPr>
            <p:cNvPr id="40" name="Oval 34">
              <a:extLst>
                <a:ext uri="{FF2B5EF4-FFF2-40B4-BE49-F238E27FC236}">
                  <a16:creationId xmlns:a16="http://schemas.microsoft.com/office/drawing/2014/main" id="{96481C1C-6E0F-A6A6-3E19-5E2DF3BD8646}"/>
                </a:ext>
              </a:extLst>
            </p:cNvPr>
            <p:cNvSpPr>
              <a:spLocks noChangeArrowheads="1"/>
            </p:cNvSpPr>
            <p:nvPr/>
          </p:nvSpPr>
          <p:spPr bwMode="auto">
            <a:xfrm rot="10800000" flipV="1">
              <a:off x="5486409" y="2285999"/>
              <a:ext cx="208910" cy="222258"/>
            </a:xfrm>
            <a:prstGeom prst="ellipse">
              <a:avLst/>
            </a:prstGeom>
            <a:solidFill>
              <a:srgbClr val="00B050"/>
            </a:solidFill>
            <a:ln w="28575">
              <a:solidFill>
                <a:schemeClr val="tx1"/>
              </a:solidFill>
              <a:round/>
              <a:headEnd/>
              <a:tailEnd/>
            </a:ln>
            <a:effectLst/>
          </p:spPr>
          <p:txBody>
            <a:bodyPr wrap="none" anchor="ctr"/>
            <a:lstStyle/>
            <a:p>
              <a:pPr>
                <a:defRPr/>
              </a:pPr>
              <a:endParaRPr lang="en-US" sz="1350"/>
            </a:p>
          </p:txBody>
        </p:sp>
        <p:sp>
          <p:nvSpPr>
            <p:cNvPr id="41" name="Oval 34">
              <a:extLst>
                <a:ext uri="{FF2B5EF4-FFF2-40B4-BE49-F238E27FC236}">
                  <a16:creationId xmlns:a16="http://schemas.microsoft.com/office/drawing/2014/main" id="{B947A357-7721-26A2-9CBD-919921E69737}"/>
                </a:ext>
              </a:extLst>
            </p:cNvPr>
            <p:cNvSpPr>
              <a:spLocks noChangeArrowheads="1"/>
            </p:cNvSpPr>
            <p:nvPr/>
          </p:nvSpPr>
          <p:spPr bwMode="auto">
            <a:xfrm rot="10800000" flipV="1">
              <a:off x="5181606" y="2285999"/>
              <a:ext cx="208910" cy="222258"/>
            </a:xfrm>
            <a:prstGeom prst="ellipse">
              <a:avLst/>
            </a:prstGeom>
            <a:solidFill>
              <a:srgbClr val="00B050"/>
            </a:solidFill>
            <a:ln w="28575">
              <a:solidFill>
                <a:schemeClr val="tx1"/>
              </a:solidFill>
              <a:round/>
              <a:headEnd/>
              <a:tailEnd/>
            </a:ln>
            <a:effectLst/>
          </p:spPr>
          <p:txBody>
            <a:bodyPr wrap="none" anchor="ctr"/>
            <a:lstStyle/>
            <a:p>
              <a:pPr>
                <a:defRPr/>
              </a:pPr>
              <a:endParaRPr lang="en-US" sz="1350"/>
            </a:p>
          </p:txBody>
        </p:sp>
        <p:sp>
          <p:nvSpPr>
            <p:cNvPr id="42" name="Oval 34">
              <a:extLst>
                <a:ext uri="{FF2B5EF4-FFF2-40B4-BE49-F238E27FC236}">
                  <a16:creationId xmlns:a16="http://schemas.microsoft.com/office/drawing/2014/main" id="{C2D1F3B4-7068-F974-B694-73AF2A899CC3}"/>
                </a:ext>
              </a:extLst>
            </p:cNvPr>
            <p:cNvSpPr>
              <a:spLocks noChangeArrowheads="1"/>
            </p:cNvSpPr>
            <p:nvPr/>
          </p:nvSpPr>
          <p:spPr bwMode="auto">
            <a:xfrm rot="10800000" flipV="1">
              <a:off x="4876806" y="2286002"/>
              <a:ext cx="208910" cy="222258"/>
            </a:xfrm>
            <a:prstGeom prst="ellipse">
              <a:avLst/>
            </a:prstGeom>
            <a:solidFill>
              <a:srgbClr val="00B050"/>
            </a:solidFill>
            <a:ln w="28575">
              <a:solidFill>
                <a:schemeClr val="tx1"/>
              </a:solidFill>
              <a:round/>
              <a:headEnd/>
              <a:tailEnd/>
            </a:ln>
            <a:effectLst/>
          </p:spPr>
          <p:txBody>
            <a:bodyPr wrap="none" anchor="ctr"/>
            <a:lstStyle/>
            <a:p>
              <a:pPr>
                <a:defRPr/>
              </a:pPr>
              <a:endParaRPr lang="en-US" sz="1350"/>
            </a:p>
          </p:txBody>
        </p:sp>
        <p:sp>
          <p:nvSpPr>
            <p:cNvPr id="43" name="Oval 34">
              <a:extLst>
                <a:ext uri="{FF2B5EF4-FFF2-40B4-BE49-F238E27FC236}">
                  <a16:creationId xmlns:a16="http://schemas.microsoft.com/office/drawing/2014/main" id="{DF5B5EBC-390C-EC9F-620F-62ABAB2BFECB}"/>
                </a:ext>
              </a:extLst>
            </p:cNvPr>
            <p:cNvSpPr>
              <a:spLocks noChangeArrowheads="1"/>
            </p:cNvSpPr>
            <p:nvPr/>
          </p:nvSpPr>
          <p:spPr bwMode="auto">
            <a:xfrm rot="10800000" flipV="1">
              <a:off x="4572000" y="2285999"/>
              <a:ext cx="208910" cy="222258"/>
            </a:xfrm>
            <a:prstGeom prst="ellipse">
              <a:avLst/>
            </a:prstGeom>
            <a:solidFill>
              <a:srgbClr val="00B050"/>
            </a:solidFill>
            <a:ln w="28575">
              <a:solidFill>
                <a:schemeClr val="tx1"/>
              </a:solidFill>
              <a:round/>
              <a:headEnd/>
              <a:tailEnd/>
            </a:ln>
            <a:effectLst/>
          </p:spPr>
          <p:txBody>
            <a:bodyPr wrap="none" anchor="ctr"/>
            <a:lstStyle/>
            <a:p>
              <a:pPr>
                <a:defRPr/>
              </a:pPr>
              <a:endParaRPr lang="en-US" sz="1350"/>
            </a:p>
          </p:txBody>
        </p:sp>
      </p:grpSp>
      <p:grpSp>
        <p:nvGrpSpPr>
          <p:cNvPr id="44" name="Group 43">
            <a:extLst>
              <a:ext uri="{FF2B5EF4-FFF2-40B4-BE49-F238E27FC236}">
                <a16:creationId xmlns:a16="http://schemas.microsoft.com/office/drawing/2014/main" id="{26E17041-F29E-3BAE-426C-91230B81A60B}"/>
              </a:ext>
            </a:extLst>
          </p:cNvPr>
          <p:cNvGrpSpPr/>
          <p:nvPr/>
        </p:nvGrpSpPr>
        <p:grpSpPr>
          <a:xfrm>
            <a:off x="4855243" y="3693031"/>
            <a:ext cx="1144188" cy="548878"/>
            <a:chOff x="4256090" y="3341687"/>
            <a:chExt cx="1525585" cy="731837"/>
          </a:xfrm>
        </p:grpSpPr>
        <p:sp>
          <p:nvSpPr>
            <p:cNvPr id="45" name="Line 7">
              <a:extLst>
                <a:ext uri="{FF2B5EF4-FFF2-40B4-BE49-F238E27FC236}">
                  <a16:creationId xmlns:a16="http://schemas.microsoft.com/office/drawing/2014/main" id="{7FFD62B0-08F7-F27A-BF03-54DE2E28E504}"/>
                </a:ext>
              </a:extLst>
            </p:cNvPr>
            <p:cNvSpPr>
              <a:spLocks noChangeShapeType="1"/>
            </p:cNvSpPr>
            <p:nvPr/>
          </p:nvSpPr>
          <p:spPr bwMode="auto">
            <a:xfrm>
              <a:off x="4640604" y="3341687"/>
              <a:ext cx="0" cy="731837"/>
            </a:xfrm>
            <a:prstGeom prst="line">
              <a:avLst/>
            </a:prstGeom>
            <a:noFill/>
            <a:ln w="38100">
              <a:solidFill>
                <a:schemeClr val="tx1"/>
              </a:solidFill>
              <a:round/>
              <a:headEnd/>
              <a:tailEnd/>
            </a:ln>
          </p:spPr>
          <p:txBody>
            <a:bodyPr wrap="none" anchor="ctr"/>
            <a:lstStyle/>
            <a:p>
              <a:endParaRPr lang="en-US" sz="1350"/>
            </a:p>
          </p:txBody>
        </p:sp>
        <p:sp>
          <p:nvSpPr>
            <p:cNvPr id="46" name="Line 8">
              <a:extLst>
                <a:ext uri="{FF2B5EF4-FFF2-40B4-BE49-F238E27FC236}">
                  <a16:creationId xmlns:a16="http://schemas.microsoft.com/office/drawing/2014/main" id="{8767482D-8A87-94E8-B932-2E6D2CA6E96D}"/>
                </a:ext>
              </a:extLst>
            </p:cNvPr>
            <p:cNvSpPr>
              <a:spLocks noChangeShapeType="1"/>
            </p:cNvSpPr>
            <p:nvPr/>
          </p:nvSpPr>
          <p:spPr bwMode="auto">
            <a:xfrm>
              <a:off x="4256090" y="3687993"/>
              <a:ext cx="768067" cy="0"/>
            </a:xfrm>
            <a:prstGeom prst="line">
              <a:avLst/>
            </a:prstGeom>
            <a:noFill/>
            <a:ln w="38100">
              <a:solidFill>
                <a:schemeClr val="tx1"/>
              </a:solidFill>
              <a:round/>
              <a:headEnd/>
              <a:tailEnd/>
            </a:ln>
          </p:spPr>
          <p:txBody>
            <a:bodyPr wrap="none" anchor="ctr"/>
            <a:lstStyle/>
            <a:p>
              <a:endParaRPr lang="en-US" sz="1350"/>
            </a:p>
          </p:txBody>
        </p:sp>
        <p:sp>
          <p:nvSpPr>
            <p:cNvPr id="47" name="Text Box 9">
              <a:extLst>
                <a:ext uri="{FF2B5EF4-FFF2-40B4-BE49-F238E27FC236}">
                  <a16:creationId xmlns:a16="http://schemas.microsoft.com/office/drawing/2014/main" id="{8FCB8347-DE12-440D-A0E3-5C189F6D5332}"/>
                </a:ext>
              </a:extLst>
            </p:cNvPr>
            <p:cNvSpPr txBox="1">
              <a:spLocks noChangeArrowheads="1"/>
            </p:cNvSpPr>
            <p:nvPr/>
          </p:nvSpPr>
          <p:spPr bwMode="auto">
            <a:xfrm>
              <a:off x="4636765" y="3341688"/>
              <a:ext cx="1144910" cy="400109"/>
            </a:xfrm>
            <a:prstGeom prst="rect">
              <a:avLst/>
            </a:prstGeom>
            <a:noFill/>
            <a:ln w="38100">
              <a:noFill/>
              <a:miter lim="800000"/>
              <a:headEnd/>
              <a:tailEnd/>
            </a:ln>
          </p:spPr>
          <p:txBody>
            <a:bodyPr>
              <a:spAutoFit/>
            </a:bodyPr>
            <a:lstStyle/>
            <a:p>
              <a:pPr>
                <a:spcBef>
                  <a:spcPct val="50000"/>
                </a:spcBef>
              </a:pPr>
              <a:r>
                <a:rPr lang="en-US" sz="1350" b="1" dirty="0"/>
                <a:t>AA2115</a:t>
              </a:r>
            </a:p>
          </p:txBody>
        </p:sp>
      </p:grpSp>
      <p:sp>
        <p:nvSpPr>
          <p:cNvPr id="48" name="Line Callout 1 36">
            <a:extLst>
              <a:ext uri="{FF2B5EF4-FFF2-40B4-BE49-F238E27FC236}">
                <a16:creationId xmlns:a16="http://schemas.microsoft.com/office/drawing/2014/main" id="{FA3BF13C-A454-AD27-0498-0633B64256E0}"/>
              </a:ext>
            </a:extLst>
          </p:cNvPr>
          <p:cNvSpPr/>
          <p:nvPr/>
        </p:nvSpPr>
        <p:spPr bwMode="auto">
          <a:xfrm>
            <a:off x="7475255" y="4675304"/>
            <a:ext cx="1543050" cy="400050"/>
          </a:xfrm>
          <a:prstGeom prst="borderCallout1">
            <a:avLst>
              <a:gd name="adj1" fmla="val -11737"/>
              <a:gd name="adj2" fmla="val 48019"/>
              <a:gd name="adj3" fmla="val -113389"/>
              <a:gd name="adj4" fmla="val 9891"/>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Key Terrain</a:t>
            </a:r>
          </a:p>
          <a:p>
            <a:pPr algn="ctr" eaLnBrk="0" hangingPunct="0">
              <a:defRPr/>
            </a:pPr>
            <a:endParaRPr lang="en-US" sz="2400" dirty="0">
              <a:latin typeface="Times New Roman" pitchFamily="18" charset="0"/>
            </a:endParaRPr>
          </a:p>
        </p:txBody>
      </p:sp>
      <p:sp>
        <p:nvSpPr>
          <p:cNvPr id="49" name="Line Callout 1 37">
            <a:extLst>
              <a:ext uri="{FF2B5EF4-FFF2-40B4-BE49-F238E27FC236}">
                <a16:creationId xmlns:a16="http://schemas.microsoft.com/office/drawing/2014/main" id="{CE8C17C8-30FE-7141-31BF-9F3B58BAAA33}"/>
              </a:ext>
            </a:extLst>
          </p:cNvPr>
          <p:cNvSpPr/>
          <p:nvPr/>
        </p:nvSpPr>
        <p:spPr bwMode="auto">
          <a:xfrm>
            <a:off x="5546432" y="4209993"/>
            <a:ext cx="1164604" cy="400050"/>
          </a:xfrm>
          <a:prstGeom prst="borderCallout1">
            <a:avLst>
              <a:gd name="adj1" fmla="val 47393"/>
              <a:gd name="adj2" fmla="val 105357"/>
              <a:gd name="adj3" fmla="val -64904"/>
              <a:gd name="adj4" fmla="val 153639"/>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Obstacles</a:t>
            </a:r>
          </a:p>
          <a:p>
            <a:pPr algn="ctr" eaLnBrk="0" hangingPunct="0">
              <a:defRPr/>
            </a:pPr>
            <a:endParaRPr lang="en-US" sz="2400" dirty="0">
              <a:latin typeface="Times New Roman" pitchFamily="18" charset="0"/>
            </a:endParaRPr>
          </a:p>
        </p:txBody>
      </p:sp>
      <p:sp>
        <p:nvSpPr>
          <p:cNvPr id="50" name="Text Box 10">
            <a:extLst>
              <a:ext uri="{FF2B5EF4-FFF2-40B4-BE49-F238E27FC236}">
                <a16:creationId xmlns:a16="http://schemas.microsoft.com/office/drawing/2014/main" id="{AE2A7F1B-1703-45F1-4166-58480BE49CC4}"/>
              </a:ext>
            </a:extLst>
          </p:cNvPr>
          <p:cNvSpPr txBox="1">
            <a:spLocks noChangeArrowheads="1"/>
          </p:cNvSpPr>
          <p:nvPr/>
        </p:nvSpPr>
        <p:spPr bwMode="auto">
          <a:xfrm rot="2821288">
            <a:off x="4132669" y="4017907"/>
            <a:ext cx="1170040" cy="369332"/>
          </a:xfrm>
          <a:prstGeom prst="rect">
            <a:avLst/>
          </a:prstGeom>
          <a:noFill/>
          <a:ln w="38100">
            <a:noFill/>
            <a:miter lim="800000"/>
            <a:headEnd/>
            <a:tailEnd/>
          </a:ln>
          <a:effectLst/>
          <a:scene3d>
            <a:camera prst="orthographicFront">
              <a:rot lat="1799996" lon="18315864" rev="20684121"/>
            </a:camera>
            <a:lightRig rig="threePt" dir="t"/>
          </a:scene3d>
        </p:spPr>
        <p:txBody>
          <a:bodyPr wrap="square">
            <a:spAutoFit/>
          </a:bodyPr>
          <a:lstStyle/>
          <a:p>
            <a:pPr algn="ctr">
              <a:spcBef>
                <a:spcPct val="50000"/>
              </a:spcBef>
              <a:defRPr/>
            </a:pPr>
            <a:r>
              <a:rPr lang="en-US" b="1" dirty="0"/>
              <a:t>EA SLAM</a:t>
            </a:r>
          </a:p>
        </p:txBody>
      </p:sp>
      <p:grpSp>
        <p:nvGrpSpPr>
          <p:cNvPr id="51" name="Group 50">
            <a:extLst>
              <a:ext uri="{FF2B5EF4-FFF2-40B4-BE49-F238E27FC236}">
                <a16:creationId xmlns:a16="http://schemas.microsoft.com/office/drawing/2014/main" id="{75AEE47A-06B0-8EE5-10E2-45E951D1C69E}"/>
              </a:ext>
            </a:extLst>
          </p:cNvPr>
          <p:cNvGrpSpPr/>
          <p:nvPr/>
        </p:nvGrpSpPr>
        <p:grpSpPr>
          <a:xfrm>
            <a:off x="7303808" y="3932354"/>
            <a:ext cx="1144196" cy="548879"/>
            <a:chOff x="6400797" y="4419600"/>
            <a:chExt cx="1525593" cy="731838"/>
          </a:xfrm>
        </p:grpSpPr>
        <p:sp>
          <p:nvSpPr>
            <p:cNvPr id="52" name="Line 7">
              <a:extLst>
                <a:ext uri="{FF2B5EF4-FFF2-40B4-BE49-F238E27FC236}">
                  <a16:creationId xmlns:a16="http://schemas.microsoft.com/office/drawing/2014/main" id="{15B32444-65DD-51AF-B79A-6E2F990DF29F}"/>
                </a:ext>
              </a:extLst>
            </p:cNvPr>
            <p:cNvSpPr>
              <a:spLocks noChangeShapeType="1"/>
            </p:cNvSpPr>
            <p:nvPr/>
          </p:nvSpPr>
          <p:spPr bwMode="auto">
            <a:xfrm>
              <a:off x="6785309" y="4419600"/>
              <a:ext cx="0" cy="731838"/>
            </a:xfrm>
            <a:prstGeom prst="line">
              <a:avLst/>
            </a:prstGeom>
            <a:noFill/>
            <a:ln w="38100">
              <a:solidFill>
                <a:schemeClr val="tx1"/>
              </a:solidFill>
              <a:round/>
              <a:headEnd/>
              <a:tailEnd/>
            </a:ln>
          </p:spPr>
          <p:txBody>
            <a:bodyPr wrap="none" anchor="ctr"/>
            <a:lstStyle/>
            <a:p>
              <a:endParaRPr lang="en-US" sz="1350"/>
            </a:p>
          </p:txBody>
        </p:sp>
        <p:sp>
          <p:nvSpPr>
            <p:cNvPr id="53" name="Line 8">
              <a:extLst>
                <a:ext uri="{FF2B5EF4-FFF2-40B4-BE49-F238E27FC236}">
                  <a16:creationId xmlns:a16="http://schemas.microsoft.com/office/drawing/2014/main" id="{D372A27F-7312-1B3E-1662-567145D6C75D}"/>
                </a:ext>
              </a:extLst>
            </p:cNvPr>
            <p:cNvSpPr>
              <a:spLocks noChangeShapeType="1"/>
            </p:cNvSpPr>
            <p:nvPr/>
          </p:nvSpPr>
          <p:spPr bwMode="auto">
            <a:xfrm>
              <a:off x="6400797" y="4765906"/>
              <a:ext cx="768067" cy="0"/>
            </a:xfrm>
            <a:prstGeom prst="line">
              <a:avLst/>
            </a:prstGeom>
            <a:noFill/>
            <a:ln w="38100">
              <a:solidFill>
                <a:schemeClr val="tx1"/>
              </a:solidFill>
              <a:round/>
              <a:headEnd/>
              <a:tailEnd/>
            </a:ln>
          </p:spPr>
          <p:txBody>
            <a:bodyPr wrap="none" anchor="ctr"/>
            <a:lstStyle/>
            <a:p>
              <a:endParaRPr lang="en-US" sz="1350"/>
            </a:p>
          </p:txBody>
        </p:sp>
        <p:sp>
          <p:nvSpPr>
            <p:cNvPr id="54" name="Text Box 9">
              <a:extLst>
                <a:ext uri="{FF2B5EF4-FFF2-40B4-BE49-F238E27FC236}">
                  <a16:creationId xmlns:a16="http://schemas.microsoft.com/office/drawing/2014/main" id="{8A18D495-785B-63E4-FEC6-71D8EB8F42DC}"/>
                </a:ext>
              </a:extLst>
            </p:cNvPr>
            <p:cNvSpPr txBox="1">
              <a:spLocks noChangeArrowheads="1"/>
            </p:cNvSpPr>
            <p:nvPr/>
          </p:nvSpPr>
          <p:spPr bwMode="auto">
            <a:xfrm>
              <a:off x="6781479" y="4419600"/>
              <a:ext cx="1144911" cy="400109"/>
            </a:xfrm>
            <a:prstGeom prst="rect">
              <a:avLst/>
            </a:prstGeom>
            <a:noFill/>
            <a:ln w="38100">
              <a:noFill/>
              <a:miter lim="800000"/>
              <a:headEnd/>
              <a:tailEnd/>
            </a:ln>
          </p:spPr>
          <p:txBody>
            <a:bodyPr>
              <a:spAutoFit/>
            </a:bodyPr>
            <a:lstStyle/>
            <a:p>
              <a:pPr>
                <a:spcBef>
                  <a:spcPct val="50000"/>
                </a:spcBef>
              </a:pPr>
              <a:r>
                <a:rPr lang="en-US" sz="1350" b="1" dirty="0"/>
                <a:t>AA2145</a:t>
              </a:r>
            </a:p>
          </p:txBody>
        </p:sp>
      </p:grpSp>
      <p:grpSp>
        <p:nvGrpSpPr>
          <p:cNvPr id="55" name="Group 54">
            <a:extLst>
              <a:ext uri="{FF2B5EF4-FFF2-40B4-BE49-F238E27FC236}">
                <a16:creationId xmlns:a16="http://schemas.microsoft.com/office/drawing/2014/main" id="{B2D6B71D-D06D-4118-5723-6EF4D8D1B1D7}"/>
              </a:ext>
            </a:extLst>
          </p:cNvPr>
          <p:cNvGrpSpPr/>
          <p:nvPr/>
        </p:nvGrpSpPr>
        <p:grpSpPr>
          <a:xfrm>
            <a:off x="7190699" y="3495368"/>
            <a:ext cx="1063644" cy="433514"/>
            <a:chOff x="6792964" y="3898827"/>
            <a:chExt cx="1418191" cy="620353"/>
          </a:xfrm>
        </p:grpSpPr>
        <p:sp>
          <p:nvSpPr>
            <p:cNvPr id="56" name="Rectangle 32">
              <a:extLst>
                <a:ext uri="{FF2B5EF4-FFF2-40B4-BE49-F238E27FC236}">
                  <a16:creationId xmlns:a16="http://schemas.microsoft.com/office/drawing/2014/main" id="{0E01EA4E-B5D2-936D-DEB1-A2E386F80BAB}"/>
                </a:ext>
              </a:extLst>
            </p:cNvPr>
            <p:cNvSpPr>
              <a:spLocks noChangeArrowheads="1"/>
            </p:cNvSpPr>
            <p:nvPr/>
          </p:nvSpPr>
          <p:spPr bwMode="auto">
            <a:xfrm rot="20051477">
              <a:off x="6792964" y="4023755"/>
              <a:ext cx="1418191" cy="376238"/>
            </a:xfrm>
            <a:prstGeom prst="rect">
              <a:avLst/>
            </a:prstGeom>
            <a:solidFill>
              <a:srgbClr val="00B050"/>
            </a:solidFill>
            <a:ln w="28575">
              <a:solidFill>
                <a:schemeClr val="tx1"/>
              </a:solidFill>
              <a:miter lim="800000"/>
              <a:headEnd/>
              <a:tailEnd/>
            </a:ln>
            <a:effectLst/>
            <a:scene3d>
              <a:camera prst="orthographicFront">
                <a:rot lat="2711198" lon="2711273" rev="2131780"/>
              </a:camera>
              <a:lightRig rig="threePt" dir="t"/>
            </a:scene3d>
          </p:spPr>
          <p:txBody>
            <a:bodyPr wrap="none" anchor="ctr"/>
            <a:lstStyle/>
            <a:p>
              <a:pPr>
                <a:defRPr/>
              </a:pPr>
              <a:endParaRPr lang="en-US" sz="1350"/>
            </a:p>
          </p:txBody>
        </p:sp>
        <p:sp>
          <p:nvSpPr>
            <p:cNvPr id="57" name="Oval 34">
              <a:extLst>
                <a:ext uri="{FF2B5EF4-FFF2-40B4-BE49-F238E27FC236}">
                  <a16:creationId xmlns:a16="http://schemas.microsoft.com/office/drawing/2014/main" id="{2EC89136-8BBF-2A4A-7CEE-72FB0412056B}"/>
                </a:ext>
              </a:extLst>
            </p:cNvPr>
            <p:cNvSpPr>
              <a:spLocks noChangeArrowheads="1"/>
            </p:cNvSpPr>
            <p:nvPr/>
          </p:nvSpPr>
          <p:spPr bwMode="auto">
            <a:xfrm rot="9251477" flipV="1">
              <a:off x="7813324" y="3898827"/>
              <a:ext cx="208909" cy="222257"/>
            </a:xfrm>
            <a:prstGeom prst="ellipse">
              <a:avLst/>
            </a:prstGeom>
            <a:solidFill>
              <a:srgbClr val="00B050"/>
            </a:solidFill>
            <a:ln w="28575">
              <a:solidFill>
                <a:schemeClr val="tx1"/>
              </a:solidFill>
              <a:round/>
              <a:headEnd/>
              <a:tailEnd/>
            </a:ln>
            <a:effectLst/>
            <a:scene3d>
              <a:camera prst="orthographicFront">
                <a:rot lat="2711198" lon="2711273" rev="2131780"/>
              </a:camera>
              <a:lightRig rig="threePt" dir="t"/>
            </a:scene3d>
          </p:spPr>
          <p:txBody>
            <a:bodyPr wrap="none" anchor="ctr"/>
            <a:lstStyle/>
            <a:p>
              <a:pPr>
                <a:defRPr/>
              </a:pPr>
              <a:endParaRPr lang="en-US" sz="1350"/>
            </a:p>
          </p:txBody>
        </p:sp>
        <p:sp>
          <p:nvSpPr>
            <p:cNvPr id="58" name="Oval 34">
              <a:extLst>
                <a:ext uri="{FF2B5EF4-FFF2-40B4-BE49-F238E27FC236}">
                  <a16:creationId xmlns:a16="http://schemas.microsoft.com/office/drawing/2014/main" id="{150A536B-EBF3-4F81-A092-89320A68758B}"/>
                </a:ext>
              </a:extLst>
            </p:cNvPr>
            <p:cNvSpPr>
              <a:spLocks noChangeArrowheads="1"/>
            </p:cNvSpPr>
            <p:nvPr/>
          </p:nvSpPr>
          <p:spPr bwMode="auto">
            <a:xfrm rot="9251477" flipV="1">
              <a:off x="7538926" y="4031528"/>
              <a:ext cx="208909" cy="222257"/>
            </a:xfrm>
            <a:prstGeom prst="ellipse">
              <a:avLst/>
            </a:prstGeom>
            <a:solidFill>
              <a:srgbClr val="00B050"/>
            </a:solidFill>
            <a:ln w="28575">
              <a:solidFill>
                <a:schemeClr val="tx1"/>
              </a:solidFill>
              <a:round/>
              <a:headEnd/>
              <a:tailEnd/>
            </a:ln>
            <a:effectLst/>
            <a:scene3d>
              <a:camera prst="orthographicFront">
                <a:rot lat="2711198" lon="2711273" rev="2131780"/>
              </a:camera>
              <a:lightRig rig="threePt" dir="t"/>
            </a:scene3d>
          </p:spPr>
          <p:txBody>
            <a:bodyPr wrap="none" anchor="ctr"/>
            <a:lstStyle/>
            <a:p>
              <a:pPr>
                <a:defRPr/>
              </a:pPr>
              <a:endParaRPr lang="en-US" sz="1350"/>
            </a:p>
          </p:txBody>
        </p:sp>
        <p:sp>
          <p:nvSpPr>
            <p:cNvPr id="59" name="Oval 34">
              <a:extLst>
                <a:ext uri="{FF2B5EF4-FFF2-40B4-BE49-F238E27FC236}">
                  <a16:creationId xmlns:a16="http://schemas.microsoft.com/office/drawing/2014/main" id="{41EFBD6E-DF82-E2F1-7804-802543FC2DDA}"/>
                </a:ext>
              </a:extLst>
            </p:cNvPr>
            <p:cNvSpPr>
              <a:spLocks noChangeArrowheads="1"/>
            </p:cNvSpPr>
            <p:nvPr/>
          </p:nvSpPr>
          <p:spPr bwMode="auto">
            <a:xfrm rot="9251477" flipV="1">
              <a:off x="7264522" y="4164232"/>
              <a:ext cx="208909" cy="222257"/>
            </a:xfrm>
            <a:prstGeom prst="ellipse">
              <a:avLst/>
            </a:prstGeom>
            <a:solidFill>
              <a:srgbClr val="00B050"/>
            </a:solidFill>
            <a:ln w="28575">
              <a:solidFill>
                <a:schemeClr val="tx1"/>
              </a:solidFill>
              <a:round/>
              <a:headEnd/>
              <a:tailEnd/>
            </a:ln>
            <a:effectLst/>
            <a:scene3d>
              <a:camera prst="orthographicFront">
                <a:rot lat="2711198" lon="2711273" rev="2131780"/>
              </a:camera>
              <a:lightRig rig="threePt" dir="t"/>
            </a:scene3d>
          </p:spPr>
          <p:txBody>
            <a:bodyPr wrap="none" anchor="ctr"/>
            <a:lstStyle/>
            <a:p>
              <a:pPr>
                <a:defRPr/>
              </a:pPr>
              <a:endParaRPr lang="en-US" sz="1350"/>
            </a:p>
          </p:txBody>
        </p:sp>
        <p:sp>
          <p:nvSpPr>
            <p:cNvPr id="60" name="Oval 34">
              <a:extLst>
                <a:ext uri="{FF2B5EF4-FFF2-40B4-BE49-F238E27FC236}">
                  <a16:creationId xmlns:a16="http://schemas.microsoft.com/office/drawing/2014/main" id="{7D53BABE-5597-C606-86D5-0CA7D72D4102}"/>
                </a:ext>
              </a:extLst>
            </p:cNvPr>
            <p:cNvSpPr>
              <a:spLocks noChangeArrowheads="1"/>
            </p:cNvSpPr>
            <p:nvPr/>
          </p:nvSpPr>
          <p:spPr bwMode="auto">
            <a:xfrm rot="9251477" flipV="1">
              <a:off x="6990138" y="4296923"/>
              <a:ext cx="208909" cy="222257"/>
            </a:xfrm>
            <a:prstGeom prst="ellipse">
              <a:avLst/>
            </a:prstGeom>
            <a:solidFill>
              <a:srgbClr val="00B050"/>
            </a:solidFill>
            <a:ln w="28575">
              <a:solidFill>
                <a:schemeClr val="tx1"/>
              </a:solidFill>
              <a:round/>
              <a:headEnd/>
              <a:tailEnd/>
            </a:ln>
            <a:effectLst/>
            <a:scene3d>
              <a:camera prst="orthographicFront">
                <a:rot lat="2711198" lon="2711273" rev="2131780"/>
              </a:camera>
              <a:lightRig rig="threePt" dir="t"/>
            </a:scene3d>
          </p:spPr>
          <p:txBody>
            <a:bodyPr wrap="none" anchor="ctr"/>
            <a:lstStyle/>
            <a:p>
              <a:pPr>
                <a:defRPr/>
              </a:pPr>
              <a:endParaRPr lang="en-US" sz="1350"/>
            </a:p>
          </p:txBody>
        </p:sp>
      </p:grpSp>
      <p:sp>
        <p:nvSpPr>
          <p:cNvPr id="61" name="Parallelogram 60">
            <a:extLst>
              <a:ext uri="{FF2B5EF4-FFF2-40B4-BE49-F238E27FC236}">
                <a16:creationId xmlns:a16="http://schemas.microsoft.com/office/drawing/2014/main" id="{81909D7A-8467-4B2D-D673-5D4E7C2AAB22}"/>
              </a:ext>
            </a:extLst>
          </p:cNvPr>
          <p:cNvSpPr/>
          <p:nvPr/>
        </p:nvSpPr>
        <p:spPr>
          <a:xfrm rot="1838997">
            <a:off x="4753368" y="3650703"/>
            <a:ext cx="573806" cy="515254"/>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Slide Number Placeholder 54">
            <a:extLst>
              <a:ext uri="{FF2B5EF4-FFF2-40B4-BE49-F238E27FC236}">
                <a16:creationId xmlns:a16="http://schemas.microsoft.com/office/drawing/2014/main" id="{42992604-55A8-8D3E-DF49-513A4549A133}"/>
              </a:ext>
            </a:extLst>
          </p:cNvPr>
          <p:cNvSpPr txBox="1">
            <a:spLocks/>
          </p:cNvSpPr>
          <p:nvPr/>
        </p:nvSpPr>
        <p:spPr>
          <a:xfrm>
            <a:off x="6179472" y="5578263"/>
            <a:ext cx="154305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1A26B-79DC-4A53-857D-7401E21E816A}" type="slidenum">
              <a:rPr lang="en-US" sz="900"/>
              <a:pPr/>
              <a:t>33</a:t>
            </a:fld>
            <a:endParaRPr lang="en-US" sz="900"/>
          </a:p>
        </p:txBody>
      </p:sp>
    </p:spTree>
    <p:extLst>
      <p:ext uri="{BB962C8B-B14F-4D97-AF65-F5344CB8AC3E}">
        <p14:creationId xmlns:p14="http://schemas.microsoft.com/office/powerpoint/2010/main" val="36967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1000"/>
                                        <p:tgtEl>
                                          <p:spTgt spid="48"/>
                                        </p:tgtEl>
                                      </p:cBhvr>
                                    </p:animEffect>
                                    <p:anim calcmode="lin" valueType="num">
                                      <p:cBhvr>
                                        <p:cTn id="34" dur="1000" fill="hold"/>
                                        <p:tgtEl>
                                          <p:spTgt spid="48"/>
                                        </p:tgtEl>
                                        <p:attrNameLst>
                                          <p:attrName>ppt_x</p:attrName>
                                        </p:attrNameLst>
                                      </p:cBhvr>
                                      <p:tavLst>
                                        <p:tav tm="0">
                                          <p:val>
                                            <p:strVal val="#ppt_x"/>
                                          </p:val>
                                        </p:tav>
                                        <p:tav tm="100000">
                                          <p:val>
                                            <p:strVal val="#ppt_x"/>
                                          </p:val>
                                        </p:tav>
                                      </p:tavLst>
                                    </p:anim>
                                    <p:anim calcmode="lin" valueType="num">
                                      <p:cBhvr>
                                        <p:cTn id="3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animBg="1"/>
      <p:bldP spid="48"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E024D0-3446-0FB1-6EF2-9E2863FB0EA2}"/>
              </a:ext>
            </a:extLst>
          </p:cNvPr>
          <p:cNvPicPr>
            <a:picLocks noChangeAspect="1" noChangeArrowheads="1"/>
          </p:cNvPicPr>
          <p:nvPr/>
        </p:nvPicPr>
        <p:blipFill rotWithShape="1">
          <a:blip r:embed="rId3" cstate="print"/>
          <a:srcRect l="5577" r="8646" b="1"/>
          <a:stretch/>
        </p:blipFill>
        <p:spPr bwMode="auto">
          <a:xfrm>
            <a:off x="-19816" y="1203158"/>
            <a:ext cx="9143985" cy="5654842"/>
          </a:xfrm>
          <a:prstGeom prst="rect">
            <a:avLst/>
          </a:prstGeom>
          <a:noFill/>
        </p:spPr>
      </p:pic>
      <p:sp>
        <p:nvSpPr>
          <p:cNvPr id="3" name="Rectangle 2">
            <a:extLst>
              <a:ext uri="{FF2B5EF4-FFF2-40B4-BE49-F238E27FC236}">
                <a16:creationId xmlns:a16="http://schemas.microsoft.com/office/drawing/2014/main" id="{8D07B5F5-B986-9592-3020-481996BB94FF}"/>
              </a:ext>
            </a:extLst>
          </p:cNvPr>
          <p:cNvSpPr txBox="1">
            <a:spLocks noChangeArrowheads="1"/>
          </p:cNvSpPr>
          <p:nvPr/>
        </p:nvSpPr>
        <p:spPr bwMode="auto">
          <a:xfrm>
            <a:off x="0" y="365012"/>
            <a:ext cx="9143985" cy="558627"/>
          </a:xfrm>
          <a:prstGeom prst="rect">
            <a:avLst/>
          </a:prstGeom>
        </p:spPr>
        <p:txBody>
          <a:bodyPr vert="horz" lIns="68580" tIns="34290" rIns="68580" bIns="34290" rtlCol="0" anchor="ctr">
            <a:noAutofit/>
          </a:bodyPr>
          <a:lstStyle/>
          <a:p>
            <a:pPr algn="ctr">
              <a:lnSpc>
                <a:spcPct val="90000"/>
              </a:lnSpc>
              <a:spcBef>
                <a:spcPct val="0"/>
              </a:spcBef>
              <a:spcAft>
                <a:spcPts val="450"/>
              </a:spcAft>
              <a:defRPr/>
            </a:pPr>
            <a:r>
              <a:rPr lang="en-US" sz="3600" b="1" dirty="0">
                <a:solidFill>
                  <a:schemeClr val="tx1">
                    <a:lumMod val="85000"/>
                    <a:lumOff val="15000"/>
                  </a:schemeClr>
                </a:solidFill>
                <a:latin typeface="Arial" panose="020B0604020202020204" pitchFamily="34" charset="0"/>
                <a:ea typeface="+mj-ea"/>
                <a:cs typeface="Arial" panose="020B0604020202020204" pitchFamily="34" charset="0"/>
              </a:rPr>
              <a:t>    On the Position</a:t>
            </a: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07901" y="6588045"/>
            <a:ext cx="336084" cy="273844"/>
          </a:xfrm>
        </p:spPr>
        <p:txBody>
          <a:bodyPr vert="horz" lIns="68580" tIns="34290" rIns="68580" bIns="34290" rtlCol="0" anchor="ctr">
            <a:normAutofit/>
          </a:bodyPr>
          <a:lstStyle/>
          <a:p>
            <a:pPr defTabSz="342900">
              <a:spcAft>
                <a:spcPts val="450"/>
              </a:spcAft>
            </a:pPr>
            <a:fld id="{A10425F9-E3D6-4775-B400-2557D74789E7}" type="slidenum">
              <a:rPr lang="en-US">
                <a:solidFill>
                  <a:srgbClr val="FFFFFF"/>
                </a:solidFill>
              </a:rPr>
              <a:pPr defTabSz="342900">
                <a:spcAft>
                  <a:spcPts val="450"/>
                </a:spcAft>
              </a:pPr>
              <a:t>34</a:t>
            </a:fld>
            <a:endParaRPr lang="en-US" dirty="0">
              <a:solidFill>
                <a:srgbClr val="FFFFFF"/>
              </a:solidFill>
            </a:endParaRPr>
          </a:p>
        </p:txBody>
      </p:sp>
      <p:grpSp>
        <p:nvGrpSpPr>
          <p:cNvPr id="12" name="Group 11">
            <a:extLst>
              <a:ext uri="{FF2B5EF4-FFF2-40B4-BE49-F238E27FC236}">
                <a16:creationId xmlns:a16="http://schemas.microsoft.com/office/drawing/2014/main" id="{AF52DF10-7733-EBE6-E7E6-D2FCF76893AE}"/>
              </a:ext>
            </a:extLst>
          </p:cNvPr>
          <p:cNvGrpSpPr/>
          <p:nvPr/>
        </p:nvGrpSpPr>
        <p:grpSpPr>
          <a:xfrm>
            <a:off x="1794590" y="3521212"/>
            <a:ext cx="867218" cy="1428750"/>
            <a:chOff x="1733706" y="3065502"/>
            <a:chExt cx="1156290" cy="1905000"/>
          </a:xfrm>
        </p:grpSpPr>
        <p:sp>
          <p:nvSpPr>
            <p:cNvPr id="13" name="Oval 12">
              <a:extLst>
                <a:ext uri="{FF2B5EF4-FFF2-40B4-BE49-F238E27FC236}">
                  <a16:creationId xmlns:a16="http://schemas.microsoft.com/office/drawing/2014/main" id="{81170A0A-8CD5-DB1E-1CE4-6CE0D3637562}"/>
                </a:ext>
              </a:extLst>
            </p:cNvPr>
            <p:cNvSpPr/>
            <p:nvPr/>
          </p:nvSpPr>
          <p:spPr bwMode="auto">
            <a:xfrm rot="4342984">
              <a:off x="1480296" y="3560802"/>
              <a:ext cx="1905000" cy="914400"/>
            </a:xfrm>
            <a:prstGeom prst="ellipse">
              <a:avLst/>
            </a:prstGeom>
            <a:noFill/>
            <a:ln w="31750" cap="flat" cmpd="sng" algn="ctr">
              <a:solidFill>
                <a:schemeClr val="tx1"/>
              </a:solidFill>
              <a:prstDash val="solid"/>
              <a:round/>
              <a:headEnd type="none" w="med" len="med"/>
              <a:tailEnd type="none" w="med" len="med"/>
            </a:ln>
            <a:effectLst/>
            <a:scene3d>
              <a:camera prst="orthographicFront">
                <a:rot lat="20699999" lon="3000000" rev="0"/>
              </a:camera>
              <a:lightRig rig="threePt" dir="t"/>
            </a:scene3d>
          </p:spPr>
          <p:txBody>
            <a:bodyPr/>
            <a:lstStyle/>
            <a:p>
              <a:pPr eaLnBrk="0" hangingPunct="0">
                <a:defRPr/>
              </a:pPr>
              <a:endParaRPr lang="en-US" sz="2100">
                <a:latin typeface="Times New Roman" pitchFamily="18" charset="0"/>
              </a:endParaRPr>
            </a:p>
          </p:txBody>
        </p:sp>
        <p:cxnSp>
          <p:nvCxnSpPr>
            <p:cNvPr id="14" name="Straight Connector 13">
              <a:extLst>
                <a:ext uri="{FF2B5EF4-FFF2-40B4-BE49-F238E27FC236}">
                  <a16:creationId xmlns:a16="http://schemas.microsoft.com/office/drawing/2014/main" id="{772A865B-AF8C-570F-A818-0B53C1F918AC}"/>
                </a:ext>
              </a:extLst>
            </p:cNvPr>
            <p:cNvCxnSpPr/>
            <p:nvPr/>
          </p:nvCxnSpPr>
          <p:spPr bwMode="auto">
            <a:xfrm rot="9742984">
              <a:off x="1733706" y="4185849"/>
              <a:ext cx="501114" cy="14208"/>
            </a:xfrm>
            <a:prstGeom prst="line">
              <a:avLst/>
            </a:prstGeom>
            <a:solidFill>
              <a:schemeClr val="accent1"/>
            </a:solidFill>
            <a:ln w="31750" cap="flat" cmpd="sng" algn="ctr">
              <a:solidFill>
                <a:schemeClr val="tx1"/>
              </a:solidFill>
              <a:prstDash val="solid"/>
              <a:round/>
              <a:headEnd type="none" w="med" len="med"/>
              <a:tailEnd type="none" w="med" len="med"/>
            </a:ln>
            <a:effectLst/>
            <a:scene3d>
              <a:camera prst="orthographicFront">
                <a:rot lat="20699999" lon="3000000" rev="0"/>
              </a:camera>
              <a:lightRig rig="threePt" dir="t"/>
            </a:scene3d>
          </p:spPr>
        </p:cxnSp>
      </p:grpSp>
      <p:sp>
        <p:nvSpPr>
          <p:cNvPr id="17" name="Text Box 10">
            <a:extLst>
              <a:ext uri="{FF2B5EF4-FFF2-40B4-BE49-F238E27FC236}">
                <a16:creationId xmlns:a16="http://schemas.microsoft.com/office/drawing/2014/main" id="{CF1927E4-962C-5DE3-9221-611CD249F21A}"/>
              </a:ext>
            </a:extLst>
          </p:cNvPr>
          <p:cNvSpPr txBox="1">
            <a:spLocks noChangeArrowheads="1"/>
          </p:cNvSpPr>
          <p:nvPr/>
        </p:nvSpPr>
        <p:spPr bwMode="auto">
          <a:xfrm rot="3395557">
            <a:off x="1748052" y="4033829"/>
            <a:ext cx="1217650" cy="369332"/>
          </a:xfrm>
          <a:prstGeom prst="rect">
            <a:avLst/>
          </a:prstGeom>
          <a:noFill/>
          <a:ln w="38100">
            <a:noFill/>
            <a:miter lim="800000"/>
            <a:headEnd/>
            <a:tailEnd/>
          </a:ln>
          <a:effectLst/>
          <a:scene3d>
            <a:camera prst="orthographicFront">
              <a:rot lat="1799996" lon="18315864" rev="20684121"/>
            </a:camera>
            <a:lightRig rig="threePt" dir="t"/>
          </a:scene3d>
        </p:spPr>
        <p:txBody>
          <a:bodyPr>
            <a:spAutoFit/>
          </a:bodyPr>
          <a:lstStyle/>
          <a:p>
            <a:pPr algn="ctr">
              <a:spcBef>
                <a:spcPct val="50000"/>
              </a:spcBef>
              <a:defRPr/>
            </a:pPr>
            <a:r>
              <a:rPr lang="en-US" b="1" dirty="0"/>
              <a:t>BP 1</a:t>
            </a:r>
          </a:p>
        </p:txBody>
      </p:sp>
      <p:grpSp>
        <p:nvGrpSpPr>
          <p:cNvPr id="18" name="Group 17">
            <a:extLst>
              <a:ext uri="{FF2B5EF4-FFF2-40B4-BE49-F238E27FC236}">
                <a16:creationId xmlns:a16="http://schemas.microsoft.com/office/drawing/2014/main" id="{6F18C363-EC67-6BF0-8A58-A4713B45C1AD}"/>
              </a:ext>
            </a:extLst>
          </p:cNvPr>
          <p:cNvGrpSpPr/>
          <p:nvPr/>
        </p:nvGrpSpPr>
        <p:grpSpPr>
          <a:xfrm>
            <a:off x="2171799" y="2911496"/>
            <a:ext cx="1144193" cy="548879"/>
            <a:chOff x="3838575" y="2317750"/>
            <a:chExt cx="1525590" cy="731838"/>
          </a:xfrm>
        </p:grpSpPr>
        <p:sp>
          <p:nvSpPr>
            <p:cNvPr id="20" name="Line 7">
              <a:extLst>
                <a:ext uri="{FF2B5EF4-FFF2-40B4-BE49-F238E27FC236}">
                  <a16:creationId xmlns:a16="http://schemas.microsoft.com/office/drawing/2014/main" id="{F6A75087-4FC0-A7D3-DDB9-A192725323BD}"/>
                </a:ext>
              </a:extLst>
            </p:cNvPr>
            <p:cNvSpPr>
              <a:spLocks noChangeShapeType="1"/>
            </p:cNvSpPr>
            <p:nvPr/>
          </p:nvSpPr>
          <p:spPr bwMode="auto">
            <a:xfrm>
              <a:off x="4223088" y="2317750"/>
              <a:ext cx="0" cy="731838"/>
            </a:xfrm>
            <a:prstGeom prst="line">
              <a:avLst/>
            </a:prstGeom>
            <a:noFill/>
            <a:ln w="38100">
              <a:solidFill>
                <a:schemeClr val="tx1"/>
              </a:solidFill>
              <a:round/>
              <a:headEnd/>
              <a:tailEnd/>
            </a:ln>
          </p:spPr>
          <p:txBody>
            <a:bodyPr wrap="none" anchor="ctr"/>
            <a:lstStyle/>
            <a:p>
              <a:endParaRPr lang="en-US" sz="1350"/>
            </a:p>
          </p:txBody>
        </p:sp>
        <p:sp>
          <p:nvSpPr>
            <p:cNvPr id="22" name="Line 8">
              <a:extLst>
                <a:ext uri="{FF2B5EF4-FFF2-40B4-BE49-F238E27FC236}">
                  <a16:creationId xmlns:a16="http://schemas.microsoft.com/office/drawing/2014/main" id="{2CFAE746-31FB-53DF-6E45-8340EF9C26FA}"/>
                </a:ext>
              </a:extLst>
            </p:cNvPr>
            <p:cNvSpPr>
              <a:spLocks noChangeShapeType="1"/>
            </p:cNvSpPr>
            <p:nvPr/>
          </p:nvSpPr>
          <p:spPr bwMode="auto">
            <a:xfrm>
              <a:off x="3838575" y="2664056"/>
              <a:ext cx="768068" cy="0"/>
            </a:xfrm>
            <a:prstGeom prst="line">
              <a:avLst/>
            </a:prstGeom>
            <a:noFill/>
            <a:ln w="38100">
              <a:solidFill>
                <a:schemeClr val="tx1"/>
              </a:solidFill>
              <a:round/>
              <a:headEnd/>
              <a:tailEnd/>
            </a:ln>
          </p:spPr>
          <p:txBody>
            <a:bodyPr wrap="none" anchor="ctr"/>
            <a:lstStyle/>
            <a:p>
              <a:endParaRPr lang="en-US" sz="1350"/>
            </a:p>
          </p:txBody>
        </p:sp>
        <p:sp>
          <p:nvSpPr>
            <p:cNvPr id="24" name="Text Box 9">
              <a:extLst>
                <a:ext uri="{FF2B5EF4-FFF2-40B4-BE49-F238E27FC236}">
                  <a16:creationId xmlns:a16="http://schemas.microsoft.com/office/drawing/2014/main" id="{A0CF9FD0-BFDC-BEE0-BDDE-A8DBB66C4DEE}"/>
                </a:ext>
              </a:extLst>
            </p:cNvPr>
            <p:cNvSpPr txBox="1">
              <a:spLocks noChangeArrowheads="1"/>
            </p:cNvSpPr>
            <p:nvPr/>
          </p:nvSpPr>
          <p:spPr bwMode="auto">
            <a:xfrm>
              <a:off x="4219254" y="2317750"/>
              <a:ext cx="1144911" cy="400109"/>
            </a:xfrm>
            <a:prstGeom prst="rect">
              <a:avLst/>
            </a:prstGeom>
            <a:noFill/>
            <a:ln w="38100">
              <a:noFill/>
              <a:miter lim="800000"/>
              <a:headEnd/>
              <a:tailEnd/>
            </a:ln>
          </p:spPr>
          <p:txBody>
            <a:bodyPr>
              <a:spAutoFit/>
            </a:bodyPr>
            <a:lstStyle/>
            <a:p>
              <a:pPr>
                <a:spcBef>
                  <a:spcPct val="50000"/>
                </a:spcBef>
              </a:pPr>
              <a:r>
                <a:rPr lang="en-US" sz="1350" b="1" dirty="0"/>
                <a:t>AA2105</a:t>
              </a:r>
            </a:p>
          </p:txBody>
        </p:sp>
      </p:grpSp>
      <p:grpSp>
        <p:nvGrpSpPr>
          <p:cNvPr id="31" name="Group 30">
            <a:extLst>
              <a:ext uri="{FF2B5EF4-FFF2-40B4-BE49-F238E27FC236}">
                <a16:creationId xmlns:a16="http://schemas.microsoft.com/office/drawing/2014/main" id="{96E3A60E-3543-CDDA-8B41-55BDFE9FA9B5}"/>
              </a:ext>
            </a:extLst>
          </p:cNvPr>
          <p:cNvGrpSpPr/>
          <p:nvPr/>
        </p:nvGrpSpPr>
        <p:grpSpPr>
          <a:xfrm>
            <a:off x="2721187" y="3165237"/>
            <a:ext cx="1145381" cy="548879"/>
            <a:chOff x="6384925" y="2940050"/>
            <a:chExt cx="1527175" cy="731838"/>
          </a:xfrm>
        </p:grpSpPr>
        <p:sp>
          <p:nvSpPr>
            <p:cNvPr id="32" name="Line 7">
              <a:extLst>
                <a:ext uri="{FF2B5EF4-FFF2-40B4-BE49-F238E27FC236}">
                  <a16:creationId xmlns:a16="http://schemas.microsoft.com/office/drawing/2014/main" id="{BC4E41C3-10F8-2E4F-F76D-30863A8DB0EA}"/>
                </a:ext>
              </a:extLst>
            </p:cNvPr>
            <p:cNvSpPr>
              <a:spLocks noChangeShapeType="1"/>
            </p:cNvSpPr>
            <p:nvPr/>
          </p:nvSpPr>
          <p:spPr bwMode="auto">
            <a:xfrm>
              <a:off x="6769838" y="2940050"/>
              <a:ext cx="0" cy="731838"/>
            </a:xfrm>
            <a:prstGeom prst="line">
              <a:avLst/>
            </a:prstGeom>
            <a:noFill/>
            <a:ln w="38100">
              <a:solidFill>
                <a:schemeClr val="tx1"/>
              </a:solidFill>
              <a:round/>
              <a:headEnd/>
              <a:tailEnd/>
            </a:ln>
          </p:spPr>
          <p:txBody>
            <a:bodyPr wrap="none" anchor="ctr"/>
            <a:lstStyle/>
            <a:p>
              <a:endParaRPr lang="en-US" sz="1350"/>
            </a:p>
          </p:txBody>
        </p:sp>
        <p:sp>
          <p:nvSpPr>
            <p:cNvPr id="33" name="Line 8">
              <a:extLst>
                <a:ext uri="{FF2B5EF4-FFF2-40B4-BE49-F238E27FC236}">
                  <a16:creationId xmlns:a16="http://schemas.microsoft.com/office/drawing/2014/main" id="{4B633CE8-FE8A-267C-0802-C552A6690A73}"/>
                </a:ext>
              </a:extLst>
            </p:cNvPr>
            <p:cNvSpPr>
              <a:spLocks noChangeShapeType="1"/>
            </p:cNvSpPr>
            <p:nvPr/>
          </p:nvSpPr>
          <p:spPr bwMode="auto">
            <a:xfrm>
              <a:off x="6384925" y="3286356"/>
              <a:ext cx="768867" cy="0"/>
            </a:xfrm>
            <a:prstGeom prst="line">
              <a:avLst/>
            </a:prstGeom>
            <a:noFill/>
            <a:ln w="38100">
              <a:solidFill>
                <a:schemeClr val="tx1"/>
              </a:solidFill>
              <a:round/>
              <a:headEnd/>
              <a:tailEnd/>
            </a:ln>
          </p:spPr>
          <p:txBody>
            <a:bodyPr wrap="none" anchor="ctr"/>
            <a:lstStyle/>
            <a:p>
              <a:endParaRPr lang="en-US" sz="1350"/>
            </a:p>
          </p:txBody>
        </p:sp>
        <p:sp>
          <p:nvSpPr>
            <p:cNvPr id="35" name="Text Box 9">
              <a:extLst>
                <a:ext uri="{FF2B5EF4-FFF2-40B4-BE49-F238E27FC236}">
                  <a16:creationId xmlns:a16="http://schemas.microsoft.com/office/drawing/2014/main" id="{1F5FF03F-1336-194E-222E-974422CBD197}"/>
                </a:ext>
              </a:extLst>
            </p:cNvPr>
            <p:cNvSpPr txBox="1">
              <a:spLocks noChangeArrowheads="1"/>
            </p:cNvSpPr>
            <p:nvPr/>
          </p:nvSpPr>
          <p:spPr bwMode="auto">
            <a:xfrm>
              <a:off x="6765998" y="2940050"/>
              <a:ext cx="1146102" cy="400109"/>
            </a:xfrm>
            <a:prstGeom prst="rect">
              <a:avLst/>
            </a:prstGeom>
            <a:noFill/>
            <a:ln w="38100">
              <a:noFill/>
              <a:miter lim="800000"/>
              <a:headEnd/>
              <a:tailEnd/>
            </a:ln>
          </p:spPr>
          <p:txBody>
            <a:bodyPr>
              <a:spAutoFit/>
            </a:bodyPr>
            <a:lstStyle/>
            <a:p>
              <a:pPr>
                <a:spcBef>
                  <a:spcPct val="50000"/>
                </a:spcBef>
              </a:pPr>
              <a:r>
                <a:rPr lang="en-US" sz="1350" b="1" dirty="0"/>
                <a:t>AA2110</a:t>
              </a:r>
            </a:p>
          </p:txBody>
        </p:sp>
      </p:grpSp>
      <p:sp>
        <p:nvSpPr>
          <p:cNvPr id="50" name="Text Box 10">
            <a:extLst>
              <a:ext uri="{FF2B5EF4-FFF2-40B4-BE49-F238E27FC236}">
                <a16:creationId xmlns:a16="http://schemas.microsoft.com/office/drawing/2014/main" id="{AE2A7F1B-1703-45F1-4166-58480BE49CC4}"/>
              </a:ext>
            </a:extLst>
          </p:cNvPr>
          <p:cNvSpPr txBox="1">
            <a:spLocks noChangeArrowheads="1"/>
          </p:cNvSpPr>
          <p:nvPr/>
        </p:nvSpPr>
        <p:spPr bwMode="auto">
          <a:xfrm rot="2821288">
            <a:off x="4264172" y="3959291"/>
            <a:ext cx="1170040" cy="369332"/>
          </a:xfrm>
          <a:prstGeom prst="rect">
            <a:avLst/>
          </a:prstGeom>
          <a:noFill/>
          <a:ln w="38100">
            <a:noFill/>
            <a:miter lim="800000"/>
            <a:headEnd/>
            <a:tailEnd/>
          </a:ln>
          <a:effectLst/>
          <a:scene3d>
            <a:camera prst="orthographicFront">
              <a:rot lat="1799996" lon="18315864" rev="20684121"/>
            </a:camera>
            <a:lightRig rig="threePt" dir="t"/>
          </a:scene3d>
        </p:spPr>
        <p:txBody>
          <a:bodyPr wrap="square">
            <a:spAutoFit/>
          </a:bodyPr>
          <a:lstStyle/>
          <a:p>
            <a:pPr algn="ctr">
              <a:spcBef>
                <a:spcPct val="50000"/>
              </a:spcBef>
              <a:defRPr/>
            </a:pPr>
            <a:r>
              <a:rPr lang="en-US" b="1" dirty="0"/>
              <a:t>EA SLAM</a:t>
            </a:r>
          </a:p>
        </p:txBody>
      </p:sp>
      <p:sp>
        <p:nvSpPr>
          <p:cNvPr id="61" name="Parallelogram 60">
            <a:extLst>
              <a:ext uri="{FF2B5EF4-FFF2-40B4-BE49-F238E27FC236}">
                <a16:creationId xmlns:a16="http://schemas.microsoft.com/office/drawing/2014/main" id="{81909D7A-8467-4B2D-D673-5D4E7C2AAB22}"/>
              </a:ext>
            </a:extLst>
          </p:cNvPr>
          <p:cNvSpPr/>
          <p:nvPr/>
        </p:nvSpPr>
        <p:spPr>
          <a:xfrm rot="1838997">
            <a:off x="4847945" y="3601537"/>
            <a:ext cx="573806" cy="515254"/>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Slide Number Placeholder 54">
            <a:extLst>
              <a:ext uri="{FF2B5EF4-FFF2-40B4-BE49-F238E27FC236}">
                <a16:creationId xmlns:a16="http://schemas.microsoft.com/office/drawing/2014/main" id="{42992604-55A8-8D3E-DF49-513A4549A133}"/>
              </a:ext>
            </a:extLst>
          </p:cNvPr>
          <p:cNvSpPr txBox="1">
            <a:spLocks/>
          </p:cNvSpPr>
          <p:nvPr/>
        </p:nvSpPr>
        <p:spPr>
          <a:xfrm>
            <a:off x="6179472" y="5578263"/>
            <a:ext cx="154305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1A26B-79DC-4A53-857D-7401E21E816A}" type="slidenum">
              <a:rPr lang="en-US" sz="900"/>
              <a:pPr/>
              <a:t>34</a:t>
            </a:fld>
            <a:endParaRPr lang="en-US" sz="900"/>
          </a:p>
        </p:txBody>
      </p:sp>
      <p:cxnSp>
        <p:nvCxnSpPr>
          <p:cNvPr id="9" name="Straight Connector 8">
            <a:extLst>
              <a:ext uri="{FF2B5EF4-FFF2-40B4-BE49-F238E27FC236}">
                <a16:creationId xmlns:a16="http://schemas.microsoft.com/office/drawing/2014/main" id="{AABD0B95-A817-1F6F-D52E-AECCD46EEDC1}"/>
              </a:ext>
            </a:extLst>
          </p:cNvPr>
          <p:cNvCxnSpPr/>
          <p:nvPr/>
        </p:nvCxnSpPr>
        <p:spPr>
          <a:xfrm>
            <a:off x="4014482" y="4279828"/>
            <a:ext cx="519489" cy="511393"/>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D20DE289-83B4-1F78-8091-98A8CA4041CB}"/>
              </a:ext>
            </a:extLst>
          </p:cNvPr>
          <p:cNvCxnSpPr>
            <a:cxnSpLocks/>
          </p:cNvCxnSpPr>
          <p:nvPr/>
        </p:nvCxnSpPr>
        <p:spPr>
          <a:xfrm flipV="1">
            <a:off x="3900119" y="4235587"/>
            <a:ext cx="215750" cy="86306"/>
          </a:xfrm>
          <a:prstGeom prst="line">
            <a:avLst/>
          </a:prstGeom>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E1195A17-12A8-1555-59C2-00D1EBC6C980}"/>
              </a:ext>
            </a:extLst>
          </p:cNvPr>
          <p:cNvCxnSpPr>
            <a:cxnSpLocks/>
          </p:cNvCxnSpPr>
          <p:nvPr/>
        </p:nvCxnSpPr>
        <p:spPr>
          <a:xfrm flipV="1">
            <a:off x="4464606" y="4743122"/>
            <a:ext cx="175142" cy="103824"/>
          </a:xfrm>
          <a:prstGeom prst="line">
            <a:avLst/>
          </a:prstGeom>
          <a:ln/>
        </p:spPr>
        <p:style>
          <a:lnRef idx="3">
            <a:schemeClr val="dk1"/>
          </a:lnRef>
          <a:fillRef idx="0">
            <a:schemeClr val="dk1"/>
          </a:fillRef>
          <a:effectRef idx="2">
            <a:schemeClr val="dk1"/>
          </a:effectRef>
          <a:fontRef idx="minor">
            <a:schemeClr val="tx1"/>
          </a:fontRef>
        </p:style>
      </p:cxnSp>
      <p:sp>
        <p:nvSpPr>
          <p:cNvPr id="63" name="Circle: Hollow 62">
            <a:extLst>
              <a:ext uri="{FF2B5EF4-FFF2-40B4-BE49-F238E27FC236}">
                <a16:creationId xmlns:a16="http://schemas.microsoft.com/office/drawing/2014/main" id="{87F3C25C-513D-E056-4B1B-8E6EB9FD4120}"/>
              </a:ext>
            </a:extLst>
          </p:cNvPr>
          <p:cNvSpPr/>
          <p:nvPr/>
        </p:nvSpPr>
        <p:spPr>
          <a:xfrm>
            <a:off x="2082056" y="2674723"/>
            <a:ext cx="1625296" cy="1267031"/>
          </a:xfrm>
          <a:prstGeom prst="donut">
            <a:avLst>
              <a:gd name="adj" fmla="val 371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Line Callout 1 12">
            <a:extLst>
              <a:ext uri="{FF2B5EF4-FFF2-40B4-BE49-F238E27FC236}">
                <a16:creationId xmlns:a16="http://schemas.microsoft.com/office/drawing/2014/main" id="{A9372248-D8C2-397D-8424-86F61CAFD95C}"/>
              </a:ext>
            </a:extLst>
          </p:cNvPr>
          <p:cNvSpPr/>
          <p:nvPr/>
        </p:nvSpPr>
        <p:spPr bwMode="auto">
          <a:xfrm>
            <a:off x="219901" y="1896452"/>
            <a:ext cx="1428750" cy="1252727"/>
          </a:xfrm>
          <a:prstGeom prst="borderCallout1">
            <a:avLst>
              <a:gd name="adj1" fmla="val 41582"/>
              <a:gd name="adj2" fmla="val 109779"/>
              <a:gd name="adj3" fmla="val 77713"/>
              <a:gd name="adj4" fmla="val 141297"/>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Group or Series to assist Withdrawal</a:t>
            </a:r>
          </a:p>
          <a:p>
            <a:pPr algn="ctr" eaLnBrk="0" hangingPunct="0">
              <a:defRPr/>
            </a:pPr>
            <a:endParaRPr lang="en-US" sz="2400" dirty="0">
              <a:latin typeface="Times New Roman" pitchFamily="18" charset="0"/>
            </a:endParaRPr>
          </a:p>
        </p:txBody>
      </p:sp>
      <p:sp>
        <p:nvSpPr>
          <p:cNvPr id="6" name="Line Callout 1 14">
            <a:extLst>
              <a:ext uri="{FF2B5EF4-FFF2-40B4-BE49-F238E27FC236}">
                <a16:creationId xmlns:a16="http://schemas.microsoft.com/office/drawing/2014/main" id="{CFFEA0D2-CA61-199C-87AC-089605AA3A59}"/>
              </a:ext>
            </a:extLst>
          </p:cNvPr>
          <p:cNvSpPr/>
          <p:nvPr/>
        </p:nvSpPr>
        <p:spPr bwMode="auto">
          <a:xfrm>
            <a:off x="228608" y="4986054"/>
            <a:ext cx="2000250" cy="1014112"/>
          </a:xfrm>
          <a:prstGeom prst="borderCallout1">
            <a:avLst>
              <a:gd name="adj1" fmla="val 47393"/>
              <a:gd name="adj2" fmla="val 105357"/>
              <a:gd name="adj3" fmla="val -50167"/>
              <a:gd name="adj4" fmla="val 136710"/>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Smoke to facilitate disengagement</a:t>
            </a:r>
          </a:p>
          <a:p>
            <a:pPr algn="ctr" eaLnBrk="0" hangingPunct="0">
              <a:defRPr/>
            </a:pPr>
            <a:endParaRPr lang="en-US" sz="2400" dirty="0">
              <a:latin typeface="Times New Roman" pitchFamily="18" charset="0"/>
            </a:endParaRPr>
          </a:p>
        </p:txBody>
      </p:sp>
      <p:sp>
        <p:nvSpPr>
          <p:cNvPr id="15" name="TextBox 14">
            <a:extLst>
              <a:ext uri="{FF2B5EF4-FFF2-40B4-BE49-F238E27FC236}">
                <a16:creationId xmlns:a16="http://schemas.microsoft.com/office/drawing/2014/main" id="{9278C70A-9106-B29F-A943-7506F68A8419}"/>
              </a:ext>
            </a:extLst>
          </p:cNvPr>
          <p:cNvSpPr txBox="1"/>
          <p:nvPr/>
        </p:nvSpPr>
        <p:spPr bwMode="auto">
          <a:xfrm>
            <a:off x="2593215" y="3803254"/>
            <a:ext cx="644128" cy="276999"/>
          </a:xfrm>
          <a:prstGeom prst="rect">
            <a:avLst/>
          </a:prstGeom>
          <a:solidFill>
            <a:schemeClr val="bg1"/>
          </a:solidFill>
        </p:spPr>
        <p:txBody>
          <a:bodyPr>
            <a:spAutoFit/>
          </a:bodyPr>
          <a:lstStyle/>
          <a:p>
            <a:pPr algn="ctr">
              <a:defRPr/>
            </a:pPr>
            <a:r>
              <a:rPr lang="en-US" sz="1200" b="1" dirty="0"/>
              <a:t>A1B</a:t>
            </a:r>
          </a:p>
        </p:txBody>
      </p:sp>
      <p:sp>
        <p:nvSpPr>
          <p:cNvPr id="16" name="Line Callout 1 13">
            <a:extLst>
              <a:ext uri="{FF2B5EF4-FFF2-40B4-BE49-F238E27FC236}">
                <a16:creationId xmlns:a16="http://schemas.microsoft.com/office/drawing/2014/main" id="{456C8252-EDD0-A953-3A9E-B029E5EF78FC}"/>
              </a:ext>
            </a:extLst>
          </p:cNvPr>
          <p:cNvSpPr/>
          <p:nvPr/>
        </p:nvSpPr>
        <p:spPr bwMode="auto">
          <a:xfrm>
            <a:off x="6143449" y="4018273"/>
            <a:ext cx="1314450" cy="417576"/>
          </a:xfrm>
          <a:prstGeom prst="borderCallout1">
            <a:avLst>
              <a:gd name="adj1" fmla="val 47393"/>
              <a:gd name="adj2" fmla="val -4297"/>
              <a:gd name="adj3" fmla="val 152350"/>
              <a:gd name="adj4" fmla="val -103557"/>
            </a:avLst>
          </a:prstGeom>
          <a:solidFill>
            <a:schemeClr val="bg1"/>
          </a:solidFill>
          <a:ln w="38100" cap="flat" cmpd="sng" algn="ctr">
            <a:solidFill>
              <a:schemeClr val="tx1"/>
            </a:solidFill>
            <a:prstDash val="solid"/>
            <a:round/>
            <a:headEnd type="none" w="med" len="med"/>
            <a:tailEnd type="arrow" w="med" len="med"/>
          </a:ln>
          <a:effectLst/>
        </p:spPr>
        <p:txBody>
          <a:bodyPr/>
          <a:lstStyle/>
          <a:p>
            <a:pPr algn="ctr">
              <a:defRPr/>
            </a:pPr>
            <a:r>
              <a:rPr lang="en-US" b="1" dirty="0"/>
              <a:t>Plan FPF</a:t>
            </a:r>
          </a:p>
          <a:p>
            <a:pPr algn="ctr" eaLnBrk="0" hangingPunct="0">
              <a:defRPr/>
            </a:pPr>
            <a:endParaRPr lang="en-US" sz="2400" dirty="0">
              <a:latin typeface="Times New Roman" pitchFamily="18" charset="0"/>
            </a:endParaRPr>
          </a:p>
        </p:txBody>
      </p:sp>
      <p:sp>
        <p:nvSpPr>
          <p:cNvPr id="21" name="TextBox 20">
            <a:extLst>
              <a:ext uri="{FF2B5EF4-FFF2-40B4-BE49-F238E27FC236}">
                <a16:creationId xmlns:a16="http://schemas.microsoft.com/office/drawing/2014/main" id="{FD909739-C876-4490-F45D-88AE439CC51D}"/>
              </a:ext>
            </a:extLst>
          </p:cNvPr>
          <p:cNvSpPr txBox="1"/>
          <p:nvPr/>
        </p:nvSpPr>
        <p:spPr>
          <a:xfrm rot="2537410">
            <a:off x="4060646" y="4369205"/>
            <a:ext cx="698815" cy="261610"/>
          </a:xfrm>
          <a:prstGeom prst="rect">
            <a:avLst/>
          </a:prstGeom>
          <a:noFill/>
        </p:spPr>
        <p:txBody>
          <a:bodyPr wrap="square">
            <a:spAutoFit/>
          </a:bodyPr>
          <a:lstStyle/>
          <a:p>
            <a:r>
              <a:rPr lang="en-US" sz="1100" b="1" dirty="0"/>
              <a:t>AA3050</a:t>
            </a:r>
            <a:endParaRPr lang="en-US" sz="1100" dirty="0"/>
          </a:p>
        </p:txBody>
      </p:sp>
      <p:sp>
        <p:nvSpPr>
          <p:cNvPr id="25" name="TextBox 24">
            <a:extLst>
              <a:ext uri="{FF2B5EF4-FFF2-40B4-BE49-F238E27FC236}">
                <a16:creationId xmlns:a16="http://schemas.microsoft.com/office/drawing/2014/main" id="{F132DE11-83CB-44CF-5344-C6A49BE13196}"/>
              </a:ext>
            </a:extLst>
          </p:cNvPr>
          <p:cNvSpPr txBox="1"/>
          <p:nvPr/>
        </p:nvSpPr>
        <p:spPr>
          <a:xfrm rot="2880152">
            <a:off x="4009292" y="4469172"/>
            <a:ext cx="429097" cy="261610"/>
          </a:xfrm>
          <a:prstGeom prst="rect">
            <a:avLst/>
          </a:prstGeom>
          <a:noFill/>
        </p:spPr>
        <p:txBody>
          <a:bodyPr wrap="square">
            <a:spAutoFit/>
          </a:bodyPr>
          <a:lstStyle/>
          <a:p>
            <a:r>
              <a:rPr lang="en-US" sz="1100" b="1" dirty="0"/>
              <a:t>FPF</a:t>
            </a:r>
            <a:endParaRPr lang="en-US" sz="1100" dirty="0"/>
          </a:p>
        </p:txBody>
      </p:sp>
    </p:spTree>
    <p:extLst>
      <p:ext uri="{BB962C8B-B14F-4D97-AF65-F5344CB8AC3E}">
        <p14:creationId xmlns:p14="http://schemas.microsoft.com/office/powerpoint/2010/main" val="2974073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07B5F5-B986-9592-3020-481996BB94FF}"/>
              </a:ext>
            </a:extLst>
          </p:cNvPr>
          <p:cNvSpPr txBox="1">
            <a:spLocks noChangeArrowheads="1"/>
          </p:cNvSpPr>
          <p:nvPr/>
        </p:nvSpPr>
        <p:spPr bwMode="auto">
          <a:xfrm>
            <a:off x="-4" y="502547"/>
            <a:ext cx="9144000" cy="558627"/>
          </a:xfrm>
          <a:prstGeom prst="rect">
            <a:avLst/>
          </a:prstGeom>
        </p:spPr>
        <p:txBody>
          <a:bodyPr vert="horz" lIns="68580" tIns="34290" rIns="68580" bIns="34290" rtlCol="0" anchor="ctr">
            <a:normAutofit lnSpcReduction="10000"/>
          </a:bodyPr>
          <a:lstStyle/>
          <a:p>
            <a:pPr algn="ctr">
              <a:lnSpc>
                <a:spcPct val="90000"/>
              </a:lnSpc>
              <a:spcBef>
                <a:spcPct val="0"/>
              </a:spcBef>
              <a:spcAft>
                <a:spcPts val="450"/>
              </a:spcAft>
              <a:defRPr/>
            </a:pPr>
            <a:r>
              <a:rPr lang="en-US" sz="2700" b="1" dirty="0">
                <a:solidFill>
                  <a:schemeClr val="tx1">
                    <a:lumMod val="85000"/>
                    <a:lumOff val="15000"/>
                  </a:schemeClr>
                </a:solidFill>
                <a:latin typeface="+mj-lt"/>
                <a:ea typeface="+mj-ea"/>
                <a:cs typeface="+mj-cs"/>
              </a:rPr>
              <a:t>    </a:t>
            </a:r>
            <a:r>
              <a:rPr lang="en-US" sz="3600" b="1" dirty="0">
                <a:solidFill>
                  <a:schemeClr val="tx1">
                    <a:lumMod val="85000"/>
                    <a:lumOff val="15000"/>
                  </a:schemeClr>
                </a:solidFill>
                <a:latin typeface="Arial" panose="020B0604020202020204" pitchFamily="34" charset="0"/>
                <a:ea typeface="+mj-ea"/>
                <a:cs typeface="Arial" panose="020B0604020202020204" pitchFamily="34" charset="0"/>
              </a:rPr>
              <a:t>Behind the Position</a:t>
            </a:r>
          </a:p>
        </p:txBody>
      </p:sp>
      <p:pic>
        <p:nvPicPr>
          <p:cNvPr id="2" name="Picture 1">
            <a:extLst>
              <a:ext uri="{FF2B5EF4-FFF2-40B4-BE49-F238E27FC236}">
                <a16:creationId xmlns:a16="http://schemas.microsoft.com/office/drawing/2014/main" id="{511A1128-4AD7-6B11-5F51-080C7B01844E}"/>
              </a:ext>
            </a:extLst>
          </p:cNvPr>
          <p:cNvPicPr>
            <a:picLocks noChangeAspect="1" noChangeArrowheads="1"/>
          </p:cNvPicPr>
          <p:nvPr/>
        </p:nvPicPr>
        <p:blipFill rotWithShape="1">
          <a:blip r:embed="rId3" cstate="print"/>
          <a:srcRect l="5577" r="8646" b="1"/>
          <a:stretch/>
        </p:blipFill>
        <p:spPr bwMode="auto">
          <a:xfrm>
            <a:off x="0" y="1219200"/>
            <a:ext cx="9152623" cy="5659959"/>
          </a:xfrm>
          <a:prstGeom prst="rect">
            <a:avLst/>
          </a:prstGeom>
          <a:noFill/>
        </p:spPr>
      </p:pic>
      <p:grpSp>
        <p:nvGrpSpPr>
          <p:cNvPr id="12" name="Group 11">
            <a:extLst>
              <a:ext uri="{FF2B5EF4-FFF2-40B4-BE49-F238E27FC236}">
                <a16:creationId xmlns:a16="http://schemas.microsoft.com/office/drawing/2014/main" id="{AF52DF10-7733-EBE6-E7E6-D2FCF76893AE}"/>
              </a:ext>
            </a:extLst>
          </p:cNvPr>
          <p:cNvGrpSpPr/>
          <p:nvPr/>
        </p:nvGrpSpPr>
        <p:grpSpPr>
          <a:xfrm rot="20662922">
            <a:off x="2354182" y="2859577"/>
            <a:ext cx="867218" cy="1428750"/>
            <a:chOff x="1733706" y="3065502"/>
            <a:chExt cx="1156290" cy="1905000"/>
          </a:xfrm>
        </p:grpSpPr>
        <p:sp>
          <p:nvSpPr>
            <p:cNvPr id="13" name="Oval 12">
              <a:extLst>
                <a:ext uri="{FF2B5EF4-FFF2-40B4-BE49-F238E27FC236}">
                  <a16:creationId xmlns:a16="http://schemas.microsoft.com/office/drawing/2014/main" id="{81170A0A-8CD5-DB1E-1CE4-6CE0D3637562}"/>
                </a:ext>
              </a:extLst>
            </p:cNvPr>
            <p:cNvSpPr/>
            <p:nvPr/>
          </p:nvSpPr>
          <p:spPr bwMode="auto">
            <a:xfrm rot="4342984">
              <a:off x="1480296" y="3560802"/>
              <a:ext cx="1905000" cy="914400"/>
            </a:xfrm>
            <a:prstGeom prst="ellipse">
              <a:avLst/>
            </a:prstGeom>
            <a:noFill/>
            <a:ln w="31750" cap="flat" cmpd="sng" algn="ctr">
              <a:solidFill>
                <a:schemeClr val="tx1"/>
              </a:solidFill>
              <a:prstDash val="solid"/>
              <a:round/>
              <a:headEnd type="none" w="med" len="med"/>
              <a:tailEnd type="none" w="med" len="med"/>
            </a:ln>
            <a:effectLst/>
            <a:scene3d>
              <a:camera prst="orthographicFront">
                <a:rot lat="20699999" lon="3000000" rev="0"/>
              </a:camera>
              <a:lightRig rig="threePt" dir="t"/>
            </a:scene3d>
          </p:spPr>
          <p:txBody>
            <a:bodyPr/>
            <a:lstStyle/>
            <a:p>
              <a:pPr eaLnBrk="0" hangingPunct="0">
                <a:defRPr/>
              </a:pPr>
              <a:endParaRPr lang="en-US" sz="2100">
                <a:latin typeface="Times New Roman" pitchFamily="18" charset="0"/>
              </a:endParaRPr>
            </a:p>
          </p:txBody>
        </p:sp>
        <p:cxnSp>
          <p:nvCxnSpPr>
            <p:cNvPr id="14" name="Straight Connector 13">
              <a:extLst>
                <a:ext uri="{FF2B5EF4-FFF2-40B4-BE49-F238E27FC236}">
                  <a16:creationId xmlns:a16="http://schemas.microsoft.com/office/drawing/2014/main" id="{772A865B-AF8C-570F-A818-0B53C1F918AC}"/>
                </a:ext>
              </a:extLst>
            </p:cNvPr>
            <p:cNvCxnSpPr/>
            <p:nvPr/>
          </p:nvCxnSpPr>
          <p:spPr bwMode="auto">
            <a:xfrm rot="9742984">
              <a:off x="1733706" y="4185849"/>
              <a:ext cx="501114" cy="14208"/>
            </a:xfrm>
            <a:prstGeom prst="line">
              <a:avLst/>
            </a:prstGeom>
            <a:solidFill>
              <a:schemeClr val="accent1"/>
            </a:solidFill>
            <a:ln w="31750" cap="flat" cmpd="sng" algn="ctr">
              <a:solidFill>
                <a:schemeClr val="tx1"/>
              </a:solidFill>
              <a:prstDash val="solid"/>
              <a:round/>
              <a:headEnd type="none" w="med" len="med"/>
              <a:tailEnd type="none" w="med" len="med"/>
            </a:ln>
            <a:effectLst/>
            <a:scene3d>
              <a:camera prst="orthographicFront">
                <a:rot lat="20699999" lon="3000000" rev="0"/>
              </a:camera>
              <a:lightRig rig="threePt" dir="t"/>
            </a:scene3d>
          </p:spPr>
        </p:cxnSp>
      </p:grpSp>
      <p:sp>
        <p:nvSpPr>
          <p:cNvPr id="17" name="Text Box 10">
            <a:extLst>
              <a:ext uri="{FF2B5EF4-FFF2-40B4-BE49-F238E27FC236}">
                <a16:creationId xmlns:a16="http://schemas.microsoft.com/office/drawing/2014/main" id="{CF1927E4-962C-5DE3-9221-611CD249F21A}"/>
              </a:ext>
            </a:extLst>
          </p:cNvPr>
          <p:cNvSpPr txBox="1">
            <a:spLocks noChangeArrowheads="1"/>
          </p:cNvSpPr>
          <p:nvPr/>
        </p:nvSpPr>
        <p:spPr bwMode="auto">
          <a:xfrm rot="2458479">
            <a:off x="2234724" y="3389286"/>
            <a:ext cx="1217650" cy="369332"/>
          </a:xfrm>
          <a:prstGeom prst="rect">
            <a:avLst/>
          </a:prstGeom>
          <a:noFill/>
          <a:ln w="38100">
            <a:noFill/>
            <a:miter lim="800000"/>
            <a:headEnd/>
            <a:tailEnd/>
          </a:ln>
          <a:effectLst/>
          <a:scene3d>
            <a:camera prst="orthographicFront">
              <a:rot lat="1799996" lon="18315864" rev="20684121"/>
            </a:camera>
            <a:lightRig rig="threePt" dir="t"/>
          </a:scene3d>
        </p:spPr>
        <p:txBody>
          <a:bodyPr>
            <a:spAutoFit/>
          </a:bodyPr>
          <a:lstStyle/>
          <a:p>
            <a:pPr algn="ctr">
              <a:spcBef>
                <a:spcPct val="50000"/>
              </a:spcBef>
              <a:defRPr/>
            </a:pPr>
            <a:r>
              <a:rPr lang="en-US" b="1" dirty="0"/>
              <a:t>BP 1</a:t>
            </a:r>
          </a:p>
        </p:txBody>
      </p:sp>
      <p:sp>
        <p:nvSpPr>
          <p:cNvPr id="6" name="Line 7">
            <a:extLst>
              <a:ext uri="{FF2B5EF4-FFF2-40B4-BE49-F238E27FC236}">
                <a16:creationId xmlns:a16="http://schemas.microsoft.com/office/drawing/2014/main" id="{CFB6F3B7-8700-6C0D-30A6-EC0953C55E80}"/>
              </a:ext>
            </a:extLst>
          </p:cNvPr>
          <p:cNvSpPr>
            <a:spLocks noChangeShapeType="1"/>
          </p:cNvSpPr>
          <p:nvPr/>
        </p:nvSpPr>
        <p:spPr bwMode="auto">
          <a:xfrm rot="2489143">
            <a:off x="1235778" y="4156006"/>
            <a:ext cx="0" cy="309556"/>
          </a:xfrm>
          <a:prstGeom prst="line">
            <a:avLst/>
          </a:prstGeom>
          <a:noFill/>
          <a:ln w="41275">
            <a:solidFill>
              <a:schemeClr val="tx1"/>
            </a:solidFill>
            <a:round/>
            <a:headEnd/>
            <a:tailEnd/>
          </a:ln>
          <a:effectLst/>
        </p:spPr>
        <p:txBody>
          <a:bodyPr wrap="none" anchor="ctr"/>
          <a:lstStyle/>
          <a:p>
            <a:pPr>
              <a:defRPr/>
            </a:pPr>
            <a:endParaRPr lang="en-US" sz="1350"/>
          </a:p>
        </p:txBody>
      </p:sp>
      <p:sp>
        <p:nvSpPr>
          <p:cNvPr id="9" name="Line 8">
            <a:extLst>
              <a:ext uri="{FF2B5EF4-FFF2-40B4-BE49-F238E27FC236}">
                <a16:creationId xmlns:a16="http://schemas.microsoft.com/office/drawing/2014/main" id="{0E697591-F7B1-00DC-D406-D149E672E30A}"/>
              </a:ext>
            </a:extLst>
          </p:cNvPr>
          <p:cNvSpPr>
            <a:spLocks noChangeShapeType="1"/>
          </p:cNvSpPr>
          <p:nvPr/>
        </p:nvSpPr>
        <p:spPr bwMode="auto">
          <a:xfrm rot="2489143">
            <a:off x="1900589" y="4703371"/>
            <a:ext cx="0" cy="309556"/>
          </a:xfrm>
          <a:prstGeom prst="line">
            <a:avLst/>
          </a:prstGeom>
          <a:noFill/>
          <a:ln w="41275">
            <a:solidFill>
              <a:schemeClr val="tx1"/>
            </a:solidFill>
            <a:round/>
            <a:headEnd/>
            <a:tailEnd/>
          </a:ln>
          <a:effectLst/>
        </p:spPr>
        <p:txBody>
          <a:bodyPr wrap="none" anchor="ctr"/>
          <a:lstStyle/>
          <a:p>
            <a:pPr>
              <a:defRPr/>
            </a:pPr>
            <a:endParaRPr lang="en-US" sz="1350"/>
          </a:p>
        </p:txBody>
      </p:sp>
      <p:sp>
        <p:nvSpPr>
          <p:cNvPr id="10" name="Text Box 9">
            <a:extLst>
              <a:ext uri="{FF2B5EF4-FFF2-40B4-BE49-F238E27FC236}">
                <a16:creationId xmlns:a16="http://schemas.microsoft.com/office/drawing/2014/main" id="{E8F9DF19-533C-0239-B0F5-A3CF22A749CC}"/>
              </a:ext>
            </a:extLst>
          </p:cNvPr>
          <p:cNvSpPr txBox="1">
            <a:spLocks noChangeArrowheads="1"/>
          </p:cNvSpPr>
          <p:nvPr/>
        </p:nvSpPr>
        <p:spPr bwMode="auto">
          <a:xfrm rot="2489143">
            <a:off x="1253727" y="4311567"/>
            <a:ext cx="783141" cy="300082"/>
          </a:xfrm>
          <a:prstGeom prst="rect">
            <a:avLst/>
          </a:prstGeom>
          <a:noFill/>
          <a:ln w="38100">
            <a:noFill/>
            <a:miter lim="800000"/>
            <a:headEnd/>
            <a:tailEnd/>
          </a:ln>
        </p:spPr>
        <p:txBody>
          <a:bodyPr>
            <a:spAutoFit/>
          </a:bodyPr>
          <a:lstStyle/>
          <a:p>
            <a:pPr algn="ctr">
              <a:spcBef>
                <a:spcPct val="50000"/>
              </a:spcBef>
            </a:pPr>
            <a:r>
              <a:rPr lang="en-US" sz="1350" b="1" dirty="0"/>
              <a:t>AA2190</a:t>
            </a:r>
          </a:p>
        </p:txBody>
      </p:sp>
      <p:sp>
        <p:nvSpPr>
          <p:cNvPr id="19" name="Line 6">
            <a:extLst>
              <a:ext uri="{FF2B5EF4-FFF2-40B4-BE49-F238E27FC236}">
                <a16:creationId xmlns:a16="http://schemas.microsoft.com/office/drawing/2014/main" id="{692CDC46-46EE-60EF-C292-1D498C4FFA9B}"/>
              </a:ext>
            </a:extLst>
          </p:cNvPr>
          <p:cNvSpPr>
            <a:spLocks noChangeShapeType="1"/>
          </p:cNvSpPr>
          <p:nvPr/>
        </p:nvSpPr>
        <p:spPr bwMode="auto">
          <a:xfrm rot="2478331">
            <a:off x="1125582" y="4580683"/>
            <a:ext cx="885825" cy="0"/>
          </a:xfrm>
          <a:prstGeom prst="line">
            <a:avLst/>
          </a:prstGeom>
          <a:noFill/>
          <a:ln w="41275">
            <a:solidFill>
              <a:schemeClr val="tx1"/>
            </a:solidFill>
            <a:round/>
            <a:headEnd/>
            <a:tailEnd/>
          </a:ln>
          <a:effectLst/>
        </p:spPr>
        <p:txBody>
          <a:bodyPr wrap="none" anchor="ctr"/>
          <a:lstStyle/>
          <a:p>
            <a:pPr>
              <a:defRPr/>
            </a:pPr>
            <a:endParaRPr lang="en-US" sz="1350"/>
          </a:p>
        </p:txBody>
      </p:sp>
      <p:sp>
        <p:nvSpPr>
          <p:cNvPr id="21" name="AutoShape 21">
            <a:extLst>
              <a:ext uri="{FF2B5EF4-FFF2-40B4-BE49-F238E27FC236}">
                <a16:creationId xmlns:a16="http://schemas.microsoft.com/office/drawing/2014/main" id="{1E0C3EBB-841B-0137-99CE-03A572E664C5}"/>
              </a:ext>
            </a:extLst>
          </p:cNvPr>
          <p:cNvSpPr>
            <a:spLocks noChangeArrowheads="1"/>
          </p:cNvSpPr>
          <p:nvPr/>
        </p:nvSpPr>
        <p:spPr bwMode="auto">
          <a:xfrm rot="19032315" flipH="1">
            <a:off x="1560078" y="3377123"/>
            <a:ext cx="1085850" cy="596713"/>
          </a:xfrm>
          <a:prstGeom prst="rightArrow">
            <a:avLst>
              <a:gd name="adj1" fmla="val 50000"/>
              <a:gd name="adj2" fmla="val 47500"/>
            </a:avLst>
          </a:prstGeom>
          <a:solidFill>
            <a:srgbClr val="3333FF"/>
          </a:solidFill>
          <a:ln w="12700">
            <a:solidFill>
              <a:schemeClr val="tx1"/>
            </a:solidFill>
            <a:miter lim="800000"/>
            <a:headEnd/>
            <a:tailEnd/>
          </a:ln>
          <a:scene3d>
            <a:camera prst="orthographicFront">
              <a:rot lat="2084036" lon="2413928" rev="2826376"/>
            </a:camera>
            <a:lightRig rig="threePt" dir="t"/>
          </a:scene3d>
        </p:spPr>
        <p:txBody>
          <a:bodyPr wrap="none" anchor="ctr"/>
          <a:lstStyle/>
          <a:p>
            <a:pPr>
              <a:defRPr/>
            </a:pPr>
            <a:endParaRPr lang="en-US" sz="1350"/>
          </a:p>
        </p:txBody>
      </p:sp>
      <p:grpSp>
        <p:nvGrpSpPr>
          <p:cNvPr id="68" name="Group 67">
            <a:extLst>
              <a:ext uri="{FF2B5EF4-FFF2-40B4-BE49-F238E27FC236}">
                <a16:creationId xmlns:a16="http://schemas.microsoft.com/office/drawing/2014/main" id="{F683C9D3-06F9-8E02-8966-EAD9FF811DBC}"/>
              </a:ext>
            </a:extLst>
          </p:cNvPr>
          <p:cNvGrpSpPr/>
          <p:nvPr/>
        </p:nvGrpSpPr>
        <p:grpSpPr>
          <a:xfrm>
            <a:off x="2502283" y="4491646"/>
            <a:ext cx="1144191" cy="573094"/>
            <a:chOff x="2888266" y="4377932"/>
            <a:chExt cx="1144191" cy="573094"/>
          </a:xfrm>
        </p:grpSpPr>
        <p:sp>
          <p:nvSpPr>
            <p:cNvPr id="23" name="Line 7">
              <a:extLst>
                <a:ext uri="{FF2B5EF4-FFF2-40B4-BE49-F238E27FC236}">
                  <a16:creationId xmlns:a16="http://schemas.microsoft.com/office/drawing/2014/main" id="{0C7204C8-EC96-F360-A9F2-691DA94DA160}"/>
                </a:ext>
              </a:extLst>
            </p:cNvPr>
            <p:cNvSpPr>
              <a:spLocks noChangeShapeType="1"/>
            </p:cNvSpPr>
            <p:nvPr/>
          </p:nvSpPr>
          <p:spPr bwMode="auto">
            <a:xfrm>
              <a:off x="3176651" y="4377932"/>
              <a:ext cx="0" cy="573094"/>
            </a:xfrm>
            <a:prstGeom prst="line">
              <a:avLst/>
            </a:prstGeom>
            <a:noFill/>
            <a:ln w="38100">
              <a:solidFill>
                <a:schemeClr val="tx1"/>
              </a:solidFill>
              <a:round/>
              <a:headEnd/>
              <a:tailEnd/>
            </a:ln>
          </p:spPr>
          <p:txBody>
            <a:bodyPr wrap="none" anchor="ctr"/>
            <a:lstStyle/>
            <a:p>
              <a:endParaRPr lang="en-US" sz="1350"/>
            </a:p>
          </p:txBody>
        </p:sp>
        <p:sp>
          <p:nvSpPr>
            <p:cNvPr id="25" name="Line 8">
              <a:extLst>
                <a:ext uri="{FF2B5EF4-FFF2-40B4-BE49-F238E27FC236}">
                  <a16:creationId xmlns:a16="http://schemas.microsoft.com/office/drawing/2014/main" id="{16DF5DA4-73D5-4A8E-1ECC-2A5E3B64972E}"/>
                </a:ext>
              </a:extLst>
            </p:cNvPr>
            <p:cNvSpPr>
              <a:spLocks noChangeShapeType="1"/>
            </p:cNvSpPr>
            <p:nvPr/>
          </p:nvSpPr>
          <p:spPr bwMode="auto">
            <a:xfrm>
              <a:off x="2888266" y="4649120"/>
              <a:ext cx="576051" cy="0"/>
            </a:xfrm>
            <a:prstGeom prst="line">
              <a:avLst/>
            </a:prstGeom>
            <a:noFill/>
            <a:ln w="38100">
              <a:solidFill>
                <a:schemeClr val="tx1"/>
              </a:solidFill>
              <a:round/>
              <a:headEnd/>
              <a:tailEnd/>
            </a:ln>
          </p:spPr>
          <p:txBody>
            <a:bodyPr wrap="none" anchor="ctr"/>
            <a:lstStyle/>
            <a:p>
              <a:endParaRPr lang="en-US" sz="1350"/>
            </a:p>
          </p:txBody>
        </p:sp>
        <p:sp>
          <p:nvSpPr>
            <p:cNvPr id="27" name="Text Box 9">
              <a:extLst>
                <a:ext uri="{FF2B5EF4-FFF2-40B4-BE49-F238E27FC236}">
                  <a16:creationId xmlns:a16="http://schemas.microsoft.com/office/drawing/2014/main" id="{08509423-1096-0208-DCDD-E67F9D98BCD9}"/>
                </a:ext>
              </a:extLst>
            </p:cNvPr>
            <p:cNvSpPr txBox="1">
              <a:spLocks noChangeArrowheads="1"/>
            </p:cNvSpPr>
            <p:nvPr/>
          </p:nvSpPr>
          <p:spPr bwMode="auto">
            <a:xfrm>
              <a:off x="3173774" y="4377932"/>
              <a:ext cx="858683" cy="300150"/>
            </a:xfrm>
            <a:prstGeom prst="rect">
              <a:avLst/>
            </a:prstGeom>
            <a:noFill/>
            <a:ln w="38100">
              <a:noFill/>
              <a:miter lim="800000"/>
              <a:headEnd/>
              <a:tailEnd/>
            </a:ln>
          </p:spPr>
          <p:txBody>
            <a:bodyPr>
              <a:spAutoFit/>
            </a:bodyPr>
            <a:lstStyle/>
            <a:p>
              <a:pPr>
                <a:spcBef>
                  <a:spcPct val="50000"/>
                </a:spcBef>
              </a:pPr>
              <a:r>
                <a:rPr lang="en-US" sz="1350" b="1" dirty="0"/>
                <a:t>AA2185</a:t>
              </a:r>
            </a:p>
          </p:txBody>
        </p:sp>
      </p:grpSp>
      <p:grpSp>
        <p:nvGrpSpPr>
          <p:cNvPr id="67" name="Group 66">
            <a:extLst>
              <a:ext uri="{FF2B5EF4-FFF2-40B4-BE49-F238E27FC236}">
                <a16:creationId xmlns:a16="http://schemas.microsoft.com/office/drawing/2014/main" id="{14023236-BF95-EC73-8784-C21A62E731FA}"/>
              </a:ext>
            </a:extLst>
          </p:cNvPr>
          <p:cNvGrpSpPr/>
          <p:nvPr/>
        </p:nvGrpSpPr>
        <p:grpSpPr>
          <a:xfrm>
            <a:off x="2269834" y="4031713"/>
            <a:ext cx="1144191" cy="573094"/>
            <a:chOff x="2597723" y="4039598"/>
            <a:chExt cx="1144191" cy="573094"/>
          </a:xfrm>
        </p:grpSpPr>
        <p:sp>
          <p:nvSpPr>
            <p:cNvPr id="29" name="Line 7">
              <a:extLst>
                <a:ext uri="{FF2B5EF4-FFF2-40B4-BE49-F238E27FC236}">
                  <a16:creationId xmlns:a16="http://schemas.microsoft.com/office/drawing/2014/main" id="{3778C634-2CF4-D308-4368-75D4F4DB4390}"/>
                </a:ext>
              </a:extLst>
            </p:cNvPr>
            <p:cNvSpPr>
              <a:spLocks noChangeShapeType="1"/>
            </p:cNvSpPr>
            <p:nvPr/>
          </p:nvSpPr>
          <p:spPr bwMode="auto">
            <a:xfrm>
              <a:off x="2886108" y="4039598"/>
              <a:ext cx="0" cy="573094"/>
            </a:xfrm>
            <a:prstGeom prst="line">
              <a:avLst/>
            </a:prstGeom>
            <a:noFill/>
            <a:ln w="38100">
              <a:solidFill>
                <a:schemeClr val="tx1"/>
              </a:solidFill>
              <a:round/>
              <a:headEnd/>
              <a:tailEnd/>
            </a:ln>
          </p:spPr>
          <p:txBody>
            <a:bodyPr wrap="none" anchor="ctr"/>
            <a:lstStyle/>
            <a:p>
              <a:endParaRPr lang="en-US" sz="1350"/>
            </a:p>
          </p:txBody>
        </p:sp>
        <p:sp>
          <p:nvSpPr>
            <p:cNvPr id="34" name="Line 8">
              <a:extLst>
                <a:ext uri="{FF2B5EF4-FFF2-40B4-BE49-F238E27FC236}">
                  <a16:creationId xmlns:a16="http://schemas.microsoft.com/office/drawing/2014/main" id="{E8C64013-0CC2-1C92-5EB7-4DF30983A3AD}"/>
                </a:ext>
              </a:extLst>
            </p:cNvPr>
            <p:cNvSpPr>
              <a:spLocks noChangeShapeType="1"/>
            </p:cNvSpPr>
            <p:nvPr/>
          </p:nvSpPr>
          <p:spPr bwMode="auto">
            <a:xfrm>
              <a:off x="2597723" y="4310786"/>
              <a:ext cx="576051" cy="0"/>
            </a:xfrm>
            <a:prstGeom prst="line">
              <a:avLst/>
            </a:prstGeom>
            <a:noFill/>
            <a:ln w="38100">
              <a:solidFill>
                <a:schemeClr val="tx1"/>
              </a:solidFill>
              <a:round/>
              <a:headEnd/>
              <a:tailEnd/>
            </a:ln>
          </p:spPr>
          <p:txBody>
            <a:bodyPr wrap="none" anchor="ctr"/>
            <a:lstStyle/>
            <a:p>
              <a:endParaRPr lang="en-US" sz="1350"/>
            </a:p>
          </p:txBody>
        </p:sp>
        <p:sp>
          <p:nvSpPr>
            <p:cNvPr id="36" name="Text Box 9">
              <a:extLst>
                <a:ext uri="{FF2B5EF4-FFF2-40B4-BE49-F238E27FC236}">
                  <a16:creationId xmlns:a16="http://schemas.microsoft.com/office/drawing/2014/main" id="{A0F60884-BB62-94B0-FF4E-E3B193B2B797}"/>
                </a:ext>
              </a:extLst>
            </p:cNvPr>
            <p:cNvSpPr txBox="1">
              <a:spLocks noChangeArrowheads="1"/>
            </p:cNvSpPr>
            <p:nvPr/>
          </p:nvSpPr>
          <p:spPr bwMode="auto">
            <a:xfrm>
              <a:off x="2883231" y="4039598"/>
              <a:ext cx="858683" cy="300150"/>
            </a:xfrm>
            <a:prstGeom prst="rect">
              <a:avLst/>
            </a:prstGeom>
            <a:noFill/>
            <a:ln w="38100">
              <a:noFill/>
              <a:miter lim="800000"/>
              <a:headEnd/>
              <a:tailEnd/>
            </a:ln>
          </p:spPr>
          <p:txBody>
            <a:bodyPr>
              <a:spAutoFit/>
            </a:bodyPr>
            <a:lstStyle/>
            <a:p>
              <a:pPr>
                <a:spcBef>
                  <a:spcPct val="50000"/>
                </a:spcBef>
              </a:pPr>
              <a:r>
                <a:rPr lang="en-US" sz="1350" b="1" dirty="0"/>
                <a:t>AA2180</a:t>
              </a:r>
            </a:p>
          </p:txBody>
        </p:sp>
      </p:grpSp>
      <p:grpSp>
        <p:nvGrpSpPr>
          <p:cNvPr id="66" name="Group 65">
            <a:extLst>
              <a:ext uri="{FF2B5EF4-FFF2-40B4-BE49-F238E27FC236}">
                <a16:creationId xmlns:a16="http://schemas.microsoft.com/office/drawing/2014/main" id="{630C35D5-ACDC-4541-D6C5-C43A3D14014F}"/>
              </a:ext>
            </a:extLst>
          </p:cNvPr>
          <p:cNvGrpSpPr/>
          <p:nvPr/>
        </p:nvGrpSpPr>
        <p:grpSpPr>
          <a:xfrm>
            <a:off x="795049" y="3415556"/>
            <a:ext cx="1144191" cy="573094"/>
            <a:chOff x="911722" y="2822741"/>
            <a:chExt cx="1144191" cy="573094"/>
          </a:xfrm>
        </p:grpSpPr>
        <p:sp>
          <p:nvSpPr>
            <p:cNvPr id="38" name="Line 7">
              <a:extLst>
                <a:ext uri="{FF2B5EF4-FFF2-40B4-BE49-F238E27FC236}">
                  <a16:creationId xmlns:a16="http://schemas.microsoft.com/office/drawing/2014/main" id="{40476D1F-1D87-BCD0-1849-C92A1882F817}"/>
                </a:ext>
              </a:extLst>
            </p:cNvPr>
            <p:cNvSpPr>
              <a:spLocks noChangeShapeType="1"/>
            </p:cNvSpPr>
            <p:nvPr/>
          </p:nvSpPr>
          <p:spPr bwMode="auto">
            <a:xfrm>
              <a:off x="1200107" y="2822741"/>
              <a:ext cx="0" cy="573094"/>
            </a:xfrm>
            <a:prstGeom prst="line">
              <a:avLst/>
            </a:prstGeom>
            <a:noFill/>
            <a:ln w="38100">
              <a:solidFill>
                <a:schemeClr val="tx1"/>
              </a:solidFill>
              <a:round/>
              <a:headEnd/>
              <a:tailEnd/>
            </a:ln>
          </p:spPr>
          <p:txBody>
            <a:bodyPr wrap="none" anchor="ctr"/>
            <a:lstStyle/>
            <a:p>
              <a:endParaRPr lang="en-US" sz="1350"/>
            </a:p>
          </p:txBody>
        </p:sp>
        <p:sp>
          <p:nvSpPr>
            <p:cNvPr id="63" name="Line 8">
              <a:extLst>
                <a:ext uri="{FF2B5EF4-FFF2-40B4-BE49-F238E27FC236}">
                  <a16:creationId xmlns:a16="http://schemas.microsoft.com/office/drawing/2014/main" id="{F63365A7-95F5-465E-7A07-7ED8444E94E0}"/>
                </a:ext>
              </a:extLst>
            </p:cNvPr>
            <p:cNvSpPr>
              <a:spLocks noChangeShapeType="1"/>
            </p:cNvSpPr>
            <p:nvPr/>
          </p:nvSpPr>
          <p:spPr bwMode="auto">
            <a:xfrm>
              <a:off x="911722" y="3093929"/>
              <a:ext cx="576051" cy="0"/>
            </a:xfrm>
            <a:prstGeom prst="line">
              <a:avLst/>
            </a:prstGeom>
            <a:noFill/>
            <a:ln w="38100">
              <a:solidFill>
                <a:schemeClr val="tx1"/>
              </a:solidFill>
              <a:round/>
              <a:headEnd/>
              <a:tailEnd/>
            </a:ln>
          </p:spPr>
          <p:txBody>
            <a:bodyPr wrap="none" anchor="ctr"/>
            <a:lstStyle/>
            <a:p>
              <a:endParaRPr lang="en-US" sz="1350"/>
            </a:p>
          </p:txBody>
        </p:sp>
        <p:sp>
          <p:nvSpPr>
            <p:cNvPr id="64" name="Text Box 9">
              <a:extLst>
                <a:ext uri="{FF2B5EF4-FFF2-40B4-BE49-F238E27FC236}">
                  <a16:creationId xmlns:a16="http://schemas.microsoft.com/office/drawing/2014/main" id="{1B73650D-A0B9-0597-C0B3-042F330025B2}"/>
                </a:ext>
              </a:extLst>
            </p:cNvPr>
            <p:cNvSpPr txBox="1">
              <a:spLocks noChangeArrowheads="1"/>
            </p:cNvSpPr>
            <p:nvPr/>
          </p:nvSpPr>
          <p:spPr bwMode="auto">
            <a:xfrm>
              <a:off x="1197230" y="2822741"/>
              <a:ext cx="858683" cy="300150"/>
            </a:xfrm>
            <a:prstGeom prst="rect">
              <a:avLst/>
            </a:prstGeom>
            <a:noFill/>
            <a:ln w="38100">
              <a:noFill/>
              <a:miter lim="800000"/>
              <a:headEnd/>
              <a:tailEnd/>
            </a:ln>
          </p:spPr>
          <p:txBody>
            <a:bodyPr>
              <a:spAutoFit/>
            </a:bodyPr>
            <a:lstStyle/>
            <a:p>
              <a:pPr>
                <a:spcBef>
                  <a:spcPct val="50000"/>
                </a:spcBef>
              </a:pPr>
              <a:r>
                <a:rPr lang="en-US" sz="1350" b="1" dirty="0"/>
                <a:t>AA2180</a:t>
              </a:r>
            </a:p>
          </p:txBody>
        </p:sp>
      </p:grpSp>
      <p:sp>
        <p:nvSpPr>
          <p:cNvPr id="65" name="Text Box 43">
            <a:extLst>
              <a:ext uri="{FF2B5EF4-FFF2-40B4-BE49-F238E27FC236}">
                <a16:creationId xmlns:a16="http://schemas.microsoft.com/office/drawing/2014/main" id="{BBC22490-94F5-B6A6-DD0C-59E9EEDD9473}"/>
              </a:ext>
            </a:extLst>
          </p:cNvPr>
          <p:cNvSpPr txBox="1">
            <a:spLocks noChangeArrowheads="1"/>
          </p:cNvSpPr>
          <p:nvPr/>
        </p:nvSpPr>
        <p:spPr bwMode="auto">
          <a:xfrm>
            <a:off x="1608249" y="2451666"/>
            <a:ext cx="1600200" cy="646331"/>
          </a:xfrm>
          <a:prstGeom prst="rect">
            <a:avLst/>
          </a:prstGeom>
          <a:noFill/>
          <a:ln w="38100">
            <a:noFill/>
            <a:miter lim="800000"/>
            <a:headEnd/>
            <a:tailEnd/>
          </a:ln>
        </p:spPr>
        <p:txBody>
          <a:bodyPr>
            <a:spAutoFit/>
          </a:bodyPr>
          <a:lstStyle/>
          <a:p>
            <a:pPr algn="ctr">
              <a:spcBef>
                <a:spcPct val="50000"/>
              </a:spcBef>
            </a:pPr>
            <a:r>
              <a:rPr lang="en-US" b="1" dirty="0"/>
              <a:t>Friendly Withdrawal</a:t>
            </a:r>
          </a:p>
        </p:txBody>
      </p:sp>
      <p:sp>
        <p:nvSpPr>
          <p:cNvPr id="71" name="Text Box 10">
            <a:extLst>
              <a:ext uri="{FF2B5EF4-FFF2-40B4-BE49-F238E27FC236}">
                <a16:creationId xmlns:a16="http://schemas.microsoft.com/office/drawing/2014/main" id="{526A18FC-F3CD-BF0C-B28C-AC9AF0395722}"/>
              </a:ext>
            </a:extLst>
          </p:cNvPr>
          <p:cNvSpPr txBox="1">
            <a:spLocks noChangeArrowheads="1"/>
          </p:cNvSpPr>
          <p:nvPr/>
        </p:nvSpPr>
        <p:spPr bwMode="auto">
          <a:xfrm rot="3395557">
            <a:off x="399235" y="5227833"/>
            <a:ext cx="1271370" cy="369332"/>
          </a:xfrm>
          <a:prstGeom prst="rect">
            <a:avLst/>
          </a:prstGeom>
          <a:noFill/>
          <a:ln w="38100">
            <a:noFill/>
            <a:miter lim="800000"/>
            <a:headEnd/>
            <a:tailEnd/>
          </a:ln>
          <a:effectLst/>
          <a:scene3d>
            <a:camera prst="orthographicFront">
              <a:rot lat="1799996" lon="18315864" rev="20684121"/>
            </a:camera>
            <a:lightRig rig="threePt" dir="t"/>
          </a:scene3d>
        </p:spPr>
        <p:txBody>
          <a:bodyPr>
            <a:spAutoFit/>
          </a:bodyPr>
          <a:lstStyle/>
          <a:p>
            <a:pPr algn="ctr">
              <a:spcBef>
                <a:spcPct val="50000"/>
              </a:spcBef>
              <a:defRPr/>
            </a:pPr>
            <a:r>
              <a:rPr lang="en-US" b="1" dirty="0"/>
              <a:t>BP 2</a:t>
            </a:r>
          </a:p>
        </p:txBody>
      </p:sp>
      <p:sp>
        <p:nvSpPr>
          <p:cNvPr id="72" name="Oval 71">
            <a:extLst>
              <a:ext uri="{FF2B5EF4-FFF2-40B4-BE49-F238E27FC236}">
                <a16:creationId xmlns:a16="http://schemas.microsoft.com/office/drawing/2014/main" id="{119FA870-CA6F-3789-5593-DC2F1B839E6A}"/>
              </a:ext>
            </a:extLst>
          </p:cNvPr>
          <p:cNvSpPr/>
          <p:nvPr/>
        </p:nvSpPr>
        <p:spPr bwMode="auto">
          <a:xfrm rot="4200255">
            <a:off x="176750" y="4752240"/>
            <a:ext cx="1659145" cy="1457520"/>
          </a:xfrm>
          <a:prstGeom prst="ellipse">
            <a:avLst/>
          </a:prstGeom>
          <a:noFill/>
          <a:ln w="38100" cap="flat" cmpd="sng" algn="ctr">
            <a:solidFill>
              <a:schemeClr val="tx1"/>
            </a:solidFill>
            <a:prstDash val="dash"/>
            <a:round/>
            <a:headEnd type="none" w="med" len="med"/>
            <a:tailEnd type="none" w="med" len="med"/>
          </a:ln>
          <a:effectLst/>
          <a:scene3d>
            <a:camera prst="orthographicFront">
              <a:rot lat="20107382" lon="3383174" rev="21194894"/>
            </a:camera>
            <a:lightRig rig="threePt" dir="t"/>
          </a:scene3d>
        </p:spPr>
        <p:txBody>
          <a:bodyPr/>
          <a:lstStyle/>
          <a:p>
            <a:pPr eaLnBrk="0" hangingPunct="0">
              <a:defRPr/>
            </a:pPr>
            <a:endParaRPr lang="en-US" sz="2100" dirty="0">
              <a:latin typeface="Times New Roman" pitchFamily="18" charset="0"/>
            </a:endParaRP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49189" y="6584156"/>
            <a:ext cx="394807" cy="273844"/>
          </a:xfrm>
        </p:spPr>
        <p:txBody>
          <a:bodyPr vert="horz" lIns="68580" tIns="34290" rIns="68580" bIns="34290" rtlCol="0" anchor="ctr">
            <a:normAutofit/>
          </a:bodyPr>
          <a:lstStyle/>
          <a:p>
            <a:pPr defTabSz="342900">
              <a:spcAft>
                <a:spcPts val="450"/>
              </a:spcAft>
            </a:pPr>
            <a:fld id="{A10425F9-E3D6-4775-B400-2557D74789E7}" type="slidenum">
              <a:rPr lang="en-US">
                <a:solidFill>
                  <a:srgbClr val="FFFFFF"/>
                </a:solidFill>
              </a:rPr>
              <a:pPr defTabSz="342900">
                <a:spcAft>
                  <a:spcPts val="450"/>
                </a:spcAft>
              </a:pPr>
              <a:t>35</a:t>
            </a:fld>
            <a:endParaRPr lang="en-US" dirty="0">
              <a:solidFill>
                <a:srgbClr val="FFFFFF"/>
              </a:solidFill>
            </a:endParaRPr>
          </a:p>
        </p:txBody>
      </p:sp>
    </p:spTree>
    <p:extLst>
      <p:ext uri="{BB962C8B-B14F-4D97-AF65-F5344CB8AC3E}">
        <p14:creationId xmlns:p14="http://schemas.microsoft.com/office/powerpoint/2010/main" val="292275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36</a:t>
            </a:fld>
            <a:endParaRPr lang="en-US"/>
          </a:p>
        </p:txBody>
      </p:sp>
      <p:sp>
        <p:nvSpPr>
          <p:cNvPr id="9" name="Rectangle 2">
            <a:extLst>
              <a:ext uri="{FF2B5EF4-FFF2-40B4-BE49-F238E27FC236}">
                <a16:creationId xmlns:a16="http://schemas.microsoft.com/office/drawing/2014/main" id="{9DF340CF-742C-A91C-D59D-F5355B6ACE85}"/>
              </a:ext>
            </a:extLst>
          </p:cNvPr>
          <p:cNvSpPr txBox="1">
            <a:spLocks noChangeArrowheads="1"/>
          </p:cNvSpPr>
          <p:nvPr/>
        </p:nvSpPr>
        <p:spPr bwMode="auto">
          <a:xfrm>
            <a:off x="927846" y="1701882"/>
            <a:ext cx="8216153" cy="4570995"/>
          </a:xfrm>
          <a:prstGeom prst="rect">
            <a:avLst/>
          </a:prstGeom>
          <a:noFill/>
          <a:ln w="9525">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Priorities for replenishment normally include ammunition and materiel to construct obstacles and defensive positions.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Maneuver units resupply regularly in case an enemy breakthrough disrupts sustainment.</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Medical support associated with the defense anticipates significant casualties, just as in the offense.</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 defending commander provides maintenance support as far forward as possible at maintenance collection points to reduce the need to evacuate equipment.</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Commanders plan to augment available ambulances for mass casualty situations.</a:t>
            </a:r>
          </a:p>
        </p:txBody>
      </p:sp>
      <p:sp>
        <p:nvSpPr>
          <p:cNvPr id="13" name="Rectangle 2">
            <a:extLst>
              <a:ext uri="{FF2B5EF4-FFF2-40B4-BE49-F238E27FC236}">
                <a16:creationId xmlns:a16="http://schemas.microsoft.com/office/drawing/2014/main" id="{E5713F74-CB0D-BC86-B930-FAC30C092E71}"/>
              </a:ext>
            </a:extLst>
          </p:cNvPr>
          <p:cNvSpPr txBox="1">
            <a:spLocks noChangeArrowheads="1"/>
          </p:cNvSpPr>
          <p:nvPr/>
        </p:nvSpPr>
        <p:spPr>
          <a:xfrm>
            <a:off x="0" y="435536"/>
            <a:ext cx="9143999" cy="54351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28868">
              <a:defRPr/>
            </a:pPr>
            <a:r>
              <a:rPr lang="en-US" sz="3600" b="1" dirty="0">
                <a:latin typeface="Arial" panose="020B0604020202020204" pitchFamily="34" charset="0"/>
                <a:cs typeface="Arial" panose="020B0604020202020204" pitchFamily="34" charset="0"/>
              </a:rPr>
              <a:t>Sustainment</a:t>
            </a:r>
          </a:p>
        </p:txBody>
      </p:sp>
    </p:spTree>
    <p:extLst>
      <p:ext uri="{BB962C8B-B14F-4D97-AF65-F5344CB8AC3E}">
        <p14:creationId xmlns:p14="http://schemas.microsoft.com/office/powerpoint/2010/main" val="812531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37</a:t>
            </a:fld>
            <a:endParaRPr lang="en-US"/>
          </a:p>
        </p:txBody>
      </p:sp>
      <p:sp>
        <p:nvSpPr>
          <p:cNvPr id="9" name="Rectangle 5">
            <a:extLst>
              <a:ext uri="{FF2B5EF4-FFF2-40B4-BE49-F238E27FC236}">
                <a16:creationId xmlns:a16="http://schemas.microsoft.com/office/drawing/2014/main" id="{62698EB0-4326-4B68-2F97-B6BE40108218}"/>
              </a:ext>
            </a:extLst>
          </p:cNvPr>
          <p:cNvSpPr txBox="1">
            <a:spLocks noChangeArrowheads="1"/>
          </p:cNvSpPr>
          <p:nvPr/>
        </p:nvSpPr>
        <p:spPr bwMode="auto">
          <a:xfrm>
            <a:off x="1257299" y="1678209"/>
            <a:ext cx="6858000" cy="4865434"/>
          </a:xfrm>
          <a:prstGeom prst="rect">
            <a:avLst/>
          </a:prstGeom>
          <a:noFill/>
          <a:ln w="12700">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In defensive operations, commanders protect forces and critical assets by synchronizing, integrating, and organizing protection capabilities and resources.</a:t>
            </a:r>
          </a:p>
          <a:p>
            <a:r>
              <a:rPr lang="en-US" sz="2000" dirty="0">
                <a:latin typeface="Arial" panose="020B0604020202020204" pitchFamily="34" charset="0"/>
                <a:cs typeface="Arial" panose="020B0604020202020204" pitchFamily="34" charset="0"/>
              </a:rPr>
              <a:t>In defensive operations, commanders protect forces and critical assets by performing security operations. Forces providing security in a defense can deter, detect, or defeat enemy reconnaissance efforts while creating standoff distances from enemy direct- and indirect-fire systems. Commanders secure the movement of combat trains and protect cached commodities.</a:t>
            </a:r>
          </a:p>
          <a:p>
            <a:r>
              <a:rPr lang="en-US" sz="2000" b="1" dirty="0">
                <a:latin typeface="Arial" panose="020B0604020202020204" pitchFamily="34" charset="0"/>
                <a:cs typeface="Arial" panose="020B0604020202020204" pitchFamily="34" charset="0"/>
              </a:rPr>
              <a:t>Survivability Operations</a:t>
            </a:r>
          </a:p>
          <a:p>
            <a:r>
              <a:rPr lang="en-US" sz="2000" b="1" dirty="0">
                <a:latin typeface="Arial" panose="020B0604020202020204" pitchFamily="34" charset="0"/>
                <a:cs typeface="Arial" panose="020B0604020202020204" pitchFamily="34" charset="0"/>
              </a:rPr>
              <a:t>Chemical, Biological, Radiological, and Nuclear Defense</a:t>
            </a:r>
          </a:p>
          <a:p>
            <a:r>
              <a:rPr lang="en-US" sz="2000" b="1" dirty="0">
                <a:latin typeface="Arial" panose="020B0604020202020204" pitchFamily="34" charset="0"/>
                <a:cs typeface="Arial" panose="020B0604020202020204" pitchFamily="34" charset="0"/>
              </a:rPr>
              <a:t>Physical Security and Antiterrorism</a:t>
            </a:r>
          </a:p>
          <a:p>
            <a:r>
              <a:rPr lang="en-US" sz="2000" b="1" dirty="0">
                <a:latin typeface="Arial" panose="020B0604020202020204" pitchFamily="34" charset="0"/>
                <a:cs typeface="Arial" panose="020B0604020202020204" pitchFamily="34" charset="0"/>
              </a:rPr>
              <a:t>Conduct Population and Resource Control</a:t>
            </a:r>
          </a:p>
        </p:txBody>
      </p:sp>
      <p:sp>
        <p:nvSpPr>
          <p:cNvPr id="13" name="Rectangle 2">
            <a:extLst>
              <a:ext uri="{FF2B5EF4-FFF2-40B4-BE49-F238E27FC236}">
                <a16:creationId xmlns:a16="http://schemas.microsoft.com/office/drawing/2014/main" id="{14695492-C7AC-FCCC-83FD-4C29DE4549F9}"/>
              </a:ext>
            </a:extLst>
          </p:cNvPr>
          <p:cNvSpPr txBox="1">
            <a:spLocks noChangeArrowheads="1"/>
          </p:cNvSpPr>
          <p:nvPr/>
        </p:nvSpPr>
        <p:spPr>
          <a:xfrm>
            <a:off x="0" y="502822"/>
            <a:ext cx="9143999" cy="4747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28868">
              <a:defRPr/>
            </a:pPr>
            <a:r>
              <a:rPr lang="en-US" sz="3600" b="1" dirty="0">
                <a:latin typeface="Arial" panose="020B0604020202020204" pitchFamily="34" charset="0"/>
                <a:cs typeface="Arial" panose="020B0604020202020204" pitchFamily="34" charset="0"/>
              </a:rPr>
              <a:t>Protection</a:t>
            </a:r>
          </a:p>
        </p:txBody>
      </p:sp>
    </p:spTree>
    <p:extLst>
      <p:ext uri="{BB962C8B-B14F-4D97-AF65-F5344CB8AC3E}">
        <p14:creationId xmlns:p14="http://schemas.microsoft.com/office/powerpoint/2010/main" val="394523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38</a:t>
            </a:fld>
            <a:endParaRPr lang="en-US"/>
          </a:p>
        </p:txBody>
      </p:sp>
      <p:sp>
        <p:nvSpPr>
          <p:cNvPr id="9" name="Rectangle 5">
            <a:extLst>
              <a:ext uri="{FF2B5EF4-FFF2-40B4-BE49-F238E27FC236}">
                <a16:creationId xmlns:a16="http://schemas.microsoft.com/office/drawing/2014/main" id="{62698EB0-4326-4B68-2F97-B6BE40108218}"/>
              </a:ext>
            </a:extLst>
          </p:cNvPr>
          <p:cNvSpPr txBox="1">
            <a:spLocks noChangeArrowheads="1"/>
          </p:cNvSpPr>
          <p:nvPr/>
        </p:nvSpPr>
        <p:spPr bwMode="auto">
          <a:xfrm>
            <a:off x="1334400" y="1870795"/>
            <a:ext cx="6858000" cy="4034438"/>
          </a:xfrm>
          <a:prstGeom prst="rect">
            <a:avLst/>
          </a:prstGeom>
          <a:noFill/>
          <a:ln w="12700">
            <a:noFill/>
            <a:miter lim="800000"/>
            <a:headEnd/>
            <a:tailEnd/>
          </a:ln>
        </p:spPr>
        <p:txBody>
          <a:bodyPr vert="horz" wrap="square" lIns="68580" tIns="34290" rIns="68580" bIns="3429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panose="020B0604020202020204" pitchFamily="34" charset="0"/>
                <a:cs typeface="Arial" panose="020B0604020202020204" pitchFamily="34" charset="0"/>
              </a:rPr>
              <a:t>Additional defensive planning considerations for missions in urban and mountainous environments include urban terrain, subterranean threats, mountainous terrain and tunnel and cave complexes.</a:t>
            </a:r>
          </a:p>
          <a:p>
            <a:pPr algn="l"/>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URBAN TERRAIN</a:t>
            </a:r>
          </a:p>
          <a:p>
            <a:r>
              <a:rPr lang="en-US" b="1" dirty="0">
                <a:latin typeface="Arial" panose="020B0604020202020204" pitchFamily="34" charset="0"/>
                <a:cs typeface="Arial" panose="020B0604020202020204" pitchFamily="34" charset="0"/>
              </a:rPr>
              <a:t>SUBTERRANEAN THREATS</a:t>
            </a:r>
          </a:p>
          <a:p>
            <a:r>
              <a:rPr lang="en-US" b="1" dirty="0">
                <a:latin typeface="Arial" panose="020B0604020202020204" pitchFamily="34" charset="0"/>
                <a:cs typeface="Arial" panose="020B0604020202020204" pitchFamily="34" charset="0"/>
              </a:rPr>
              <a:t>MOUNTAINOUS TERRAIN</a:t>
            </a:r>
          </a:p>
          <a:p>
            <a:r>
              <a:rPr lang="en-US" b="1" dirty="0">
                <a:latin typeface="Arial" panose="020B0604020202020204" pitchFamily="34" charset="0"/>
                <a:cs typeface="Arial" panose="020B0604020202020204" pitchFamily="34" charset="0"/>
              </a:rPr>
              <a:t>TUNNEL AND CAVE COMPLEXES</a:t>
            </a:r>
            <a:endParaRPr lang="en-US" dirty="0">
              <a:latin typeface="Arial" panose="020B06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14695492-C7AC-FCCC-83FD-4C29DE4549F9}"/>
              </a:ext>
            </a:extLst>
          </p:cNvPr>
          <p:cNvSpPr txBox="1">
            <a:spLocks noChangeArrowheads="1"/>
          </p:cNvSpPr>
          <p:nvPr/>
        </p:nvSpPr>
        <p:spPr>
          <a:xfrm>
            <a:off x="1165412" y="445115"/>
            <a:ext cx="7978587" cy="54064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28868">
              <a:defRPr/>
            </a:pPr>
            <a:r>
              <a:rPr lang="en-US" sz="2700" b="1" dirty="0">
                <a:latin typeface="Arial" panose="020B0604020202020204" pitchFamily="34" charset="0"/>
                <a:cs typeface="Arial" panose="020B0604020202020204" pitchFamily="34" charset="0"/>
              </a:rPr>
              <a:t>ADDITIONAL PLANNING CONSIDERATIONS</a:t>
            </a:r>
          </a:p>
        </p:txBody>
      </p:sp>
    </p:spTree>
    <p:extLst>
      <p:ext uri="{BB962C8B-B14F-4D97-AF65-F5344CB8AC3E}">
        <p14:creationId xmlns:p14="http://schemas.microsoft.com/office/powerpoint/2010/main" val="983171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39</a:t>
            </a:fld>
            <a:endParaRPr lang="en-US"/>
          </a:p>
        </p:txBody>
      </p:sp>
      <p:sp>
        <p:nvSpPr>
          <p:cNvPr id="9" name="Title 1">
            <a:extLst>
              <a:ext uri="{FF2B5EF4-FFF2-40B4-BE49-F238E27FC236}">
                <a16:creationId xmlns:a16="http://schemas.microsoft.com/office/drawing/2014/main" id="{9170DA93-6285-5BE7-53F0-1D2EADD64966}"/>
              </a:ext>
            </a:extLst>
          </p:cNvPr>
          <p:cNvSpPr txBox="1">
            <a:spLocks/>
          </p:cNvSpPr>
          <p:nvPr/>
        </p:nvSpPr>
        <p:spPr>
          <a:xfrm>
            <a:off x="-1" y="3028426"/>
            <a:ext cx="9144000" cy="106927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LSA 3:</a:t>
            </a:r>
          </a:p>
          <a:p>
            <a:r>
              <a:rPr lang="en-US" sz="3600" b="1" dirty="0">
                <a:latin typeface="Arial" panose="020B0604020202020204" pitchFamily="34" charset="0"/>
                <a:cs typeface="Arial" panose="020B0604020202020204" pitchFamily="34" charset="0"/>
              </a:rPr>
              <a:t>Forms of the Defensive </a:t>
            </a:r>
          </a:p>
        </p:txBody>
      </p:sp>
    </p:spTree>
    <p:extLst>
      <p:ext uri="{BB962C8B-B14F-4D97-AF65-F5344CB8AC3E}">
        <p14:creationId xmlns:p14="http://schemas.microsoft.com/office/powerpoint/2010/main" val="2950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a:t>
            </a:fld>
            <a:endParaRPr lang="en-US"/>
          </a:p>
        </p:txBody>
      </p:sp>
      <p:sp>
        <p:nvSpPr>
          <p:cNvPr id="9" name="Rectangle 2">
            <a:extLst>
              <a:ext uri="{FF2B5EF4-FFF2-40B4-BE49-F238E27FC236}">
                <a16:creationId xmlns:a16="http://schemas.microsoft.com/office/drawing/2014/main" id="{B5D6305F-6560-7A6B-D845-3A18F0EB547D}"/>
              </a:ext>
            </a:extLst>
          </p:cNvPr>
          <p:cNvSpPr>
            <a:spLocks noChangeArrowheads="1"/>
          </p:cNvSpPr>
          <p:nvPr/>
        </p:nvSpPr>
        <p:spPr bwMode="auto">
          <a:xfrm>
            <a:off x="1830585" y="2282259"/>
            <a:ext cx="5482828" cy="3159070"/>
          </a:xfrm>
          <a:prstGeom prst="rect">
            <a:avLst/>
          </a:prstGeom>
          <a:noFill/>
          <a:ln w="9525">
            <a:noFill/>
            <a:miter lim="800000"/>
            <a:headEnd/>
            <a:tailEnd/>
          </a:ln>
          <a:effectLst/>
        </p:spPr>
        <p:txBody>
          <a:bodyPr>
            <a:spAutoFit/>
          </a:bodyPr>
          <a:lstStyle/>
          <a:p>
            <a:pPr>
              <a:lnSpc>
                <a:spcPct val="120000"/>
              </a:lnSpc>
              <a:spcBef>
                <a:spcPct val="0"/>
              </a:spcBef>
              <a:buSzTx/>
              <a:defRPr/>
            </a:pPr>
            <a:r>
              <a:rPr lang="en-US" sz="2100" b="1" dirty="0">
                <a:latin typeface="Arial" panose="020B0604020202020204" pitchFamily="34" charset="0"/>
                <a:cs typeface="Arial" panose="020B0604020202020204" pitchFamily="34" charset="0"/>
              </a:rPr>
              <a:t>Safety Requirements:  </a:t>
            </a:r>
            <a:r>
              <a:rPr lang="en-US" sz="2100" dirty="0">
                <a:latin typeface="Arial" panose="020B0604020202020204" pitchFamily="34" charset="0"/>
                <a:cs typeface="Arial" panose="020B0604020202020204" pitchFamily="34" charset="0"/>
              </a:rPr>
              <a:t>None</a:t>
            </a:r>
          </a:p>
          <a:p>
            <a:pPr>
              <a:lnSpc>
                <a:spcPct val="120000"/>
              </a:lnSpc>
              <a:spcBef>
                <a:spcPct val="0"/>
              </a:spcBef>
              <a:buSzTx/>
              <a:defRPr/>
            </a:pPr>
            <a:endParaRPr lang="en-US" sz="2100" dirty="0">
              <a:latin typeface="Arial" panose="020B0604020202020204" pitchFamily="34" charset="0"/>
              <a:cs typeface="Arial" panose="020B0604020202020204" pitchFamily="34" charset="0"/>
            </a:endParaRPr>
          </a:p>
          <a:p>
            <a:pPr>
              <a:lnSpc>
                <a:spcPct val="120000"/>
              </a:lnSpc>
              <a:spcBef>
                <a:spcPct val="0"/>
              </a:spcBef>
              <a:buSzTx/>
              <a:defRPr/>
            </a:pPr>
            <a:r>
              <a:rPr lang="en-US" sz="2100" b="1" dirty="0">
                <a:latin typeface="Arial" panose="020B0604020202020204" pitchFamily="34" charset="0"/>
                <a:cs typeface="Arial" panose="020B0604020202020204" pitchFamily="34" charset="0"/>
              </a:rPr>
              <a:t>Risk Assessment Level:    </a:t>
            </a:r>
            <a:r>
              <a:rPr lang="en-US" sz="2100" dirty="0">
                <a:latin typeface="Arial" panose="020B0604020202020204" pitchFamily="34" charset="0"/>
                <a:cs typeface="Arial" panose="020B0604020202020204" pitchFamily="34" charset="0"/>
              </a:rPr>
              <a:t>Low</a:t>
            </a:r>
          </a:p>
          <a:p>
            <a:pPr>
              <a:lnSpc>
                <a:spcPct val="120000"/>
              </a:lnSpc>
              <a:spcBef>
                <a:spcPct val="0"/>
              </a:spcBef>
              <a:buSzTx/>
              <a:defRPr/>
            </a:pPr>
            <a:endParaRPr lang="en-US" sz="2100" dirty="0">
              <a:latin typeface="Arial" panose="020B0604020202020204" pitchFamily="34" charset="0"/>
              <a:cs typeface="Arial" panose="020B0604020202020204" pitchFamily="34" charset="0"/>
            </a:endParaRPr>
          </a:p>
          <a:p>
            <a:pPr>
              <a:lnSpc>
                <a:spcPct val="120000"/>
              </a:lnSpc>
              <a:spcBef>
                <a:spcPct val="0"/>
              </a:spcBef>
              <a:buSzTx/>
              <a:defRPr/>
            </a:pPr>
            <a:r>
              <a:rPr lang="en-US" sz="2100" b="1" dirty="0">
                <a:latin typeface="Arial" panose="020B0604020202020204" pitchFamily="34" charset="0"/>
                <a:cs typeface="Arial" panose="020B0604020202020204" pitchFamily="34" charset="0"/>
              </a:rPr>
              <a:t>Environmental Considerations:  </a:t>
            </a:r>
            <a:r>
              <a:rPr lang="en-US" sz="2100" dirty="0">
                <a:latin typeface="Arial" panose="020B0604020202020204" pitchFamily="34" charset="0"/>
                <a:cs typeface="Arial" panose="020B0604020202020204" pitchFamily="34" charset="0"/>
              </a:rPr>
              <a:t>None.</a:t>
            </a:r>
          </a:p>
          <a:p>
            <a:pPr>
              <a:lnSpc>
                <a:spcPct val="120000"/>
              </a:lnSpc>
              <a:spcBef>
                <a:spcPct val="0"/>
              </a:spcBef>
              <a:buSzTx/>
              <a:defRPr/>
            </a:pPr>
            <a:endParaRPr lang="en-US" sz="2100" dirty="0">
              <a:latin typeface="Arial" panose="020B0604020202020204" pitchFamily="34" charset="0"/>
              <a:cs typeface="Arial" panose="020B0604020202020204" pitchFamily="34" charset="0"/>
            </a:endParaRPr>
          </a:p>
          <a:p>
            <a:pPr>
              <a:lnSpc>
                <a:spcPct val="120000"/>
              </a:lnSpc>
              <a:spcBef>
                <a:spcPct val="0"/>
              </a:spcBef>
              <a:buSzTx/>
              <a:defRPr/>
            </a:pPr>
            <a:r>
              <a:rPr lang="en-US" sz="2100" b="1" dirty="0">
                <a:latin typeface="Arial" panose="020B0604020202020204" pitchFamily="34" charset="0"/>
                <a:cs typeface="Arial" panose="020B0604020202020204" pitchFamily="34" charset="0"/>
              </a:rPr>
              <a:t>Evaluation:  </a:t>
            </a:r>
            <a:r>
              <a:rPr lang="en-US" sz="2100" dirty="0">
                <a:latin typeface="Arial" panose="020B0604020202020204" pitchFamily="34" charset="0"/>
                <a:cs typeface="Arial" panose="020B0604020202020204" pitchFamily="34" charset="0"/>
              </a:rPr>
              <a:t>Tactics Assessment, Checks on Learning, and Practical Exercises</a:t>
            </a:r>
            <a:endParaRPr lang="en-US" sz="21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944ACD03-2CC8-BF11-734A-5D6DFE3E6B2C}"/>
              </a:ext>
            </a:extLst>
          </p:cNvPr>
          <p:cNvSpPr>
            <a:spLocks noChangeArrowheads="1"/>
          </p:cNvSpPr>
          <p:nvPr/>
        </p:nvSpPr>
        <p:spPr bwMode="auto">
          <a:xfrm>
            <a:off x="-1" y="406283"/>
            <a:ext cx="9143999" cy="646331"/>
          </a:xfrm>
          <a:prstGeom prst="rect">
            <a:avLst/>
          </a:prstGeom>
          <a:noFill/>
          <a:ln w="9525">
            <a:noFill/>
            <a:miter lim="800000"/>
            <a:headEnd/>
            <a:tailEnd/>
          </a:ln>
          <a:effectLst/>
        </p:spPr>
        <p:txBody>
          <a:bodyPr wrap="square">
            <a:spAutoFit/>
          </a:bodyPr>
          <a:lstStyle/>
          <a:p>
            <a:pPr algn="ctr">
              <a:lnSpc>
                <a:spcPct val="100000"/>
              </a:lnSpc>
              <a:spcBef>
                <a:spcPct val="0"/>
              </a:spcBef>
              <a:buSzTx/>
              <a:defRPr/>
            </a:pPr>
            <a:r>
              <a:rPr lang="en-US" sz="3600" b="1" dirty="0">
                <a:effectLst>
                  <a:outerShdw blurRad="38100" dist="38100" dir="2700000" algn="tl">
                    <a:srgbClr val="C0C0C0"/>
                  </a:outerShdw>
                </a:effectLst>
                <a:latin typeface="Arial" panose="020B0604020202020204" pitchFamily="34" charset="0"/>
                <a:cs typeface="Arial" panose="020B0604020202020204" pitchFamily="34" charset="0"/>
              </a:rPr>
              <a:t>Administrative Data</a:t>
            </a:r>
          </a:p>
        </p:txBody>
      </p:sp>
    </p:spTree>
    <p:extLst>
      <p:ext uri="{BB962C8B-B14F-4D97-AF65-F5344CB8AC3E}">
        <p14:creationId xmlns:p14="http://schemas.microsoft.com/office/powerpoint/2010/main" val="2729315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40</a:t>
            </a:fld>
            <a:endParaRPr lang="en-US"/>
          </a:p>
        </p:txBody>
      </p:sp>
      <p:sp>
        <p:nvSpPr>
          <p:cNvPr id="9" name="Title 1">
            <a:extLst>
              <a:ext uri="{FF2B5EF4-FFF2-40B4-BE49-F238E27FC236}">
                <a16:creationId xmlns:a16="http://schemas.microsoft.com/office/drawing/2014/main" id="{EE8EF53F-51AA-DF22-6466-9E68B0C7F952}"/>
              </a:ext>
            </a:extLst>
          </p:cNvPr>
          <p:cNvSpPr txBox="1">
            <a:spLocks/>
          </p:cNvSpPr>
          <p:nvPr/>
        </p:nvSpPr>
        <p:spPr>
          <a:xfrm>
            <a:off x="-1" y="517230"/>
            <a:ext cx="9143999" cy="523851"/>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Defense of a Linear Obstacle</a:t>
            </a:r>
          </a:p>
        </p:txBody>
      </p:sp>
      <p:sp>
        <p:nvSpPr>
          <p:cNvPr id="13" name="Rectangle 3">
            <a:extLst>
              <a:ext uri="{FF2B5EF4-FFF2-40B4-BE49-F238E27FC236}">
                <a16:creationId xmlns:a16="http://schemas.microsoft.com/office/drawing/2014/main" id="{0A24A2DC-B668-05E5-D2B2-90C50208B8C9}"/>
              </a:ext>
            </a:extLst>
          </p:cNvPr>
          <p:cNvSpPr txBox="1">
            <a:spLocks noChangeArrowheads="1"/>
          </p:cNvSpPr>
          <p:nvPr/>
        </p:nvSpPr>
        <p:spPr bwMode="auto">
          <a:xfrm>
            <a:off x="1150638" y="3136578"/>
            <a:ext cx="6842723" cy="1519312"/>
          </a:xfrm>
          <a:prstGeom prst="rect">
            <a:avLst/>
          </a:prstGeom>
          <a:noFill/>
          <a:ln>
            <a:miter lim="800000"/>
            <a:headEnd/>
            <a:tailEnd/>
          </a:ln>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231F20"/>
                </a:solidFill>
                <a:latin typeface="Arial" panose="020B0604020202020204" pitchFamily="34" charset="0"/>
                <a:cs typeface="Arial" panose="020B0604020202020204" pitchFamily="34" charset="0"/>
              </a:rPr>
              <a:t>Defense of a linear obstacle is similar to a forward defense with the intent being to limit the terrain over which the enemy can gain influence or control.</a:t>
            </a:r>
          </a:p>
        </p:txBody>
      </p:sp>
    </p:spTree>
    <p:extLst>
      <p:ext uri="{BB962C8B-B14F-4D97-AF65-F5344CB8AC3E}">
        <p14:creationId xmlns:p14="http://schemas.microsoft.com/office/powerpoint/2010/main" val="1993396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EF53F-51AA-DF22-6466-9E68B0C7F952}"/>
              </a:ext>
            </a:extLst>
          </p:cNvPr>
          <p:cNvSpPr txBox="1">
            <a:spLocks/>
          </p:cNvSpPr>
          <p:nvPr/>
        </p:nvSpPr>
        <p:spPr>
          <a:xfrm>
            <a:off x="743418" y="3511688"/>
            <a:ext cx="2846880" cy="775028"/>
          </a:xfrm>
          <a:prstGeom prst="rect">
            <a:avLst/>
          </a:prstGeom>
        </p:spPr>
        <p:txBody>
          <a:bodyPr vert="horz" lIns="68580" tIns="34290" rIns="68580" bIns="3429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700" b="1" dirty="0">
                <a:latin typeface="Arial" panose="020B0604020202020204" pitchFamily="34" charset="0"/>
                <a:cs typeface="Arial" panose="020B0604020202020204" pitchFamily="34" charset="0"/>
              </a:rPr>
              <a:t>Defense of a Linear Obstacle</a:t>
            </a:r>
          </a:p>
        </p:txBody>
      </p:sp>
      <p:pic>
        <p:nvPicPr>
          <p:cNvPr id="3" name="Picture 2">
            <a:extLst>
              <a:ext uri="{FF2B5EF4-FFF2-40B4-BE49-F238E27FC236}">
                <a16:creationId xmlns:a16="http://schemas.microsoft.com/office/drawing/2014/main" id="{EAEDFF94-A524-4657-418A-73CCA41ED179}"/>
              </a:ext>
            </a:extLst>
          </p:cNvPr>
          <p:cNvPicPr>
            <a:picLocks noChangeAspect="1"/>
          </p:cNvPicPr>
          <p:nvPr/>
        </p:nvPicPr>
        <p:blipFill>
          <a:blip r:embed="rId3"/>
          <a:stretch>
            <a:fillRect/>
          </a:stretch>
        </p:blipFill>
        <p:spPr>
          <a:xfrm>
            <a:off x="3943699" y="1769008"/>
            <a:ext cx="4740331" cy="2130194"/>
          </a:xfrm>
          <a:prstGeom prst="rect">
            <a:avLst/>
          </a:prstGeom>
        </p:spPr>
      </p:pic>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41</a:t>
            </a:fld>
            <a:endParaRPr lang="en-US" dirty="0">
              <a:solidFill>
                <a:schemeClr val="tx1">
                  <a:alpha val="70000"/>
                </a:schemeClr>
              </a:solidFill>
            </a:endParaRPr>
          </a:p>
        </p:txBody>
      </p:sp>
      <p:pic>
        <p:nvPicPr>
          <p:cNvPr id="14" name="Picture 13">
            <a:extLst>
              <a:ext uri="{FF2B5EF4-FFF2-40B4-BE49-F238E27FC236}">
                <a16:creationId xmlns:a16="http://schemas.microsoft.com/office/drawing/2014/main" id="{FAC3EA8C-5F55-E012-3B52-FE995EDFF3CC}"/>
              </a:ext>
            </a:extLst>
          </p:cNvPr>
          <p:cNvPicPr>
            <a:picLocks noChangeAspect="1"/>
          </p:cNvPicPr>
          <p:nvPr/>
        </p:nvPicPr>
        <p:blipFill>
          <a:blip r:embed="rId4"/>
          <a:stretch>
            <a:fillRect/>
          </a:stretch>
        </p:blipFill>
        <p:spPr>
          <a:xfrm>
            <a:off x="3943699" y="3899202"/>
            <a:ext cx="4740331" cy="2126578"/>
          </a:xfrm>
          <a:prstGeom prst="rect">
            <a:avLst/>
          </a:prstGeom>
        </p:spPr>
      </p:pic>
    </p:spTree>
    <p:extLst>
      <p:ext uri="{BB962C8B-B14F-4D97-AF65-F5344CB8AC3E}">
        <p14:creationId xmlns:p14="http://schemas.microsoft.com/office/powerpoint/2010/main" val="3735755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42</a:t>
            </a:fld>
            <a:endParaRPr lang="en-US"/>
          </a:p>
        </p:txBody>
      </p:sp>
      <p:sp>
        <p:nvSpPr>
          <p:cNvPr id="9" name="Title 1">
            <a:extLst>
              <a:ext uri="{FF2B5EF4-FFF2-40B4-BE49-F238E27FC236}">
                <a16:creationId xmlns:a16="http://schemas.microsoft.com/office/drawing/2014/main" id="{EE8EF53F-51AA-DF22-6466-9E68B0C7F952}"/>
              </a:ext>
            </a:extLst>
          </p:cNvPr>
          <p:cNvSpPr txBox="1">
            <a:spLocks/>
          </p:cNvSpPr>
          <p:nvPr/>
        </p:nvSpPr>
        <p:spPr>
          <a:xfrm>
            <a:off x="1" y="561232"/>
            <a:ext cx="9143999" cy="586250"/>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Perimeter Defense</a:t>
            </a:r>
          </a:p>
        </p:txBody>
      </p:sp>
      <p:sp>
        <p:nvSpPr>
          <p:cNvPr id="13" name="Rectangle 3">
            <a:extLst>
              <a:ext uri="{FF2B5EF4-FFF2-40B4-BE49-F238E27FC236}">
                <a16:creationId xmlns:a16="http://schemas.microsoft.com/office/drawing/2014/main" id="{0A24A2DC-B668-05E5-D2B2-90C50208B8C9}"/>
              </a:ext>
            </a:extLst>
          </p:cNvPr>
          <p:cNvSpPr txBox="1">
            <a:spLocks noChangeArrowheads="1"/>
          </p:cNvSpPr>
          <p:nvPr/>
        </p:nvSpPr>
        <p:spPr bwMode="auto">
          <a:xfrm>
            <a:off x="1150638" y="2990583"/>
            <a:ext cx="6842723" cy="1447823"/>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231F20"/>
                </a:solidFill>
                <a:latin typeface="Arial" panose="020B0604020202020204" pitchFamily="34" charset="0"/>
                <a:cs typeface="Arial" panose="020B0604020202020204" pitchFamily="34" charset="0"/>
              </a:rPr>
              <a:t>A perimeter defense is a defense oriented in all directions. A perimeter defense by design has a secure inner area with most of the combat power located on the perimeter.</a:t>
            </a:r>
          </a:p>
        </p:txBody>
      </p:sp>
    </p:spTree>
    <p:extLst>
      <p:ext uri="{BB962C8B-B14F-4D97-AF65-F5344CB8AC3E}">
        <p14:creationId xmlns:p14="http://schemas.microsoft.com/office/powerpoint/2010/main" val="4031179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EF53F-51AA-DF22-6466-9E68B0C7F952}"/>
              </a:ext>
            </a:extLst>
          </p:cNvPr>
          <p:cNvSpPr txBox="1">
            <a:spLocks/>
          </p:cNvSpPr>
          <p:nvPr/>
        </p:nvSpPr>
        <p:spPr>
          <a:xfrm>
            <a:off x="718234" y="3429000"/>
            <a:ext cx="1823570" cy="925116"/>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700" b="1" dirty="0">
                <a:latin typeface="Arial" panose="020B0604020202020204" pitchFamily="34" charset="0"/>
                <a:cs typeface="Arial" panose="020B0604020202020204" pitchFamily="34" charset="0"/>
              </a:rPr>
              <a:t>Perimeter Defense</a:t>
            </a: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43</a:t>
            </a:fld>
            <a:endParaRPr lang="en-US" dirty="0">
              <a:solidFill>
                <a:schemeClr val="tx1">
                  <a:alpha val="70000"/>
                </a:schemeClr>
              </a:solidFill>
            </a:endParaRPr>
          </a:p>
        </p:txBody>
      </p:sp>
      <p:pic>
        <p:nvPicPr>
          <p:cNvPr id="6" name="Picture 5">
            <a:extLst>
              <a:ext uri="{FF2B5EF4-FFF2-40B4-BE49-F238E27FC236}">
                <a16:creationId xmlns:a16="http://schemas.microsoft.com/office/drawing/2014/main" id="{7CAE3567-9684-D8A1-2024-BD6E0C9B1451}"/>
              </a:ext>
            </a:extLst>
          </p:cNvPr>
          <p:cNvPicPr>
            <a:picLocks noChangeAspect="1"/>
          </p:cNvPicPr>
          <p:nvPr/>
        </p:nvPicPr>
        <p:blipFill>
          <a:blip r:embed="rId3"/>
          <a:stretch>
            <a:fillRect/>
          </a:stretch>
        </p:blipFill>
        <p:spPr>
          <a:xfrm>
            <a:off x="3879273" y="1915673"/>
            <a:ext cx="4650870" cy="4440677"/>
          </a:xfrm>
          <a:prstGeom prst="rect">
            <a:avLst/>
          </a:prstGeom>
        </p:spPr>
      </p:pic>
    </p:spTree>
    <p:extLst>
      <p:ext uri="{BB962C8B-B14F-4D97-AF65-F5344CB8AC3E}">
        <p14:creationId xmlns:p14="http://schemas.microsoft.com/office/powerpoint/2010/main" val="3521822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EF53F-51AA-DF22-6466-9E68B0C7F952}"/>
              </a:ext>
            </a:extLst>
          </p:cNvPr>
          <p:cNvSpPr txBox="1">
            <a:spLocks/>
          </p:cNvSpPr>
          <p:nvPr/>
        </p:nvSpPr>
        <p:spPr>
          <a:xfrm>
            <a:off x="1127507" y="3110691"/>
            <a:ext cx="2077511" cy="1258109"/>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700" b="1" dirty="0">
                <a:latin typeface="Arial" panose="020B0604020202020204" pitchFamily="34" charset="0"/>
                <a:cs typeface="Arial" panose="020B0604020202020204" pitchFamily="34" charset="0"/>
              </a:rPr>
              <a:t>Y – Shaped Perimeter Defense</a:t>
            </a: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44</a:t>
            </a:fld>
            <a:endParaRPr lang="en-US" dirty="0">
              <a:solidFill>
                <a:schemeClr val="tx1">
                  <a:alpha val="70000"/>
                </a:schemeClr>
              </a:solidFill>
            </a:endParaRPr>
          </a:p>
        </p:txBody>
      </p:sp>
      <p:pic>
        <p:nvPicPr>
          <p:cNvPr id="6" name="Picture 5">
            <a:extLst>
              <a:ext uri="{FF2B5EF4-FFF2-40B4-BE49-F238E27FC236}">
                <a16:creationId xmlns:a16="http://schemas.microsoft.com/office/drawing/2014/main" id="{2CE61E12-D7AB-778C-DE3A-54CC7D01BE87}"/>
              </a:ext>
            </a:extLst>
          </p:cNvPr>
          <p:cNvPicPr>
            <a:picLocks noChangeAspect="1"/>
          </p:cNvPicPr>
          <p:nvPr/>
        </p:nvPicPr>
        <p:blipFill>
          <a:blip r:embed="rId3"/>
          <a:stretch>
            <a:fillRect/>
          </a:stretch>
        </p:blipFill>
        <p:spPr>
          <a:xfrm>
            <a:off x="3786909" y="1863844"/>
            <a:ext cx="4666393" cy="4730920"/>
          </a:xfrm>
          <a:prstGeom prst="rect">
            <a:avLst/>
          </a:prstGeom>
        </p:spPr>
      </p:pic>
    </p:spTree>
    <p:extLst>
      <p:ext uri="{BB962C8B-B14F-4D97-AF65-F5344CB8AC3E}">
        <p14:creationId xmlns:p14="http://schemas.microsoft.com/office/powerpoint/2010/main" val="2804300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8EF53F-51AA-DF22-6466-9E68B0C7F952}"/>
              </a:ext>
            </a:extLst>
          </p:cNvPr>
          <p:cNvSpPr txBox="1">
            <a:spLocks/>
          </p:cNvSpPr>
          <p:nvPr/>
        </p:nvSpPr>
        <p:spPr>
          <a:xfrm>
            <a:off x="885460" y="3182408"/>
            <a:ext cx="2334301" cy="1632278"/>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450"/>
              </a:spcAft>
            </a:pPr>
            <a:r>
              <a:rPr lang="en-US" sz="2700" b="1" dirty="0">
                <a:latin typeface="Arial" panose="020B0604020202020204" pitchFamily="34" charset="0"/>
                <a:cs typeface="Arial" panose="020B0604020202020204" pitchFamily="34" charset="0"/>
              </a:rPr>
              <a:t>Modified </a:t>
            </a:r>
          </a:p>
          <a:p>
            <a:pPr algn="l">
              <a:spcAft>
                <a:spcPts val="450"/>
              </a:spcAft>
            </a:pPr>
            <a:r>
              <a:rPr lang="en-US" sz="2700" b="1" dirty="0">
                <a:latin typeface="Arial" panose="020B0604020202020204" pitchFamily="34" charset="0"/>
                <a:cs typeface="Arial" panose="020B0604020202020204" pitchFamily="34" charset="0"/>
              </a:rPr>
              <a:t>Y – Shaped Perimeter Defense</a:t>
            </a:r>
          </a:p>
        </p:txBody>
      </p:sp>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45</a:t>
            </a:fld>
            <a:endParaRPr lang="en-US" dirty="0">
              <a:solidFill>
                <a:schemeClr val="tx1">
                  <a:alpha val="70000"/>
                </a:schemeClr>
              </a:solidFill>
            </a:endParaRPr>
          </a:p>
        </p:txBody>
      </p:sp>
      <p:pic>
        <p:nvPicPr>
          <p:cNvPr id="3" name="Picture 2">
            <a:extLst>
              <a:ext uri="{FF2B5EF4-FFF2-40B4-BE49-F238E27FC236}">
                <a16:creationId xmlns:a16="http://schemas.microsoft.com/office/drawing/2014/main" id="{A9A2A373-2A26-9BFA-DF15-424C01BE205B}"/>
              </a:ext>
            </a:extLst>
          </p:cNvPr>
          <p:cNvPicPr>
            <a:picLocks noChangeAspect="1"/>
          </p:cNvPicPr>
          <p:nvPr/>
        </p:nvPicPr>
        <p:blipFill>
          <a:blip r:embed="rId3"/>
          <a:stretch>
            <a:fillRect/>
          </a:stretch>
        </p:blipFill>
        <p:spPr>
          <a:xfrm>
            <a:off x="3802016" y="1886239"/>
            <a:ext cx="4616793" cy="4727342"/>
          </a:xfrm>
          <a:prstGeom prst="rect">
            <a:avLst/>
          </a:prstGeom>
        </p:spPr>
      </p:pic>
    </p:spTree>
    <p:extLst>
      <p:ext uri="{BB962C8B-B14F-4D97-AF65-F5344CB8AC3E}">
        <p14:creationId xmlns:p14="http://schemas.microsoft.com/office/powerpoint/2010/main" val="1611557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46</a:t>
            </a:fld>
            <a:endParaRPr lang="en-US"/>
          </a:p>
        </p:txBody>
      </p:sp>
      <p:sp>
        <p:nvSpPr>
          <p:cNvPr id="9" name="Title 1">
            <a:extLst>
              <a:ext uri="{FF2B5EF4-FFF2-40B4-BE49-F238E27FC236}">
                <a16:creationId xmlns:a16="http://schemas.microsoft.com/office/drawing/2014/main" id="{83078727-AF9E-90C5-3AA8-7A0BA96D29FE}"/>
              </a:ext>
            </a:extLst>
          </p:cNvPr>
          <p:cNvSpPr txBox="1">
            <a:spLocks/>
          </p:cNvSpPr>
          <p:nvPr/>
        </p:nvSpPr>
        <p:spPr>
          <a:xfrm>
            <a:off x="0" y="484094"/>
            <a:ext cx="9144000" cy="58016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Reverse Slope Defense</a:t>
            </a:r>
          </a:p>
        </p:txBody>
      </p:sp>
      <p:sp>
        <p:nvSpPr>
          <p:cNvPr id="13" name="Rectangle 3">
            <a:extLst>
              <a:ext uri="{FF2B5EF4-FFF2-40B4-BE49-F238E27FC236}">
                <a16:creationId xmlns:a16="http://schemas.microsoft.com/office/drawing/2014/main" id="{2E91C7A3-193D-3B2C-D98B-CE9368130E3B}"/>
              </a:ext>
            </a:extLst>
          </p:cNvPr>
          <p:cNvSpPr txBox="1">
            <a:spLocks noChangeArrowheads="1"/>
          </p:cNvSpPr>
          <p:nvPr/>
        </p:nvSpPr>
        <p:spPr bwMode="auto">
          <a:xfrm>
            <a:off x="1143000" y="2675096"/>
            <a:ext cx="6858000" cy="2400300"/>
          </a:xfrm>
          <a:prstGeom prst="rect">
            <a:avLst/>
          </a:prstGeom>
          <a:noFill/>
          <a:ln>
            <a:miter lim="800000"/>
            <a:headEnd/>
            <a:tailEnd/>
          </a:ln>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b="1" dirty="0">
                <a:latin typeface="Arial" charset="0"/>
                <a:cs typeface="Arial" charset="0"/>
              </a:rPr>
              <a:t>Reverse Slope Defense</a:t>
            </a:r>
          </a:p>
          <a:p>
            <a:r>
              <a:rPr lang="en-US" dirty="0">
                <a:latin typeface="Arial" charset="0"/>
                <a:cs typeface="Arial" charset="0"/>
              </a:rPr>
              <a:t>Units deployed on terrain that is masked from enemy direct fires.</a:t>
            </a:r>
          </a:p>
          <a:p>
            <a:endParaRPr lang="en-US" dirty="0">
              <a:latin typeface="Arial" charset="0"/>
              <a:cs typeface="Arial" charset="0"/>
            </a:endParaRPr>
          </a:p>
          <a:p>
            <a:r>
              <a:rPr lang="en-US" dirty="0">
                <a:latin typeface="Arial" charset="0"/>
                <a:cs typeface="Arial" charset="0"/>
              </a:rPr>
              <a:t>Key to this defense is control of the crest of the hill with direct fires.</a:t>
            </a:r>
          </a:p>
          <a:p>
            <a:endParaRPr lang="en-US" sz="1800" dirty="0">
              <a:latin typeface="Arial" charset="0"/>
              <a:cs typeface="Arial" charset="0"/>
            </a:endParaRPr>
          </a:p>
        </p:txBody>
      </p:sp>
    </p:spTree>
    <p:extLst>
      <p:ext uri="{BB962C8B-B14F-4D97-AF65-F5344CB8AC3E}">
        <p14:creationId xmlns:p14="http://schemas.microsoft.com/office/powerpoint/2010/main" val="2969445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47</a:t>
            </a:fld>
            <a:endParaRPr lang="en-US" dirty="0">
              <a:solidFill>
                <a:schemeClr val="tx1">
                  <a:alpha val="70000"/>
                </a:schemeClr>
              </a:solidFill>
            </a:endParaRPr>
          </a:p>
        </p:txBody>
      </p:sp>
      <p:sp>
        <p:nvSpPr>
          <p:cNvPr id="2" name="Title 1">
            <a:extLst>
              <a:ext uri="{FF2B5EF4-FFF2-40B4-BE49-F238E27FC236}">
                <a16:creationId xmlns:a16="http://schemas.microsoft.com/office/drawing/2014/main" id="{D3F12DC8-FCD6-C0B6-4DCF-C244D785E25F}"/>
              </a:ext>
            </a:extLst>
          </p:cNvPr>
          <p:cNvSpPr txBox="1">
            <a:spLocks/>
          </p:cNvSpPr>
          <p:nvPr/>
        </p:nvSpPr>
        <p:spPr>
          <a:xfrm>
            <a:off x="0" y="336276"/>
            <a:ext cx="9144000" cy="103070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Reverse </a:t>
            </a:r>
          </a:p>
          <a:p>
            <a:r>
              <a:rPr lang="en-US" sz="3600" b="1" dirty="0">
                <a:latin typeface="Arial" panose="020B0604020202020204" pitchFamily="34" charset="0"/>
                <a:cs typeface="Arial" panose="020B0604020202020204" pitchFamily="34" charset="0"/>
              </a:rPr>
              <a:t>Slope Defense</a:t>
            </a:r>
          </a:p>
        </p:txBody>
      </p:sp>
      <p:pic>
        <p:nvPicPr>
          <p:cNvPr id="6" name="Picture 5">
            <a:extLst>
              <a:ext uri="{FF2B5EF4-FFF2-40B4-BE49-F238E27FC236}">
                <a16:creationId xmlns:a16="http://schemas.microsoft.com/office/drawing/2014/main" id="{BC1B166E-B382-EC86-7295-B31645B0E6FB}"/>
              </a:ext>
            </a:extLst>
          </p:cNvPr>
          <p:cNvPicPr>
            <a:picLocks noChangeAspect="1"/>
          </p:cNvPicPr>
          <p:nvPr/>
        </p:nvPicPr>
        <p:blipFill>
          <a:blip r:embed="rId3"/>
          <a:stretch>
            <a:fillRect/>
          </a:stretch>
        </p:blipFill>
        <p:spPr>
          <a:xfrm>
            <a:off x="1163053" y="1714500"/>
            <a:ext cx="7283115" cy="5143500"/>
          </a:xfrm>
          <a:prstGeom prst="rect">
            <a:avLst/>
          </a:prstGeom>
        </p:spPr>
      </p:pic>
    </p:spTree>
    <p:extLst>
      <p:ext uri="{BB962C8B-B14F-4D97-AF65-F5344CB8AC3E}">
        <p14:creationId xmlns:p14="http://schemas.microsoft.com/office/powerpoint/2010/main" val="1289410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48</a:t>
            </a:fld>
            <a:endParaRPr lang="en-US"/>
          </a:p>
        </p:txBody>
      </p:sp>
      <p:sp>
        <p:nvSpPr>
          <p:cNvPr id="9" name="Title 1">
            <a:extLst>
              <a:ext uri="{FF2B5EF4-FFF2-40B4-BE49-F238E27FC236}">
                <a16:creationId xmlns:a16="http://schemas.microsoft.com/office/drawing/2014/main" id="{9170DA93-6285-5BE7-53F0-1D2EADD64966}"/>
              </a:ext>
            </a:extLst>
          </p:cNvPr>
          <p:cNvSpPr txBox="1">
            <a:spLocks/>
          </p:cNvSpPr>
          <p:nvPr/>
        </p:nvSpPr>
        <p:spPr>
          <a:xfrm>
            <a:off x="0" y="3429000"/>
            <a:ext cx="9144000" cy="106751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LSA: 4</a:t>
            </a:r>
          </a:p>
          <a:p>
            <a:r>
              <a:rPr lang="en-US" sz="3600" b="1" dirty="0">
                <a:latin typeface="Arial" panose="020B0604020202020204" pitchFamily="34" charset="0"/>
                <a:cs typeface="Arial" panose="020B0604020202020204" pitchFamily="34" charset="0"/>
              </a:rPr>
              <a:t>Fighting Positions </a:t>
            </a:r>
          </a:p>
        </p:txBody>
      </p:sp>
    </p:spTree>
    <p:extLst>
      <p:ext uri="{BB962C8B-B14F-4D97-AF65-F5344CB8AC3E}">
        <p14:creationId xmlns:p14="http://schemas.microsoft.com/office/powerpoint/2010/main" val="4191455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49</a:t>
            </a:fld>
            <a:endParaRPr lang="en-US"/>
          </a:p>
        </p:txBody>
      </p:sp>
      <p:sp>
        <p:nvSpPr>
          <p:cNvPr id="2" name="Title 1">
            <a:extLst>
              <a:ext uri="{FF2B5EF4-FFF2-40B4-BE49-F238E27FC236}">
                <a16:creationId xmlns:a16="http://schemas.microsoft.com/office/drawing/2014/main" id="{FE44C31C-1BCC-B096-9B53-B9680AEAF73B}"/>
              </a:ext>
            </a:extLst>
          </p:cNvPr>
          <p:cNvSpPr txBox="1">
            <a:spLocks/>
          </p:cNvSpPr>
          <p:nvPr/>
        </p:nvSpPr>
        <p:spPr>
          <a:xfrm>
            <a:off x="-1" y="3297971"/>
            <a:ext cx="9144000" cy="103878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LSA 5:</a:t>
            </a:r>
          </a:p>
          <a:p>
            <a:r>
              <a:rPr lang="en-US" sz="3600" b="1" dirty="0">
                <a:latin typeface="Arial" panose="020B0604020202020204" pitchFamily="34" charset="0"/>
                <a:cs typeface="Arial" panose="020B0604020202020204" pitchFamily="34" charset="0"/>
              </a:rPr>
              <a:t>Engagement Area Development </a:t>
            </a:r>
          </a:p>
        </p:txBody>
      </p:sp>
    </p:spTree>
    <p:extLst>
      <p:ext uri="{BB962C8B-B14F-4D97-AF65-F5344CB8AC3E}">
        <p14:creationId xmlns:p14="http://schemas.microsoft.com/office/powerpoint/2010/main" val="202708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48165" y="6475714"/>
            <a:ext cx="295834" cy="365125"/>
          </a:xfrm>
        </p:spPr>
        <p:txBody>
          <a:bodyPr/>
          <a:lstStyle/>
          <a:p>
            <a:fld id="{A10425F9-E3D6-4775-B400-2557D74789E7}" type="slidenum">
              <a:rPr lang="en-US" smtClean="0"/>
              <a:t>5</a:t>
            </a:fld>
            <a:endParaRPr lang="en-US" dirty="0"/>
          </a:p>
        </p:txBody>
      </p:sp>
      <p:sp>
        <p:nvSpPr>
          <p:cNvPr id="9" name="Title 1">
            <a:extLst>
              <a:ext uri="{FF2B5EF4-FFF2-40B4-BE49-F238E27FC236}">
                <a16:creationId xmlns:a16="http://schemas.microsoft.com/office/drawing/2014/main" id="{0D55F518-DAF4-E381-A3B3-2F57CA282B7A}"/>
              </a:ext>
            </a:extLst>
          </p:cNvPr>
          <p:cNvSpPr txBox="1">
            <a:spLocks/>
          </p:cNvSpPr>
          <p:nvPr/>
        </p:nvSpPr>
        <p:spPr>
          <a:xfrm>
            <a:off x="1143000" y="502024"/>
            <a:ext cx="6858000" cy="53905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Purpose</a:t>
            </a:r>
          </a:p>
        </p:txBody>
      </p:sp>
      <p:sp>
        <p:nvSpPr>
          <p:cNvPr id="13" name="Content Placeholder 4">
            <a:extLst>
              <a:ext uri="{FF2B5EF4-FFF2-40B4-BE49-F238E27FC236}">
                <a16:creationId xmlns:a16="http://schemas.microsoft.com/office/drawing/2014/main" id="{4D4CBADB-88BC-2A4D-CAAC-C86B6A04667E}"/>
              </a:ext>
            </a:extLst>
          </p:cNvPr>
          <p:cNvSpPr txBox="1">
            <a:spLocks/>
          </p:cNvSpPr>
          <p:nvPr/>
        </p:nvSpPr>
        <p:spPr>
          <a:xfrm>
            <a:off x="927847" y="1687979"/>
            <a:ext cx="8216152" cy="399136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purpose of the defense is to create conditions for the offense that allows Army forces to regain the initiative. Other reasons for conducting the defense include—</a:t>
            </a:r>
          </a:p>
          <a:p>
            <a:endParaRPr lang="en-US" dirty="0">
              <a:latin typeface="Arial" panose="020B0604020202020204" pitchFamily="34" charset="0"/>
              <a:cs typeface="Arial" panose="020B0604020202020204" pitchFamily="34" charset="0"/>
            </a:endParaRPr>
          </a:p>
          <a:p>
            <a:pPr lvl="1"/>
            <a:r>
              <a:rPr lang="en-US" sz="2400" b="1" dirty="0">
                <a:latin typeface="Arial" panose="020B0604020202020204" pitchFamily="34" charset="0"/>
                <a:cs typeface="Arial" panose="020B0604020202020204" pitchFamily="34" charset="0"/>
              </a:rPr>
              <a:t>Retaining decisive terrain </a:t>
            </a:r>
            <a:r>
              <a:rPr lang="en-US" sz="2400" dirty="0">
                <a:latin typeface="Arial" panose="020B0604020202020204" pitchFamily="34" charset="0"/>
                <a:cs typeface="Arial" panose="020B0604020202020204" pitchFamily="34" charset="0"/>
              </a:rPr>
              <a:t>or </a:t>
            </a:r>
            <a:r>
              <a:rPr lang="en-US" sz="2400" b="1" dirty="0">
                <a:latin typeface="Arial" panose="020B0604020202020204" pitchFamily="34" charset="0"/>
                <a:cs typeface="Arial" panose="020B0604020202020204" pitchFamily="34" charset="0"/>
              </a:rPr>
              <a:t>denying a vital area to an enemy</a:t>
            </a:r>
            <a:r>
              <a:rPr lang="en-US" sz="2400" dirty="0">
                <a:latin typeface="Arial" panose="020B0604020202020204" pitchFamily="34" charset="0"/>
                <a:cs typeface="Arial" panose="020B0604020202020204" pitchFamily="34" charset="0"/>
              </a:rPr>
              <a:t>.</a:t>
            </a:r>
          </a:p>
          <a:p>
            <a:pPr lvl="1"/>
            <a:r>
              <a:rPr lang="en-US" sz="2400" dirty="0">
                <a:latin typeface="Arial" panose="020B0604020202020204" pitchFamily="34" charset="0"/>
                <a:cs typeface="Arial" panose="020B0604020202020204" pitchFamily="34" charset="0"/>
              </a:rPr>
              <a:t>Attriting or fixing an enemy as a prelude to the offense.</a:t>
            </a:r>
          </a:p>
          <a:p>
            <a:pPr lvl="1"/>
            <a:r>
              <a:rPr lang="en-US" sz="2400" dirty="0">
                <a:latin typeface="Arial" panose="020B0604020202020204" pitchFamily="34" charset="0"/>
                <a:cs typeface="Arial" panose="020B0604020202020204" pitchFamily="34" charset="0"/>
              </a:rPr>
              <a:t>Countering enemy action.</a:t>
            </a:r>
          </a:p>
          <a:p>
            <a:pPr lvl="1"/>
            <a:r>
              <a:rPr lang="en-US" sz="2400" dirty="0">
                <a:latin typeface="Arial" panose="020B0604020202020204" pitchFamily="34" charset="0"/>
                <a:cs typeface="Arial" panose="020B0604020202020204" pitchFamily="34" charset="0"/>
              </a:rPr>
              <a:t>Increasing an enemy’s vulnerability by forcing an enemy commander to concentrate subordinate forces.</a:t>
            </a:r>
          </a:p>
        </p:txBody>
      </p:sp>
    </p:spTree>
    <p:extLst>
      <p:ext uri="{BB962C8B-B14F-4D97-AF65-F5344CB8AC3E}">
        <p14:creationId xmlns:p14="http://schemas.microsoft.com/office/powerpoint/2010/main" val="1325780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50</a:t>
            </a:fld>
            <a:endParaRPr lang="en-US"/>
          </a:p>
        </p:txBody>
      </p:sp>
      <p:sp>
        <p:nvSpPr>
          <p:cNvPr id="2" name="TextBox 1">
            <a:extLst>
              <a:ext uri="{FF2B5EF4-FFF2-40B4-BE49-F238E27FC236}">
                <a16:creationId xmlns:a16="http://schemas.microsoft.com/office/drawing/2014/main" id="{6E5E031A-C8F9-EDB8-F758-739CBEADD326}"/>
              </a:ext>
            </a:extLst>
          </p:cNvPr>
          <p:cNvSpPr txBox="1"/>
          <p:nvPr/>
        </p:nvSpPr>
        <p:spPr>
          <a:xfrm>
            <a:off x="2078096" y="2065621"/>
            <a:ext cx="5245493" cy="3785652"/>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DISMOUNTED</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MOUNTED</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HASTY</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DELIBERATE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POSITIONS FORMED BY NATURAL TERRAIN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115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51</a:t>
            </a:fld>
            <a:endParaRPr lang="en-US"/>
          </a:p>
        </p:txBody>
      </p:sp>
      <p:sp>
        <p:nvSpPr>
          <p:cNvPr id="13" name="Rectangle 3">
            <a:extLst>
              <a:ext uri="{FF2B5EF4-FFF2-40B4-BE49-F238E27FC236}">
                <a16:creationId xmlns:a16="http://schemas.microsoft.com/office/drawing/2014/main" id="{10E17204-A02E-A379-1DFC-452B437A3BD0}"/>
              </a:ext>
            </a:extLst>
          </p:cNvPr>
          <p:cNvSpPr txBox="1">
            <a:spLocks noChangeArrowheads="1"/>
          </p:cNvSpPr>
          <p:nvPr/>
        </p:nvSpPr>
        <p:spPr bwMode="auto">
          <a:xfrm>
            <a:off x="1142999" y="2732246"/>
            <a:ext cx="6858000" cy="228600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US" b="1" dirty="0">
                <a:latin typeface="Arial" charset="0"/>
                <a:cs typeface="Arial" charset="0"/>
              </a:rPr>
              <a:t>ENGAGEMENT AREA (EA)</a:t>
            </a:r>
          </a:p>
          <a:p>
            <a:endParaRPr lang="en-US" b="1" dirty="0">
              <a:latin typeface="Arial" charset="0"/>
              <a:cs typeface="Arial" charset="0"/>
            </a:endParaRPr>
          </a:p>
          <a:p>
            <a:r>
              <a:rPr lang="en-US" dirty="0">
                <a:latin typeface="Arial" charset="0"/>
                <a:cs typeface="Arial" charset="0"/>
              </a:rPr>
              <a:t>Where the Commander intends to contain and destroy an enemy force using the massed fires of all available weapons.</a:t>
            </a:r>
          </a:p>
        </p:txBody>
      </p:sp>
    </p:spTree>
    <p:extLst>
      <p:ext uri="{BB962C8B-B14F-4D97-AF65-F5344CB8AC3E}">
        <p14:creationId xmlns:p14="http://schemas.microsoft.com/office/powerpoint/2010/main" val="2772403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52</a:t>
            </a:fld>
            <a:endParaRPr lang="en-US" dirty="0">
              <a:solidFill>
                <a:schemeClr val="tx1">
                  <a:alpha val="70000"/>
                </a:schemeClr>
              </a:solidFill>
            </a:endParaRPr>
          </a:p>
        </p:txBody>
      </p:sp>
      <p:sp>
        <p:nvSpPr>
          <p:cNvPr id="3" name="Title 1">
            <a:extLst>
              <a:ext uri="{FF2B5EF4-FFF2-40B4-BE49-F238E27FC236}">
                <a16:creationId xmlns:a16="http://schemas.microsoft.com/office/drawing/2014/main" id="{1FD3A61F-15BC-DA8D-7376-C528BD68A0C3}"/>
              </a:ext>
            </a:extLst>
          </p:cNvPr>
          <p:cNvSpPr txBox="1">
            <a:spLocks/>
          </p:cNvSpPr>
          <p:nvPr/>
        </p:nvSpPr>
        <p:spPr>
          <a:xfrm>
            <a:off x="435611" y="3429000"/>
            <a:ext cx="2662106" cy="8304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latin typeface="Arial" panose="020B0604020202020204" pitchFamily="34" charset="0"/>
                <a:cs typeface="Arial" panose="020B0604020202020204" pitchFamily="34" charset="0"/>
              </a:rPr>
              <a:t>Engagement </a:t>
            </a:r>
          </a:p>
          <a:p>
            <a:r>
              <a:rPr lang="en-US" sz="2700" b="1" dirty="0">
                <a:latin typeface="Arial" panose="020B0604020202020204" pitchFamily="34" charset="0"/>
                <a:cs typeface="Arial" panose="020B0604020202020204" pitchFamily="34" charset="0"/>
              </a:rPr>
              <a:t>Area</a:t>
            </a:r>
          </a:p>
        </p:txBody>
      </p:sp>
      <p:pic>
        <p:nvPicPr>
          <p:cNvPr id="8" name="Picture 7">
            <a:extLst>
              <a:ext uri="{FF2B5EF4-FFF2-40B4-BE49-F238E27FC236}">
                <a16:creationId xmlns:a16="http://schemas.microsoft.com/office/drawing/2014/main" id="{97805901-E461-22C9-40AF-0D933779504D}"/>
              </a:ext>
            </a:extLst>
          </p:cNvPr>
          <p:cNvPicPr>
            <a:picLocks noChangeAspect="1"/>
          </p:cNvPicPr>
          <p:nvPr/>
        </p:nvPicPr>
        <p:blipFill>
          <a:blip r:embed="rId3"/>
          <a:stretch>
            <a:fillRect/>
          </a:stretch>
        </p:blipFill>
        <p:spPr>
          <a:xfrm>
            <a:off x="3395854" y="1367136"/>
            <a:ext cx="5312535" cy="5143500"/>
          </a:xfrm>
          <a:prstGeom prst="rect">
            <a:avLst/>
          </a:prstGeom>
        </p:spPr>
      </p:pic>
    </p:spTree>
    <p:extLst>
      <p:ext uri="{BB962C8B-B14F-4D97-AF65-F5344CB8AC3E}">
        <p14:creationId xmlns:p14="http://schemas.microsoft.com/office/powerpoint/2010/main" val="2817483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53</a:t>
            </a:fld>
            <a:endParaRPr lang="en-US"/>
          </a:p>
        </p:txBody>
      </p:sp>
      <p:sp>
        <p:nvSpPr>
          <p:cNvPr id="9" name="Title 1">
            <a:extLst>
              <a:ext uri="{FF2B5EF4-FFF2-40B4-BE49-F238E27FC236}">
                <a16:creationId xmlns:a16="http://schemas.microsoft.com/office/drawing/2014/main" id="{4F5F2F1A-BBCD-D845-5B66-BC623C137BED}"/>
              </a:ext>
            </a:extLst>
          </p:cNvPr>
          <p:cNvSpPr txBox="1">
            <a:spLocks/>
          </p:cNvSpPr>
          <p:nvPr/>
        </p:nvSpPr>
        <p:spPr>
          <a:xfrm>
            <a:off x="-1" y="480036"/>
            <a:ext cx="9143999" cy="6189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        Engagement Area Development</a:t>
            </a:r>
          </a:p>
        </p:txBody>
      </p:sp>
      <p:sp>
        <p:nvSpPr>
          <p:cNvPr id="13" name="Rectangle 3">
            <a:extLst>
              <a:ext uri="{FF2B5EF4-FFF2-40B4-BE49-F238E27FC236}">
                <a16:creationId xmlns:a16="http://schemas.microsoft.com/office/drawing/2014/main" id="{355C5550-87BA-BA3F-8AEF-D0A001EB5983}"/>
              </a:ext>
            </a:extLst>
          </p:cNvPr>
          <p:cNvSpPr txBox="1">
            <a:spLocks noChangeArrowheads="1"/>
          </p:cNvSpPr>
          <p:nvPr/>
        </p:nvSpPr>
        <p:spPr bwMode="auto">
          <a:xfrm>
            <a:off x="1142999" y="2127647"/>
            <a:ext cx="6858000" cy="3394472"/>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charset="0"/>
                <a:cs typeface="Arial" charset="0"/>
              </a:rPr>
              <a:t>Identify likely enemy avenues of approach</a:t>
            </a:r>
          </a:p>
          <a:p>
            <a:r>
              <a:rPr lang="en-US" dirty="0">
                <a:latin typeface="Arial" charset="0"/>
                <a:cs typeface="Arial" charset="0"/>
              </a:rPr>
              <a:t>Determine the enemy schemes of maneuver</a:t>
            </a:r>
          </a:p>
          <a:p>
            <a:r>
              <a:rPr lang="en-US" dirty="0">
                <a:latin typeface="Arial" charset="0"/>
                <a:cs typeface="Arial" charset="0"/>
              </a:rPr>
              <a:t>Determine where to kill the enemy</a:t>
            </a:r>
          </a:p>
          <a:p>
            <a:r>
              <a:rPr lang="en-US" dirty="0">
                <a:latin typeface="Arial" charset="0"/>
                <a:cs typeface="Arial" charset="0"/>
              </a:rPr>
              <a:t>Plan and integrate obstacles</a:t>
            </a:r>
          </a:p>
          <a:p>
            <a:r>
              <a:rPr lang="en-US" dirty="0">
                <a:latin typeface="Arial" charset="0"/>
                <a:cs typeface="Arial" charset="0"/>
              </a:rPr>
              <a:t>Emplacement of weapon systems</a:t>
            </a:r>
          </a:p>
          <a:p>
            <a:r>
              <a:rPr lang="en-US" dirty="0">
                <a:latin typeface="Arial" charset="0"/>
                <a:cs typeface="Arial" charset="0"/>
              </a:rPr>
              <a:t>Plan and integrate indirect fires</a:t>
            </a:r>
          </a:p>
          <a:p>
            <a:r>
              <a:rPr lang="en-US" dirty="0">
                <a:latin typeface="Arial" charset="0"/>
                <a:cs typeface="Arial" charset="0"/>
              </a:rPr>
              <a:t>Rehearsals </a:t>
            </a:r>
          </a:p>
          <a:p>
            <a:endParaRPr lang="en-US" sz="1800" dirty="0">
              <a:latin typeface="Arial" charset="0"/>
              <a:cs typeface="Arial" charset="0"/>
            </a:endParaRPr>
          </a:p>
        </p:txBody>
      </p:sp>
    </p:spTree>
    <p:extLst>
      <p:ext uri="{BB962C8B-B14F-4D97-AF65-F5344CB8AC3E}">
        <p14:creationId xmlns:p14="http://schemas.microsoft.com/office/powerpoint/2010/main" val="1215067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54</a:t>
            </a:fld>
            <a:endParaRPr lang="en-US"/>
          </a:p>
        </p:txBody>
      </p:sp>
      <p:sp>
        <p:nvSpPr>
          <p:cNvPr id="13" name="Rectangle 2">
            <a:extLst>
              <a:ext uri="{FF2B5EF4-FFF2-40B4-BE49-F238E27FC236}">
                <a16:creationId xmlns:a16="http://schemas.microsoft.com/office/drawing/2014/main" id="{14695492-C7AC-FCCC-83FD-4C29DE4549F9}"/>
              </a:ext>
            </a:extLst>
          </p:cNvPr>
          <p:cNvSpPr txBox="1">
            <a:spLocks noChangeArrowheads="1"/>
          </p:cNvSpPr>
          <p:nvPr/>
        </p:nvSpPr>
        <p:spPr>
          <a:xfrm>
            <a:off x="0" y="1123950"/>
            <a:ext cx="9143999"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28868">
              <a:defRPr/>
            </a:pPr>
            <a:endParaRPr lang="en-US" sz="27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43627B-4BB2-B418-1E9E-89C5D9C65A59}"/>
              </a:ext>
            </a:extLst>
          </p:cNvPr>
          <p:cNvSpPr txBox="1">
            <a:spLocks/>
          </p:cNvSpPr>
          <p:nvPr/>
        </p:nvSpPr>
        <p:spPr>
          <a:xfrm>
            <a:off x="-2" y="2998915"/>
            <a:ext cx="9144000" cy="107641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LSA 6:</a:t>
            </a:r>
          </a:p>
          <a:p>
            <a:r>
              <a:rPr lang="en-US" sz="3600" b="1" dirty="0">
                <a:latin typeface="Arial" panose="020B0604020202020204" pitchFamily="34" charset="0"/>
                <a:cs typeface="Arial" panose="020B0604020202020204" pitchFamily="34" charset="0"/>
              </a:rPr>
              <a:t>Transitions </a:t>
            </a:r>
          </a:p>
        </p:txBody>
      </p:sp>
    </p:spTree>
    <p:extLst>
      <p:ext uri="{BB962C8B-B14F-4D97-AF65-F5344CB8AC3E}">
        <p14:creationId xmlns:p14="http://schemas.microsoft.com/office/powerpoint/2010/main" val="242031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55</a:t>
            </a:fld>
            <a:endParaRPr lang="en-US"/>
          </a:p>
        </p:txBody>
      </p:sp>
      <p:sp>
        <p:nvSpPr>
          <p:cNvPr id="13" name="Rectangle 2">
            <a:extLst>
              <a:ext uri="{FF2B5EF4-FFF2-40B4-BE49-F238E27FC236}">
                <a16:creationId xmlns:a16="http://schemas.microsoft.com/office/drawing/2014/main" id="{14695492-C7AC-FCCC-83FD-4C29DE4549F9}"/>
              </a:ext>
            </a:extLst>
          </p:cNvPr>
          <p:cNvSpPr txBox="1">
            <a:spLocks noChangeArrowheads="1"/>
          </p:cNvSpPr>
          <p:nvPr/>
        </p:nvSpPr>
        <p:spPr>
          <a:xfrm>
            <a:off x="1" y="348094"/>
            <a:ext cx="9143999" cy="62689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28868">
              <a:defRPr/>
            </a:pPr>
            <a:r>
              <a:rPr lang="en-US" sz="3600" b="1" dirty="0">
                <a:latin typeface="Arial" panose="020B0604020202020204" pitchFamily="34" charset="0"/>
                <a:cs typeface="Arial" panose="020B0604020202020204" pitchFamily="34" charset="0"/>
              </a:rPr>
              <a:t>Transitions</a:t>
            </a:r>
          </a:p>
        </p:txBody>
      </p:sp>
      <p:sp>
        <p:nvSpPr>
          <p:cNvPr id="14" name="TextBox 13">
            <a:extLst>
              <a:ext uri="{FF2B5EF4-FFF2-40B4-BE49-F238E27FC236}">
                <a16:creationId xmlns:a16="http://schemas.microsoft.com/office/drawing/2014/main" id="{A606EE4E-8E2D-5AA0-A166-E56E2808E9DC}"/>
              </a:ext>
            </a:extLst>
          </p:cNvPr>
          <p:cNvSpPr txBox="1"/>
          <p:nvPr/>
        </p:nvSpPr>
        <p:spPr>
          <a:xfrm>
            <a:off x="779653" y="2097360"/>
            <a:ext cx="8364346" cy="3785652"/>
          </a:xfrm>
          <a:prstGeom prst="rect">
            <a:avLst/>
          </a:prstGeom>
          <a:noFill/>
        </p:spPr>
        <p:txBody>
          <a:bodyPr wrap="square">
            <a:spAutoFit/>
          </a:bodyPr>
          <a:lstStyle/>
          <a:p>
            <a:pPr algn="l"/>
            <a:r>
              <a:rPr lang="en-US" sz="2000" dirty="0">
                <a:latin typeface="Arial" panose="020B0604020202020204" pitchFamily="34" charset="0"/>
                <a:cs typeface="Arial" panose="020B0604020202020204" pitchFamily="34" charset="0"/>
              </a:rPr>
              <a:t>Defending commanders assess the success of their defense and determine if they can transition to the offense. </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If a defense is unsuccessful, defending commanders transition into retrograde operations.</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Transition from one type of operation to another requires mental as well as physical agility from the involved formations and an accurate understanding of the situation.</a:t>
            </a:r>
          </a:p>
          <a:p>
            <a:pPr algn="l"/>
            <a:endParaRPr lang="en-US" sz="2000" dirty="0">
              <a:latin typeface="Arial" panose="020B0604020202020204" pitchFamily="34" charset="0"/>
              <a:cs typeface="Arial" panose="020B0604020202020204" pitchFamily="34" charset="0"/>
            </a:endParaRPr>
          </a:p>
          <a:p>
            <a:pPr algn="l"/>
            <a:r>
              <a:rPr lang="en-US" sz="2000" b="1" dirty="0">
                <a:latin typeface="Arial" panose="020B0604020202020204" pitchFamily="34" charset="0"/>
                <a:cs typeface="Arial" panose="020B0604020202020204" pitchFamily="34" charset="0"/>
              </a:rPr>
              <a:t>- Consolidation – Reorganization – Continuing Operations - Transition to the Offense – Transition to  Stability</a:t>
            </a:r>
          </a:p>
        </p:txBody>
      </p:sp>
    </p:spTree>
    <p:extLst>
      <p:ext uri="{BB962C8B-B14F-4D97-AF65-F5344CB8AC3E}">
        <p14:creationId xmlns:p14="http://schemas.microsoft.com/office/powerpoint/2010/main" val="1012886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56</a:t>
            </a:fld>
            <a:endParaRPr lang="en-US"/>
          </a:p>
        </p:txBody>
      </p:sp>
      <p:sp>
        <p:nvSpPr>
          <p:cNvPr id="9" name="Title 1">
            <a:extLst>
              <a:ext uri="{FF2B5EF4-FFF2-40B4-BE49-F238E27FC236}">
                <a16:creationId xmlns:a16="http://schemas.microsoft.com/office/drawing/2014/main" id="{8FF1C56D-F2ED-0BD5-CE99-2E3DF2C8AFC0}"/>
              </a:ext>
            </a:extLst>
          </p:cNvPr>
          <p:cNvSpPr txBox="1">
            <a:spLocks/>
          </p:cNvSpPr>
          <p:nvPr/>
        </p:nvSpPr>
        <p:spPr>
          <a:xfrm>
            <a:off x="1" y="541032"/>
            <a:ext cx="9143999" cy="54537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Defense Summary</a:t>
            </a:r>
          </a:p>
        </p:txBody>
      </p:sp>
      <p:sp>
        <p:nvSpPr>
          <p:cNvPr id="13" name="Content Placeholder 2">
            <a:extLst>
              <a:ext uri="{FF2B5EF4-FFF2-40B4-BE49-F238E27FC236}">
                <a16:creationId xmlns:a16="http://schemas.microsoft.com/office/drawing/2014/main" id="{5E376841-597E-FF1B-F526-02BD034FDF18}"/>
              </a:ext>
            </a:extLst>
          </p:cNvPr>
          <p:cNvSpPr txBox="1">
            <a:spLocks/>
          </p:cNvSpPr>
          <p:nvPr/>
        </p:nvSpPr>
        <p:spPr>
          <a:xfrm>
            <a:off x="1142999" y="2412840"/>
            <a:ext cx="6858000" cy="273644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Basics of the Defense</a:t>
            </a:r>
          </a:p>
          <a:p>
            <a:r>
              <a:rPr lang="en-US" dirty="0">
                <a:latin typeface="Arial" panose="020B0604020202020204" pitchFamily="34" charset="0"/>
                <a:cs typeface="Arial" panose="020B0604020202020204" pitchFamily="34" charset="0"/>
              </a:rPr>
              <a:t>Common Defensive Planning Considerations</a:t>
            </a:r>
          </a:p>
          <a:p>
            <a:r>
              <a:rPr lang="en-US" dirty="0">
                <a:latin typeface="Arial" panose="020B0604020202020204" pitchFamily="34" charset="0"/>
                <a:cs typeface="Arial" panose="020B0604020202020204" pitchFamily="34" charset="0"/>
              </a:rPr>
              <a:t>Forms of the Defense</a:t>
            </a:r>
          </a:p>
          <a:p>
            <a:r>
              <a:rPr lang="en-US" dirty="0">
                <a:latin typeface="Arial" panose="020B0604020202020204" pitchFamily="34" charset="0"/>
                <a:cs typeface="Arial" panose="020B0604020202020204" pitchFamily="34" charset="0"/>
              </a:rPr>
              <a:t>Fighting Positions</a:t>
            </a:r>
          </a:p>
          <a:p>
            <a:r>
              <a:rPr lang="en-US" dirty="0">
                <a:latin typeface="Arial" panose="020B0604020202020204" pitchFamily="34" charset="0"/>
                <a:cs typeface="Arial" panose="020B0604020202020204" pitchFamily="34" charset="0"/>
              </a:rPr>
              <a:t>Engagement Area Development</a:t>
            </a:r>
          </a:p>
          <a:p>
            <a:r>
              <a:rPr lang="en-US" dirty="0">
                <a:latin typeface="Arial" panose="020B0604020202020204" pitchFamily="34" charset="0"/>
                <a:cs typeface="Arial" panose="020B0604020202020204" pitchFamily="34" charset="0"/>
              </a:rPr>
              <a:t>Transitions</a:t>
            </a:r>
          </a:p>
          <a:p>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71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p:txBody>
          <a:bodyPr/>
          <a:lstStyle/>
          <a:p>
            <a:fld id="{A10425F9-E3D6-4775-B400-2557D74789E7}" type="slidenum">
              <a:rPr lang="en-US" smtClean="0"/>
              <a:t>57</a:t>
            </a:fld>
            <a:endParaRPr lang="en-US"/>
          </a:p>
        </p:txBody>
      </p:sp>
      <p:sp>
        <p:nvSpPr>
          <p:cNvPr id="2" name="TextBox 1">
            <a:extLst>
              <a:ext uri="{FF2B5EF4-FFF2-40B4-BE49-F238E27FC236}">
                <a16:creationId xmlns:a16="http://schemas.microsoft.com/office/drawing/2014/main" id="{9B8B6846-1968-7210-6D0C-5BB927388E01}"/>
              </a:ext>
            </a:extLst>
          </p:cNvPr>
          <p:cNvSpPr txBox="1"/>
          <p:nvPr/>
        </p:nvSpPr>
        <p:spPr>
          <a:xfrm>
            <a:off x="1" y="426296"/>
            <a:ext cx="9143999" cy="507831"/>
          </a:xfrm>
          <a:prstGeom prst="rect">
            <a:avLst/>
          </a:prstGeom>
          <a:noFill/>
        </p:spPr>
        <p:txBody>
          <a:bodyPr wrap="square" rtlCol="0">
            <a:spAutoFit/>
          </a:bodyPr>
          <a:lstStyle/>
          <a:p>
            <a:pPr algn="ctr"/>
            <a:r>
              <a:rPr lang="en-US" sz="2700" b="1" dirty="0">
                <a:latin typeface="Arial" panose="020B0604020202020204" pitchFamily="34" charset="0"/>
                <a:cs typeface="Arial" panose="020B0604020202020204" pitchFamily="34" charset="0"/>
              </a:rPr>
              <a:t>Terminal Learning Objective</a:t>
            </a:r>
          </a:p>
        </p:txBody>
      </p:sp>
      <p:sp>
        <p:nvSpPr>
          <p:cNvPr id="3" name="TextBox 2">
            <a:extLst>
              <a:ext uri="{FF2B5EF4-FFF2-40B4-BE49-F238E27FC236}">
                <a16:creationId xmlns:a16="http://schemas.microsoft.com/office/drawing/2014/main" id="{49332574-E25B-0310-BF8C-E20E6BE3B60C}"/>
              </a:ext>
            </a:extLst>
          </p:cNvPr>
          <p:cNvSpPr txBox="1"/>
          <p:nvPr/>
        </p:nvSpPr>
        <p:spPr>
          <a:xfrm>
            <a:off x="874469" y="1705906"/>
            <a:ext cx="8269531"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Action: </a:t>
            </a:r>
            <a:r>
              <a:rPr lang="en-US" sz="2400" dirty="0">
                <a:latin typeface="Arial" panose="020B0604020202020204" pitchFamily="34" charset="0"/>
                <a:cs typeface="Arial" panose="020B0604020202020204" pitchFamily="34" charset="0"/>
              </a:rPr>
              <a:t>Apply Defensive Operations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Conditions: </a:t>
            </a:r>
            <a:r>
              <a:rPr lang="en-US" sz="2400" dirty="0">
                <a:latin typeface="Arial" panose="020B0604020202020204" pitchFamily="34" charset="0"/>
                <a:cs typeface="Arial" panose="020B0604020202020204" pitchFamily="34" charset="0"/>
              </a:rPr>
              <a:t>As a small unit leader, in a classroom environment, given ATP 3-21.8, ATP 3-21.10, ADP 3-90, ADP 3-0, and a reading assignment, applicable instruction, and student handouts.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Standards: </a:t>
            </a:r>
            <a:r>
              <a:rPr lang="en-US" sz="2400" dirty="0">
                <a:latin typeface="Arial" panose="020B0604020202020204" pitchFamily="34" charset="0"/>
                <a:cs typeface="Arial" panose="020B0604020202020204" pitchFamily="34" charset="0"/>
              </a:rPr>
              <a:t>Apply Defensive Operations during tactical or simulated tactical scenarios within the course. Students will also demonstrate knowledge of the subject by correctly scoring 70% or better on the Tactics assessment.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079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86" y="2857500"/>
            <a:ext cx="8229600" cy="1143000"/>
          </a:xfrm>
        </p:spPr>
        <p:txBody>
          <a:bodyPr/>
          <a:lstStyle/>
          <a:p>
            <a:r>
              <a:rPr lang="en-US" b="1" dirty="0"/>
              <a:t>Questions?</a:t>
            </a:r>
          </a:p>
        </p:txBody>
      </p:sp>
      <p:sp>
        <p:nvSpPr>
          <p:cNvPr id="5" name="Slide Number Placeholder 4"/>
          <p:cNvSpPr>
            <a:spLocks noGrp="1"/>
          </p:cNvSpPr>
          <p:nvPr>
            <p:ph type="sldNum" sz="quarter" idx="12"/>
          </p:nvPr>
        </p:nvSpPr>
        <p:spPr/>
        <p:txBody>
          <a:bodyPr/>
          <a:lstStyle/>
          <a:p>
            <a:pPr>
              <a:defRPr/>
            </a:pPr>
            <a:fld id="{7CF5FD70-F607-428C-BA55-084E81327258}" type="slidenum">
              <a:rPr lang="en-US" smtClean="0"/>
              <a:pPr>
                <a:defRPr/>
              </a:pPr>
              <a:t>58</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84023" y="6475714"/>
            <a:ext cx="259975" cy="365125"/>
          </a:xfrm>
        </p:spPr>
        <p:txBody>
          <a:bodyPr/>
          <a:lstStyle/>
          <a:p>
            <a:fld id="{A10425F9-E3D6-4775-B400-2557D74789E7}" type="slidenum">
              <a:rPr lang="en-US" smtClean="0"/>
              <a:t>6</a:t>
            </a:fld>
            <a:endParaRPr lang="en-US"/>
          </a:p>
        </p:txBody>
      </p:sp>
      <p:sp>
        <p:nvSpPr>
          <p:cNvPr id="9" name="Title 1">
            <a:extLst>
              <a:ext uri="{FF2B5EF4-FFF2-40B4-BE49-F238E27FC236}">
                <a16:creationId xmlns:a16="http://schemas.microsoft.com/office/drawing/2014/main" id="{7034DFFB-5B27-B228-B13A-F8C954247E61}"/>
              </a:ext>
            </a:extLst>
          </p:cNvPr>
          <p:cNvSpPr txBox="1">
            <a:spLocks/>
          </p:cNvSpPr>
          <p:nvPr/>
        </p:nvSpPr>
        <p:spPr>
          <a:xfrm>
            <a:off x="0" y="2976465"/>
            <a:ext cx="9143999" cy="115109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LSA 1:</a:t>
            </a:r>
          </a:p>
          <a:p>
            <a:r>
              <a:rPr lang="en-US" sz="3600" b="1" dirty="0">
                <a:latin typeface="Arial" panose="020B0604020202020204" pitchFamily="34" charset="0"/>
                <a:cs typeface="Arial" panose="020B0604020202020204" pitchFamily="34" charset="0"/>
              </a:rPr>
              <a:t> Basics of the Defense </a:t>
            </a:r>
          </a:p>
        </p:txBody>
      </p:sp>
    </p:spTree>
    <p:extLst>
      <p:ext uri="{BB962C8B-B14F-4D97-AF65-F5344CB8AC3E}">
        <p14:creationId xmlns:p14="http://schemas.microsoft.com/office/powerpoint/2010/main" val="266969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48165" y="6475714"/>
            <a:ext cx="295834" cy="365125"/>
          </a:xfrm>
        </p:spPr>
        <p:txBody>
          <a:bodyPr/>
          <a:lstStyle/>
          <a:p>
            <a:fld id="{A10425F9-E3D6-4775-B400-2557D74789E7}" type="slidenum">
              <a:rPr lang="en-US" smtClean="0"/>
              <a:t>7</a:t>
            </a:fld>
            <a:endParaRPr lang="en-US" dirty="0"/>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0" y="594622"/>
            <a:ext cx="9143999" cy="44361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latin typeface="Arial" panose="020B0604020202020204" pitchFamily="34" charset="0"/>
                <a:cs typeface="Arial" panose="020B0604020202020204" pitchFamily="34" charset="0"/>
              </a:rPr>
              <a:t>   Characteristics of the Defense</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1143000" y="2520791"/>
            <a:ext cx="6858000" cy="2708910"/>
          </a:xfrm>
          <a:prstGeom prst="rect">
            <a:avLst/>
          </a:prstGeom>
          <a:noFill/>
          <a:ln>
            <a:miter lim="800000"/>
            <a:headEnd/>
            <a:tailEnd/>
          </a:ln>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charset="0"/>
                <a:cs typeface="Arial" charset="0"/>
              </a:rPr>
              <a:t>Preparation</a:t>
            </a:r>
          </a:p>
          <a:p>
            <a:r>
              <a:rPr lang="en-US" dirty="0">
                <a:latin typeface="Arial" charset="0"/>
                <a:cs typeface="Arial" charset="0"/>
              </a:rPr>
              <a:t>Security</a:t>
            </a:r>
          </a:p>
          <a:p>
            <a:r>
              <a:rPr lang="en-US" dirty="0">
                <a:latin typeface="Arial" charset="0"/>
                <a:cs typeface="Arial" charset="0"/>
              </a:rPr>
              <a:t>Disruption</a:t>
            </a:r>
          </a:p>
          <a:p>
            <a:r>
              <a:rPr lang="en-US" dirty="0">
                <a:latin typeface="Arial" charset="0"/>
                <a:cs typeface="Arial" charset="0"/>
              </a:rPr>
              <a:t>Mass and Concentration</a:t>
            </a:r>
          </a:p>
          <a:p>
            <a:r>
              <a:rPr lang="en-US" dirty="0">
                <a:latin typeface="Arial" charset="0"/>
                <a:cs typeface="Arial" charset="0"/>
              </a:rPr>
              <a:t>Flexibility</a:t>
            </a:r>
          </a:p>
          <a:p>
            <a:r>
              <a:rPr lang="en-US" dirty="0">
                <a:latin typeface="Arial" charset="0"/>
                <a:cs typeface="Arial" charset="0"/>
              </a:rPr>
              <a:t>Maneuver</a:t>
            </a:r>
          </a:p>
          <a:p>
            <a:r>
              <a:rPr lang="en-US" dirty="0">
                <a:latin typeface="Arial" charset="0"/>
                <a:cs typeface="Arial" charset="0"/>
              </a:rPr>
              <a:t>Operations in-Depth</a:t>
            </a:r>
          </a:p>
          <a:p>
            <a:endParaRPr lang="en-US" sz="2100" dirty="0">
              <a:latin typeface="Arial" charset="0"/>
              <a:cs typeface="Arial" charset="0"/>
            </a:endParaRPr>
          </a:p>
          <a:p>
            <a:endParaRPr lang="en-US" sz="2100" dirty="0">
              <a:latin typeface="Arial" charset="0"/>
              <a:cs typeface="Arial" charset="0"/>
            </a:endParaRPr>
          </a:p>
        </p:txBody>
      </p:sp>
    </p:spTree>
    <p:extLst>
      <p:ext uri="{BB962C8B-B14F-4D97-AF65-F5344CB8AC3E}">
        <p14:creationId xmlns:p14="http://schemas.microsoft.com/office/powerpoint/2010/main" val="170692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848165" y="6492874"/>
            <a:ext cx="295834" cy="365125"/>
          </a:xfrm>
        </p:spPr>
        <p:txBody>
          <a:bodyPr/>
          <a:lstStyle/>
          <a:p>
            <a:fld id="{A10425F9-E3D6-4775-B400-2557D74789E7}" type="slidenum">
              <a:rPr lang="en-US" smtClean="0"/>
              <a:t>8</a:t>
            </a:fld>
            <a:endParaRPr lang="en-US" dirty="0"/>
          </a:p>
        </p:txBody>
      </p:sp>
      <p:sp>
        <p:nvSpPr>
          <p:cNvPr id="9" name="Title 1">
            <a:extLst>
              <a:ext uri="{FF2B5EF4-FFF2-40B4-BE49-F238E27FC236}">
                <a16:creationId xmlns:a16="http://schemas.microsoft.com/office/drawing/2014/main" id="{BCBD97DB-650E-9964-CDCB-AD22FCF7756E}"/>
              </a:ext>
            </a:extLst>
          </p:cNvPr>
          <p:cNvSpPr txBox="1">
            <a:spLocks/>
          </p:cNvSpPr>
          <p:nvPr/>
        </p:nvSpPr>
        <p:spPr>
          <a:xfrm>
            <a:off x="0" y="557086"/>
            <a:ext cx="9143999" cy="481364"/>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b="1" dirty="0">
                <a:latin typeface="Arial" panose="020B0604020202020204" pitchFamily="34" charset="0"/>
                <a:cs typeface="Arial" panose="020B0604020202020204" pitchFamily="34" charset="0"/>
              </a:rPr>
              <a:t>  Defensive Tasks</a:t>
            </a:r>
          </a:p>
        </p:txBody>
      </p:sp>
      <p:sp>
        <p:nvSpPr>
          <p:cNvPr id="13" name="Rectangle 3">
            <a:extLst>
              <a:ext uri="{FF2B5EF4-FFF2-40B4-BE49-F238E27FC236}">
                <a16:creationId xmlns:a16="http://schemas.microsoft.com/office/drawing/2014/main" id="{987D3261-3711-42A0-CA33-F443CFD9CE7F}"/>
              </a:ext>
            </a:extLst>
          </p:cNvPr>
          <p:cNvSpPr txBox="1">
            <a:spLocks noChangeArrowheads="1"/>
          </p:cNvSpPr>
          <p:nvPr/>
        </p:nvSpPr>
        <p:spPr bwMode="auto">
          <a:xfrm>
            <a:off x="1143000" y="2520791"/>
            <a:ext cx="6858000" cy="2708910"/>
          </a:xfrm>
          <a:prstGeom prst="rect">
            <a:avLst/>
          </a:prstGeom>
          <a:noFill/>
          <a:ln>
            <a:miter lim="800000"/>
            <a:headEnd/>
            <a:tailEnd/>
          </a:ln>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latin typeface="Arial" charset="0"/>
              <a:cs typeface="Arial" charset="0"/>
            </a:endParaRPr>
          </a:p>
        </p:txBody>
      </p:sp>
      <p:sp>
        <p:nvSpPr>
          <p:cNvPr id="2" name="Rectangle 3">
            <a:extLst>
              <a:ext uri="{FF2B5EF4-FFF2-40B4-BE49-F238E27FC236}">
                <a16:creationId xmlns:a16="http://schemas.microsoft.com/office/drawing/2014/main" id="{510038D5-176D-B0FD-F7FB-742F8CB96058}"/>
              </a:ext>
            </a:extLst>
          </p:cNvPr>
          <p:cNvSpPr txBox="1">
            <a:spLocks noChangeArrowheads="1"/>
          </p:cNvSpPr>
          <p:nvPr/>
        </p:nvSpPr>
        <p:spPr bwMode="auto">
          <a:xfrm>
            <a:off x="1147273" y="2609690"/>
            <a:ext cx="6849455" cy="2178050"/>
          </a:xfrm>
          <a:prstGeom prst="rect">
            <a:avLst/>
          </a:prstGeom>
          <a:noFill/>
          <a:ln w="12700">
            <a:miter lim="800000"/>
            <a:headEnd/>
            <a:tailEnd/>
          </a:ln>
        </p:spPr>
        <p:txBody>
          <a:bodyPr vert="horz" lIns="67866" tIns="33338" rIns="67866" bIns="33338"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charset="0"/>
                <a:cs typeface="Arial" charset="0"/>
              </a:rPr>
              <a:t>Area Defense</a:t>
            </a:r>
          </a:p>
          <a:p>
            <a:endParaRPr lang="en-US" dirty="0">
              <a:latin typeface="Arial" charset="0"/>
              <a:cs typeface="Arial" charset="0"/>
            </a:endParaRPr>
          </a:p>
          <a:p>
            <a:r>
              <a:rPr lang="en-US" dirty="0">
                <a:latin typeface="Arial" charset="0"/>
                <a:cs typeface="Arial" charset="0"/>
              </a:rPr>
              <a:t>Mobile Defense</a:t>
            </a:r>
          </a:p>
          <a:p>
            <a:endParaRPr lang="en-US" dirty="0">
              <a:latin typeface="Arial" charset="0"/>
              <a:cs typeface="Arial" charset="0"/>
            </a:endParaRPr>
          </a:p>
          <a:p>
            <a:r>
              <a:rPr lang="en-US" dirty="0">
                <a:latin typeface="Arial" charset="0"/>
                <a:cs typeface="Arial" charset="0"/>
              </a:rPr>
              <a:t>Retrograde Operations</a:t>
            </a:r>
          </a:p>
          <a:p>
            <a:pPr>
              <a:buFontTx/>
              <a:buNone/>
            </a:pPr>
            <a:endParaRPr lang="en-US" sz="2700" dirty="0">
              <a:latin typeface="Arial" charset="0"/>
              <a:cs typeface="Arial" charset="0"/>
            </a:endParaRPr>
          </a:p>
          <a:p>
            <a:pPr>
              <a:buFontTx/>
              <a:buNone/>
            </a:pPr>
            <a:endParaRPr lang="en-US" sz="2700" dirty="0">
              <a:latin typeface="Arial" charset="0"/>
              <a:cs typeface="Arial" charset="0"/>
            </a:endParaRPr>
          </a:p>
        </p:txBody>
      </p:sp>
    </p:spTree>
    <p:extLst>
      <p:ext uri="{BB962C8B-B14F-4D97-AF65-F5344CB8AC3E}">
        <p14:creationId xmlns:p14="http://schemas.microsoft.com/office/powerpoint/2010/main" val="73280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2626E9-8F0C-D8FF-4EC1-18591A6AE7BB}"/>
              </a:ext>
            </a:extLst>
          </p:cNvPr>
          <p:cNvSpPr>
            <a:spLocks noGrp="1"/>
          </p:cNvSpPr>
          <p:nvPr>
            <p:ph type="sldNum" sz="quarter" idx="12"/>
          </p:nvPr>
        </p:nvSpPr>
        <p:spPr>
          <a:xfrm>
            <a:off x="8791009" y="6501384"/>
            <a:ext cx="352991" cy="356616"/>
          </a:xfrm>
        </p:spPr>
        <p:txBody>
          <a:bodyPr vert="horz" lIns="68580" tIns="34290" rIns="68580" bIns="34290" rtlCol="0" anchor="ctr">
            <a:normAutofit/>
          </a:bodyPr>
          <a:lstStyle/>
          <a:p>
            <a:pPr algn="ctr">
              <a:spcAft>
                <a:spcPts val="450"/>
              </a:spcAft>
            </a:pPr>
            <a:fld id="{A10425F9-E3D6-4775-B400-2557D74789E7}" type="slidenum">
              <a:rPr lang="en-US">
                <a:solidFill>
                  <a:schemeClr val="tx1">
                    <a:alpha val="70000"/>
                  </a:schemeClr>
                </a:solidFill>
              </a:rPr>
              <a:pPr algn="ctr">
                <a:spcAft>
                  <a:spcPts val="450"/>
                </a:spcAft>
              </a:pPr>
              <a:t>9</a:t>
            </a:fld>
            <a:endParaRPr lang="en-US" dirty="0">
              <a:solidFill>
                <a:schemeClr val="tx1">
                  <a:alpha val="70000"/>
                </a:schemeClr>
              </a:solidFill>
            </a:endParaRPr>
          </a:p>
        </p:txBody>
      </p:sp>
      <p:pic>
        <p:nvPicPr>
          <p:cNvPr id="2" name="Picture 1">
            <a:extLst>
              <a:ext uri="{FF2B5EF4-FFF2-40B4-BE49-F238E27FC236}">
                <a16:creationId xmlns:a16="http://schemas.microsoft.com/office/drawing/2014/main" id="{526E363F-E129-6004-CC9C-6D006BFAAF59}"/>
              </a:ext>
            </a:extLst>
          </p:cNvPr>
          <p:cNvPicPr>
            <a:picLocks noChangeAspect="1"/>
          </p:cNvPicPr>
          <p:nvPr/>
        </p:nvPicPr>
        <p:blipFill>
          <a:blip r:embed="rId3"/>
          <a:stretch>
            <a:fillRect/>
          </a:stretch>
        </p:blipFill>
        <p:spPr>
          <a:xfrm>
            <a:off x="1179095" y="1764633"/>
            <a:ext cx="6954252" cy="5092830"/>
          </a:xfrm>
          <a:prstGeom prst="rect">
            <a:avLst/>
          </a:prstGeom>
        </p:spPr>
      </p:pic>
      <p:sp>
        <p:nvSpPr>
          <p:cNvPr id="8" name="TextBox 7">
            <a:extLst>
              <a:ext uri="{FF2B5EF4-FFF2-40B4-BE49-F238E27FC236}">
                <a16:creationId xmlns:a16="http://schemas.microsoft.com/office/drawing/2014/main" id="{50D3A432-0160-ABBD-52EF-E2823CBF1D8B}"/>
              </a:ext>
            </a:extLst>
          </p:cNvPr>
          <p:cNvSpPr txBox="1"/>
          <p:nvPr/>
        </p:nvSpPr>
        <p:spPr>
          <a:xfrm>
            <a:off x="0" y="353732"/>
            <a:ext cx="9143999" cy="646331"/>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Area Defense </a:t>
            </a:r>
            <a:endParaRPr lang="en-US" sz="3600" dirty="0"/>
          </a:p>
        </p:txBody>
      </p:sp>
    </p:spTree>
    <p:extLst>
      <p:ext uri="{BB962C8B-B14F-4D97-AF65-F5344CB8AC3E}">
        <p14:creationId xmlns:p14="http://schemas.microsoft.com/office/powerpoint/2010/main" val="1793982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48de226-9649-4240-8bfb-15b600037279">
      <Terms xmlns="http://schemas.microsoft.com/office/infopath/2007/PartnerControls"/>
    </lcf76f155ced4ddcb4097134ff3c332f>
    <_ip_UnifiedCompliancePolicyUIAction xmlns="http://schemas.microsoft.com/sharepoint/v3" xsi:nil="true"/>
    <FORD_x002c_ALLEN xmlns="248de226-9649-4240-8bfb-15b600037279" xsi:nil="true"/>
    <C_x002e_DA5500_x002f_5501_x002d_LS3N_x002f_A xmlns="248de226-9649-4240-8bfb-15b600037279" xsi:nil="true"/>
    <_ip_UnifiedCompliancePolicyProperties xmlns="http://schemas.microsoft.com/sharepoint/v3" xsi:nil="true"/>
    <TaxCatchAll xmlns="fe40b97f-f325-46b3-babb-f4269e0439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E03221DB8575428E79CBD780947F3A" ma:contentTypeVersion="31" ma:contentTypeDescription="Create a new document." ma:contentTypeScope="" ma:versionID="1d7128004c7d8f9c7eb1c5ca3cecab1d">
  <xsd:schema xmlns:xsd="http://www.w3.org/2001/XMLSchema" xmlns:xs="http://www.w3.org/2001/XMLSchema" xmlns:p="http://schemas.microsoft.com/office/2006/metadata/properties" xmlns:ns1="http://schemas.microsoft.com/sharepoint/v3" xmlns:ns2="248de226-9649-4240-8bfb-15b600037279" xmlns:ns3="fe40b97f-f325-46b3-babb-f4269e043981" targetNamespace="http://schemas.microsoft.com/office/2006/metadata/properties" ma:root="true" ma:fieldsID="173b36b42faf3c9ddaa4c95358596f1c" ns1:_="" ns2:_="" ns3:_="">
    <xsd:import namespace="http://schemas.microsoft.com/sharepoint/v3"/>
    <xsd:import namespace="248de226-9649-4240-8bfb-15b600037279"/>
    <xsd:import namespace="fe40b97f-f325-46b3-babb-f4269e0439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C_x002e_DA5500_x002f_5501_x002d_LS3N_x002f_A" minOccurs="0"/>
                <xsd:element ref="ns2:FORD_x002c_ALL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de226-9649-4240-8bfb-15b600037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dexed="true" ma:internalName="MediaServiceLocation" ma:readOnly="true">
      <xsd:simpleType>
        <xsd:restriction base="dms:Text"/>
      </xsd:simpleType>
    </xsd:element>
    <xsd:element name="C_x002e_DA5500_x002f_5501_x002d_LS3N_x002f_A" ma:index="23" nillable="true" ma:displayName="C. DA 5500/5501 - LS3 N/A  " ma:format="Dropdown" ma:internalName="C_x002e_DA5500_x002f_5501_x002d_LS3N_x002f_A">
      <xsd:simpleType>
        <xsd:restriction base="dms:Text">
          <xsd:maxLength value="255"/>
        </xsd:restriction>
      </xsd:simpleType>
    </xsd:element>
    <xsd:element name="FORD_x002c_ALLEN" ma:index="24" nillable="true" ma:displayName="FORD, ALLEN" ma:format="Dropdown" ma:internalName="FORD_x002c_ALLEN">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0b97f-f325-46b3-babb-f4269e04398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61b4ad-2fbb-48f3-a284-9ff1657daf7d}" ma:internalName="TaxCatchAll" ma:readOnly="false" ma:showField="CatchAllData" ma:web="fe40b97f-f325-46b3-babb-f4269e04398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BA7040-BA20-42CC-9283-2842988AFAA4}">
  <ds:schemaRefs>
    <ds:schemaRef ds:uri="http://schemas.microsoft.com/office/2006/metadata/properties"/>
    <ds:schemaRef ds:uri="http://schemas.microsoft.com/office/infopath/2007/PartnerControls"/>
    <ds:schemaRef ds:uri="ea497026-d481-43c8-bd62-7b436f9a3692"/>
    <ds:schemaRef ds:uri="248de226-9649-4240-8bfb-15b600037279"/>
    <ds:schemaRef ds:uri="http://schemas.microsoft.com/sharepoint/v3"/>
    <ds:schemaRef ds:uri="fe40b97f-f325-46b3-babb-f4269e043981"/>
  </ds:schemaRefs>
</ds:datastoreItem>
</file>

<file path=customXml/itemProps2.xml><?xml version="1.0" encoding="utf-8"?>
<ds:datastoreItem xmlns:ds="http://schemas.openxmlformats.org/officeDocument/2006/customXml" ds:itemID="{1C875BED-81C2-4895-9F37-441B7E02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8de226-9649-4240-8bfb-15b600037279"/>
    <ds:schemaRef ds:uri="fe40b97f-f325-46b3-babb-f4269e043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CECE23-82BF-4766-A520-F2A4DE3DC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2330</TotalTime>
  <Words>17844</Words>
  <Application>Microsoft Office PowerPoint</Application>
  <PresentationFormat>On-screen Show (4:3)</PresentationFormat>
  <Paragraphs>1796</Paragraphs>
  <Slides>58</Slides>
  <Notes>54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History and Heritage NRSBC013</dc:title>
  <dc:creator>Stanley, Justin</dc:creator>
  <cp:lastModifiedBy>Buck, Thomas P CIV USARMY MCOE (USA)</cp:lastModifiedBy>
  <cp:revision>47</cp:revision>
  <dcterms:created xsi:type="dcterms:W3CDTF">2022-06-14T13:13:52Z</dcterms:created>
  <dcterms:modified xsi:type="dcterms:W3CDTF">2024-06-13T13:55:55Z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0x0101002DE03221DB8575428E79CBD780947F3A</vt:lpwstr>
  </property>
  <property fmtid="{D5CDD505-2E9C-101B-9397-08002B2CF9AE}" pid="3" name="MediaServiceImageTags">
    <vt:lpwstr/>
  </property>
</Properties>
</file>