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  <p:sldMasterId id="2147483673" r:id="rId6"/>
  </p:sldMasterIdLst>
  <p:notesMasterIdLst>
    <p:notesMasterId r:id="rId8"/>
  </p:notesMasterIdLst>
  <p:handoutMasterIdLst>
    <p:handoutMasterId r:id="rId9"/>
  </p:handoutMasterIdLst>
  <p:sldIdLst>
    <p:sldId id="354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16" autoAdjust="0"/>
    <p:restoredTop sz="87539" autoAdjust="0"/>
  </p:normalViewPr>
  <p:slideViewPr>
    <p:cSldViewPr snapToGrid="0">
      <p:cViewPr varScale="1">
        <p:scale>
          <a:sx n="99" d="100"/>
          <a:sy n="99" d="100"/>
        </p:scale>
        <p:origin x="16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 dirty="0">
              <a:latin typeface=" 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4A5404B-6127-4F67-8ED0-8F27986A18EF}" type="datetimeFigureOut">
              <a:rPr lang="en-US" smtClean="0">
                <a:latin typeface=" Arial"/>
              </a:rPr>
              <a:t>3/22/2022</a:t>
            </a:fld>
            <a:endParaRPr lang="en-US" dirty="0">
              <a:latin typeface=" 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 dirty="0">
              <a:latin typeface=" 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13CCA8D-9BE6-443E-A50F-769A81AD3272}" type="slidenum">
              <a:rPr lang="en-US" smtClean="0">
                <a:latin typeface=" Arial"/>
              </a:rPr>
              <a:t>‹#›</a:t>
            </a:fld>
            <a:endParaRPr lang="en-US" dirty="0"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90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>
                <a:latin typeface=" 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>
                <a:latin typeface=" Arial"/>
              </a:defRPr>
            </a:lvl1pPr>
          </a:lstStyle>
          <a:p>
            <a:fld id="{3D771F78-7368-46F6-BCEE-7FA94CE52208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>
                <a:latin typeface=" 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>
                <a:latin typeface=" Arial"/>
              </a:defRPr>
            </a:lvl1pPr>
          </a:lstStyle>
          <a:p>
            <a:fld id="{5ABD4203-B65A-4237-A353-B815B21A12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0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 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 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 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 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 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24A94F-C419-4B6B-8714-35D87E8DEEBC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813300" cy="360997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797" y="4571103"/>
            <a:ext cx="5385116" cy="4329568"/>
          </a:xfrm>
          <a:noFill/>
          <a:ln/>
        </p:spPr>
        <p:txBody>
          <a:bodyPr/>
          <a:lstStyle/>
          <a:p>
            <a:pPr marL="178009" indent="-178009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Goal is a demanding, capstone training event</a:t>
            </a:r>
            <a:r>
              <a:rPr lang="en-US" baseline="0" dirty="0"/>
              <a:t> that builds confidence and strengthens the trainee’s bond to the Army</a:t>
            </a:r>
          </a:p>
          <a:p>
            <a:pPr marL="178009" marR="0" lvl="0" indent="-178009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sequence of events associated with this power point are not intended to be prescriptive. Please refer to the Forge Lesson Plan “Instructor Lead-In” for further guidance.</a:t>
            </a:r>
          </a:p>
          <a:p>
            <a:pPr marL="178009" indent="-178009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72 hours, no less than 30 miles of foot movement, variety of tasks, high physical demands</a:t>
            </a:r>
          </a:p>
          <a:p>
            <a:pPr marL="178009" indent="-178009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Interwoven with Army history</a:t>
            </a:r>
          </a:p>
          <a:p>
            <a:pPr marL="178009" indent="-178009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Culminates with a Soldiers ceremony</a:t>
            </a:r>
          </a:p>
          <a:p>
            <a:pPr marL="652698" lvl="1" indent="-178009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Wear Black Beret</a:t>
            </a:r>
          </a:p>
          <a:p>
            <a:pPr marL="652698" lvl="1" indent="-178009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Wear US Army Patch</a:t>
            </a:r>
          </a:p>
          <a:p>
            <a:pPr marL="652698" lvl="1" indent="-178009" defTabSz="94938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Trainees have earned the right to be called “Soldier” for the first time</a:t>
            </a:r>
          </a:p>
        </p:txBody>
      </p:sp>
    </p:spTree>
    <p:extLst>
      <p:ext uri="{BB962C8B-B14F-4D97-AF65-F5344CB8AC3E}">
        <p14:creationId xmlns:p14="http://schemas.microsoft.com/office/powerpoint/2010/main" val="986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6225634"/>
            <a:ext cx="9144000" cy="63236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F</a:t>
            </a:r>
            <a:r>
              <a:rPr lang="en-US" sz="135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ORGING </a:t>
            </a:r>
            <a:r>
              <a:rPr lang="en-US" sz="15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A</a:t>
            </a:r>
            <a:r>
              <a:rPr lang="en-US" sz="135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MERICA’S </a:t>
            </a:r>
            <a:r>
              <a:rPr lang="en-US" sz="15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A</a:t>
            </a:r>
            <a:r>
              <a:rPr lang="en-US" sz="135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RMY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26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2" y="6225636"/>
            <a:ext cx="585737" cy="619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" y="6250144"/>
            <a:ext cx="584608" cy="6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7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233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6012" y="6486111"/>
            <a:ext cx="939338" cy="365125"/>
          </a:xfrm>
          <a:prstGeom prst="rect">
            <a:avLst/>
          </a:prstGeom>
        </p:spPr>
        <p:txBody>
          <a:bodyPr/>
          <a:lstStyle/>
          <a:p>
            <a:fld id="{461B12D6-F1F8-4DA6-A51D-AD10B213E5BF}" type="datetimeFigureOut">
              <a:rPr lang="en-US" smtClean="0">
                <a:solidFill>
                  <a:prstClr val="black"/>
                </a:solidFill>
              </a:rPr>
              <a:pPr/>
              <a:t>3/22/2022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92875"/>
            <a:ext cx="628650" cy="365125"/>
          </a:xfrm>
          <a:prstGeom prst="rect">
            <a:avLst/>
          </a:prstGeom>
        </p:spPr>
        <p:txBody>
          <a:bodyPr/>
          <a:lstStyle/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" y="5830"/>
            <a:ext cx="1132464" cy="1177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15" y="19546"/>
            <a:ext cx="1308987" cy="1163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546"/>
            <a:ext cx="7886700" cy="12311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69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6225634"/>
            <a:ext cx="9144000" cy="63236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F</a:t>
            </a:r>
            <a:r>
              <a:rPr lang="en-US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ORGING </a:t>
            </a:r>
            <a:r>
              <a:rPr lang="en-US" sz="2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A</a:t>
            </a:r>
            <a:r>
              <a:rPr lang="en-US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MERICA’S </a:t>
            </a:r>
            <a:r>
              <a:rPr lang="en-US" sz="2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A</a:t>
            </a:r>
            <a:r>
              <a:rPr lang="en-US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RMY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549535"/>
            <a:ext cx="7772400" cy="1082012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70022"/>
            <a:ext cx="6858000" cy="951808"/>
          </a:xfrm>
        </p:spPr>
        <p:txBody>
          <a:bodyPr>
            <a:normAutofit/>
          </a:bodyPr>
          <a:lstStyle>
            <a:lvl1pPr marL="0" indent="0" algn="ctr">
              <a:buNone/>
              <a:defRPr sz="2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7956" y="6352831"/>
            <a:ext cx="9673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1B12D6-F1F8-4DA6-A51D-AD10B213E5BF}" type="datetimeFigureOut">
              <a:rPr lang="en-US" smtClean="0">
                <a:solidFill>
                  <a:prstClr val="white"/>
                </a:solidFill>
              </a:rPr>
              <a:pPr/>
              <a:t>3/22/2022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352831"/>
            <a:ext cx="5143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19A011-7CB6-435F-B2F2-93E1AAEDE33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26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1" y="6225634"/>
            <a:ext cx="585737" cy="619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" y="6250144"/>
            <a:ext cx="584608" cy="6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36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86372"/>
            <a:ext cx="3990109" cy="47228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1233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6012" y="6486111"/>
            <a:ext cx="939338" cy="365125"/>
          </a:xfrm>
        </p:spPr>
        <p:txBody>
          <a:bodyPr/>
          <a:lstStyle/>
          <a:p>
            <a:fld id="{461B12D6-F1F8-4DA6-A51D-AD10B213E5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92875"/>
            <a:ext cx="628650" cy="365125"/>
          </a:xfrm>
        </p:spPr>
        <p:txBody>
          <a:bodyPr/>
          <a:lstStyle/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" y="613689"/>
            <a:ext cx="585737" cy="619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" y="5830"/>
            <a:ext cx="584608" cy="607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15" y="19546"/>
            <a:ext cx="1308987" cy="1163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546"/>
            <a:ext cx="7886700" cy="1231199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42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233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6012" y="6486111"/>
            <a:ext cx="939338" cy="365125"/>
          </a:xfrm>
        </p:spPr>
        <p:txBody>
          <a:bodyPr/>
          <a:lstStyle/>
          <a:p>
            <a:fld id="{461B12D6-F1F8-4DA6-A51D-AD10B213E5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92875"/>
            <a:ext cx="628650" cy="365125"/>
          </a:xfrm>
        </p:spPr>
        <p:txBody>
          <a:bodyPr/>
          <a:lstStyle/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" y="613689"/>
            <a:ext cx="585737" cy="619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" y="5830"/>
            <a:ext cx="584608" cy="607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15" y="19546"/>
            <a:ext cx="1308987" cy="1163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546"/>
            <a:ext cx="7886700" cy="1231199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0965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233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6012" y="6486111"/>
            <a:ext cx="939338" cy="365125"/>
          </a:xfrm>
        </p:spPr>
        <p:txBody>
          <a:bodyPr/>
          <a:lstStyle/>
          <a:p>
            <a:fld id="{461B12D6-F1F8-4DA6-A51D-AD10B213E5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92875"/>
            <a:ext cx="628650" cy="365125"/>
          </a:xfrm>
        </p:spPr>
        <p:txBody>
          <a:bodyPr/>
          <a:lstStyle/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" y="5830"/>
            <a:ext cx="1132464" cy="1177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15" y="19546"/>
            <a:ext cx="1308987" cy="1163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546"/>
            <a:ext cx="7886700" cy="1231199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0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12D6-F1F8-4DA6-A51D-AD10B213E5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3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12D6-F1F8-4DA6-A51D-AD10B213E5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04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12D6-F1F8-4DA6-A51D-AD10B213E5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67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930"/>
            <a:ext cx="7886700" cy="1325563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12D6-F1F8-4DA6-A51D-AD10B213E5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4583"/>
            <a:ext cx="9144000" cy="37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54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58384"/>
            <a:ext cx="7886700" cy="1325563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12D6-F1F8-4DA6-A51D-AD10B213E5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"/>
            <a:ext cx="91440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9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 Aria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 Arial"/>
              </a:defRPr>
            </a:lvl1pPr>
          </a:lstStyle>
          <a:p>
            <a:fld id="{9412D005-5208-4D81-BC63-F2A6F05FEA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233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 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" y="5830"/>
            <a:ext cx="1132464" cy="11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5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12D6-F1F8-4DA6-A51D-AD10B213E5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57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12D6-F1F8-4DA6-A51D-AD10B213E5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93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12D6-F1F8-4DA6-A51D-AD10B213E5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49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12D6-F1F8-4DA6-A51D-AD10B213E5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85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12D6-F1F8-4DA6-A51D-AD10B213E5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67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1146F-08E8-4AFF-8A25-A7ADE38EBE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33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" y="5830"/>
            <a:ext cx="1132464" cy="11774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15" y="19546"/>
            <a:ext cx="1308987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233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6012" y="6486113"/>
            <a:ext cx="93933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 Arial"/>
              </a:defRPr>
            </a:lvl1pPr>
          </a:lstStyle>
          <a:p>
            <a:fld id="{461B12D6-F1F8-4DA6-A51D-AD10B213E5BF}" type="datetimeFigureOut">
              <a:rPr lang="en-US" smtClean="0">
                <a:solidFill>
                  <a:prstClr val="black"/>
                </a:solidFill>
              </a:rPr>
              <a:pPr/>
              <a:t>3/22/2022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92877"/>
            <a:ext cx="6286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 Arial"/>
              </a:defRPr>
            </a:lvl1pPr>
          </a:lstStyle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" y="5830"/>
            <a:ext cx="1132464" cy="1177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15" y="19546"/>
            <a:ext cx="1308987" cy="1163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548"/>
            <a:ext cx="7886700" cy="12311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65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944" y="-12065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 Arial"/>
              </a:defRPr>
            </a:lvl1pPr>
            <a:lvl2pPr>
              <a:defRPr>
                <a:latin typeface=" Arial"/>
              </a:defRPr>
            </a:lvl2pPr>
            <a:lvl3pPr>
              <a:defRPr>
                <a:latin typeface=" Arial"/>
              </a:defRPr>
            </a:lvl3pPr>
            <a:lvl4pPr>
              <a:defRPr>
                <a:latin typeface=" Arial"/>
              </a:defRPr>
            </a:lvl4pPr>
            <a:lvl5pPr>
              <a:defRPr>
                <a:latin typeface=" 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 Arial"/>
              </a:defRPr>
            </a:lvl1pPr>
          </a:lstStyle>
          <a:p>
            <a:fld id="{4BAB8516-FC60-44FE-B5FF-0D92B7ADD452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 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 Arial"/>
              </a:defRPr>
            </a:lvl1pPr>
          </a:lstStyle>
          <a:p>
            <a:fld id="{1CE08BDD-A76C-4D6F-9A6A-29D4A141D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3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 Arial"/>
              </a:defRPr>
            </a:lvl1pPr>
          </a:lstStyle>
          <a:p>
            <a:fld id="{ADCCB904-7E45-400B-8962-A92A711D3D1A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 Arial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76194" y="6601883"/>
            <a:ext cx="462213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00FF"/>
                </a:solidFill>
                <a:latin typeface=" Arial"/>
              </a:defRPr>
            </a:lvl1pPr>
          </a:lstStyle>
          <a:p>
            <a:fld id="{6D05BD00-F36B-4A77-B089-BF359BCE7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3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 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 Arial"/>
              </a:defRPr>
            </a:lvl1pPr>
          </a:lstStyle>
          <a:p>
            <a:fld id="{F7F09D2E-2A98-4F7B-BF17-195C156AB229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 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 Arial"/>
              </a:defRPr>
            </a:lvl1pPr>
          </a:lstStyle>
          <a:p>
            <a:fld id="{4D0F4D45-1E2A-473F-A3C0-ED85F136E2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8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68632C-76D9-4B00-97AA-E2FD62455FB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F83579-3600-48CA-93BB-C77F72D29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3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6225634"/>
            <a:ext cx="9144000" cy="63236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F</a:t>
            </a:r>
            <a:r>
              <a:rPr lang="en-US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ORGING </a:t>
            </a:r>
            <a:r>
              <a:rPr lang="en-US" sz="2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A</a:t>
            </a:r>
            <a:r>
              <a:rPr lang="en-US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MERICA’S </a:t>
            </a:r>
            <a:r>
              <a:rPr lang="en-US" sz="2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A</a:t>
            </a:r>
            <a:r>
              <a:rPr lang="en-US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RMY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26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1" y="6225634"/>
            <a:ext cx="585737" cy="619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" y="6250144"/>
            <a:ext cx="584608" cy="6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8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12D005-5208-4D81-BC63-F2A6F05FEA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233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" y="5830"/>
            <a:ext cx="1132464" cy="11774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15" y="19546"/>
            <a:ext cx="1308987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9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6225634"/>
            <a:ext cx="9144000" cy="63236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F</a:t>
            </a:r>
            <a:r>
              <a:rPr lang="en-US" sz="135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ORGING </a:t>
            </a:r>
            <a:r>
              <a:rPr lang="en-US" sz="15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A</a:t>
            </a:r>
            <a:r>
              <a:rPr lang="en-US" sz="135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MERICA’S </a:t>
            </a:r>
            <a:r>
              <a:rPr lang="en-US" sz="15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A</a:t>
            </a:r>
            <a:r>
              <a:rPr lang="en-US" sz="135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RMY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26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2" y="6225636"/>
            <a:ext cx="585737" cy="619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" y="6250144"/>
            <a:ext cx="584608" cy="6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4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6225634"/>
            <a:ext cx="9144000" cy="63236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F</a:t>
            </a:r>
            <a:r>
              <a:rPr lang="en-US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ORGING </a:t>
            </a:r>
            <a:r>
              <a:rPr lang="en-US" sz="2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A</a:t>
            </a:r>
            <a:r>
              <a:rPr lang="en-US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MERICA’S </a:t>
            </a:r>
            <a:r>
              <a:rPr lang="en-US" sz="20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A</a:t>
            </a:r>
            <a:r>
              <a:rPr lang="en-US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RMY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26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1" y="6225634"/>
            <a:ext cx="585737" cy="619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" y="6250144"/>
            <a:ext cx="584608" cy="6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12D6-F1F8-4DA6-A51D-AD10B213E5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A011-7CB6-435F-B2F2-93E1AAEDE3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3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82" y="1224199"/>
            <a:ext cx="1786727" cy="13275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30" y="1198443"/>
            <a:ext cx="1811323" cy="1357442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/>
          <a:stretch/>
        </p:blipFill>
        <p:spPr>
          <a:xfrm>
            <a:off x="288" y="1237237"/>
            <a:ext cx="1846375" cy="13007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294028" y="2548795"/>
            <a:ext cx="1840802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The Soldier’s Ceremony</a:t>
            </a:r>
            <a:endParaRPr lang="en-US" sz="1000" b="1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b="1" dirty="0">
                <a:solidFill>
                  <a:prstClr val="black"/>
                </a:solidFill>
              </a:rPr>
              <a:t>Black Beret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000" b="1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b="1" dirty="0">
                <a:solidFill>
                  <a:prstClr val="black"/>
                </a:solidFill>
              </a:rPr>
              <a:t>US Army Patch </a:t>
            </a:r>
          </a:p>
          <a:p>
            <a:endParaRPr lang="en-US" sz="1000" b="1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000" b="1" dirty="0">
                <a:solidFill>
                  <a:prstClr val="black"/>
                </a:solidFill>
              </a:rPr>
              <a:t>Trainee’s have earned the right to be called “Soldier”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5096" y="2572421"/>
            <a:ext cx="7186072" cy="917353"/>
          </a:xfrm>
          <a:prstGeom prst="rightArrow">
            <a:avLst/>
          </a:prstGeom>
          <a:gradFill flip="none" rotWithShape="1">
            <a:gsLst>
              <a:gs pos="0">
                <a:srgbClr val="00B050"/>
              </a:gs>
              <a:gs pos="95000">
                <a:srgbClr val="FF0000"/>
              </a:gs>
              <a:gs pos="37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8203" name="AutoShape 25"/>
          <p:cNvSpPr>
            <a:spLocks noGrp="1" noChangeArrowheads="1"/>
          </p:cNvSpPr>
          <p:nvPr>
            <p:ph type="title"/>
          </p:nvPr>
        </p:nvSpPr>
        <p:spPr bwMode="auto">
          <a:xfrm>
            <a:off x="1168344" y="-49902"/>
            <a:ext cx="6589066" cy="1184878"/>
          </a:xfrm>
          <a:prstGeom prst="roundRect">
            <a:avLst>
              <a:gd name="adj" fmla="val 16667"/>
            </a:avLst>
          </a:prstGeom>
          <a:noFill/>
          <a:ln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FORGE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 Final Transformation to Soldier</a:t>
            </a:r>
            <a:b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071-BT071012 v 5.2  (CIMT approved)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91198" y="663303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920" y="3247753"/>
            <a:ext cx="130458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7475" algn="l"/>
              </a:tabLst>
            </a:pPr>
            <a:r>
              <a:rPr lang="en-US" sz="1050" b="1" dirty="0">
                <a:solidFill>
                  <a:prstClr val="black"/>
                </a:solidFill>
              </a:rPr>
              <a:t>10 Mile Approach 	march (out or in)</a:t>
            </a:r>
          </a:p>
          <a:p>
            <a:pPr>
              <a:tabLst>
                <a:tab pos="117475" algn="l"/>
              </a:tabLst>
            </a:pPr>
            <a:r>
              <a:rPr lang="en-US" sz="1050" b="1" dirty="0">
                <a:solidFill>
                  <a:prstClr val="black"/>
                </a:solidFill>
              </a:rPr>
              <a:t>Resupply Mission</a:t>
            </a:r>
          </a:p>
          <a:p>
            <a:pPr>
              <a:tabLst>
                <a:tab pos="117475" algn="l"/>
              </a:tabLst>
            </a:pPr>
            <a:r>
              <a:rPr lang="en-US" sz="1050" b="1" dirty="0">
                <a:solidFill>
                  <a:prstClr val="black"/>
                </a:solidFill>
              </a:rPr>
              <a:t>Tactical Operations                 	in TAA</a:t>
            </a:r>
          </a:p>
          <a:p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91198" y="663303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128" y="273306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Day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0258" y="273306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Day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97388" y="273306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Day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8359" y="3247753"/>
            <a:ext cx="168243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</a:rPr>
              <a:t>~ 10 mile movement</a:t>
            </a:r>
          </a:p>
          <a:p>
            <a:r>
              <a:rPr lang="en-US" sz="1050" b="1" dirty="0">
                <a:solidFill>
                  <a:prstClr val="black"/>
                </a:solidFill>
              </a:rPr>
              <a:t>Fire &amp; Movement </a:t>
            </a:r>
            <a:r>
              <a:rPr lang="en-US" sz="1050" b="1" dirty="0" err="1">
                <a:solidFill>
                  <a:prstClr val="black"/>
                </a:solidFill>
              </a:rPr>
              <a:t>Crs</a:t>
            </a:r>
            <a:endParaRPr lang="en-US" sz="1050" b="1" dirty="0">
              <a:solidFill>
                <a:prstClr val="black"/>
              </a:solidFill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Medical Skills Lane</a:t>
            </a:r>
          </a:p>
          <a:p>
            <a:r>
              <a:rPr lang="en-US" sz="1050" b="1" dirty="0">
                <a:solidFill>
                  <a:prstClr val="black"/>
                </a:solidFill>
              </a:rPr>
              <a:t>Assault Course</a:t>
            </a:r>
          </a:p>
          <a:p>
            <a:r>
              <a:rPr lang="en-US" sz="1050" b="1" dirty="0">
                <a:solidFill>
                  <a:prstClr val="black"/>
                </a:solidFill>
              </a:rPr>
              <a:t>Night Infiltration Course</a:t>
            </a:r>
          </a:p>
          <a:p>
            <a:endParaRPr lang="en-US" sz="1050" b="1" dirty="0">
              <a:solidFill>
                <a:prstClr val="black"/>
              </a:solidFill>
            </a:endParaRPr>
          </a:p>
          <a:p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7731" y="3247753"/>
            <a:ext cx="163217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</a:rPr>
              <a:t>~ 10 mile movement</a:t>
            </a:r>
          </a:p>
          <a:p>
            <a:r>
              <a:rPr lang="en-US" sz="1050" b="1" dirty="0">
                <a:solidFill>
                  <a:prstClr val="black"/>
                </a:solidFill>
              </a:rPr>
              <a:t>Mass Casualty Exercise</a:t>
            </a:r>
          </a:p>
          <a:p>
            <a:r>
              <a:rPr lang="en-US" sz="1050" b="1" dirty="0">
                <a:solidFill>
                  <a:prstClr val="black"/>
                </a:solidFill>
              </a:rPr>
              <a:t>Equipment Movement</a:t>
            </a:r>
          </a:p>
          <a:p>
            <a:r>
              <a:rPr lang="en-US" sz="1050" b="1" dirty="0">
                <a:solidFill>
                  <a:prstClr val="black"/>
                </a:solidFill>
              </a:rPr>
              <a:t>Battle, March, and Shoot</a:t>
            </a:r>
          </a:p>
          <a:p>
            <a:r>
              <a:rPr lang="en-US" sz="1050" b="1" dirty="0">
                <a:solidFill>
                  <a:prstClr val="black"/>
                </a:solidFill>
              </a:rPr>
              <a:t>Soldiers Ceremony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83" y="1245682"/>
            <a:ext cx="2503977" cy="13006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1875310" y="2997690"/>
            <a:ext cx="3674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>
                <a:solidFill>
                  <a:prstClr val="black"/>
                </a:solidFill>
              </a:rPr>
              <a:t>Continuous Operations in a Tactical Field Environment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4293357"/>
            <a:ext cx="9144000" cy="255454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 personal and team gut check- a defining moment, ready for close combat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72 hour grueling and continuous field training exercise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Accumulate no less than 30 miles foot movement with the majority of the movement occurring at night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Continually increasing emotional, physical, and mental stress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Revolving peer leadership – agile and adaptive mindset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Perform critical basic combat tasks in a challenging, complex environment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Every challenge is linked to the Army story, Soldier’s Creed, and Army Values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Commanders will conduct the events of THE FORGE in the order that works for their local operational environment</a:t>
            </a: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09" y="1224198"/>
            <a:ext cx="1635746" cy="13288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79360" y="19547"/>
            <a:ext cx="1566900" cy="1223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460" y="9824"/>
            <a:ext cx="1182361" cy="12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4694" y="2546360"/>
            <a:ext cx="658970" cy="8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451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7162ab5-b109-4f87-a906-3def0ea628d3">
      <Terms xmlns="http://schemas.microsoft.com/office/infopath/2007/PartnerControls"/>
    </lcf76f155ced4ddcb4097134ff3c332f>
    <TaxCatchAll xmlns="ecf817a0-df72-4f02-8cdd-0565051756db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8D453F88C7274081E0D871425AFBB2" ma:contentTypeVersion="17" ma:contentTypeDescription="Create a new document." ma:contentTypeScope="" ma:versionID="2bc076a95cc67acf89aeff48f1f9808b">
  <xsd:schema xmlns:xsd="http://www.w3.org/2001/XMLSchema" xmlns:xs="http://www.w3.org/2001/XMLSchema" xmlns:p="http://schemas.microsoft.com/office/2006/metadata/properties" xmlns:ns1="http://schemas.microsoft.com/sharepoint/v3" xmlns:ns2="07162ab5-b109-4f87-a906-3def0ea628d3" xmlns:ns3="ecf817a0-df72-4f02-8cdd-0565051756db" targetNamespace="http://schemas.microsoft.com/office/2006/metadata/properties" ma:root="true" ma:fieldsID="3c50e06b7fe60cc37e4feb4d66ddd8db" ns1:_="" ns2:_="" ns3:_="">
    <xsd:import namespace="http://schemas.microsoft.com/sharepoint/v3"/>
    <xsd:import namespace="07162ab5-b109-4f87-a906-3def0ea628d3"/>
    <xsd:import namespace="ecf817a0-df72-4f02-8cdd-056505175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DateTaken" minOccurs="0"/>
                <xsd:element ref="ns3:SharedWithDetails" minOccurs="0"/>
                <xsd:element ref="ns3:SharedWithUser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62ab5-b109-4f87-a906-3def0ea628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817a0-df72-4f02-8cdd-0565051756d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7c86f33-570d-49e8-bea9-871612878d4e}" ma:internalName="TaxCatchAll" ma:showField="CatchAllData" ma:web="ecf817a0-df72-4f02-8cdd-0565051756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2346FF-2342-4104-B854-764B94FAEE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7D4E76-39CC-4BC5-8FA7-B3A58F023C95}">
  <ds:schemaRefs>
    <ds:schemaRef ds:uri="http://schemas.microsoft.com/office/2006/documentManagement/types"/>
    <ds:schemaRef ds:uri="http://schemas.openxmlformats.org/package/2006/metadata/core-properties"/>
    <ds:schemaRef ds:uri="34294df9-fa57-4557-8a50-88f6eb2c71a6"/>
    <ds:schemaRef ds:uri="http://purl.org/dc/elements/1.1/"/>
    <ds:schemaRef ds:uri="http://schemas.microsoft.com/office/infopath/2007/PartnerControls"/>
    <ds:schemaRef ds:uri="bbb7b874-8a26-4094-b2a6-81ffc00cf065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FAAB5D-3205-4217-BF31-B1FB54637C9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13196</TotalTime>
  <Words>301</Words>
  <Application>Microsoft Office PowerPoint</Application>
  <PresentationFormat>On-screen Show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 Arial</vt:lpstr>
      <vt:lpstr>Arial</vt:lpstr>
      <vt:lpstr>Bookman Old Style</vt:lpstr>
      <vt:lpstr>Calibri</vt:lpstr>
      <vt:lpstr>Calibri Light</vt:lpstr>
      <vt:lpstr>Wingdings</vt:lpstr>
      <vt:lpstr>1_Office Theme</vt:lpstr>
      <vt:lpstr>2_Office Theme</vt:lpstr>
      <vt:lpstr>Office Theme</vt:lpstr>
      <vt:lpstr>THE FORGE The Final Transformation to Soldier 071-BT071012 v 5.2  (CIMT approved)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 Admin</dc:creator>
  <cp:lastModifiedBy>Brown, Christopher L II SFC USARMY TRADOC (USA)</cp:lastModifiedBy>
  <cp:revision>238</cp:revision>
  <cp:lastPrinted>2019-05-10T12:38:46Z</cp:lastPrinted>
  <dcterms:created xsi:type="dcterms:W3CDTF">2017-11-02T13:43:41Z</dcterms:created>
  <dcterms:modified xsi:type="dcterms:W3CDTF">2022-03-22T10:52:47Z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0x0101002A8D453F88C7274081E0D871425AFBB2</vt:lpwstr>
  </property>
</Properties>
</file>