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660" r:id="rId5"/>
  </p:sldMasterIdLst>
  <p:notesMasterIdLst>
    <p:notesMasterId r:id="rId7"/>
  </p:notesMasterIdLst>
  <p:sldIdLst>
    <p:sldId id="415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23313-AE41-4B72-88F8-4E61046CC70C}" v="96" dt="2022-08-24T19:50:12.492"/>
    <p1510:client id="{0E309BB1-0A41-4B2B-9209-66474F7343D2}" v="786" dt="2022-08-23T17:57:36.034"/>
    <p1510:client id="{0E6ABB61-8A45-48A0-BA54-9A375BBCFC2F}" v="724" dt="2022-08-24T18:16:57.069"/>
    <p1510:client id="{11E285F5-8C3A-468D-822B-F0547B276F5B}" v="558" dt="2022-08-24T13:00:48.282"/>
    <p1510:client id="{12B5A452-5468-434B-AD55-F3DFC9F559B8}" v="622" dt="2022-08-24T17:24:20.006"/>
    <p1510:client id="{18F52B46-5E22-46F4-8448-DB3E9A1ECC49}" v="46" vWet="48" dt="2022-08-24T17:52:06.598"/>
    <p1510:client id="{2821A46F-2F43-42CE-BB1B-DF4C35809179}" v="121" dt="2022-08-24T17:49:07.727"/>
    <p1510:client id="{37D333DA-B737-4598-80A2-BB4F0A2B4212}" v="532" dt="2022-08-24T17:05:40.992"/>
    <p1510:client id="{40C88E3E-414C-48F0-9E06-17123A2EEC5F}" v="3514" dt="2022-08-24T18:07:08.134"/>
    <p1510:client id="{57A93991-D95F-40AF-966A-CCC0C63EF0A7}" v="7" dt="2022-08-24T13:06:26.779"/>
    <p1510:client id="{7B195535-B4BB-4CCA-BD1D-878ED6306A2B}" v="10" dt="2022-08-23T19:19:50.587"/>
    <p1510:client id="{7E26251D-5B03-4F98-A5AB-816F665D48B1}" v="46" dt="2022-08-23T20:10:16.561"/>
    <p1510:client id="{805A2CE7-F299-4D5E-9359-2DE7AA735E53}" v="63" dt="2022-08-24T17:08:24.364"/>
    <p1510:client id="{85E63356-8170-4178-A1D9-93F572866136}" v="62" dt="2022-08-24T22:01:40.734"/>
    <p1510:client id="{A273F590-1130-4BE8-B40A-1D7C2C594335}" v="247" dt="2022-08-24T16:46:49.250"/>
    <p1510:client id="{A2F93E7A-AC87-4E34-8D56-1E4E12D4DB8C}" v="6" dt="2022-08-24T17:29:02.978"/>
    <p1510:client id="{BA78C479-EE64-4E8C-9138-263FAB4591DA}" v="1058" dt="2022-08-24T15:21:32.974"/>
    <p1510:client id="{F93E4DC1-FBC2-4A7A-83A8-506C50E0BC5C}" v="23" dt="2022-08-23T17:58:59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A9248F-F775-442E-B178-BA5ECFDA1B2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8A3B49-4172-4039-B89E-2D199BB6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8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97398-2F17-4DF7-8260-D8916CA3E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71FFB-8BA1-4014-A293-00BC71EA2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26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28475"/>
            <a:ext cx="2844800" cy="140808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67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4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28475"/>
            <a:ext cx="2844800" cy="140808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67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6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DD55-13AA-470C-B61E-D9CEB887D5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19151" y="66198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35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816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21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0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57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28475"/>
            <a:ext cx="2844800" cy="140808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67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87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28475"/>
            <a:ext cx="2844800" cy="140808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67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0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955-2D05-4176-B725-127D5D2A739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6CD0-96A4-4525-A7A1-DEC2968F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20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DD55-13AA-470C-B61E-D9CEB887D5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19151" y="66198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226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76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105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302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976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413-DDED-4A62-BCDA-07C618D1050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479-4AC1-412D-B7D6-F38D7215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413-DDED-4A62-BCDA-07C618D1050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479-4AC1-412D-B7D6-F38D7215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88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11164"/>
            <a:ext cx="2844800" cy="175433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63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DD55-13AA-470C-B61E-D9CEB887D5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19151" y="66198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7476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72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11161"/>
            <a:ext cx="2844800" cy="175433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2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778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43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37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ABAB413-DDED-4A62-BCDA-07C618D10500}" type="datetimeFigureOut">
              <a:rPr lang="en-US" smtClean="0">
                <a:solidFill>
                  <a:prstClr val="black"/>
                </a:solidFill>
              </a:rPr>
              <a:pPr/>
              <a:t>11/15/2022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479-4AC1-412D-B7D6-F38D721528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1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24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65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11164"/>
            <a:ext cx="2844800" cy="175433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9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DD55-13AA-470C-B61E-D9CEB887D5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19151" y="66198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25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0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microsoft.com/office/2007/relationships/hdphoto" Target="../media/hdphoto3.wdp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7398-2F17-4DF7-8260-D8916CA3ED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71FFB-8BA1-4014-A293-00BC71EA2C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4466" y="694888"/>
            <a:ext cx="11582400" cy="0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17" y="55865"/>
            <a:ext cx="450267" cy="61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08" b="93506" l="9647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276" y="0"/>
            <a:ext cx="674384" cy="6743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45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4752764" y="0"/>
            <a:ext cx="2682240" cy="6858000"/>
            <a:chOff x="3564573" y="0"/>
            <a:chExt cx="2011680" cy="6858000"/>
          </a:xfrm>
        </p:grpSpPr>
        <p:sp>
          <p:nvSpPr>
            <p:cNvPr id="26" name="TextBox 25"/>
            <p:cNvSpPr txBox="1"/>
            <p:nvPr/>
          </p:nvSpPr>
          <p:spPr>
            <a:xfrm>
              <a:off x="3564573" y="0"/>
              <a:ext cx="2011680" cy="228600"/>
            </a:xfrm>
            <a:prstGeom prst="rect">
              <a:avLst/>
            </a:prstGeom>
            <a:noFill/>
          </p:spPr>
          <p:txBody>
            <a:bodyPr wrap="none" lIns="18288" tIns="18288" rIns="18288" bIns="18288" rtlCol="0" anchor="ctr" anchorCtr="0">
              <a:noAutofit/>
            </a:bodyPr>
            <a:lstStyle/>
            <a:p>
              <a:pPr algn="ctr"/>
              <a:r>
                <a:rPr lang="en-US" sz="9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 OFFICIAL USE ONLY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64573" y="6629400"/>
              <a:ext cx="2011680" cy="228600"/>
            </a:xfrm>
            <a:prstGeom prst="rect">
              <a:avLst/>
            </a:prstGeom>
            <a:noFill/>
          </p:spPr>
          <p:txBody>
            <a:bodyPr wrap="none" lIns="18288" tIns="18288" rIns="18288" bIns="18288" rtlCol="0" anchor="ctr" anchorCtr="0">
              <a:noAutofit/>
            </a:bodyPr>
            <a:lstStyle/>
            <a:p>
              <a:pPr algn="ctr"/>
              <a:r>
                <a:rPr lang="en-US" sz="9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 OFFICIAL USE ONLY</a:t>
              </a: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0" y="762000"/>
            <a:ext cx="12192000" cy="0"/>
          </a:xfrm>
          <a:prstGeom prst="line">
            <a:avLst/>
          </a:prstGeom>
          <a:ln w="57150"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439" b="100000" l="0" r="97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6" y="66185"/>
            <a:ext cx="466103" cy="6269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6308" b="93506" l="9647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52" y="-7938"/>
            <a:ext cx="856649" cy="775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11161"/>
            <a:ext cx="2844800" cy="175433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606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29779" indent="-129779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9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58366" indent="-128588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–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88144" indent="-134541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6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16731" indent="-129779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–"/>
        <a:defRPr sz="15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88181" indent="-171450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»"/>
        <a:defRPr sz="13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872" y="46828"/>
            <a:ext cx="4788272" cy="70362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C CO – The Hammer</a:t>
            </a:r>
            <a:endParaRPr lang="en-US" sz="32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215" y="859636"/>
            <a:ext cx="10450976" cy="5535511"/>
            <a:chOff x="1911966" y="199894"/>
            <a:chExt cx="8285196" cy="5140372"/>
          </a:xfrm>
        </p:grpSpPr>
        <p:sp>
          <p:nvSpPr>
            <p:cNvPr id="6" name="TextBox 5"/>
            <p:cNvSpPr txBox="1"/>
            <p:nvPr/>
          </p:nvSpPr>
          <p:spPr>
            <a:xfrm>
              <a:off x="1911966" y="881834"/>
              <a:ext cx="4668801" cy="23378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noAutofit/>
            </a:bodyPr>
            <a:lstStyle/>
            <a:p>
              <a:pPr fontAlgn="base"/>
              <a:r>
                <a:rPr lang="en-US" sz="1000" b="1" u="sng" dirty="0">
                  <a:solidFill>
                    <a:srgbClr val="000000"/>
                  </a:solidFill>
                  <a:latin typeface="Arial"/>
                  <a:cs typeface="Arial"/>
                </a:rPr>
                <a:t>Concept of Operations:</a:t>
              </a:r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</a:rPr>
                <a:t>​</a:t>
              </a:r>
            </a:p>
            <a:p>
              <a:pPr fontAlgn="base"/>
              <a:r>
                <a:rPr lang="en-US" sz="1050" b="1" dirty="0">
                  <a:solidFill>
                    <a:srgbClr val="000000"/>
                  </a:solidFill>
                  <a:latin typeface="Arial"/>
                  <a:cs typeface="Arial"/>
                </a:rPr>
                <a:t>Phase I (Preparation):</a:t>
              </a:r>
              <a:r>
                <a:rPr lang="en-US" sz="1050" dirty="0"/>
                <a:t> will be executed from 23 NOV – 26 NOV, beginning with prerequisite training on Hammer tasks and ending with final PCC/PCI prior to movement. </a:t>
              </a:r>
              <a:endParaRPr lang="en-US" sz="900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fontAlgn="base"/>
              <a:r>
                <a:rPr lang="en-US" sz="1050" b="1" dirty="0">
                  <a:solidFill>
                    <a:srgbClr val="000000"/>
                  </a:solidFill>
                  <a:latin typeface="Arial"/>
                  <a:cs typeface="Arial"/>
                </a:rPr>
                <a:t>Phase </a:t>
              </a:r>
              <a:r>
                <a:rPr lang="en-US" sz="1050" b="1" dirty="0" err="1">
                  <a:solidFill>
                    <a:srgbClr val="000000"/>
                  </a:solidFill>
                  <a:latin typeface="Arial"/>
                  <a:cs typeface="Arial"/>
                </a:rPr>
                <a:t>IIa</a:t>
              </a:r>
              <a:r>
                <a:rPr lang="en-US" sz="1050" b="1" dirty="0">
                  <a:solidFill>
                    <a:srgbClr val="000000"/>
                  </a:solidFill>
                  <a:latin typeface="Arial"/>
                  <a:cs typeface="Arial"/>
                </a:rPr>
                <a:t> (Movement): </a:t>
              </a:r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Will begin at completion of all PCC/PCI NLT 280500NOV2022 and end upon arrival of BA 2. At 0600 FM will begin from C CO CTA at a 20 min/mile pace for 1.4 miles to BA 2.</a:t>
              </a:r>
              <a:endParaRPr lang="en-US" sz="900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fontAlgn="base"/>
              <a:r>
                <a:rPr lang="en-US" sz="1050" b="1" dirty="0">
                  <a:solidFill>
                    <a:srgbClr val="000000"/>
                  </a:solidFill>
                  <a:latin typeface="Arial"/>
                  <a:cs typeface="Arial"/>
                </a:rPr>
                <a:t>Phase </a:t>
              </a:r>
              <a:r>
                <a:rPr lang="en-US" sz="1050" b="1" dirty="0" err="1">
                  <a:solidFill>
                    <a:srgbClr val="000000"/>
                  </a:solidFill>
                  <a:latin typeface="Arial"/>
                  <a:cs typeface="Arial"/>
                </a:rPr>
                <a:t>IIb</a:t>
              </a:r>
              <a:r>
                <a:rPr lang="en-US" sz="1050" b="1" dirty="0">
                  <a:solidFill>
                    <a:srgbClr val="000000"/>
                  </a:solidFill>
                  <a:latin typeface="Arial"/>
                  <a:cs typeface="Arial"/>
                </a:rPr>
                <a:t> (Occupation):</a:t>
              </a:r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 </a:t>
              </a:r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Begins upon arrival at BA 2 and ends once BA 2 is occupied. PLTs get 100% accountability of personnel and equipment and conduct priorities of work to establish patrol bases. </a:t>
              </a:r>
            </a:p>
            <a:p>
              <a:pPr fontAlgn="base"/>
              <a:r>
                <a:rPr lang="en-US" sz="1050" b="1" dirty="0">
                  <a:solidFill>
                    <a:srgbClr val="000000"/>
                  </a:solidFill>
                  <a:latin typeface="Arial"/>
                  <a:cs typeface="Arial"/>
                </a:rPr>
                <a:t>Phase IIIa (Execution): </a:t>
              </a:r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Begins once patrol bases are occupied NLT 280900NOV2022 and ends NLT 290430NOV2022. Platoons conduct lanes in a round robin that consist of IMT, FOOM, METT-TC, React to </a:t>
              </a:r>
              <a:r>
                <a:rPr lang="en-US" sz="900" dirty="0" err="1">
                  <a:solidFill>
                    <a:srgbClr val="000000"/>
                  </a:solidFill>
                  <a:latin typeface="Arial"/>
                  <a:cs typeface="Arial"/>
                </a:rPr>
                <a:t>Idf</a:t>
              </a:r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, CBRN, EPW, A&amp;L, React to contact, 9-Line, TCCC, Care under Fire, LDA, and Break Contact.</a:t>
              </a:r>
            </a:p>
            <a:p>
              <a:pPr fontAlgn="base"/>
              <a:r>
                <a:rPr lang="en-US" sz="1050" b="1" dirty="0">
                  <a:solidFill>
                    <a:srgbClr val="000000"/>
                  </a:solidFill>
                  <a:latin typeface="Arial"/>
                  <a:cs typeface="Arial"/>
                </a:rPr>
                <a:t>Phase </a:t>
              </a:r>
              <a:r>
                <a:rPr lang="en-US" sz="1050" b="1" dirty="0" err="1">
                  <a:solidFill>
                    <a:srgbClr val="000000"/>
                  </a:solidFill>
                  <a:latin typeface="Arial"/>
                  <a:cs typeface="Arial"/>
                </a:rPr>
                <a:t>IIIb</a:t>
              </a:r>
              <a:r>
                <a:rPr lang="en-US" sz="1050" b="1" dirty="0">
                  <a:solidFill>
                    <a:srgbClr val="000000"/>
                  </a:solidFill>
                  <a:latin typeface="Arial"/>
                  <a:cs typeface="Arial"/>
                </a:rPr>
                <a:t> (Night Execution):</a:t>
              </a:r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 Begins NLT 282000NOV2022 and will consist of NVG training and patrol base activities by all cadre.</a:t>
              </a:r>
            </a:p>
            <a:p>
              <a:pPr fontAlgn="base"/>
              <a:r>
                <a:rPr lang="en-US" sz="1050" b="1" dirty="0">
                  <a:solidFill>
                    <a:srgbClr val="000000"/>
                  </a:solidFill>
                  <a:latin typeface="Arial"/>
                  <a:cs typeface="Arial"/>
                </a:rPr>
                <a:t>Phase IV (Redeployment): </a:t>
              </a:r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Begins NLT 290600NOV2022 from BA2 to CoC and will end upon return to C CO CTA at 1530</a:t>
              </a:r>
              <a:endParaRPr lang="en-US" sz="1050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fontAlgn="base"/>
              <a:r>
                <a:rPr lang="en-US" sz="1050" b="1" dirty="0">
                  <a:solidFill>
                    <a:srgbClr val="000000"/>
                  </a:solidFill>
                  <a:latin typeface="Arial"/>
                  <a:cs typeface="Arial"/>
                </a:rPr>
                <a:t>Phase V (Recovery): </a:t>
              </a:r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Recovery Operations begin NLT 291530NOV2022 and end NLT 292000NOV22. </a:t>
              </a:r>
              <a:endParaRPr lang="en-US" sz="900" dirty="0">
                <a:latin typeface="Arial"/>
                <a:ea typeface="+mn-lt"/>
                <a:cs typeface="Arial"/>
              </a:endParaRPr>
            </a:p>
            <a:p>
              <a:br>
                <a:rPr lang="en-US" sz="900" dirty="0">
                  <a:latin typeface="Arial" panose="020B0604020202020204" pitchFamily="34" charset="0"/>
                </a:rPr>
              </a:br>
              <a:r>
                <a:rPr lang="en-US" sz="900" b="1" dirty="0">
                  <a:solidFill>
                    <a:srgbClr val="000000"/>
                  </a:solidFill>
                  <a:latin typeface="Arial"/>
                  <a:cs typeface="Arial"/>
                </a:rPr>
                <a:t>  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>
              <a:spLocks noChangeAspect="1"/>
            </p:cNvSpPr>
            <p:nvPr/>
          </p:nvSpPr>
          <p:spPr>
            <a:xfrm>
              <a:off x="1911966" y="199894"/>
              <a:ext cx="4669107" cy="61875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noAutofit/>
            </a:bodyPr>
            <a:lstStyle/>
            <a:p>
              <a:pPr defTabSz="685800">
                <a:defRPr/>
              </a:pPr>
              <a:r>
                <a:rPr lang="en-US" sz="1200" b="1" u="sng" dirty="0">
                  <a:latin typeface="Arial"/>
                  <a:cs typeface="Arial"/>
                </a:rPr>
                <a:t>Mission</a:t>
              </a:r>
              <a:r>
                <a:rPr lang="en-US" sz="1400" b="1" dirty="0">
                  <a:latin typeface="Arial"/>
                  <a:cs typeface="Arial"/>
                </a:rPr>
                <a:t>: </a:t>
              </a:r>
              <a:r>
                <a:rPr lang="en-US" sz="1100" dirty="0">
                  <a:latin typeface="Arial"/>
                  <a:cs typeface="Arial"/>
                </a:rPr>
                <a:t> 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C/1-13 IN conducts FTX 1 - THE HAMMER from 28NOV2022 to 29NOV2022 IVO BA 2 IOT train and evaluate skill level I tasks in a field environment, preparing Trainees for the Anvil and Forge 2.0.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11966" y="3282893"/>
              <a:ext cx="4669110" cy="2057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noAutofit/>
            </a:bodyPr>
            <a:lstStyle/>
            <a:p>
              <a:pPr defTabSz="685800">
                <a:defRPr/>
              </a:pPr>
              <a:r>
                <a:rPr lang="en-US" sz="1050" b="1" u="sng" dirty="0">
                  <a:latin typeface="Arial"/>
                  <a:cs typeface="Arial"/>
                </a:rPr>
                <a:t>Sustainment:</a:t>
              </a:r>
            </a:p>
            <a:p>
              <a:pPr defTabSz="685800">
                <a:defRPr/>
              </a:pPr>
              <a:endParaRPr lang="en-US" sz="900" b="1" u="sng" dirty="0">
                <a:latin typeface="Arial"/>
                <a:cs typeface="Arial"/>
              </a:endParaRPr>
            </a:p>
            <a:p>
              <a:pPr defTabSz="685800">
                <a:defRPr/>
              </a:pPr>
              <a:r>
                <a:rPr lang="en-US" sz="1000" u="sng" dirty="0">
                  <a:latin typeface="Arial"/>
                  <a:cs typeface="Arial"/>
                </a:rPr>
                <a:t>CL I:</a:t>
              </a:r>
              <a:r>
                <a:rPr lang="en-US" sz="1000" dirty="0">
                  <a:latin typeface="Arial"/>
                  <a:cs typeface="Arial"/>
                </a:rPr>
                <a:t> 	Day 1: M-M-A (24 Boxes), MORE meal prior to SP</a:t>
              </a:r>
            </a:p>
            <a:p>
              <a:pPr defTabSz="685800">
                <a:defRPr/>
              </a:pPr>
              <a:r>
                <a:rPr lang="en-US" sz="1000" dirty="0">
                  <a:latin typeface="Arial"/>
                  <a:cs typeface="Arial"/>
                </a:rPr>
                <a:t>	Day 2: M-M (24 Boxes)</a:t>
              </a:r>
            </a:p>
            <a:p>
              <a:pPr defTabSz="685800">
                <a:defRPr/>
              </a:pPr>
              <a:r>
                <a:rPr lang="en-US" sz="1000" dirty="0">
                  <a:latin typeface="Arial"/>
                  <a:cs typeface="Arial"/>
                </a:rPr>
                <a:t>	Conduct Ice check every three hours during operations and refill when at or below 25% 	capacity. Coolers on hand to keep ice during refill.</a:t>
              </a:r>
            </a:p>
            <a:p>
              <a:pPr defTabSz="685800">
                <a:defRPr/>
              </a:pPr>
              <a:r>
                <a:rPr lang="en-US" sz="1000" u="sng" dirty="0">
                  <a:latin typeface="Arial"/>
                  <a:cs typeface="Arial"/>
                </a:rPr>
                <a:t>CL III</a:t>
              </a:r>
              <a:r>
                <a:rPr lang="en-US" sz="1000" dirty="0">
                  <a:latin typeface="Arial"/>
                  <a:cs typeface="Arial"/>
                </a:rPr>
                <a:t>: 	Resupply POL at designated fuel points when vehicles are at 50% threshold</a:t>
              </a:r>
            </a:p>
            <a:p>
              <a:pPr defTabSz="685800">
                <a:defRPr/>
              </a:pPr>
              <a:r>
                <a:rPr lang="en-US" sz="1000" u="sng" dirty="0">
                  <a:latin typeface="Arial"/>
                  <a:cs typeface="Arial"/>
                </a:rPr>
                <a:t>Class V</a:t>
              </a:r>
              <a:r>
                <a:rPr lang="en-US" sz="1000" dirty="0">
                  <a:latin typeface="Arial"/>
                  <a:cs typeface="Arial"/>
                </a:rPr>
                <a:t>: 	5000 x 5.56 blank, Pyro</a:t>
              </a:r>
            </a:p>
            <a:p>
              <a:pPr defTabSz="685800">
                <a:defRPr/>
              </a:pPr>
              <a:r>
                <a:rPr lang="en-US" sz="1000" u="sng" dirty="0">
                  <a:latin typeface="Arial"/>
                  <a:cs typeface="Arial"/>
                </a:rPr>
                <a:t>Class VII: </a:t>
              </a:r>
              <a:r>
                <a:rPr lang="en-US" sz="1000" dirty="0">
                  <a:latin typeface="Arial"/>
                  <a:cs typeface="Arial"/>
                </a:rPr>
                <a:t>	4x BRICs, 5x ASIP, 9x SAW’s 4 Rescue Randy's, x1 Boom Cannon </a:t>
              </a:r>
            </a:p>
            <a:p>
              <a:pPr defTabSz="685800">
                <a:defRPr/>
              </a:pPr>
              <a:r>
                <a:rPr lang="en-US" sz="1000" dirty="0">
                  <a:latin typeface="Arial"/>
                  <a:cs typeface="Arial"/>
                </a:rPr>
                <a:t>	1x LMTV, 1x 1-Ton Water Buffalo, GSA Van, 1x HMMWV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>
                <a:defRPr/>
              </a:pPr>
              <a:endParaRPr lang="en-US" sz="1000" dirty="0">
                <a:latin typeface="Arial"/>
                <a:cs typeface="Arial"/>
              </a:endParaRPr>
            </a:p>
            <a:p>
              <a:pPr defTabSz="685800">
                <a:defRPr/>
              </a:pPr>
              <a:r>
                <a:rPr lang="en-US" sz="1000" u="sng" dirty="0">
                  <a:latin typeface="Arial"/>
                  <a:cs typeface="Arial"/>
                </a:rPr>
                <a:t>Class VIII</a:t>
              </a:r>
              <a:r>
                <a:rPr lang="en-US" sz="1000" dirty="0">
                  <a:latin typeface="Arial"/>
                  <a:cs typeface="Arial"/>
                </a:rPr>
                <a:t>: 	4x Litters, 4x CLS bags, Wet Bulb, 4x Foot Care Kit</a:t>
              </a:r>
            </a:p>
            <a:p>
              <a:pPr defTabSz="685800">
                <a:defRPr/>
              </a:pPr>
              <a:endParaRPr lang="en-US" sz="900" u="sng" dirty="0">
                <a:latin typeface="Arial"/>
                <a:cs typeface="Arial"/>
              </a:endParaRPr>
            </a:p>
            <a:p>
              <a:pPr defTabSz="685800">
                <a:defRPr/>
              </a:pPr>
              <a:endParaRPr lang="en-US" sz="900" u="sng" dirty="0">
                <a:latin typeface="Arial"/>
                <a:cs typeface="Arial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16200000">
              <a:off x="10145541" y="2977444"/>
              <a:ext cx="32716" cy="70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018"/>
              </p:ext>
            </p:extLst>
          </p:nvPr>
        </p:nvGraphicFramePr>
        <p:xfrm>
          <a:off x="406661" y="6100825"/>
          <a:ext cx="5204350" cy="245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870">
                  <a:extLst>
                    <a:ext uri="{9D8B030D-6E8A-4147-A177-3AD203B41FA5}">
                      <a16:colId xmlns:a16="http://schemas.microsoft.com/office/drawing/2014/main" val="2797793345"/>
                    </a:ext>
                  </a:extLst>
                </a:gridCol>
                <a:gridCol w="1040870">
                  <a:extLst>
                    <a:ext uri="{9D8B030D-6E8A-4147-A177-3AD203B41FA5}">
                      <a16:colId xmlns:a16="http://schemas.microsoft.com/office/drawing/2014/main" val="553958476"/>
                    </a:ext>
                  </a:extLst>
                </a:gridCol>
                <a:gridCol w="1040870">
                  <a:extLst>
                    <a:ext uri="{9D8B030D-6E8A-4147-A177-3AD203B41FA5}">
                      <a16:colId xmlns:a16="http://schemas.microsoft.com/office/drawing/2014/main" val="3392395174"/>
                    </a:ext>
                  </a:extLst>
                </a:gridCol>
                <a:gridCol w="1040870">
                  <a:extLst>
                    <a:ext uri="{9D8B030D-6E8A-4147-A177-3AD203B41FA5}">
                      <a16:colId xmlns:a16="http://schemas.microsoft.com/office/drawing/2014/main" val="929427425"/>
                    </a:ext>
                  </a:extLst>
                </a:gridCol>
              </a:tblGrid>
              <a:tr h="245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P:</a:t>
                      </a:r>
                      <a:r>
                        <a:rPr lang="en-US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Radio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A: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Cell Phones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C: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BRIC</a:t>
                      </a: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E: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Runner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EMS: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751-91111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892769" y="2513074"/>
            <a:ext cx="2052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+ Biv7 to Range Road</a:t>
            </a:r>
          </a:p>
          <a:p>
            <a:r>
              <a:rPr lang="en-US" sz="1200" dirty="0">
                <a:solidFill>
                  <a:schemeClr val="bg1"/>
                </a:solidFill>
              </a:rPr>
              <a:t>+Range Road to Dixie</a:t>
            </a:r>
          </a:p>
          <a:p>
            <a:r>
              <a:rPr lang="en-US" sz="1200" dirty="0">
                <a:solidFill>
                  <a:schemeClr val="bg1"/>
                </a:solidFill>
              </a:rPr>
              <a:t>+Dixie to Golden Arrow</a:t>
            </a:r>
          </a:p>
          <a:p>
            <a:r>
              <a:rPr lang="en-US" sz="1200" dirty="0">
                <a:solidFill>
                  <a:schemeClr val="bg1"/>
                </a:solidFill>
              </a:rPr>
              <a:t>+Golden Arrow to Hartsville Guard</a:t>
            </a:r>
          </a:p>
          <a:p>
            <a:r>
              <a:rPr lang="en-US" sz="1200" dirty="0">
                <a:solidFill>
                  <a:schemeClr val="bg1"/>
                </a:solidFill>
              </a:rPr>
              <a:t>+Hartsville Guard to CBRNE</a:t>
            </a:r>
          </a:p>
          <a:p>
            <a:r>
              <a:rPr lang="en-US" sz="1200" dirty="0">
                <a:solidFill>
                  <a:schemeClr val="bg1"/>
                </a:solidFill>
              </a:rPr>
              <a:t>+CBRNE to COC</a:t>
            </a:r>
          </a:p>
          <a:p>
            <a:r>
              <a:rPr lang="en-US" sz="1200" dirty="0">
                <a:solidFill>
                  <a:schemeClr val="bg1"/>
                </a:solidFill>
              </a:rPr>
              <a:t>-4.98 MILES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180907" y="4002407"/>
            <a:ext cx="2710238" cy="25363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defTabSz="685800">
              <a:defRPr/>
            </a:pPr>
            <a:r>
              <a:rPr lang="en-US" sz="1050" b="1" u="sng" dirty="0">
                <a:latin typeface="Arial"/>
                <a:cs typeface="Arial"/>
              </a:rPr>
              <a:t>Timeline:</a:t>
            </a:r>
          </a:p>
          <a:p>
            <a:pPr algn="ctr" defTabSz="685800">
              <a:defRPr/>
            </a:pPr>
            <a:r>
              <a:rPr lang="en-US" sz="700" b="1" u="sng" dirty="0">
                <a:latin typeface="Arial"/>
                <a:cs typeface="Arial"/>
              </a:rPr>
              <a:t>28 NOV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0430: Wake Up/ Hygiene/ Bay	 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0430: Company Sync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0500-0600: Formation (PD, HSD) Final PCC/PCI and MORE rations consumed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0600-0700: Step for the Hammer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0700-0745 Foot checks, Platoon occupy patrol base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0745-0815: Breakfast chow (allow second portion of more meal)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0815-1000: Setting hasty fighting positions in patrol base 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1200-1230: Lunch (MRE)</a:t>
            </a:r>
            <a:endParaRPr lang="en-US" sz="700" i="1" dirty="0">
              <a:latin typeface="Arial" pitchFamily="34" charset="0"/>
              <a:cs typeface="Arial" pitchFamily="34" charset="0"/>
            </a:endParaRP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1230-1800: Round Robin (1.5 </a:t>
            </a:r>
            <a:r>
              <a:rPr lang="en-US" sz="700" dirty="0" err="1">
                <a:latin typeface="Arial" pitchFamily="34" charset="0"/>
                <a:cs typeface="Arial" pitchFamily="34" charset="0"/>
              </a:rPr>
              <a:t>hrs</a:t>
            </a:r>
            <a:r>
              <a:rPr lang="en-US" sz="700" dirty="0">
                <a:latin typeface="Arial" pitchFamily="34" charset="0"/>
                <a:cs typeface="Arial" pitchFamily="34" charset="0"/>
              </a:rPr>
              <a:t> per lane)</a:t>
            </a:r>
            <a:r>
              <a:rPr lang="en-US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00" dirty="0">
              <a:latin typeface="Arial" pitchFamily="34" charset="0"/>
              <a:cs typeface="Arial" pitchFamily="34" charset="0"/>
            </a:endParaRP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1800-1900: Dinner Chow </a:t>
            </a:r>
            <a:r>
              <a:rPr lang="en-US" sz="700" i="1" dirty="0">
                <a:latin typeface="Arial" pitchFamily="34" charset="0"/>
                <a:cs typeface="Arial" pitchFamily="34" charset="0"/>
              </a:rPr>
              <a:t>(HOT A’s)</a:t>
            </a:r>
            <a:endParaRPr lang="en-US" sz="700" dirty="0">
              <a:latin typeface="Arial" pitchFamily="34" charset="0"/>
              <a:cs typeface="Arial" pitchFamily="34" charset="0"/>
            </a:endParaRP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1900-2100: Prep for night Classes 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2100-2200: NVD Familiarization</a:t>
            </a:r>
            <a:r>
              <a:rPr lang="en-US" sz="700" u="sng" dirty="0">
                <a:latin typeface="Arial" pitchFamily="34" charset="0"/>
                <a:cs typeface="Arial" pitchFamily="34" charset="0"/>
              </a:rPr>
              <a:t>/Movement 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2200-2300: Improve Hasty Fighting Position/ Personal Hygiene                                </a:t>
            </a:r>
            <a:br>
              <a:rPr lang="en-US" sz="700" dirty="0">
                <a:latin typeface="Arial" pitchFamily="34" charset="0"/>
                <a:cs typeface="Arial" pitchFamily="34" charset="0"/>
              </a:rPr>
            </a:br>
            <a:r>
              <a:rPr lang="en-US" sz="700" dirty="0">
                <a:latin typeface="Arial" pitchFamily="34" charset="0"/>
                <a:cs typeface="Arial" pitchFamily="34" charset="0"/>
              </a:rPr>
              <a:t>2300-0430: Patrol Base Operations (33% Security)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0430: Wake up/Hygiene &amp; sick call runner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0430-0530: Fill in fighting positions/ sanitize clean TA 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0530-0600: Breakfast MRE</a:t>
            </a:r>
          </a:p>
          <a:p>
            <a:r>
              <a:rPr lang="en-US" sz="700" dirty="0">
                <a:latin typeface="Arial" pitchFamily="34" charset="0"/>
                <a:cs typeface="Arial" pitchFamily="34" charset="0"/>
              </a:rPr>
              <a:t>0600-0830: FM2 to COC</a:t>
            </a:r>
          </a:p>
          <a:p>
            <a:pPr defTabSz="685800">
              <a:defRPr/>
            </a:pPr>
            <a:endParaRPr lang="en-US" sz="900" b="1" u="sng" dirty="0">
              <a:latin typeface="Arial"/>
              <a:cs typeface="Arial"/>
            </a:endParaRPr>
          </a:p>
        </p:txBody>
      </p:sp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1BE01709-D550-FC2E-B5FA-78E38A344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26" y="859636"/>
            <a:ext cx="6149245" cy="3086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9A4F63-EB87-63AA-330C-C9F5C5AF1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540" y="4043961"/>
            <a:ext cx="3197298" cy="2486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470D4C-DA5D-15BA-FDF3-2AABD381E8AA}"/>
              </a:ext>
            </a:extLst>
          </p:cNvPr>
          <p:cNvSpPr txBox="1"/>
          <p:nvPr/>
        </p:nvSpPr>
        <p:spPr>
          <a:xfrm>
            <a:off x="6052300" y="4082734"/>
            <a:ext cx="1202975" cy="253916"/>
          </a:xfrm>
          <a:prstGeom prst="rect">
            <a:avLst/>
          </a:prstGeom>
          <a:noFill/>
          <a:ln w="15875">
            <a:noFill/>
            <a:miter lim="800000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>
                <a:solidFill>
                  <a:srgbClr val="EEECE1"/>
                </a:solidFill>
                <a:latin typeface="Arial" pitchFamily="34" charset="0"/>
                <a:cs typeface="Arial" pitchFamily="34" charset="0"/>
              </a:rPr>
              <a:t>AO CRUSADER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915F1-57F5-7FE8-CD58-6B239338C4FE}"/>
              </a:ext>
            </a:extLst>
          </p:cNvPr>
          <p:cNvSpPr txBox="1"/>
          <p:nvPr/>
        </p:nvSpPr>
        <p:spPr>
          <a:xfrm>
            <a:off x="7808167" y="4078887"/>
            <a:ext cx="1281381" cy="261610"/>
          </a:xfrm>
          <a:prstGeom prst="rect">
            <a:avLst/>
          </a:prstGeom>
          <a:noFill/>
          <a:ln w="15875">
            <a:noFill/>
            <a:miter lim="800000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>
                <a:solidFill>
                  <a:srgbClr val="EEECE1"/>
                </a:solidFill>
                <a:latin typeface="Arial" pitchFamily="34" charset="0"/>
                <a:cs typeface="Arial" pitchFamily="34" charset="0"/>
              </a:rPr>
              <a:t>BA 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1E3078-C70B-846C-1D71-DE86244D0332}"/>
              </a:ext>
            </a:extLst>
          </p:cNvPr>
          <p:cNvGrpSpPr/>
          <p:nvPr/>
        </p:nvGrpSpPr>
        <p:grpSpPr>
          <a:xfrm>
            <a:off x="7419491" y="5001811"/>
            <a:ext cx="327397" cy="414482"/>
            <a:chOff x="2018116" y="3296491"/>
            <a:chExt cx="546044" cy="96712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5DFBD1-0925-C0A5-4656-051421C2047A}"/>
                </a:ext>
              </a:extLst>
            </p:cNvPr>
            <p:cNvCxnSpPr/>
            <p:nvPr/>
          </p:nvCxnSpPr>
          <p:spPr>
            <a:xfrm>
              <a:off x="2291138" y="3296491"/>
              <a:ext cx="7774" cy="16670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C47B2-0BD5-4D47-BF48-107883340375}"/>
                </a:ext>
              </a:extLst>
            </p:cNvPr>
            <p:cNvSpPr/>
            <p:nvPr/>
          </p:nvSpPr>
          <p:spPr>
            <a:xfrm>
              <a:off x="2027121" y="3516379"/>
              <a:ext cx="528034" cy="375591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7D5E0C-3B36-434B-77AF-8795D7CC5E45}"/>
                </a:ext>
              </a:extLst>
            </p:cNvPr>
            <p:cNvCxnSpPr/>
            <p:nvPr/>
          </p:nvCxnSpPr>
          <p:spPr>
            <a:xfrm>
              <a:off x="2027121" y="3516379"/>
              <a:ext cx="528034" cy="37559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4A0E56-A2DB-7E26-468A-3B9CBD68FBFB}"/>
                </a:ext>
              </a:extLst>
            </p:cNvPr>
            <p:cNvCxnSpPr/>
            <p:nvPr/>
          </p:nvCxnSpPr>
          <p:spPr>
            <a:xfrm flipH="1">
              <a:off x="2051672" y="3527673"/>
              <a:ext cx="512488" cy="32584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931521-ABE4-772E-0F75-E3D29580DDB7}"/>
                </a:ext>
              </a:extLst>
            </p:cNvPr>
            <p:cNvCxnSpPr/>
            <p:nvPr/>
          </p:nvCxnSpPr>
          <p:spPr>
            <a:xfrm>
              <a:off x="2018116" y="3881581"/>
              <a:ext cx="321904" cy="38203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20" name="Down Arrow 66">
            <a:extLst>
              <a:ext uri="{FF2B5EF4-FFF2-40B4-BE49-F238E27FC236}">
                <a16:creationId xmlns:a16="http://schemas.microsoft.com/office/drawing/2014/main" id="{64E28E6D-55A3-772D-F54D-24773FCEEC1B}"/>
              </a:ext>
            </a:extLst>
          </p:cNvPr>
          <p:cNvSpPr/>
          <p:nvPr/>
        </p:nvSpPr>
        <p:spPr>
          <a:xfrm rot="10800000">
            <a:off x="8791411" y="4179624"/>
            <a:ext cx="314074" cy="433073"/>
          </a:xfrm>
          <a:prstGeom prst="downArrow">
            <a:avLst/>
          </a:prstGeom>
          <a:solidFill>
            <a:sysClr val="windowText" lastClr="000000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4B3A98-AE7E-CC65-915C-CDCFB78A6521}"/>
              </a:ext>
            </a:extLst>
          </p:cNvPr>
          <p:cNvGrpSpPr/>
          <p:nvPr/>
        </p:nvGrpSpPr>
        <p:grpSpPr>
          <a:xfrm>
            <a:off x="6661981" y="4787295"/>
            <a:ext cx="593295" cy="628997"/>
            <a:chOff x="3572745" y="5035680"/>
            <a:chExt cx="759828" cy="914400"/>
          </a:xfrm>
          <a:solidFill>
            <a:sysClr val="window" lastClr="FFFFFF"/>
          </a:solidFill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2953E56-D758-6872-9C98-20CB311E623B}"/>
                </a:ext>
              </a:extLst>
            </p:cNvPr>
            <p:cNvSpPr/>
            <p:nvPr/>
          </p:nvSpPr>
          <p:spPr>
            <a:xfrm rot="7204634">
              <a:off x="3495459" y="5112966"/>
              <a:ext cx="914400" cy="759828"/>
            </a:xfrm>
            <a:prstGeom prst="triangl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ADDB2F-F2F0-FB0A-A198-B4F4A499F29C}"/>
                </a:ext>
              </a:extLst>
            </p:cNvPr>
            <p:cNvSpPr txBox="1"/>
            <p:nvPr/>
          </p:nvSpPr>
          <p:spPr>
            <a:xfrm>
              <a:off x="3579100" y="5389498"/>
              <a:ext cx="529463" cy="288201"/>
            </a:xfrm>
            <a:prstGeom prst="rect">
              <a:avLst/>
            </a:prstGeom>
            <a:grpFill/>
            <a:ln w="15875">
              <a:noFill/>
              <a:miter lim="800000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2nd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6DBCDB-A4EB-0412-9332-105A9B319892}"/>
              </a:ext>
            </a:extLst>
          </p:cNvPr>
          <p:cNvGrpSpPr/>
          <p:nvPr/>
        </p:nvGrpSpPr>
        <p:grpSpPr>
          <a:xfrm>
            <a:off x="8227952" y="4791194"/>
            <a:ext cx="619712" cy="643125"/>
            <a:chOff x="3504908" y="5035680"/>
            <a:chExt cx="827665" cy="914400"/>
          </a:xfrm>
          <a:solidFill>
            <a:srgbClr val="FFFF00"/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DE23A4A-F920-C5CA-6357-695B7E34DB1F}"/>
                </a:ext>
              </a:extLst>
            </p:cNvPr>
            <p:cNvSpPr/>
            <p:nvPr/>
          </p:nvSpPr>
          <p:spPr>
            <a:xfrm rot="7204634">
              <a:off x="3495459" y="5112966"/>
              <a:ext cx="914400" cy="759828"/>
            </a:xfrm>
            <a:prstGeom prst="triangle">
              <a:avLst/>
            </a:prstGeom>
            <a:grp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5F9473-8A91-C94E-2865-9A9811239E3F}"/>
                </a:ext>
              </a:extLst>
            </p:cNvPr>
            <p:cNvSpPr txBox="1"/>
            <p:nvPr/>
          </p:nvSpPr>
          <p:spPr>
            <a:xfrm>
              <a:off x="3504908" y="5327967"/>
              <a:ext cx="643943" cy="215444"/>
            </a:xfrm>
            <a:prstGeom prst="rect">
              <a:avLst/>
            </a:prstGeom>
            <a:noFill/>
            <a:ln w="15875">
              <a:noFill/>
              <a:miter lim="800000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  <a:r>
                <a:rPr kumimoji="0" lang="en-US" sz="7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th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E7FBA452-3F2E-67FE-A12D-C3CD5E04754E}"/>
              </a:ext>
            </a:extLst>
          </p:cNvPr>
          <p:cNvSpPr/>
          <p:nvPr/>
        </p:nvSpPr>
        <p:spPr>
          <a:xfrm rot="7204634">
            <a:off x="7807107" y="6008822"/>
            <a:ext cx="666409" cy="550137"/>
          </a:xfrm>
          <a:prstGeom prst="triangle">
            <a:avLst/>
          </a:prstGeom>
          <a:solidFill>
            <a:srgbClr val="00B0F0">
              <a:alpha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383A2B-2E2C-051C-DC2A-7E0A4131A874}"/>
              </a:ext>
            </a:extLst>
          </p:cNvPr>
          <p:cNvSpPr txBox="1"/>
          <p:nvPr/>
        </p:nvSpPr>
        <p:spPr>
          <a:xfrm>
            <a:off x="7746888" y="6177999"/>
            <a:ext cx="643943" cy="184666"/>
          </a:xfrm>
          <a:prstGeom prst="rect">
            <a:avLst/>
          </a:prstGeom>
          <a:noFill/>
          <a:ln w="15875">
            <a:noFill/>
            <a:miter lim="800000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rd</a:t>
            </a:r>
            <a:endParaRPr lang="en-US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2615F9-E5BA-028D-B089-756F96D02C26}"/>
              </a:ext>
            </a:extLst>
          </p:cNvPr>
          <p:cNvGrpSpPr/>
          <p:nvPr/>
        </p:nvGrpSpPr>
        <p:grpSpPr>
          <a:xfrm>
            <a:off x="6377945" y="2174274"/>
            <a:ext cx="386189" cy="457104"/>
            <a:chOff x="4204624" y="4336107"/>
            <a:chExt cx="386189" cy="457104"/>
          </a:xfrm>
        </p:grpSpPr>
        <p:sp>
          <p:nvSpPr>
            <p:cNvPr id="33" name="Pentagon 43">
              <a:extLst>
                <a:ext uri="{FF2B5EF4-FFF2-40B4-BE49-F238E27FC236}">
                  <a16:creationId xmlns:a16="http://schemas.microsoft.com/office/drawing/2014/main" id="{C2819466-BCC4-5949-CE2C-E2C48800A44E}"/>
                </a:ext>
              </a:extLst>
            </p:cNvPr>
            <p:cNvSpPr/>
            <p:nvPr/>
          </p:nvSpPr>
          <p:spPr>
            <a:xfrm rot="5400000">
              <a:off x="4161097" y="4412415"/>
              <a:ext cx="457104" cy="304488"/>
            </a:xfrm>
            <a:prstGeom prst="homePlate">
              <a:avLst/>
            </a:prstGeom>
            <a:solidFill>
              <a:srgbClr val="1F497D">
                <a:lumMod val="40000"/>
                <a:lumOff val="60000"/>
              </a:srgb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9A9335-229A-1CAE-2DC8-1E4C21CFC0EB}"/>
                </a:ext>
              </a:extLst>
            </p:cNvPr>
            <p:cNvSpPr txBox="1"/>
            <p:nvPr/>
          </p:nvSpPr>
          <p:spPr>
            <a:xfrm>
              <a:off x="4204624" y="4448856"/>
              <a:ext cx="386189" cy="215444"/>
            </a:xfrm>
            <a:prstGeom prst="rect">
              <a:avLst/>
            </a:prstGeom>
            <a:noFill/>
            <a:ln w="15875">
              <a:noFill/>
              <a:miter lim="800000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666EB31-09CA-FDA8-B78F-2C11CC18E60D}"/>
              </a:ext>
            </a:extLst>
          </p:cNvPr>
          <p:cNvSpPr txBox="1"/>
          <p:nvPr/>
        </p:nvSpPr>
        <p:spPr>
          <a:xfrm>
            <a:off x="6468663" y="2281341"/>
            <a:ext cx="809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A985B1-1F34-E805-4E32-6F9D728E1A6A}"/>
              </a:ext>
            </a:extLst>
          </p:cNvPr>
          <p:cNvGrpSpPr/>
          <p:nvPr/>
        </p:nvGrpSpPr>
        <p:grpSpPr>
          <a:xfrm>
            <a:off x="6488785" y="2790073"/>
            <a:ext cx="372741" cy="421506"/>
            <a:chOff x="7574757" y="1411911"/>
            <a:chExt cx="372741" cy="421506"/>
          </a:xfrm>
        </p:grpSpPr>
        <p:sp>
          <p:nvSpPr>
            <p:cNvPr id="44" name="Pentagon 25">
              <a:extLst>
                <a:ext uri="{FF2B5EF4-FFF2-40B4-BE49-F238E27FC236}">
                  <a16:creationId xmlns:a16="http://schemas.microsoft.com/office/drawing/2014/main" id="{BA56D9AD-7BAD-7B57-0C95-0AC119292D31}"/>
                </a:ext>
              </a:extLst>
            </p:cNvPr>
            <p:cNvSpPr/>
            <p:nvPr/>
          </p:nvSpPr>
          <p:spPr>
            <a:xfrm rot="5400000">
              <a:off x="7540638" y="1494651"/>
              <a:ext cx="421506" cy="256026"/>
            </a:xfrm>
            <a:prstGeom prst="homePlate">
              <a:avLst/>
            </a:prstGeom>
            <a:solidFill>
              <a:srgbClr val="1F497D">
                <a:lumMod val="40000"/>
                <a:lumOff val="60000"/>
              </a:srgb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3F54AE0-D1F1-576A-9A93-067CC6A84378}"/>
                </a:ext>
              </a:extLst>
            </p:cNvPr>
            <p:cNvSpPr txBox="1"/>
            <p:nvPr/>
          </p:nvSpPr>
          <p:spPr>
            <a:xfrm>
              <a:off x="7574757" y="1453387"/>
              <a:ext cx="372741" cy="338554"/>
            </a:xfrm>
            <a:prstGeom prst="rect">
              <a:avLst/>
            </a:prstGeom>
            <a:noFill/>
            <a:ln w="15875">
              <a:noFill/>
              <a:miter lim="800000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CP2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02BA1C-C0D6-3CA3-C31B-771CEDA6E926}"/>
              </a:ext>
            </a:extLst>
          </p:cNvPr>
          <p:cNvGrpSpPr/>
          <p:nvPr/>
        </p:nvGrpSpPr>
        <p:grpSpPr>
          <a:xfrm>
            <a:off x="11057355" y="852193"/>
            <a:ext cx="308637" cy="323165"/>
            <a:chOff x="6489898" y="2674557"/>
            <a:chExt cx="360104" cy="483936"/>
          </a:xfrm>
        </p:grpSpPr>
        <p:sp>
          <p:nvSpPr>
            <p:cNvPr id="48" name="Pentagon 13">
              <a:extLst>
                <a:ext uri="{FF2B5EF4-FFF2-40B4-BE49-F238E27FC236}">
                  <a16:creationId xmlns:a16="http://schemas.microsoft.com/office/drawing/2014/main" id="{1F8AE85D-92BC-64C9-708E-DCC9B227AD06}"/>
                </a:ext>
              </a:extLst>
            </p:cNvPr>
            <p:cNvSpPr/>
            <p:nvPr/>
          </p:nvSpPr>
          <p:spPr>
            <a:xfrm rot="5400000">
              <a:off x="6439128" y="2774563"/>
              <a:ext cx="461647" cy="283922"/>
            </a:xfrm>
            <a:prstGeom prst="homePlate">
              <a:avLst/>
            </a:prstGeom>
            <a:solidFill>
              <a:srgbClr val="1F497D">
                <a:lumMod val="40000"/>
                <a:lumOff val="60000"/>
              </a:srgb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664EEA-9A62-1676-F5CA-0865970576B4}"/>
                </a:ext>
              </a:extLst>
            </p:cNvPr>
            <p:cNvSpPr txBox="1"/>
            <p:nvPr/>
          </p:nvSpPr>
          <p:spPr>
            <a:xfrm>
              <a:off x="6489898" y="2674557"/>
              <a:ext cx="360104" cy="483936"/>
            </a:xfrm>
            <a:prstGeom prst="rect">
              <a:avLst/>
            </a:prstGeom>
            <a:noFill/>
            <a:ln w="15875">
              <a:noFill/>
              <a:miter lim="800000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CP1</a:t>
              </a: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26CE4EC-19C1-50A6-BB11-289D84BA7C44}"/>
              </a:ext>
            </a:extLst>
          </p:cNvPr>
          <p:cNvGrpSpPr/>
          <p:nvPr/>
        </p:nvGrpSpPr>
        <p:grpSpPr>
          <a:xfrm>
            <a:off x="8799795" y="3170103"/>
            <a:ext cx="386189" cy="457104"/>
            <a:chOff x="11114017" y="989999"/>
            <a:chExt cx="386189" cy="457104"/>
          </a:xfrm>
        </p:grpSpPr>
        <p:sp>
          <p:nvSpPr>
            <p:cNvPr id="51" name="Pentagon 38">
              <a:extLst>
                <a:ext uri="{FF2B5EF4-FFF2-40B4-BE49-F238E27FC236}">
                  <a16:creationId xmlns:a16="http://schemas.microsoft.com/office/drawing/2014/main" id="{7AE32AA3-6D8A-8AAD-6572-F8DC7CFA2BD1}"/>
                </a:ext>
              </a:extLst>
            </p:cNvPr>
            <p:cNvSpPr/>
            <p:nvPr/>
          </p:nvSpPr>
          <p:spPr>
            <a:xfrm rot="5400000">
              <a:off x="11078560" y="1066307"/>
              <a:ext cx="457104" cy="304488"/>
            </a:xfrm>
            <a:prstGeom prst="homePlate">
              <a:avLst/>
            </a:prstGeom>
            <a:solidFill>
              <a:srgbClr val="1F497D">
                <a:lumMod val="40000"/>
                <a:lumOff val="60000"/>
              </a:srgb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AFE938D-0EE8-CF35-D4B2-FC4FF9448708}"/>
                </a:ext>
              </a:extLst>
            </p:cNvPr>
            <p:cNvSpPr txBox="1"/>
            <p:nvPr/>
          </p:nvSpPr>
          <p:spPr>
            <a:xfrm>
              <a:off x="11114017" y="1043762"/>
              <a:ext cx="386189" cy="215444"/>
            </a:xfrm>
            <a:prstGeom prst="rect">
              <a:avLst/>
            </a:prstGeom>
            <a:noFill/>
            <a:ln w="15875">
              <a:noFill/>
              <a:miter lim="800000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RP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DE161F-6A4B-72F9-E287-01CE0B363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36284"/>
              </p:ext>
            </p:extLst>
          </p:nvPr>
        </p:nvGraphicFramePr>
        <p:xfrm>
          <a:off x="726740" y="6459563"/>
          <a:ext cx="10515599" cy="387736"/>
        </p:xfrm>
        <a:graphic>
          <a:graphicData uri="http://schemas.openxmlformats.org/drawingml/2006/table">
            <a:tbl>
              <a:tblPr/>
              <a:tblGrid>
                <a:gridCol w="1384770">
                  <a:extLst>
                    <a:ext uri="{9D8B030D-6E8A-4147-A177-3AD203B41FA5}">
                      <a16:colId xmlns:a16="http://schemas.microsoft.com/office/drawing/2014/main" val="3816694210"/>
                    </a:ext>
                  </a:extLst>
                </a:gridCol>
                <a:gridCol w="1436699">
                  <a:extLst>
                    <a:ext uri="{9D8B030D-6E8A-4147-A177-3AD203B41FA5}">
                      <a16:colId xmlns:a16="http://schemas.microsoft.com/office/drawing/2014/main" val="110470207"/>
                    </a:ext>
                  </a:extLst>
                </a:gridCol>
                <a:gridCol w="1194364">
                  <a:extLst>
                    <a:ext uri="{9D8B030D-6E8A-4147-A177-3AD203B41FA5}">
                      <a16:colId xmlns:a16="http://schemas.microsoft.com/office/drawing/2014/main" val="1724712609"/>
                    </a:ext>
                  </a:extLst>
                </a:gridCol>
                <a:gridCol w="1445354">
                  <a:extLst>
                    <a:ext uri="{9D8B030D-6E8A-4147-A177-3AD203B41FA5}">
                      <a16:colId xmlns:a16="http://schemas.microsoft.com/office/drawing/2014/main" val="496507500"/>
                    </a:ext>
                  </a:extLst>
                </a:gridCol>
                <a:gridCol w="1211674">
                  <a:extLst>
                    <a:ext uri="{9D8B030D-6E8A-4147-A177-3AD203B41FA5}">
                      <a16:colId xmlns:a16="http://schemas.microsoft.com/office/drawing/2014/main" val="2321632816"/>
                    </a:ext>
                  </a:extLst>
                </a:gridCol>
                <a:gridCol w="1228984">
                  <a:extLst>
                    <a:ext uri="{9D8B030D-6E8A-4147-A177-3AD203B41FA5}">
                      <a16:colId xmlns:a16="http://schemas.microsoft.com/office/drawing/2014/main" val="22590702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938005337"/>
                    </a:ext>
                  </a:extLst>
                </a:gridCol>
                <a:gridCol w="1445354">
                  <a:extLst>
                    <a:ext uri="{9D8B030D-6E8A-4147-A177-3AD203B41FA5}">
                      <a16:colId xmlns:a16="http://schemas.microsoft.com/office/drawing/2014/main" val="3834904397"/>
                    </a:ext>
                  </a:extLst>
                </a:gridCol>
              </a:tblGrid>
              <a:tr h="19386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OPORD</a:t>
                      </a:r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RECON</a:t>
                      </a:r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CERT LEADERS</a:t>
                      </a:r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REHEARSE</a:t>
                      </a:r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EXECUTE</a:t>
                      </a:r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AAR</a:t>
                      </a:r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RETRAIN</a:t>
                      </a:r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266120"/>
                  </a:ext>
                </a:extLst>
              </a:tr>
              <a:tr h="19386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09NOV22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18NOV22</a:t>
                      </a:r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18NOV22</a:t>
                      </a:r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23NOV22</a:t>
                      </a:r>
                      <a:r>
                        <a:rPr lang="en-US" sz="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26NOV22</a:t>
                      </a:r>
                      <a:r>
                        <a:rPr lang="en-US" sz="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28NOV22</a:t>
                      </a:r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30NOV22</a:t>
                      </a:r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30NOV22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086" marR="83086" marT="41543" marB="41543" anchor="ctr">
                    <a:lnL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06976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40EE6230-9A5C-2CEC-CEE8-1C56CC9AE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163" y="6469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922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tx1"/>
          </a:solidFill>
          <a:miter lim="800000"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5875">
          <a:noFill/>
          <a:miter lim="800000"/>
        </a:ln>
      </a:spPr>
      <a:bodyPr wrap="none" rtlCol="0" anchor="ctr" anchorCtr="0">
        <a:spAutoFit/>
      </a:bodyPr>
      <a:lstStyle>
        <a:defPPr algn="ctr">
          <a:defRPr sz="1200" b="0" u="none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1399F95C66545A1F320CA18C51791" ma:contentTypeVersion="4" ma:contentTypeDescription="Create a new document." ma:contentTypeScope="" ma:versionID="e12810274eae232458f4e9ae0e48a846">
  <xsd:schema xmlns:xsd="http://www.w3.org/2001/XMLSchema" xmlns:xs="http://www.w3.org/2001/XMLSchema" xmlns:p="http://schemas.microsoft.com/office/2006/metadata/properties" xmlns:ns2="17b25e76-1908-4cbc-b36a-821a70f16efe" xmlns:ns3="992925dd-a254-4045-8a59-f699ba750ff1" targetNamespace="http://schemas.microsoft.com/office/2006/metadata/properties" ma:root="true" ma:fieldsID="929551d95e146cc9f9a4962804e59ea6" ns2:_="" ns3:_="">
    <xsd:import namespace="17b25e76-1908-4cbc-b36a-821a70f16efe"/>
    <xsd:import namespace="992925dd-a254-4045-8a59-f699ba750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25e76-1908-4cbc-b36a-821a70f16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925dd-a254-4045-8a59-f699ba750f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7D01B6-2340-46C0-B9D4-46D8A609405F}">
  <ds:schemaRefs>
    <ds:schemaRef ds:uri="54a515c4-63be-493a-8b84-82a7539a1da1"/>
    <ds:schemaRef ds:uri="http://purl.org/dc/terms/"/>
    <ds:schemaRef ds:uri="http://schemas.microsoft.com/office/2006/metadata/properties"/>
    <ds:schemaRef ds:uri="http://schemas.microsoft.com/office/2006/documentManagement/types"/>
    <ds:schemaRef ds:uri="21c1ef8c-4ad5-41a0-8cf9-8a30168bd6f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1FF3F9-5B3A-41F1-901D-9A0C6D677A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5A6DFF-EC86-43C7-8619-205B93A35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b25e76-1908-4cbc-b36a-821a70f16efe"/>
    <ds:schemaRef ds:uri="992925dd-a254-4045-8a59-f699ba750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680</Words>
  <Application>Microsoft Office PowerPoint</Application>
  <PresentationFormat>Widescreen</PresentationFormat>
  <Paragraphs>81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1_Office Theme</vt:lpstr>
      <vt:lpstr>7_Office Theme</vt:lpstr>
      <vt:lpstr>C CO – The Hammer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Canaday III, Gearld L CPT</dc:creator>
  <cp:lastModifiedBy>Parisher, T Brooks CPT</cp:lastModifiedBy>
  <cp:revision>22</cp:revision>
  <cp:lastPrinted>2022-08-05T14:40:16Z</cp:lastPrinted>
  <dcterms:created xsi:type="dcterms:W3CDTF">2022-07-07T20:35:15Z</dcterms:created>
  <dcterms:modified xsi:type="dcterms:W3CDTF">2022-11-15T14:41:59Z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0x010100AF81399F95C66545A1F320CA18C51791</vt:lpwstr>
  </property>
  <property fmtid="{D5CDD505-2E9C-101B-9397-08002B2CF9AE}" pid="3" name="MediaServiceImageTags">
    <vt:lpwstr/>
  </property>
</Properties>
</file>