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2" r:id="rId2"/>
    <p:sldId id="264" r:id="rId3"/>
    <p:sldId id="277" r:id="rId4"/>
    <p:sldId id="260" r:id="rId5"/>
    <p:sldId id="261" r:id="rId6"/>
    <p:sldId id="265" r:id="rId7"/>
    <p:sldId id="266" r:id="rId8"/>
    <p:sldId id="282" r:id="rId9"/>
    <p:sldId id="267" r:id="rId10"/>
    <p:sldId id="286" r:id="rId11"/>
    <p:sldId id="268" r:id="rId12"/>
    <p:sldId id="287" r:id="rId13"/>
    <p:sldId id="288" r:id="rId14"/>
    <p:sldId id="289" r:id="rId15"/>
    <p:sldId id="290" r:id="rId16"/>
    <p:sldId id="291" r:id="rId17"/>
    <p:sldId id="283" r:id="rId18"/>
    <p:sldId id="278" r:id="rId19"/>
    <p:sldId id="280" r:id="rId20"/>
    <p:sldId id="293" r:id="rId21"/>
    <p:sldId id="284" r:id="rId22"/>
    <p:sldId id="285"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54" autoAdjust="0"/>
  </p:normalViewPr>
  <p:slideViewPr>
    <p:cSldViewPr showGuides="1">
      <p:cViewPr varScale="1">
        <p:scale>
          <a:sx n="84" d="100"/>
          <a:sy n="84" d="100"/>
        </p:scale>
        <p:origin x="69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E376F15-2779-4696-A286-DA9E0CAE15D5}" type="datetimeFigureOut">
              <a:rPr lang="en-US"/>
              <a:pPr>
                <a:defRPr/>
              </a:pPr>
              <a:t>6/12/2015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A7A9F95-AC88-48AB-BFE0-060C18B7409F}" type="slidenum">
              <a:rPr lang="en-US"/>
              <a:pPr>
                <a:defRPr/>
              </a:pPr>
              <a:t>‹#›</a:t>
            </a:fld>
            <a:endParaRPr lang="en-US" dirty="0"/>
          </a:p>
        </p:txBody>
      </p:sp>
    </p:spTree>
    <p:extLst>
      <p:ext uri="{BB962C8B-B14F-4D97-AF65-F5344CB8AC3E}">
        <p14:creationId xmlns:p14="http://schemas.microsoft.com/office/powerpoint/2010/main" val="1769260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a:t>
            </a:r>
            <a:r>
              <a:rPr lang="en-US" baseline="0" dirty="0" smtClean="0"/>
              <a:t> Odierno, TRADOC Commander recognized the importance and impact of PRT doctrine and the MFTC has on Soldier physical performance and injury control.  Changing the TC back to an FM helps to increase the significance of PRT doctrine as an essential element to Army  combat readiness.</a:t>
            </a:r>
            <a:endParaRPr lang="en-US" dirty="0"/>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1</a:t>
            </a:fld>
            <a:endParaRPr lang="en-US" dirty="0"/>
          </a:p>
        </p:txBody>
      </p:sp>
    </p:spTree>
    <p:extLst>
      <p:ext uri="{BB962C8B-B14F-4D97-AF65-F5344CB8AC3E}">
        <p14:creationId xmlns:p14="http://schemas.microsoft.com/office/powerpoint/2010/main" val="2185709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WTBDs, marksmanship, fitness and job proficiency</a:t>
            </a:r>
            <a:r>
              <a:rPr lang="en-US" baseline="0" dirty="0" smtClean="0"/>
              <a:t> are all fundamental to mission success.</a:t>
            </a:r>
            <a:endParaRPr lang="en-US" dirty="0"/>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11</a:t>
            </a:fld>
            <a:endParaRPr lang="en-US" dirty="0"/>
          </a:p>
        </p:txBody>
      </p:sp>
    </p:spTree>
    <p:extLst>
      <p:ext uri="{BB962C8B-B14F-4D97-AF65-F5344CB8AC3E}">
        <p14:creationId xmlns:p14="http://schemas.microsoft.com/office/powerpoint/2010/main" val="924684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depicts relationship of PRT components necessary</a:t>
            </a:r>
            <a:r>
              <a:rPr lang="en-US" baseline="0" dirty="0" smtClean="0"/>
              <a:t> to the physical accomplishment of </a:t>
            </a:r>
            <a:r>
              <a:rPr lang="en-US" baseline="0" dirty="0" smtClean="0"/>
              <a:t>WTBDs</a:t>
            </a:r>
            <a:r>
              <a:rPr lang="en-US" baseline="0" dirty="0" smtClean="0"/>
              <a:t>.</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13</a:t>
            </a:fld>
            <a:endParaRPr lang="en-US" dirty="0"/>
          </a:p>
        </p:txBody>
      </p:sp>
    </p:spTree>
    <p:extLst>
      <p:ext uri="{BB962C8B-B14F-4D97-AF65-F5344CB8AC3E}">
        <p14:creationId xmlns:p14="http://schemas.microsoft.com/office/powerpoint/2010/main" val="807335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slide depicts relationship of PRT drills, exercises and activities to </a:t>
            </a:r>
            <a:r>
              <a:rPr lang="en-US" baseline="0" dirty="0" smtClean="0"/>
              <a:t>the </a:t>
            </a:r>
            <a:r>
              <a:rPr lang="en-US" baseline="0" dirty="0" smtClean="0"/>
              <a:t>physical accomplishment of </a:t>
            </a:r>
            <a:r>
              <a:rPr lang="en-US" baseline="0" dirty="0" smtClean="0"/>
              <a:t>WTBDs</a:t>
            </a:r>
            <a:r>
              <a:rPr lang="en-US" baseline="0" dirty="0" smtClean="0"/>
              <a:t>.</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14</a:t>
            </a:fld>
            <a:endParaRPr lang="en-US" dirty="0"/>
          </a:p>
        </p:txBody>
      </p:sp>
    </p:spTree>
    <p:extLst>
      <p:ext uri="{BB962C8B-B14F-4D97-AF65-F5344CB8AC3E}">
        <p14:creationId xmlns:p14="http://schemas.microsoft.com/office/powerpoint/2010/main" val="464565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ability to adapt to any and all situations is key to success on the battlefield.</a:t>
            </a:r>
            <a:endParaRPr lang="en-US" dirty="0"/>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15</a:t>
            </a:fld>
            <a:endParaRPr lang="en-US" dirty="0"/>
          </a:p>
        </p:txBody>
      </p:sp>
    </p:spTree>
    <p:extLst>
      <p:ext uri="{BB962C8B-B14F-4D97-AF65-F5344CB8AC3E}">
        <p14:creationId xmlns:p14="http://schemas.microsoft.com/office/powerpoint/2010/main" val="883344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t>PMESII-PT = Political, Military, Economic, Social, Infrastructure, Information, Physical Environment, and Time (US Army)</a:t>
            </a:r>
          </a:p>
          <a:p>
            <a:endParaRPr lang="en-US" dirty="0"/>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16</a:t>
            </a:fld>
            <a:endParaRPr lang="en-US" dirty="0"/>
          </a:p>
        </p:txBody>
      </p:sp>
    </p:spTree>
    <p:extLst>
      <p:ext uri="{BB962C8B-B14F-4D97-AF65-F5344CB8AC3E}">
        <p14:creationId xmlns:p14="http://schemas.microsoft.com/office/powerpoint/2010/main" val="1074693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Soldiers/units attain a desired level of physical readiness, they must continually train to sustain it.</a:t>
            </a:r>
            <a:endParaRPr lang="en-US" dirty="0"/>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17</a:t>
            </a:fld>
            <a:endParaRPr lang="en-US" dirty="0"/>
          </a:p>
        </p:txBody>
      </p:sp>
    </p:spTree>
    <p:extLst>
      <p:ext uri="{BB962C8B-B14F-4D97-AF65-F5344CB8AC3E}">
        <p14:creationId xmlns:p14="http://schemas.microsoft.com/office/powerpoint/2010/main" val="654496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Coordinating</a:t>
            </a:r>
            <a:r>
              <a:rPr lang="en-US" baseline="0" dirty="0" smtClean="0"/>
              <a:t> unit PRT is like conducting an orchestra. Bring together the sounds of many different instruments to create music takes practice and planning. Unit PRT  is conducted much in the same way through </a:t>
            </a:r>
            <a:r>
              <a:rPr lang="en-US" baseline="0" dirty="0" err="1" smtClean="0"/>
              <a:t>multiechelon</a:t>
            </a:r>
            <a:r>
              <a:rPr lang="en-US" baseline="0" dirty="0" smtClean="0"/>
              <a:t> and concurrent training.</a:t>
            </a:r>
            <a:endParaRPr lang="en-US" dirty="0"/>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18</a:t>
            </a:fld>
            <a:endParaRPr lang="en-US" dirty="0"/>
          </a:p>
        </p:txBody>
      </p:sp>
    </p:spTree>
    <p:extLst>
      <p:ext uri="{BB962C8B-B14F-4D97-AF65-F5344CB8AC3E}">
        <p14:creationId xmlns:p14="http://schemas.microsoft.com/office/powerpoint/2010/main" val="2582024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depicts the PRT System from the time an individual is recruited through retirement. </a:t>
            </a:r>
          </a:p>
          <a:p>
            <a:endParaRPr lang="en-US" baseline="0" dirty="0" smtClean="0"/>
          </a:p>
          <a:p>
            <a:r>
              <a:rPr lang="en-US" baseline="0" dirty="0" smtClean="0"/>
              <a:t>Note that at any time, a Soldier may need reconditioning to heal/recover and build back up after injury, illness or other medical condition.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cycles within Army Force Generation (ARFORGEN) address how units train to deploy. The intensity and duration of PRT is adjusted to best fit each cycle.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will discuss the details of each element of this slide during the PRT System class.</a:t>
            </a:r>
          </a:p>
          <a:p>
            <a:endParaRPr lang="en-US" dirty="0"/>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19</a:t>
            </a:fld>
            <a:endParaRPr lang="en-US" dirty="0"/>
          </a:p>
        </p:txBody>
      </p:sp>
    </p:spTree>
    <p:extLst>
      <p:ext uri="{BB962C8B-B14F-4D97-AF65-F5344CB8AC3E}">
        <p14:creationId xmlns:p14="http://schemas.microsoft.com/office/powerpoint/2010/main" val="1383617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indent="0">
              <a:spcBef>
                <a:spcPct val="0"/>
              </a:spcBef>
              <a:buNone/>
            </a:pPr>
            <a:r>
              <a:rPr lang="en-US" sz="1200" b="0" dirty="0" smtClean="0"/>
              <a:t>QUESTION:  List 4 of the Principles of Training.</a:t>
            </a:r>
          </a:p>
          <a:p>
            <a:pPr marL="0" indent="0">
              <a:spcBef>
                <a:spcPct val="0"/>
              </a:spcBef>
              <a:buNone/>
            </a:pPr>
            <a:endParaRPr lang="en-US" sz="1200" b="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sz="1200" b="0" dirty="0" smtClean="0"/>
              <a:t>ANSWER:  (ADRP 7-0, paragraph 2-1, page 2-1)</a:t>
            </a:r>
          </a:p>
          <a:p>
            <a:pPr marL="0" indent="0">
              <a:spcBef>
                <a:spcPct val="0"/>
              </a:spcBef>
              <a:buNone/>
            </a:pPr>
            <a:endParaRPr lang="en-US" sz="1200" b="0" dirty="0" smtClean="0"/>
          </a:p>
          <a:p>
            <a:pPr marL="228600" indent="-228600">
              <a:buAutoNum type="arabicPeriod"/>
            </a:pPr>
            <a:r>
              <a:rPr lang="en-US" sz="1200" b="0" kern="1200" baseline="0" dirty="0" smtClean="0">
                <a:solidFill>
                  <a:schemeClr val="tx1"/>
                </a:solidFill>
                <a:latin typeface="+mn-lt"/>
                <a:ea typeface="+mn-ea"/>
                <a:cs typeface="+mn-cs"/>
              </a:rPr>
              <a:t>Commanders and other leaders are responsible for training.</a:t>
            </a:r>
          </a:p>
          <a:p>
            <a:pPr marL="228600" indent="-228600">
              <a:buAutoNum type="arabicPeriod"/>
            </a:pPr>
            <a:r>
              <a:rPr lang="en-US" sz="1200" b="0" kern="1200" baseline="0" dirty="0" smtClean="0">
                <a:solidFill>
                  <a:schemeClr val="tx1"/>
                </a:solidFill>
                <a:latin typeface="+mn-lt"/>
                <a:ea typeface="+mn-ea"/>
                <a:cs typeface="+mn-cs"/>
              </a:rPr>
              <a:t>Noncommissioned officers train individuals, crews, and small teams.</a:t>
            </a:r>
          </a:p>
          <a:p>
            <a:pPr marL="228600" indent="-228600">
              <a:buAutoNum type="arabicPeriod"/>
            </a:pPr>
            <a:r>
              <a:rPr lang="en-US" sz="1200" b="0" kern="1200" baseline="0" dirty="0" smtClean="0">
                <a:solidFill>
                  <a:schemeClr val="tx1"/>
                </a:solidFill>
                <a:latin typeface="+mn-lt"/>
                <a:ea typeface="+mn-ea"/>
                <a:cs typeface="+mn-cs"/>
              </a:rPr>
              <a:t>Train to standard.</a:t>
            </a:r>
          </a:p>
          <a:p>
            <a:pPr marL="228600" indent="-228600">
              <a:buAutoNum type="arabicPeriod"/>
            </a:pPr>
            <a:r>
              <a:rPr lang="en-US" sz="1200" b="0" kern="1200" baseline="0" dirty="0" smtClean="0">
                <a:solidFill>
                  <a:schemeClr val="tx1"/>
                </a:solidFill>
                <a:latin typeface="+mn-lt"/>
                <a:ea typeface="+mn-ea"/>
                <a:cs typeface="+mn-cs"/>
              </a:rPr>
              <a:t>Train as you will fight.</a:t>
            </a:r>
          </a:p>
          <a:p>
            <a:pPr marL="228600" indent="-228600">
              <a:buAutoNum type="arabicPeriod"/>
            </a:pPr>
            <a:r>
              <a:rPr lang="en-US" sz="1200" b="0" kern="1200" baseline="0" dirty="0" smtClean="0">
                <a:solidFill>
                  <a:schemeClr val="tx1"/>
                </a:solidFill>
                <a:latin typeface="+mn-lt"/>
                <a:ea typeface="+mn-ea"/>
                <a:cs typeface="+mn-cs"/>
              </a:rPr>
              <a:t>Train while operating.</a:t>
            </a:r>
          </a:p>
          <a:p>
            <a:pPr marL="228600" indent="-228600">
              <a:buAutoNum type="arabicPeriod"/>
            </a:pPr>
            <a:r>
              <a:rPr lang="en-US" sz="1200" b="0" kern="1200" baseline="0" dirty="0" smtClean="0">
                <a:solidFill>
                  <a:schemeClr val="tx1"/>
                </a:solidFill>
                <a:latin typeface="+mn-lt"/>
                <a:ea typeface="+mn-ea"/>
                <a:cs typeface="+mn-cs"/>
              </a:rPr>
              <a:t>Train fundamentals first.</a:t>
            </a:r>
          </a:p>
          <a:p>
            <a:pPr marL="228600" indent="-228600">
              <a:buAutoNum type="arabicPeriod"/>
            </a:pPr>
            <a:r>
              <a:rPr lang="en-US" sz="1200" b="0" kern="1200" baseline="0" dirty="0" smtClean="0">
                <a:solidFill>
                  <a:schemeClr val="tx1"/>
                </a:solidFill>
                <a:latin typeface="+mn-lt"/>
                <a:ea typeface="+mn-ea"/>
                <a:cs typeface="+mn-cs"/>
              </a:rPr>
              <a:t>Train to develop adaptability.</a:t>
            </a:r>
          </a:p>
          <a:p>
            <a:pPr marL="228600" indent="-228600">
              <a:buAutoNum type="arabicPeriod"/>
            </a:pPr>
            <a:r>
              <a:rPr lang="en-US" sz="1200" b="0" kern="1200" baseline="0" dirty="0" smtClean="0">
                <a:solidFill>
                  <a:schemeClr val="tx1"/>
                </a:solidFill>
                <a:latin typeface="+mn-lt"/>
                <a:ea typeface="+mn-ea"/>
                <a:cs typeface="+mn-cs"/>
              </a:rPr>
              <a:t>Understand the operational environment.</a:t>
            </a:r>
          </a:p>
          <a:p>
            <a:pPr marL="228600" indent="-228600">
              <a:buAutoNum type="arabicPeriod"/>
            </a:pPr>
            <a:r>
              <a:rPr lang="en-US" sz="1200" b="0" kern="1200" baseline="0" dirty="0" smtClean="0">
                <a:solidFill>
                  <a:schemeClr val="tx1"/>
                </a:solidFill>
                <a:latin typeface="+mn-lt"/>
                <a:ea typeface="+mn-ea"/>
                <a:cs typeface="+mn-cs"/>
              </a:rPr>
              <a:t>Train to sustain.</a:t>
            </a:r>
          </a:p>
          <a:p>
            <a:pPr marL="228600" indent="-228600">
              <a:buAutoNum type="arabicPeriod"/>
            </a:pPr>
            <a:r>
              <a:rPr lang="en-US" sz="1200" b="0" kern="1200" baseline="0" dirty="0" smtClean="0">
                <a:solidFill>
                  <a:schemeClr val="tx1"/>
                </a:solidFill>
                <a:latin typeface="+mn-lt"/>
                <a:ea typeface="+mn-ea"/>
                <a:cs typeface="+mn-cs"/>
              </a:rPr>
              <a:t>Train to maintain.</a:t>
            </a:r>
          </a:p>
          <a:p>
            <a:pPr marL="228600" indent="-228600">
              <a:buAutoNum type="arabicPeriod"/>
            </a:pPr>
            <a:r>
              <a:rPr lang="en-US" sz="1200" b="0" kern="1200" baseline="0" dirty="0" smtClean="0">
                <a:solidFill>
                  <a:schemeClr val="tx1"/>
                </a:solidFill>
                <a:latin typeface="+mn-lt"/>
                <a:ea typeface="+mn-ea"/>
                <a:cs typeface="+mn-cs"/>
              </a:rPr>
              <a:t>Conduct multi-echelon and concurrent training</a:t>
            </a:r>
            <a:endParaRPr lang="en-US" sz="1200" b="0" dirty="0" smtClean="0"/>
          </a:p>
          <a:p>
            <a:pPr marL="0" indent="0">
              <a:spcBef>
                <a:spcPct val="0"/>
              </a:spcBef>
              <a:buNone/>
            </a:pPr>
            <a:endParaRPr lang="en-US" sz="1200" b="0" dirty="0" smtClean="0"/>
          </a:p>
          <a:p>
            <a:pPr marL="0" indent="0">
              <a:spcBef>
                <a:spcPct val="0"/>
              </a:spcBef>
              <a:buNone/>
            </a:pPr>
            <a:endParaRPr lang="en-US" sz="1200" b="0" dirty="0" smtClean="0"/>
          </a:p>
          <a:p>
            <a:pPr marL="0" indent="0">
              <a:spcBef>
                <a:spcPct val="0"/>
              </a:spcBef>
              <a:buNone/>
            </a:pPr>
            <a:r>
              <a:rPr lang="en-US" sz="1200" b="0" dirty="0" smtClean="0"/>
              <a:t>QUESTION:  What 2 principles of training is fitness woven into?</a:t>
            </a:r>
          </a:p>
          <a:p>
            <a:endParaRPr lang="en-US" b="0" dirty="0" smtClean="0"/>
          </a:p>
          <a:p>
            <a:r>
              <a:rPr lang="en-US" b="0" dirty="0" smtClean="0"/>
              <a:t>ANSWER:    Except for “Train to Maintain”.  All of them.  However,</a:t>
            </a:r>
            <a:r>
              <a:rPr lang="en-US" b="0" baseline="0" dirty="0" smtClean="0"/>
              <a:t> fitness is specifically mentioned in:</a:t>
            </a:r>
          </a:p>
          <a:p>
            <a:r>
              <a:rPr lang="en-US" b="0" baseline="0" dirty="0" smtClean="0"/>
              <a:t>    a.  T</a:t>
            </a:r>
            <a:r>
              <a:rPr lang="en-US" b="0" dirty="0" smtClean="0"/>
              <a:t>rain Fundaments First (ADRP 7-0, paragraph 2-9, page 2-2)</a:t>
            </a:r>
          </a:p>
          <a:p>
            <a:r>
              <a:rPr lang="en-US" b="0" baseline="0" dirty="0" smtClean="0"/>
              <a:t>    b.  </a:t>
            </a:r>
            <a:r>
              <a:rPr lang="en-US" b="0" dirty="0" smtClean="0"/>
              <a:t>Train to Sustain, (ADRP 7-0, paragraph 2-12, page 2-3)</a:t>
            </a:r>
          </a:p>
          <a:p>
            <a:endParaRPr lang="en-US" b="0" dirty="0" smtClean="0"/>
          </a:p>
          <a:p>
            <a:endParaRPr lang="en-US" b="0" dirty="0" smtClean="0"/>
          </a:p>
          <a:p>
            <a:pPr marL="0" indent="0">
              <a:spcBef>
                <a:spcPct val="0"/>
              </a:spcBef>
              <a:buNone/>
            </a:pPr>
            <a:r>
              <a:rPr lang="en-US" sz="1200" b="0" dirty="0" smtClean="0"/>
              <a:t>QUESTION:  What is the link between the Operational Environment and PRT?</a:t>
            </a:r>
          </a:p>
          <a:p>
            <a:pPr marL="0" indent="0">
              <a:spcBef>
                <a:spcPct val="0"/>
              </a:spcBef>
              <a:buNone/>
            </a:pPr>
            <a:endParaRPr lang="en-US" sz="1200" b="0" dirty="0" smtClean="0"/>
          </a:p>
          <a:p>
            <a:pPr marL="0" indent="0">
              <a:spcBef>
                <a:spcPct val="0"/>
              </a:spcBef>
              <a:buNone/>
            </a:pPr>
            <a:r>
              <a:rPr lang="en-US" sz="1200" b="0" dirty="0" smtClean="0"/>
              <a:t>ANSWER:  The Commander, The Master Fitness Trainer, and Warrior Tasks and Battle Drills (slide 17)</a:t>
            </a:r>
          </a:p>
          <a:p>
            <a:pPr marL="0" indent="0">
              <a:spcBef>
                <a:spcPct val="0"/>
              </a:spcBef>
              <a:buNone/>
            </a:pPr>
            <a:endParaRPr lang="en-US" sz="1200" b="0" dirty="0" smtClean="0"/>
          </a:p>
          <a:p>
            <a:pPr marL="0" indent="0">
              <a:spcBef>
                <a:spcPct val="0"/>
              </a:spcBef>
              <a:buNone/>
            </a:pPr>
            <a:endParaRPr lang="en-US" sz="1200" b="0" dirty="0" smtClean="0"/>
          </a:p>
          <a:p>
            <a:pPr marL="0" indent="0">
              <a:spcBef>
                <a:spcPct val="0"/>
              </a:spcBef>
              <a:buNone/>
            </a:pPr>
            <a:r>
              <a:rPr lang="en-US" sz="1200" b="0" dirty="0" smtClean="0"/>
              <a:t>QUESTION:  _(fill in the blank)___________ plan training in detail, prepare for training thoroughly, execute training to standard and evaluate long-term training proficiency in terms of desired long-term results</a:t>
            </a:r>
          </a:p>
          <a:p>
            <a:pPr marL="0" indent="0">
              <a:spcBef>
                <a:spcPct val="0"/>
              </a:spcBef>
              <a:buNone/>
            </a:pPr>
            <a:endParaRPr lang="en-US" sz="1200" b="0" dirty="0" smtClean="0"/>
          </a:p>
          <a:p>
            <a:pPr marL="0" indent="0">
              <a:spcBef>
                <a:spcPct val="0"/>
              </a:spcBef>
              <a:buNone/>
            </a:pPr>
            <a:r>
              <a:rPr lang="en-US" sz="1200" b="0" dirty="0" smtClean="0"/>
              <a:t>ANSWER:   Commanders  (FM</a:t>
            </a:r>
            <a:r>
              <a:rPr lang="en-US" sz="1200" b="0" baseline="0" dirty="0" smtClean="0"/>
              <a:t> 7-22, paragraph 1-27, page 1-9)</a:t>
            </a:r>
            <a:endParaRPr lang="en-US" sz="1200" b="0" dirty="0" smtClean="0"/>
          </a:p>
          <a:p>
            <a:endParaRPr lang="en-US" b="0" dirty="0"/>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20</a:t>
            </a:fld>
            <a:endParaRPr lang="en-US" dirty="0"/>
          </a:p>
        </p:txBody>
      </p:sp>
    </p:spTree>
    <p:extLst>
      <p:ext uri="{BB962C8B-B14F-4D97-AF65-F5344CB8AC3E}">
        <p14:creationId xmlns:p14="http://schemas.microsoft.com/office/powerpoint/2010/main" val="3798505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21</a:t>
            </a:fld>
            <a:endParaRPr lang="en-US" dirty="0"/>
          </a:p>
        </p:txBody>
      </p:sp>
    </p:spTree>
    <p:extLst>
      <p:ext uri="{BB962C8B-B14F-4D97-AF65-F5344CB8AC3E}">
        <p14:creationId xmlns:p14="http://schemas.microsoft.com/office/powerpoint/2010/main" val="49504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this period of instruction we </a:t>
            </a:r>
            <a:r>
              <a:rPr lang="en-US" smtClean="0"/>
              <a:t>will identify and discuss</a:t>
            </a:r>
            <a:r>
              <a:rPr lang="en-US" baseline="0" smtClean="0"/>
              <a:t> </a:t>
            </a:r>
            <a:r>
              <a:rPr lang="en-US" baseline="0" dirty="0" smtClean="0"/>
              <a:t>the philosophy of PRT, or rather the “WHY” behind the development of this training doctrine.</a:t>
            </a:r>
            <a:endParaRPr lang="en-US" dirty="0"/>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2</a:t>
            </a:fld>
            <a:endParaRPr lang="en-US" dirty="0"/>
          </a:p>
        </p:txBody>
      </p:sp>
    </p:spTree>
    <p:extLst>
      <p:ext uri="{BB962C8B-B14F-4D97-AF65-F5344CB8AC3E}">
        <p14:creationId xmlns:p14="http://schemas.microsoft.com/office/powerpoint/2010/main" val="623644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LTC Herman Koehler was the Instructor of Military Gymnastics and Physical Culture at the United States Military Academy (</a:t>
            </a:r>
            <a:r>
              <a:rPr lang="en-US" smtClean="0"/>
              <a:t>West Point) </a:t>
            </a:r>
            <a:r>
              <a:rPr lang="en-US" baseline="0" smtClean="0"/>
              <a:t>1885-1923.</a:t>
            </a:r>
            <a:endParaRPr lang="en-US" dirty="0"/>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22</a:t>
            </a:fld>
            <a:endParaRPr lang="en-US" dirty="0"/>
          </a:p>
        </p:txBody>
      </p:sp>
    </p:spTree>
    <p:extLst>
      <p:ext uri="{BB962C8B-B14F-4D97-AF65-F5344CB8AC3E}">
        <p14:creationId xmlns:p14="http://schemas.microsoft.com/office/powerpoint/2010/main" val="30977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for PRT to be implemented successfully, it must follow and align with the Army regulations and policy</a:t>
            </a:r>
            <a:r>
              <a:rPr lang="en-US" baseline="0" dirty="0" smtClean="0"/>
              <a:t> directives that govern it. Applying the training principles and guidance found in AR 350-1 and ADP/ADRP 7-0, aligns PRT with all other Army training and doctrine.</a:t>
            </a:r>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4</a:t>
            </a:fld>
            <a:endParaRPr lang="en-US" dirty="0"/>
          </a:p>
        </p:txBody>
      </p:sp>
    </p:spTree>
    <p:extLst>
      <p:ext uri="{BB962C8B-B14F-4D97-AF65-F5344CB8AC3E}">
        <p14:creationId xmlns:p14="http://schemas.microsoft.com/office/powerpoint/2010/main" val="2358804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principles that all Army training should follow. We will look at each and discuss how they apply to PRT. </a:t>
            </a:r>
            <a:endParaRPr lang="en-US" dirty="0"/>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5</a:t>
            </a:fld>
            <a:endParaRPr lang="en-US" dirty="0"/>
          </a:p>
        </p:txBody>
      </p:sp>
    </p:spTree>
    <p:extLst>
      <p:ext uri="{BB962C8B-B14F-4D97-AF65-F5344CB8AC3E}">
        <p14:creationId xmlns:p14="http://schemas.microsoft.com/office/powerpoint/2010/main" val="1410237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PRT is the Commanders program.</a:t>
            </a:r>
            <a:endParaRPr lang="en-US" dirty="0"/>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6</a:t>
            </a:fld>
            <a:endParaRPr lang="en-US" dirty="0"/>
          </a:p>
        </p:txBody>
      </p:sp>
    </p:spTree>
    <p:extLst>
      <p:ext uri="{BB962C8B-B14F-4D97-AF65-F5344CB8AC3E}">
        <p14:creationId xmlns:p14="http://schemas.microsoft.com/office/powerpoint/2010/main" val="384733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Commanders</a:t>
            </a:r>
            <a:r>
              <a:rPr lang="en-US" baseline="0" dirty="0" smtClean="0"/>
              <a:t> own the program - </a:t>
            </a:r>
            <a:r>
              <a:rPr lang="en-US" dirty="0" smtClean="0"/>
              <a:t>NCOs execute the program.</a:t>
            </a:r>
            <a:endParaRPr lang="en-US" dirty="0"/>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7</a:t>
            </a:fld>
            <a:endParaRPr lang="en-US" dirty="0"/>
          </a:p>
        </p:txBody>
      </p:sp>
    </p:spTree>
    <p:extLst>
      <p:ext uri="{BB962C8B-B14F-4D97-AF65-F5344CB8AC3E}">
        <p14:creationId xmlns:p14="http://schemas.microsoft.com/office/powerpoint/2010/main" val="4006313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a standards-based</a:t>
            </a:r>
            <a:r>
              <a:rPr lang="en-US" baseline="0" dirty="0" smtClean="0"/>
              <a:t> Army and PRT is a standardized program. The three principles of PRT: Precision, Progression and Integration provide the framework for standardization to occur.</a:t>
            </a:r>
            <a:endParaRPr lang="en-US" dirty="0"/>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8</a:t>
            </a:fld>
            <a:endParaRPr lang="en-US" dirty="0"/>
          </a:p>
        </p:txBody>
      </p:sp>
    </p:spTree>
    <p:extLst>
      <p:ext uri="{BB962C8B-B14F-4D97-AF65-F5344CB8AC3E}">
        <p14:creationId xmlns:p14="http://schemas.microsoft.com/office/powerpoint/2010/main" val="129871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 this principle</a:t>
            </a:r>
            <a:r>
              <a:rPr lang="en-US" baseline="0" dirty="0" smtClean="0"/>
              <a:t> is very important to the success of PRT at unit level. The specific emphasis on training the components of Strength, Endurance and Mobility will vary just as unit missions and METLs vary. Commanders will adjust training to be appropriate to the unit.</a:t>
            </a:r>
            <a:endParaRPr lang="en-US" dirty="0"/>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9</a:t>
            </a:fld>
            <a:endParaRPr lang="en-US" dirty="0"/>
          </a:p>
        </p:txBody>
      </p:sp>
    </p:spTree>
    <p:extLst>
      <p:ext uri="{BB962C8B-B14F-4D97-AF65-F5344CB8AC3E}">
        <p14:creationId xmlns:p14="http://schemas.microsoft.com/office/powerpoint/2010/main" val="2420485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is an important</a:t>
            </a:r>
            <a:r>
              <a:rPr lang="en-US" baseline="0" dirty="0" smtClean="0"/>
              <a:t> asset of PRT.  </a:t>
            </a:r>
            <a:r>
              <a:rPr lang="en-US" dirty="0" smtClean="0"/>
              <a:t>OPTEMPO varies from unit to unit</a:t>
            </a:r>
            <a:r>
              <a:rPr lang="en-US" baseline="0" dirty="0" smtClean="0"/>
              <a:t> and is </a:t>
            </a:r>
            <a:r>
              <a:rPr lang="en-US" dirty="0" smtClean="0"/>
              <a:t>usually intensified when deployed.</a:t>
            </a:r>
          </a:p>
          <a:p>
            <a:endParaRPr lang="en-US" dirty="0" smtClean="0"/>
          </a:p>
          <a:p>
            <a:r>
              <a:rPr lang="en-US" dirty="0" smtClean="0"/>
              <a:t>Wherever you are in the unit training cycle, PRT should be appropriately</a:t>
            </a:r>
            <a:r>
              <a:rPr lang="en-US" baseline="0" dirty="0" smtClean="0"/>
              <a:t> applied to safely improve performance.</a:t>
            </a:r>
            <a:endParaRPr lang="en-US" dirty="0"/>
          </a:p>
        </p:txBody>
      </p:sp>
      <p:sp>
        <p:nvSpPr>
          <p:cNvPr id="4" name="Slide Number Placeholder 3"/>
          <p:cNvSpPr>
            <a:spLocks noGrp="1"/>
          </p:cNvSpPr>
          <p:nvPr>
            <p:ph type="sldNum" sz="quarter" idx="10"/>
          </p:nvPr>
        </p:nvSpPr>
        <p:spPr/>
        <p:txBody>
          <a:bodyPr/>
          <a:lstStyle/>
          <a:p>
            <a:pPr>
              <a:defRPr/>
            </a:pPr>
            <a:fld id="{CA7A9F95-AC88-48AB-BFE0-060C18B7409F}" type="slidenum">
              <a:rPr lang="en-US" smtClean="0"/>
              <a:pPr>
                <a:defRPr/>
              </a:pPr>
              <a:t>10</a:t>
            </a:fld>
            <a:endParaRPr lang="en-US" dirty="0"/>
          </a:p>
        </p:txBody>
      </p:sp>
    </p:spTree>
    <p:extLst>
      <p:ext uri="{BB962C8B-B14F-4D97-AF65-F5344CB8AC3E}">
        <p14:creationId xmlns:p14="http://schemas.microsoft.com/office/powerpoint/2010/main" val="3234303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COIN FRONT3.jpg"/>
          <p:cNvPicPr>
            <a:picLocks noChangeAspect="1"/>
          </p:cNvPicPr>
          <p:nvPr userDrawn="1"/>
        </p:nvPicPr>
        <p:blipFill>
          <a:blip r:embed="rId13" cstate="print">
            <a:duotone>
              <a:schemeClr val="bg2">
                <a:shade val="45000"/>
                <a:satMod val="135000"/>
              </a:schemeClr>
              <a:prstClr val="white"/>
            </a:duotone>
            <a:lum contrast="20000"/>
          </a:blip>
          <a:stretch>
            <a:fillRect/>
          </a:stretch>
        </p:blipFill>
        <p:spPr>
          <a:xfrm>
            <a:off x="1143000" y="0"/>
            <a:ext cx="6858000" cy="6858000"/>
          </a:xfrm>
          <a:prstGeom prst="rect">
            <a:avLst/>
          </a:prstGeom>
          <a:effectLst>
            <a:glow>
              <a:schemeClr val="accent1"/>
            </a:glow>
            <a:outerShdw blurRad="25400" dist="50800" dir="5400000" algn="ctr" rotWithShape="0">
              <a:schemeClr val="bg1">
                <a:alpha val="91000"/>
              </a:schemeClr>
            </a:outerShdw>
          </a:effectLst>
        </p:spPr>
      </p:pic>
      <p:sp>
        <p:nvSpPr>
          <p:cNvPr id="1037" name="Text Box 13"/>
          <p:cNvSpPr txBox="1">
            <a:spLocks noChangeArrowheads="1"/>
          </p:cNvSpPr>
          <p:nvPr userDrawn="1"/>
        </p:nvSpPr>
        <p:spPr bwMode="auto">
          <a:xfrm>
            <a:off x="2117725" y="6284913"/>
            <a:ext cx="184150" cy="366712"/>
          </a:xfrm>
          <a:prstGeom prst="rect">
            <a:avLst/>
          </a:prstGeom>
          <a:noFill/>
          <a:ln w="9525">
            <a:noFill/>
            <a:miter lim="800000"/>
            <a:headEnd/>
            <a:tailEnd/>
          </a:ln>
          <a:effectLst/>
        </p:spPr>
        <p:txBody>
          <a:bodyPr wrap="none">
            <a:spAutoFit/>
          </a:bodyPr>
          <a:lstStyle/>
          <a:p>
            <a:pPr>
              <a:defRPr/>
            </a:pPr>
            <a:endParaRPr lang="en-US" dirty="0"/>
          </a:p>
        </p:txBody>
      </p:sp>
      <p:sp>
        <p:nvSpPr>
          <p:cNvPr id="1036" name="Text Box 12"/>
          <p:cNvSpPr txBox="1">
            <a:spLocks noChangeArrowheads="1"/>
          </p:cNvSpPr>
          <p:nvPr userDrawn="1"/>
        </p:nvSpPr>
        <p:spPr bwMode="auto">
          <a:xfrm>
            <a:off x="0" y="6583363"/>
            <a:ext cx="899605" cy="276999"/>
          </a:xfrm>
          <a:prstGeom prst="rect">
            <a:avLst/>
          </a:prstGeom>
          <a:noFill/>
          <a:ln w="9525">
            <a:noFill/>
            <a:miter lim="800000"/>
            <a:headEnd/>
            <a:tailEnd/>
          </a:ln>
          <a:effectLst/>
        </p:spPr>
        <p:txBody>
          <a:bodyPr wrap="none">
            <a:spAutoFit/>
          </a:bodyPr>
          <a:lstStyle/>
          <a:p>
            <a:pPr>
              <a:defRPr/>
            </a:pPr>
            <a:r>
              <a:rPr lang="en-US" sz="1200" b="1" dirty="0" smtClean="0"/>
              <a:t>BT805341</a:t>
            </a:r>
            <a:endParaRPr lang="en-US" sz="1200" b="1" dirty="0"/>
          </a:p>
        </p:txBody>
      </p:sp>
      <p:sp>
        <p:nvSpPr>
          <p:cNvPr id="1038" name="Text Box 14"/>
          <p:cNvSpPr txBox="1">
            <a:spLocks noChangeArrowheads="1"/>
          </p:cNvSpPr>
          <p:nvPr userDrawn="1"/>
        </p:nvSpPr>
        <p:spPr bwMode="auto">
          <a:xfrm>
            <a:off x="8774113" y="6583363"/>
            <a:ext cx="369887" cy="274637"/>
          </a:xfrm>
          <a:prstGeom prst="rect">
            <a:avLst/>
          </a:prstGeom>
          <a:noFill/>
          <a:ln w="9525">
            <a:noFill/>
            <a:miter lim="800000"/>
            <a:headEnd/>
            <a:tailEnd/>
          </a:ln>
          <a:effectLst/>
        </p:spPr>
        <p:txBody>
          <a:bodyPr wrap="none">
            <a:spAutoFit/>
          </a:bodyPr>
          <a:lstStyle/>
          <a:p>
            <a:pPr>
              <a:defRPr/>
            </a:pPr>
            <a:fld id="{8423EC41-7F8D-40B4-89B4-37EE6564E958}" type="slidenum">
              <a:rPr lang="en-US" sz="1200" b="1"/>
              <a:pPr>
                <a:defRPr/>
              </a:pPr>
              <a:t>‹#›</a:t>
            </a:fld>
            <a:endParaRPr lang="en-US" sz="1200" b="1" dirty="0"/>
          </a:p>
        </p:txBody>
      </p:sp>
      <p:sp>
        <p:nvSpPr>
          <p:cNvPr id="10" name="Text Box 12"/>
          <p:cNvSpPr txBox="1">
            <a:spLocks noChangeArrowheads="1"/>
          </p:cNvSpPr>
          <p:nvPr userDrawn="1"/>
        </p:nvSpPr>
        <p:spPr bwMode="auto">
          <a:xfrm>
            <a:off x="3898900" y="0"/>
            <a:ext cx="1321196" cy="276999"/>
          </a:xfrm>
          <a:prstGeom prst="rect">
            <a:avLst/>
          </a:prstGeom>
          <a:noFill/>
          <a:ln w="9525">
            <a:noFill/>
            <a:miter lim="800000"/>
            <a:headEnd/>
            <a:tailEnd/>
          </a:ln>
          <a:effectLst/>
        </p:spPr>
        <p:txBody>
          <a:bodyPr wrap="none">
            <a:spAutoFit/>
          </a:bodyPr>
          <a:lstStyle/>
          <a:p>
            <a:pPr>
              <a:defRPr/>
            </a:pPr>
            <a:r>
              <a:rPr lang="en-US" sz="1200" b="1" dirty="0" smtClean="0"/>
              <a:t>UNCLASSIFIED</a:t>
            </a:r>
            <a:endParaRPr lang="en-US" sz="1200" b="1" dirty="0"/>
          </a:p>
        </p:txBody>
      </p:sp>
      <p:sp>
        <p:nvSpPr>
          <p:cNvPr id="11" name="Text Box 12"/>
          <p:cNvSpPr txBox="1">
            <a:spLocks noChangeArrowheads="1"/>
          </p:cNvSpPr>
          <p:nvPr userDrawn="1"/>
        </p:nvSpPr>
        <p:spPr bwMode="auto">
          <a:xfrm>
            <a:off x="3911402" y="6581001"/>
            <a:ext cx="1321196" cy="276999"/>
          </a:xfrm>
          <a:prstGeom prst="rect">
            <a:avLst/>
          </a:prstGeom>
          <a:noFill/>
          <a:ln w="9525">
            <a:noFill/>
            <a:miter lim="800000"/>
            <a:headEnd/>
            <a:tailEnd/>
          </a:ln>
          <a:effectLst/>
        </p:spPr>
        <p:txBody>
          <a:bodyPr wrap="none">
            <a:spAutoFit/>
          </a:bodyPr>
          <a:lstStyle/>
          <a:p>
            <a:pPr>
              <a:defRPr/>
            </a:pPr>
            <a:r>
              <a:rPr lang="en-US" sz="1200" b="1" dirty="0" smtClean="0"/>
              <a:t>UNCLASSIFIED</a:t>
            </a:r>
            <a:endParaRPr lang="en-US" sz="1200" b="1" dirty="0"/>
          </a:p>
        </p:txBody>
      </p:sp>
      <p:pic>
        <p:nvPicPr>
          <p:cNvPr id="7" name="Picture 6" descr="guts_19.jpg"/>
          <p:cNvPicPr>
            <a:picLocks noChangeAspect="1"/>
          </p:cNvPicPr>
          <p:nvPr userDrawn="1"/>
        </p:nvPicPr>
        <p:blipFill>
          <a:blip r:embed="rId14" cstate="print"/>
          <a:stretch>
            <a:fillRect/>
          </a:stretch>
        </p:blipFill>
        <p:spPr bwMode="auto">
          <a:xfrm>
            <a:off x="36944" y="39794"/>
            <a:ext cx="676179" cy="902206"/>
          </a:xfrm>
          <a:prstGeom prst="rect">
            <a:avLst/>
          </a:prstGeom>
          <a:noFill/>
          <a:ln w="9525">
            <a:noFill/>
            <a:miter lim="800000"/>
            <a:headEnd/>
            <a:tailEnd/>
          </a:ln>
          <a:effectLst>
            <a:outerShdw blurRad="50800" dist="50800" dir="5400000" algn="ctr" rotWithShape="0">
              <a:srgbClr val="000000">
                <a:alpha val="0"/>
              </a:srgbClr>
            </a:outerShdw>
          </a:effectLst>
        </p:spPr>
      </p:pic>
      <p:pic>
        <p:nvPicPr>
          <p:cNvPr id="8" name="Picture 7" descr="Tradoc New Logo.PNG"/>
          <p:cNvPicPr>
            <a:picLocks noChangeAspect="1"/>
          </p:cNvPicPr>
          <p:nvPr userDrawn="1"/>
        </p:nvPicPr>
        <p:blipFill>
          <a:blip r:embed="rId15" cstate="print"/>
          <a:stretch>
            <a:fillRect/>
          </a:stretch>
        </p:blipFill>
        <p:spPr bwMode="auto">
          <a:xfrm>
            <a:off x="8305733" y="36944"/>
            <a:ext cx="794827" cy="808074"/>
          </a:xfrm>
          <a:prstGeom prst="rect">
            <a:avLst/>
          </a:prstGeom>
          <a:effectLst/>
          <a:scene3d>
            <a:camera prst="obliqueTopLeft"/>
            <a:lightRig rig="threePt" dir="t"/>
          </a:scene3d>
          <a:sp3d z="50800"/>
        </p:spPr>
      </p:pic>
      <p:sp>
        <p:nvSpPr>
          <p:cNvPr id="2" name="Rectangle 1"/>
          <p:cNvSpPr/>
          <p:nvPr userDrawn="1"/>
        </p:nvSpPr>
        <p:spPr>
          <a:xfrm>
            <a:off x="1600200" y="685800"/>
            <a:ext cx="6019800" cy="5410200"/>
          </a:xfrm>
          <a:prstGeom prst="rect">
            <a:avLst/>
          </a:prstGeom>
          <a:solidFill>
            <a:schemeClr val="bg1">
              <a:alpha val="52000"/>
            </a:schemeClr>
          </a:solidFill>
          <a:ln>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017925"/>
            <a:ext cx="8991600" cy="5632311"/>
          </a:xfrm>
          <a:prstGeom prst="rect">
            <a:avLst/>
          </a:prstGeom>
        </p:spPr>
        <p:txBody>
          <a:bodyPr wrap="square">
            <a:spAutoFit/>
          </a:bodyPr>
          <a:lstStyle/>
          <a:p>
            <a:r>
              <a:rPr lang="en-US" sz="2800" b="1" dirty="0" smtClean="0"/>
              <a:t>“To strengthen the emphasis on implementing physical readiness training doctrine Army-wide, TRADOC will transition TC 3-22.20 to Field Manual 7-22, Army Physical Readiness Training, and Master Fitness Trainers will train units on the doctrine in [FM 7-22] in order to reduce injuries and improve Soldier performance.  [FM 7-22] focuses unit training on developing Soldier physical readiness required to perform Warrior Tasks and Battle Drills.”</a:t>
            </a:r>
          </a:p>
          <a:p>
            <a:endParaRPr lang="en-US" sz="2000" b="1" dirty="0" smtClean="0"/>
          </a:p>
          <a:p>
            <a:endParaRPr lang="en-US" sz="2000" b="1" dirty="0" smtClean="0"/>
          </a:p>
          <a:p>
            <a:r>
              <a:rPr lang="en-US" sz="1600" dirty="0" smtClean="0"/>
              <a:t>www.army.mil; "Odierno discusses Master Fitness training, new doctrine during TRADOC visit"; August 7, 2012</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257475" y="151119"/>
            <a:ext cx="8610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t>Train While Operating</a:t>
            </a:r>
            <a:endParaRPr lang="en-US" sz="4000" dirty="0" smtClean="0"/>
          </a:p>
        </p:txBody>
      </p:sp>
      <p:sp>
        <p:nvSpPr>
          <p:cNvPr id="5" name="Rectangle 4"/>
          <p:cNvSpPr/>
          <p:nvPr/>
        </p:nvSpPr>
        <p:spPr>
          <a:xfrm>
            <a:off x="332875" y="1590575"/>
            <a:ext cx="8458200" cy="3785652"/>
          </a:xfrm>
          <a:prstGeom prst="rect">
            <a:avLst/>
          </a:prstGeom>
        </p:spPr>
        <p:txBody>
          <a:bodyPr wrap="square">
            <a:spAutoFit/>
          </a:bodyPr>
          <a:lstStyle/>
          <a:p>
            <a:pPr>
              <a:buFont typeface="Arial" pitchFamily="34" charset="0"/>
              <a:buChar char="•"/>
            </a:pPr>
            <a:r>
              <a:rPr lang="en-US" sz="2400" dirty="0" smtClean="0"/>
              <a:t>  PRT continues when units are deployed.</a:t>
            </a:r>
          </a:p>
          <a:p>
            <a:endParaRPr lang="en-US" sz="2400" dirty="0" smtClean="0"/>
          </a:p>
          <a:p>
            <a:pPr>
              <a:buFont typeface="Arial" pitchFamily="34" charset="0"/>
              <a:buChar char="•"/>
            </a:pPr>
            <a:r>
              <a:rPr lang="en-US" sz="2400" dirty="0" smtClean="0"/>
              <a:t>  As units operate, they learn from formal and informal after action reviews.</a:t>
            </a:r>
          </a:p>
          <a:p>
            <a:pPr>
              <a:buFont typeface="Arial" pitchFamily="34" charset="0"/>
              <a:buChar char="•"/>
            </a:pPr>
            <a:endParaRPr lang="en-US" sz="2400" dirty="0" smtClean="0"/>
          </a:p>
          <a:p>
            <a:pPr>
              <a:buFont typeface="Arial" pitchFamily="34" charset="0"/>
              <a:buChar char="•"/>
            </a:pPr>
            <a:r>
              <a:rPr lang="en-US" sz="2400" dirty="0" smtClean="0"/>
              <a:t>  Units train to improve performance.</a:t>
            </a:r>
          </a:p>
          <a:p>
            <a:pPr lvl="1">
              <a:buFont typeface="Arial" pitchFamily="34" charset="0"/>
              <a:buChar char="•"/>
            </a:pPr>
            <a:r>
              <a:rPr lang="en-US" sz="2400" dirty="0" smtClean="0"/>
              <a:t>  Initial Conditioning Phase</a:t>
            </a:r>
          </a:p>
          <a:p>
            <a:pPr lvl="1">
              <a:buFont typeface="Arial" pitchFamily="34" charset="0"/>
              <a:buChar char="•"/>
            </a:pPr>
            <a:r>
              <a:rPr lang="en-US" sz="2400" dirty="0" smtClean="0"/>
              <a:t>  Toughening Phase</a:t>
            </a:r>
          </a:p>
          <a:p>
            <a:pPr lvl="1">
              <a:buFont typeface="Arial" pitchFamily="34" charset="0"/>
              <a:buChar char="•"/>
            </a:pPr>
            <a:r>
              <a:rPr lang="en-US" sz="2400" dirty="0" smtClean="0"/>
              <a:t>  Sustaining</a:t>
            </a:r>
          </a:p>
          <a:p>
            <a:pPr lvl="1">
              <a:buFont typeface="Arial" pitchFamily="34" charset="0"/>
              <a:buChar char="•"/>
            </a:pPr>
            <a:r>
              <a:rPr lang="en-US" sz="2400" dirty="0" smtClean="0"/>
              <a:t>  Reconditioning</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255896" y="133950"/>
            <a:ext cx="8610600" cy="9144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t>Train Fundamentals First</a:t>
            </a:r>
          </a:p>
        </p:txBody>
      </p:sp>
      <p:sp>
        <p:nvSpPr>
          <p:cNvPr id="5" name="Rectangle 4"/>
          <p:cNvSpPr/>
          <p:nvPr/>
        </p:nvSpPr>
        <p:spPr>
          <a:xfrm>
            <a:off x="304800" y="1341041"/>
            <a:ext cx="8534400" cy="4154984"/>
          </a:xfrm>
          <a:prstGeom prst="rect">
            <a:avLst/>
          </a:prstGeom>
        </p:spPr>
        <p:txBody>
          <a:bodyPr wrap="square">
            <a:spAutoFit/>
          </a:bodyPr>
          <a:lstStyle/>
          <a:p>
            <a:pPr>
              <a:buFont typeface="Arial" pitchFamily="34" charset="0"/>
              <a:buChar char="•"/>
            </a:pPr>
            <a:r>
              <a:rPr lang="en-US" sz="2200" dirty="0" smtClean="0"/>
              <a:t>  Units at every echelon must master the fundamentals needed to accomplish their mission.</a:t>
            </a:r>
          </a:p>
          <a:p>
            <a:pPr>
              <a:buFont typeface="Arial" pitchFamily="34" charset="0"/>
              <a:buChar char="•"/>
            </a:pPr>
            <a:endParaRPr lang="en-US" sz="2200" dirty="0" smtClean="0"/>
          </a:p>
          <a:p>
            <a:pPr>
              <a:buFont typeface="Arial" pitchFamily="34" charset="0"/>
              <a:buChar char="•"/>
            </a:pPr>
            <a:r>
              <a:rPr lang="en-US" sz="2200" dirty="0" smtClean="0"/>
              <a:t>  Fundamentals include basic soldiering, the </a:t>
            </a:r>
            <a:r>
              <a:rPr lang="en-US" sz="2200" b="1" u="sng" dirty="0" smtClean="0"/>
              <a:t>Warrior Tasks, Battle Drills</a:t>
            </a:r>
            <a:r>
              <a:rPr lang="en-US" sz="2200" dirty="0" smtClean="0"/>
              <a:t>, marksmanship, </a:t>
            </a:r>
            <a:r>
              <a:rPr lang="en-US" sz="2200" b="1" u="sng" dirty="0" smtClean="0"/>
              <a:t>fitness</a:t>
            </a:r>
            <a:r>
              <a:rPr lang="en-US" sz="2200" dirty="0" smtClean="0"/>
              <a:t>, and military occupational specialty proficiencies that support the capabilities of the unit.</a:t>
            </a:r>
          </a:p>
          <a:p>
            <a:pPr>
              <a:buFont typeface="Arial" pitchFamily="34" charset="0"/>
              <a:buChar char="•"/>
            </a:pPr>
            <a:endParaRPr lang="en-US" sz="2200" dirty="0" smtClean="0"/>
          </a:p>
          <a:p>
            <a:pPr>
              <a:buFont typeface="Arial" pitchFamily="34" charset="0"/>
              <a:buChar char="•"/>
            </a:pPr>
            <a:r>
              <a:rPr lang="en-US" sz="2200" dirty="0" smtClean="0"/>
              <a:t>  Units proficient in fundamentals are more capable of</a:t>
            </a:r>
          </a:p>
          <a:p>
            <a:r>
              <a:rPr lang="en-US" sz="2200" dirty="0" smtClean="0"/>
              <a:t>accomplishing higher level, more complex collective tasks that support the unit’s mission-essential task list—the fundamental, doctrinal tasks that units should be prepared to execute during any assigned mission.</a:t>
            </a:r>
            <a:endParaRPr lang="en-US"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255896" y="133950"/>
            <a:ext cx="8610600" cy="9144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t>Train Fundamentals First</a:t>
            </a:r>
          </a:p>
        </p:txBody>
      </p:sp>
      <p:pic>
        <p:nvPicPr>
          <p:cNvPr id="10243" name="Picture 2"/>
          <p:cNvPicPr>
            <a:picLocks noChangeAspect="1" noChangeArrowheads="1"/>
          </p:cNvPicPr>
          <p:nvPr/>
        </p:nvPicPr>
        <p:blipFill>
          <a:blip r:embed="rId2" cstate="print"/>
          <a:srcRect/>
          <a:stretch>
            <a:fillRect/>
          </a:stretch>
        </p:blipFill>
        <p:spPr bwMode="auto">
          <a:xfrm>
            <a:off x="214952" y="1524000"/>
            <a:ext cx="8686800" cy="4724400"/>
          </a:xfrm>
          <a:prstGeom prst="rect">
            <a:avLst/>
          </a:prstGeom>
          <a:noFill/>
          <a:ln w="9525">
            <a:noFill/>
            <a:miter lim="800000"/>
            <a:headEnd/>
            <a:tailEnd/>
          </a:ln>
        </p:spPr>
      </p:pic>
      <p:sp>
        <p:nvSpPr>
          <p:cNvPr id="4" name="Rectangle 3"/>
          <p:cNvSpPr/>
          <p:nvPr/>
        </p:nvSpPr>
        <p:spPr>
          <a:xfrm>
            <a:off x="523775" y="1154668"/>
            <a:ext cx="8077200" cy="369332"/>
          </a:xfrm>
          <a:prstGeom prst="rect">
            <a:avLst/>
          </a:prstGeom>
        </p:spPr>
        <p:txBody>
          <a:bodyPr wrap="square">
            <a:spAutoFit/>
          </a:bodyPr>
          <a:lstStyle/>
          <a:p>
            <a:r>
              <a:rPr lang="en-US" b="1" dirty="0" smtClean="0"/>
              <a:t>Warrior Tasks and Battle Drills, Physical Requirements for Performance </a:t>
            </a:r>
            <a:endParaRPr lang="en-US" dirty="0"/>
          </a:p>
        </p:txBody>
      </p:sp>
      <p:sp>
        <p:nvSpPr>
          <p:cNvPr id="5" name="TextBox 4"/>
          <p:cNvSpPr txBox="1"/>
          <p:nvPr/>
        </p:nvSpPr>
        <p:spPr>
          <a:xfrm>
            <a:off x="6219525" y="6209900"/>
            <a:ext cx="2743200" cy="246221"/>
          </a:xfrm>
          <a:prstGeom prst="rect">
            <a:avLst/>
          </a:prstGeom>
          <a:noFill/>
        </p:spPr>
        <p:txBody>
          <a:bodyPr wrap="square" rtlCol="0">
            <a:spAutoFit/>
          </a:bodyPr>
          <a:lstStyle/>
          <a:p>
            <a:r>
              <a:rPr lang="en-US" sz="1000" b="1" dirty="0" smtClean="0"/>
              <a:t>Reference:  FM 7-22, Table 1-2, page 1-4</a:t>
            </a:r>
            <a:endParaRPr lang="en-US" sz="1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255896" y="133950"/>
            <a:ext cx="8610600" cy="9144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t>Train Fundamentals First</a:t>
            </a:r>
            <a:br>
              <a:rPr lang="en-US" sz="4000" b="1" dirty="0" smtClean="0"/>
            </a:br>
            <a:r>
              <a:rPr lang="en-US" sz="1200" b="1" dirty="0" smtClean="0"/>
              <a:t>(continued)</a:t>
            </a:r>
            <a:endParaRPr lang="en-US" sz="4000" b="1" dirty="0" smtClean="0"/>
          </a:p>
        </p:txBody>
      </p:sp>
      <p:sp>
        <p:nvSpPr>
          <p:cNvPr id="4" name="Rectangle 3"/>
          <p:cNvSpPr/>
          <p:nvPr/>
        </p:nvSpPr>
        <p:spPr>
          <a:xfrm>
            <a:off x="523775" y="1000225"/>
            <a:ext cx="8077200" cy="369332"/>
          </a:xfrm>
          <a:prstGeom prst="rect">
            <a:avLst/>
          </a:prstGeom>
        </p:spPr>
        <p:txBody>
          <a:bodyPr wrap="square">
            <a:spAutoFit/>
          </a:bodyPr>
          <a:lstStyle/>
          <a:p>
            <a:r>
              <a:rPr lang="en-US" b="1" dirty="0" smtClean="0"/>
              <a:t>Warrior Tasks and Battle Drills, Physical Requirements for Performance </a:t>
            </a:r>
            <a:endParaRPr lang="en-US" dirty="0"/>
          </a:p>
        </p:txBody>
      </p:sp>
      <p:sp>
        <p:nvSpPr>
          <p:cNvPr id="5" name="TextBox 4"/>
          <p:cNvSpPr txBox="1"/>
          <p:nvPr/>
        </p:nvSpPr>
        <p:spPr>
          <a:xfrm>
            <a:off x="5572225" y="6487454"/>
            <a:ext cx="2743200" cy="246221"/>
          </a:xfrm>
          <a:prstGeom prst="rect">
            <a:avLst/>
          </a:prstGeom>
          <a:noFill/>
        </p:spPr>
        <p:txBody>
          <a:bodyPr wrap="square" rtlCol="0">
            <a:spAutoFit/>
          </a:bodyPr>
          <a:lstStyle/>
          <a:p>
            <a:r>
              <a:rPr lang="en-US" sz="1000" b="1" dirty="0" smtClean="0"/>
              <a:t>Reference:  FM 7-22, Table 1-3, page 1-5</a:t>
            </a:r>
            <a:endParaRPr lang="en-US" sz="1000" b="1" dirty="0"/>
          </a:p>
        </p:txBody>
      </p:sp>
      <p:pic>
        <p:nvPicPr>
          <p:cNvPr id="6" name="Picture 3"/>
          <p:cNvPicPr>
            <a:picLocks noChangeAspect="1" noChangeArrowheads="1"/>
          </p:cNvPicPr>
          <p:nvPr/>
        </p:nvPicPr>
        <p:blipFill>
          <a:blip r:embed="rId3" cstate="print"/>
          <a:srcRect/>
          <a:stretch>
            <a:fillRect/>
          </a:stretch>
        </p:blipFill>
        <p:spPr bwMode="auto">
          <a:xfrm>
            <a:off x="1657950" y="1380425"/>
            <a:ext cx="5818496" cy="512768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255896" y="133950"/>
            <a:ext cx="8610600" cy="9144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t>Train Fundamentals First</a:t>
            </a:r>
            <a:br>
              <a:rPr lang="en-US" sz="4000" b="1" dirty="0" smtClean="0"/>
            </a:br>
            <a:r>
              <a:rPr lang="en-US" sz="1200" b="1" dirty="0" smtClean="0"/>
              <a:t>(continued)</a:t>
            </a:r>
            <a:endParaRPr lang="en-US" sz="4000" b="1" dirty="0" smtClean="0"/>
          </a:p>
        </p:txBody>
      </p:sp>
      <p:sp>
        <p:nvSpPr>
          <p:cNvPr id="4" name="Rectangle 3"/>
          <p:cNvSpPr/>
          <p:nvPr/>
        </p:nvSpPr>
        <p:spPr>
          <a:xfrm>
            <a:off x="523775" y="928307"/>
            <a:ext cx="8077200" cy="369332"/>
          </a:xfrm>
          <a:prstGeom prst="rect">
            <a:avLst/>
          </a:prstGeom>
        </p:spPr>
        <p:txBody>
          <a:bodyPr wrap="square">
            <a:spAutoFit/>
          </a:bodyPr>
          <a:lstStyle/>
          <a:p>
            <a:r>
              <a:rPr lang="en-US" b="1" dirty="0" smtClean="0"/>
              <a:t>Warrior Tasks and Battle Drills, Physical Requirements for Performance </a:t>
            </a:r>
            <a:endParaRPr lang="en-US" dirty="0"/>
          </a:p>
        </p:txBody>
      </p:sp>
      <p:sp>
        <p:nvSpPr>
          <p:cNvPr id="5" name="TextBox 4"/>
          <p:cNvSpPr txBox="1"/>
          <p:nvPr/>
        </p:nvSpPr>
        <p:spPr>
          <a:xfrm>
            <a:off x="5638800" y="6611779"/>
            <a:ext cx="2743200" cy="246221"/>
          </a:xfrm>
          <a:prstGeom prst="rect">
            <a:avLst/>
          </a:prstGeom>
          <a:noFill/>
        </p:spPr>
        <p:txBody>
          <a:bodyPr wrap="square" rtlCol="0">
            <a:spAutoFit/>
          </a:bodyPr>
          <a:lstStyle/>
          <a:p>
            <a:r>
              <a:rPr lang="en-US" sz="1000" b="1" dirty="0" smtClean="0"/>
              <a:t>Reference:  FM 7-22, Table 1-4, page 1-6</a:t>
            </a:r>
            <a:endParaRPr lang="en-US" sz="1000" b="1" dirty="0"/>
          </a:p>
        </p:txBody>
      </p:sp>
      <p:graphicFrame>
        <p:nvGraphicFramePr>
          <p:cNvPr id="6" name="Table 5"/>
          <p:cNvGraphicFramePr>
            <a:graphicFrameLocks noGrp="1"/>
          </p:cNvGraphicFramePr>
          <p:nvPr>
            <p:extLst>
              <p:ext uri="{D42A27DB-BD31-4B8C-83A1-F6EECF244321}">
                <p14:modId xmlns:p14="http://schemas.microsoft.com/office/powerpoint/2010/main" val="2220055604"/>
              </p:ext>
            </p:extLst>
          </p:nvPr>
        </p:nvGraphicFramePr>
        <p:xfrm>
          <a:off x="1965563" y="1295407"/>
          <a:ext cx="5197235" cy="5278334"/>
        </p:xfrm>
        <a:graphic>
          <a:graphicData uri="http://schemas.openxmlformats.org/drawingml/2006/table">
            <a:tbl>
              <a:tblPr/>
              <a:tblGrid>
                <a:gridCol w="1561471"/>
                <a:gridCol w="438660"/>
                <a:gridCol w="438660"/>
                <a:gridCol w="438086"/>
                <a:gridCol w="438086"/>
                <a:gridCol w="499601"/>
                <a:gridCol w="499601"/>
                <a:gridCol w="441535"/>
                <a:gridCol w="441535"/>
              </a:tblGrid>
              <a:tr h="202540">
                <a:tc rowSpan="2">
                  <a:txBody>
                    <a:bodyPr/>
                    <a:lstStyle/>
                    <a:p>
                      <a:pPr marL="0" marR="0" algn="ctr">
                        <a:spcBef>
                          <a:spcPts val="200"/>
                        </a:spcBef>
                        <a:spcAft>
                          <a:spcPts val="100"/>
                        </a:spcAft>
                        <a:tabLst>
                          <a:tab pos="1543050" algn="l"/>
                        </a:tabLst>
                      </a:pPr>
                      <a:r>
                        <a:rPr lang="en-US" sz="800" b="1" dirty="0">
                          <a:latin typeface="Arial"/>
                          <a:ea typeface="Times New Roman"/>
                          <a:cs typeface="Times New Roman"/>
                        </a:rPr>
                        <a:t>PRT Activities</a:t>
                      </a:r>
                      <a:endParaRPr lang="en-US" sz="800" dirty="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6">
                  <a:txBody>
                    <a:bodyPr/>
                    <a:lstStyle/>
                    <a:p>
                      <a:pPr marL="0" marR="0" algn="ctr">
                        <a:spcBef>
                          <a:spcPts val="200"/>
                        </a:spcBef>
                        <a:spcAft>
                          <a:spcPts val="100"/>
                        </a:spcAft>
                        <a:tabLst>
                          <a:tab pos="1543050" algn="l"/>
                        </a:tabLst>
                      </a:pPr>
                      <a:r>
                        <a:rPr lang="en-US" sz="800" b="1">
                          <a:latin typeface="Arial"/>
                          <a:ea typeface="Times New Roman"/>
                          <a:cs typeface="Times New Roman"/>
                        </a:rPr>
                        <a:t>Warrior Tasks</a:t>
                      </a: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spcBef>
                          <a:spcPts val="200"/>
                        </a:spcBef>
                        <a:spcAft>
                          <a:spcPts val="100"/>
                        </a:spcAft>
                        <a:tabLst>
                          <a:tab pos="1543050" algn="l"/>
                        </a:tabLst>
                      </a:pPr>
                      <a:r>
                        <a:rPr lang="en-US" sz="800" b="1">
                          <a:latin typeface="Arial"/>
                          <a:ea typeface="Times New Roman"/>
                          <a:cs typeface="Times New Roman"/>
                        </a:rPr>
                        <a:t>Battle Drills</a:t>
                      </a: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875287">
                <a:tc vMerge="1">
                  <a:txBody>
                    <a:bodyPr/>
                    <a:lstStyle/>
                    <a:p>
                      <a:endParaRPr lang="en-US"/>
                    </a:p>
                  </a:txBody>
                  <a:tcPr/>
                </a:tc>
                <a:tc>
                  <a:txBody>
                    <a:bodyPr/>
                    <a:lstStyle/>
                    <a:p>
                      <a:pPr marL="0" marR="0" algn="ctr">
                        <a:spcBef>
                          <a:spcPts val="200"/>
                        </a:spcBef>
                        <a:spcAft>
                          <a:spcPts val="100"/>
                        </a:spcAft>
                        <a:tabLst>
                          <a:tab pos="1543050" algn="l"/>
                        </a:tabLst>
                      </a:pPr>
                      <a:r>
                        <a:rPr lang="en-US" sz="700" b="1">
                          <a:latin typeface="Arial"/>
                          <a:ea typeface="Times New Roman"/>
                          <a:cs typeface="Times New Roman"/>
                        </a:rPr>
                        <a:t>Employ hand grenades</a:t>
                      </a:r>
                      <a:endParaRPr lang="en-US" sz="800">
                        <a:latin typeface="Arial"/>
                        <a:ea typeface="Times New Roman"/>
                        <a:cs typeface="Times New Roman"/>
                      </a:endParaRPr>
                    </a:p>
                  </a:txBody>
                  <a:tcPr marL="51467" marR="5146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200"/>
                        </a:spcBef>
                        <a:spcAft>
                          <a:spcPts val="100"/>
                        </a:spcAft>
                        <a:tabLst>
                          <a:tab pos="1543050" algn="l"/>
                        </a:tabLst>
                      </a:pPr>
                      <a:r>
                        <a:rPr lang="en-US" sz="700" b="1">
                          <a:latin typeface="Arial"/>
                          <a:ea typeface="Times New Roman"/>
                          <a:cs typeface="Times New Roman"/>
                        </a:rPr>
                        <a:t>Perform individual movement techniques</a:t>
                      </a:r>
                      <a:endParaRPr lang="en-US" sz="800">
                        <a:latin typeface="Arial"/>
                        <a:ea typeface="Times New Roman"/>
                        <a:cs typeface="Times New Roman"/>
                      </a:endParaRPr>
                    </a:p>
                  </a:txBody>
                  <a:tcPr marL="51467" marR="5146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200"/>
                        </a:spcBef>
                        <a:spcAft>
                          <a:spcPts val="100"/>
                        </a:spcAft>
                        <a:tabLst>
                          <a:tab pos="1543050" algn="l"/>
                        </a:tabLst>
                      </a:pPr>
                      <a:r>
                        <a:rPr lang="en-US" sz="700" b="1">
                          <a:latin typeface="Arial"/>
                          <a:ea typeface="Times New Roman"/>
                          <a:cs typeface="Times New Roman"/>
                        </a:rPr>
                        <a:t>Navigate from one point to another</a:t>
                      </a:r>
                      <a:endParaRPr lang="en-US" sz="800">
                        <a:latin typeface="Arial"/>
                        <a:ea typeface="Times New Roman"/>
                        <a:cs typeface="Times New Roman"/>
                      </a:endParaRPr>
                    </a:p>
                  </a:txBody>
                  <a:tcPr marL="51467" marR="5146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200"/>
                        </a:spcBef>
                        <a:spcAft>
                          <a:spcPts val="100"/>
                        </a:spcAft>
                        <a:tabLst>
                          <a:tab pos="1543050" algn="l"/>
                        </a:tabLst>
                      </a:pPr>
                      <a:r>
                        <a:rPr lang="en-US" sz="700" b="1">
                          <a:latin typeface="Arial"/>
                          <a:ea typeface="Times New Roman"/>
                          <a:cs typeface="Times New Roman"/>
                        </a:rPr>
                        <a:t>Move under fire</a:t>
                      </a:r>
                      <a:endParaRPr lang="en-US" sz="800">
                        <a:latin typeface="Arial"/>
                        <a:ea typeface="Times New Roman"/>
                        <a:cs typeface="Times New Roman"/>
                      </a:endParaRPr>
                    </a:p>
                  </a:txBody>
                  <a:tcPr marL="51467" marR="5146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200"/>
                        </a:spcBef>
                        <a:spcAft>
                          <a:spcPts val="100"/>
                        </a:spcAft>
                        <a:tabLst>
                          <a:tab pos="1543050" algn="l"/>
                        </a:tabLst>
                      </a:pPr>
                      <a:r>
                        <a:rPr lang="en-US" sz="700" b="1">
                          <a:latin typeface="Arial"/>
                          <a:ea typeface="Times New Roman"/>
                          <a:cs typeface="Times New Roman"/>
                        </a:rPr>
                        <a:t>Perform Combatives</a:t>
                      </a:r>
                      <a:endParaRPr lang="en-US" sz="800">
                        <a:latin typeface="Arial"/>
                        <a:ea typeface="Times New Roman"/>
                        <a:cs typeface="Times New Roman"/>
                      </a:endParaRPr>
                    </a:p>
                  </a:txBody>
                  <a:tcPr marL="51467" marR="5146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200"/>
                        </a:spcBef>
                        <a:spcAft>
                          <a:spcPts val="100"/>
                        </a:spcAft>
                        <a:tabLst>
                          <a:tab pos="1543050" algn="l"/>
                        </a:tabLst>
                      </a:pPr>
                      <a:r>
                        <a:rPr lang="en-US" sz="700" b="1">
                          <a:latin typeface="Arial"/>
                          <a:ea typeface="Times New Roman"/>
                          <a:cs typeface="Times New Roman"/>
                        </a:rPr>
                        <a:t>Assess and Respond to Threats (Escalation of Force)</a:t>
                      </a:r>
                      <a:endParaRPr lang="en-US" sz="800">
                        <a:latin typeface="Arial"/>
                        <a:ea typeface="Times New Roman"/>
                        <a:cs typeface="Times New Roman"/>
                      </a:endParaRPr>
                    </a:p>
                  </a:txBody>
                  <a:tcPr marL="51467" marR="5146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200"/>
                        </a:spcBef>
                        <a:spcAft>
                          <a:spcPts val="100"/>
                        </a:spcAft>
                        <a:tabLst>
                          <a:tab pos="1543050" algn="l"/>
                        </a:tabLst>
                      </a:pPr>
                      <a:r>
                        <a:rPr lang="en-US" sz="700" b="1">
                          <a:latin typeface="Arial"/>
                          <a:ea typeface="Times New Roman"/>
                          <a:cs typeface="Times New Roman"/>
                        </a:rPr>
                        <a:t>React to contact</a:t>
                      </a:r>
                      <a:endParaRPr lang="en-US" sz="800">
                        <a:latin typeface="Arial"/>
                        <a:ea typeface="Times New Roman"/>
                        <a:cs typeface="Times New Roman"/>
                      </a:endParaRPr>
                    </a:p>
                  </a:txBody>
                  <a:tcPr marL="51467" marR="5146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200"/>
                        </a:spcBef>
                        <a:spcAft>
                          <a:spcPts val="100"/>
                        </a:spcAft>
                        <a:tabLst>
                          <a:tab pos="1543050" algn="l"/>
                        </a:tabLst>
                      </a:pPr>
                      <a:r>
                        <a:rPr lang="en-US" sz="700" b="1">
                          <a:latin typeface="Arial"/>
                          <a:ea typeface="Times New Roman"/>
                          <a:cs typeface="Times New Roman"/>
                        </a:rPr>
                        <a:t>Evacuate a casualty</a:t>
                      </a:r>
                      <a:endParaRPr lang="en-US" sz="800">
                        <a:latin typeface="Arial"/>
                        <a:ea typeface="Times New Roman"/>
                        <a:cs typeface="Times New Roman"/>
                      </a:endParaRPr>
                    </a:p>
                  </a:txBody>
                  <a:tcPr marL="51467" marR="5146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52405">
                <a:tc>
                  <a:txBody>
                    <a:bodyPr/>
                    <a:lstStyle/>
                    <a:p>
                      <a:pPr marL="0" marR="0">
                        <a:spcBef>
                          <a:spcPts val="200"/>
                        </a:spcBef>
                        <a:spcAft>
                          <a:spcPts val="100"/>
                        </a:spcAft>
                        <a:tabLst>
                          <a:tab pos="1543050" algn="l"/>
                        </a:tabLst>
                      </a:pPr>
                      <a:r>
                        <a:rPr lang="en-US" sz="800">
                          <a:latin typeface="Arial"/>
                          <a:ea typeface="Times New Roman"/>
                          <a:cs typeface="Times New Roman"/>
                        </a:rPr>
                        <a:t>Conditioning Drill 1</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5">
                <a:tc>
                  <a:txBody>
                    <a:bodyPr/>
                    <a:lstStyle/>
                    <a:p>
                      <a:pPr marL="0" marR="0">
                        <a:spcBef>
                          <a:spcPts val="200"/>
                        </a:spcBef>
                        <a:spcAft>
                          <a:spcPts val="100"/>
                        </a:spcAft>
                        <a:tabLst>
                          <a:tab pos="1543050" algn="l"/>
                        </a:tabLst>
                      </a:pPr>
                      <a:r>
                        <a:rPr lang="en-US" sz="800">
                          <a:latin typeface="Arial"/>
                          <a:ea typeface="Times New Roman"/>
                          <a:cs typeface="Times New Roman"/>
                        </a:rPr>
                        <a:t>Conditioning Drill 2</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5">
                <a:tc>
                  <a:txBody>
                    <a:bodyPr/>
                    <a:lstStyle/>
                    <a:p>
                      <a:pPr marL="0" marR="0">
                        <a:spcBef>
                          <a:spcPts val="200"/>
                        </a:spcBef>
                        <a:spcAft>
                          <a:spcPts val="100"/>
                        </a:spcAft>
                        <a:tabLst>
                          <a:tab pos="1543050" algn="l"/>
                        </a:tabLst>
                      </a:pPr>
                      <a:r>
                        <a:rPr lang="en-US" sz="800">
                          <a:latin typeface="Arial"/>
                          <a:ea typeface="Times New Roman"/>
                          <a:cs typeface="Times New Roman"/>
                        </a:rPr>
                        <a:t>Conditioning Drill 3</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5">
                <a:tc>
                  <a:txBody>
                    <a:bodyPr/>
                    <a:lstStyle/>
                    <a:p>
                      <a:pPr marL="0" marR="0">
                        <a:spcBef>
                          <a:spcPts val="200"/>
                        </a:spcBef>
                        <a:spcAft>
                          <a:spcPts val="100"/>
                        </a:spcAft>
                        <a:tabLst>
                          <a:tab pos="1543050" algn="l"/>
                        </a:tabLst>
                      </a:pPr>
                      <a:r>
                        <a:rPr lang="en-US" sz="800">
                          <a:latin typeface="Arial"/>
                          <a:ea typeface="Times New Roman"/>
                          <a:cs typeface="Times New Roman"/>
                        </a:rPr>
                        <a:t>Guerrilla Drill</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5">
                <a:tc>
                  <a:txBody>
                    <a:bodyPr/>
                    <a:lstStyle/>
                    <a:p>
                      <a:pPr marL="0" marR="0">
                        <a:spcBef>
                          <a:spcPts val="200"/>
                        </a:spcBef>
                        <a:spcAft>
                          <a:spcPts val="100"/>
                        </a:spcAft>
                        <a:tabLst>
                          <a:tab pos="1543050" algn="l"/>
                        </a:tabLst>
                      </a:pPr>
                      <a:r>
                        <a:rPr lang="en-US" sz="800">
                          <a:latin typeface="Arial"/>
                          <a:ea typeface="Times New Roman"/>
                          <a:cs typeface="Times New Roman"/>
                        </a:rPr>
                        <a:t>Climbing Drill1</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5">
                <a:tc>
                  <a:txBody>
                    <a:bodyPr/>
                    <a:lstStyle/>
                    <a:p>
                      <a:pPr marL="0" marR="0">
                        <a:spcBef>
                          <a:spcPts val="200"/>
                        </a:spcBef>
                        <a:spcAft>
                          <a:spcPts val="100"/>
                        </a:spcAft>
                        <a:tabLst>
                          <a:tab pos="1543050" algn="l"/>
                        </a:tabLst>
                      </a:pPr>
                      <a:r>
                        <a:rPr lang="en-US" sz="800">
                          <a:latin typeface="Arial"/>
                          <a:ea typeface="Times New Roman"/>
                          <a:cs typeface="Times New Roman"/>
                        </a:rPr>
                        <a:t>Climbing Drill 2</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5">
                <a:tc>
                  <a:txBody>
                    <a:bodyPr/>
                    <a:lstStyle/>
                    <a:p>
                      <a:pPr marL="0" marR="0">
                        <a:spcBef>
                          <a:spcPts val="200"/>
                        </a:spcBef>
                        <a:spcAft>
                          <a:spcPts val="100"/>
                        </a:spcAft>
                        <a:tabLst>
                          <a:tab pos="1543050" algn="l"/>
                        </a:tabLst>
                      </a:pPr>
                      <a:r>
                        <a:rPr lang="en-US" sz="800">
                          <a:latin typeface="Arial"/>
                          <a:ea typeface="Times New Roman"/>
                          <a:cs typeface="Times New Roman"/>
                        </a:rPr>
                        <a:t>Strength Training Circuit</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5">
                <a:tc>
                  <a:txBody>
                    <a:bodyPr/>
                    <a:lstStyle/>
                    <a:p>
                      <a:pPr marL="0" marR="0">
                        <a:spcBef>
                          <a:spcPts val="200"/>
                        </a:spcBef>
                        <a:spcAft>
                          <a:spcPts val="100"/>
                        </a:spcAft>
                        <a:tabLst>
                          <a:tab pos="1543050" algn="l"/>
                        </a:tabLst>
                      </a:pPr>
                      <a:r>
                        <a:rPr lang="en-US" sz="800">
                          <a:latin typeface="Arial"/>
                          <a:ea typeface="Times New Roman"/>
                          <a:cs typeface="Times New Roman"/>
                        </a:rPr>
                        <a:t>Military Movement Drill 1</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5">
                <a:tc>
                  <a:txBody>
                    <a:bodyPr/>
                    <a:lstStyle/>
                    <a:p>
                      <a:pPr marL="0" marR="0">
                        <a:spcBef>
                          <a:spcPts val="200"/>
                        </a:spcBef>
                        <a:spcAft>
                          <a:spcPts val="100"/>
                        </a:spcAft>
                        <a:tabLst>
                          <a:tab pos="1543050" algn="l"/>
                        </a:tabLst>
                      </a:pPr>
                      <a:r>
                        <a:rPr lang="en-US" sz="800">
                          <a:latin typeface="Arial"/>
                          <a:ea typeface="Times New Roman"/>
                          <a:cs typeface="Times New Roman"/>
                        </a:rPr>
                        <a:t>Military Movement Drill 2</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5">
                <a:tc>
                  <a:txBody>
                    <a:bodyPr/>
                    <a:lstStyle/>
                    <a:p>
                      <a:pPr marL="0" marR="0">
                        <a:spcBef>
                          <a:spcPts val="200"/>
                        </a:spcBef>
                        <a:spcAft>
                          <a:spcPts val="100"/>
                        </a:spcAft>
                        <a:tabLst>
                          <a:tab pos="1543050" algn="l"/>
                        </a:tabLst>
                      </a:pPr>
                      <a:r>
                        <a:rPr lang="en-US" sz="800">
                          <a:latin typeface="Arial"/>
                          <a:ea typeface="Times New Roman"/>
                          <a:cs typeface="Times New Roman"/>
                        </a:rPr>
                        <a:t>30:60s</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5">
                <a:tc>
                  <a:txBody>
                    <a:bodyPr/>
                    <a:lstStyle/>
                    <a:p>
                      <a:pPr marL="0" marR="0">
                        <a:spcBef>
                          <a:spcPts val="200"/>
                        </a:spcBef>
                        <a:spcAft>
                          <a:spcPts val="100"/>
                        </a:spcAft>
                        <a:tabLst>
                          <a:tab pos="1543050" algn="l"/>
                        </a:tabLst>
                      </a:pPr>
                      <a:r>
                        <a:rPr lang="en-US" sz="800">
                          <a:latin typeface="Arial"/>
                          <a:ea typeface="Times New Roman"/>
                          <a:cs typeface="Times New Roman"/>
                        </a:rPr>
                        <a:t>60:120s</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5">
                <a:tc>
                  <a:txBody>
                    <a:bodyPr/>
                    <a:lstStyle/>
                    <a:p>
                      <a:pPr marL="0" marR="0">
                        <a:spcBef>
                          <a:spcPts val="200"/>
                        </a:spcBef>
                        <a:spcAft>
                          <a:spcPts val="100"/>
                        </a:spcAft>
                        <a:tabLst>
                          <a:tab pos="1543050" algn="l"/>
                        </a:tabLst>
                      </a:pPr>
                      <a:r>
                        <a:rPr lang="en-US" sz="800">
                          <a:latin typeface="Arial"/>
                          <a:ea typeface="Times New Roman"/>
                          <a:cs typeface="Times New Roman"/>
                        </a:rPr>
                        <a:t>300-yd Shuttle Run</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5">
                <a:tc>
                  <a:txBody>
                    <a:bodyPr/>
                    <a:lstStyle/>
                    <a:p>
                      <a:pPr marL="0" marR="0">
                        <a:spcBef>
                          <a:spcPts val="200"/>
                        </a:spcBef>
                        <a:spcAft>
                          <a:spcPts val="100"/>
                        </a:spcAft>
                        <a:tabLst>
                          <a:tab pos="1543050" algn="l"/>
                        </a:tabLst>
                      </a:pPr>
                      <a:r>
                        <a:rPr lang="en-US" sz="800">
                          <a:latin typeface="Arial"/>
                          <a:ea typeface="Times New Roman"/>
                          <a:cs typeface="Times New Roman"/>
                        </a:rPr>
                        <a:t>Ability Group Run</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5">
                <a:tc>
                  <a:txBody>
                    <a:bodyPr/>
                    <a:lstStyle/>
                    <a:p>
                      <a:pPr marL="0" marR="0">
                        <a:spcBef>
                          <a:spcPts val="200"/>
                        </a:spcBef>
                        <a:spcAft>
                          <a:spcPts val="100"/>
                        </a:spcAft>
                        <a:tabLst>
                          <a:tab pos="1543050" algn="l"/>
                        </a:tabLst>
                      </a:pPr>
                      <a:r>
                        <a:rPr lang="en-US" sz="800">
                          <a:latin typeface="Arial"/>
                          <a:ea typeface="Times New Roman"/>
                          <a:cs typeface="Times New Roman"/>
                        </a:rPr>
                        <a:t>Unit Formation Run</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5">
                <a:tc>
                  <a:txBody>
                    <a:bodyPr/>
                    <a:lstStyle/>
                    <a:p>
                      <a:pPr marL="0" marR="0">
                        <a:spcBef>
                          <a:spcPts val="200"/>
                        </a:spcBef>
                        <a:spcAft>
                          <a:spcPts val="100"/>
                        </a:spcAft>
                        <a:tabLst>
                          <a:tab pos="1543050" algn="l"/>
                        </a:tabLst>
                      </a:pPr>
                      <a:r>
                        <a:rPr lang="en-US" sz="800">
                          <a:latin typeface="Arial"/>
                          <a:ea typeface="Times New Roman"/>
                          <a:cs typeface="Times New Roman"/>
                        </a:rPr>
                        <a:t>Release Run</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5">
                <a:tc>
                  <a:txBody>
                    <a:bodyPr/>
                    <a:lstStyle/>
                    <a:p>
                      <a:pPr marL="0" marR="0">
                        <a:spcBef>
                          <a:spcPts val="200"/>
                        </a:spcBef>
                        <a:spcAft>
                          <a:spcPts val="100"/>
                        </a:spcAft>
                        <a:tabLst>
                          <a:tab pos="1543050" algn="l"/>
                        </a:tabLst>
                      </a:pPr>
                      <a:r>
                        <a:rPr lang="en-US" sz="800">
                          <a:latin typeface="Arial"/>
                          <a:ea typeface="Times New Roman"/>
                          <a:cs typeface="Times New Roman"/>
                        </a:rPr>
                        <a:t>Terrain Run</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5">
                <a:tc>
                  <a:txBody>
                    <a:bodyPr/>
                    <a:lstStyle/>
                    <a:p>
                      <a:pPr marL="0" marR="0">
                        <a:spcBef>
                          <a:spcPts val="200"/>
                        </a:spcBef>
                        <a:spcAft>
                          <a:spcPts val="100"/>
                        </a:spcAft>
                        <a:tabLst>
                          <a:tab pos="1543050" algn="l"/>
                        </a:tabLst>
                      </a:pPr>
                      <a:r>
                        <a:rPr lang="en-US" sz="800">
                          <a:latin typeface="Arial"/>
                          <a:ea typeface="Times New Roman"/>
                          <a:cs typeface="Times New Roman"/>
                        </a:rPr>
                        <a:t>Hill Repeats</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5">
                <a:tc>
                  <a:txBody>
                    <a:bodyPr/>
                    <a:lstStyle/>
                    <a:p>
                      <a:pPr marL="0" marR="0">
                        <a:spcBef>
                          <a:spcPts val="200"/>
                        </a:spcBef>
                        <a:spcAft>
                          <a:spcPts val="100"/>
                        </a:spcAft>
                        <a:tabLst>
                          <a:tab pos="1543050" algn="l"/>
                        </a:tabLst>
                      </a:pPr>
                      <a:r>
                        <a:rPr lang="en-US" sz="800">
                          <a:latin typeface="Arial"/>
                          <a:ea typeface="Times New Roman"/>
                          <a:cs typeface="Times New Roman"/>
                        </a:rPr>
                        <a:t>Foot Marching</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endParaRPr lang="en-US" sz="800">
                        <a:latin typeface="Arial"/>
                        <a:ea typeface="Times New Roman"/>
                        <a:cs typeface="Times New Roman"/>
                      </a:endParaRP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12">
                <a:tc>
                  <a:txBody>
                    <a:bodyPr/>
                    <a:lstStyle/>
                    <a:p>
                      <a:pPr marL="0" marR="0">
                        <a:spcBef>
                          <a:spcPts val="200"/>
                        </a:spcBef>
                        <a:spcAft>
                          <a:spcPts val="100"/>
                        </a:spcAft>
                        <a:tabLst>
                          <a:tab pos="1543050" algn="l"/>
                        </a:tabLst>
                      </a:pPr>
                      <a:r>
                        <a:rPr lang="en-US" sz="800">
                          <a:latin typeface="Arial"/>
                          <a:ea typeface="Times New Roman"/>
                          <a:cs typeface="Times New Roman"/>
                        </a:rPr>
                        <a:t>Obstacle Course Negotiation</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5">
                <a:tc>
                  <a:txBody>
                    <a:bodyPr/>
                    <a:lstStyle/>
                    <a:p>
                      <a:pPr marL="0" marR="0">
                        <a:spcBef>
                          <a:spcPts val="200"/>
                        </a:spcBef>
                        <a:spcAft>
                          <a:spcPts val="100"/>
                        </a:spcAft>
                        <a:tabLst>
                          <a:tab pos="1543050" algn="l"/>
                        </a:tabLst>
                      </a:pPr>
                      <a:r>
                        <a:rPr lang="en-US" sz="800">
                          <a:latin typeface="Arial"/>
                          <a:ea typeface="Times New Roman"/>
                          <a:cs typeface="Times New Roman"/>
                        </a:rPr>
                        <a:t>Combatives</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100"/>
                        </a:spcAft>
                        <a:tabLst>
                          <a:tab pos="1543050" algn="l"/>
                        </a:tabLst>
                      </a:pPr>
                      <a:r>
                        <a:rPr lang="en-US" sz="800" dirty="0">
                          <a:latin typeface="Arial"/>
                          <a:ea typeface="Times New Roman"/>
                          <a:cs typeface="Times New Roman"/>
                        </a:rPr>
                        <a:t>X</a:t>
                      </a:r>
                    </a:p>
                  </a:txBody>
                  <a:tcPr marL="51467" marR="51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bwMode="auto">
          <a:xfrm>
            <a:off x="255896" y="133950"/>
            <a:ext cx="8610600" cy="9144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t>Leaders Train to Develop Adaptability</a:t>
            </a:r>
          </a:p>
        </p:txBody>
      </p:sp>
      <p:sp>
        <p:nvSpPr>
          <p:cNvPr id="4" name="Rectangle 3"/>
          <p:cNvSpPr/>
          <p:nvPr/>
        </p:nvSpPr>
        <p:spPr>
          <a:xfrm>
            <a:off x="304800" y="1600200"/>
            <a:ext cx="8534400" cy="1200329"/>
          </a:xfrm>
          <a:prstGeom prst="rect">
            <a:avLst/>
          </a:prstGeom>
        </p:spPr>
        <p:txBody>
          <a:bodyPr wrap="square">
            <a:spAutoFit/>
          </a:bodyPr>
          <a:lstStyle/>
          <a:p>
            <a:r>
              <a:rPr lang="en-US" sz="2400" i="1" dirty="0" smtClean="0"/>
              <a:t>“Effective leaders understand that change is inevitable in any operational environment.”  </a:t>
            </a:r>
            <a:r>
              <a:rPr lang="en-US" sz="2400" dirty="0" smtClean="0"/>
              <a:t>ADP 7-0</a:t>
            </a:r>
          </a:p>
          <a:p>
            <a:endParaRPr lang="en-US" sz="2400" i="1" dirty="0" smtClean="0"/>
          </a:p>
        </p:txBody>
      </p:sp>
      <p:sp>
        <p:nvSpPr>
          <p:cNvPr id="5" name="Rectangle 4"/>
          <p:cNvSpPr/>
          <p:nvPr/>
        </p:nvSpPr>
        <p:spPr>
          <a:xfrm>
            <a:off x="295175" y="2755880"/>
            <a:ext cx="8534400" cy="3416320"/>
          </a:xfrm>
          <a:prstGeom prst="rect">
            <a:avLst/>
          </a:prstGeom>
        </p:spPr>
        <p:txBody>
          <a:bodyPr wrap="square">
            <a:spAutoFit/>
          </a:bodyPr>
          <a:lstStyle/>
          <a:p>
            <a:pPr>
              <a:buFont typeface="Arial" pitchFamily="34" charset="0"/>
              <a:buChar char="•"/>
            </a:pPr>
            <a:r>
              <a:rPr lang="en-US" sz="2400" dirty="0" smtClean="0"/>
              <a:t>  Developing the ability of Soldiers to meet the changing physical demands that are placed upon them without undue fatigue or risk of injury is woven into the fabric of the PRT System.</a:t>
            </a:r>
          </a:p>
          <a:p>
            <a:endParaRPr lang="en-US" sz="2400" dirty="0" smtClean="0"/>
          </a:p>
          <a:p>
            <a:pPr>
              <a:buFont typeface="Arial" pitchFamily="34" charset="0"/>
              <a:buChar char="•"/>
            </a:pPr>
            <a:r>
              <a:rPr lang="en-US" sz="2400" i="1" dirty="0" smtClean="0"/>
              <a:t>  </a:t>
            </a:r>
            <a:r>
              <a:rPr lang="en-US" sz="2400" dirty="0" smtClean="0"/>
              <a:t>PRT gives personnel the confidence that all Soldiers in the unit have similar physical capabilities and the mental and physical discipline needed to adapt to changing situations</a:t>
            </a:r>
          </a:p>
          <a:p>
            <a:r>
              <a:rPr lang="en-US" sz="2400" dirty="0" smtClean="0"/>
              <a:t>and physical conditions.</a:t>
            </a:r>
            <a:endParaRPr lang="en-US" sz="2400" i="1"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bwMode="auto">
          <a:xfrm>
            <a:off x="255896" y="133950"/>
            <a:ext cx="8610600" cy="9144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t>Understand the Operational Environment</a:t>
            </a:r>
          </a:p>
        </p:txBody>
      </p:sp>
      <p:sp>
        <p:nvSpPr>
          <p:cNvPr id="10" name="TextBox 9"/>
          <p:cNvSpPr txBox="1"/>
          <p:nvPr/>
        </p:nvSpPr>
        <p:spPr>
          <a:xfrm>
            <a:off x="152400" y="4180582"/>
            <a:ext cx="2690159" cy="1077218"/>
          </a:xfrm>
          <a:prstGeom prst="rect">
            <a:avLst/>
          </a:prstGeom>
          <a:noFill/>
        </p:spPr>
        <p:txBody>
          <a:bodyPr wrap="none" rtlCol="0">
            <a:spAutoFit/>
          </a:bodyPr>
          <a:lstStyle/>
          <a:p>
            <a:pPr algn="r"/>
            <a:r>
              <a:rPr lang="en-US" sz="3200" b="1" dirty="0" smtClean="0"/>
              <a:t>Operational</a:t>
            </a:r>
          </a:p>
          <a:p>
            <a:pPr algn="r"/>
            <a:r>
              <a:rPr lang="en-US" sz="3200" b="1" dirty="0" smtClean="0"/>
              <a:t>Environment</a:t>
            </a:r>
            <a:endParaRPr lang="en-US" sz="3200" b="1" dirty="0"/>
          </a:p>
        </p:txBody>
      </p:sp>
      <p:sp>
        <p:nvSpPr>
          <p:cNvPr id="11" name="TextBox 10"/>
          <p:cNvSpPr txBox="1"/>
          <p:nvPr/>
        </p:nvSpPr>
        <p:spPr>
          <a:xfrm>
            <a:off x="7173015" y="4191000"/>
            <a:ext cx="1208985" cy="707886"/>
          </a:xfrm>
          <a:prstGeom prst="rect">
            <a:avLst/>
          </a:prstGeom>
          <a:noFill/>
        </p:spPr>
        <p:txBody>
          <a:bodyPr wrap="none" rtlCol="0">
            <a:spAutoFit/>
          </a:bodyPr>
          <a:lstStyle/>
          <a:p>
            <a:pPr algn="ctr"/>
            <a:r>
              <a:rPr lang="en-US" sz="4000" b="1" dirty="0" smtClean="0"/>
              <a:t>PRT</a:t>
            </a:r>
            <a:endParaRPr lang="en-US" sz="4000" b="1" dirty="0"/>
          </a:p>
        </p:txBody>
      </p:sp>
      <p:pic>
        <p:nvPicPr>
          <p:cNvPr id="1026" name="Picture 2" descr="http://www.hispanicmarketadvisors.com/wp-content/themes/hispanicmarketadvisors/blog/blogImages/link-building-for-Spanish-sites.jpg"/>
          <p:cNvPicPr>
            <a:picLocks noChangeAspect="1" noChangeArrowheads="1"/>
          </p:cNvPicPr>
          <p:nvPr/>
        </p:nvPicPr>
        <p:blipFill>
          <a:blip r:embed="rId3" cstate="print">
            <a:clrChange>
              <a:clrFrom>
                <a:srgbClr val="ECECEC"/>
              </a:clrFrom>
              <a:clrTo>
                <a:srgbClr val="ECECEC">
                  <a:alpha val="0"/>
                </a:srgbClr>
              </a:clrTo>
            </a:clrChange>
          </a:blip>
          <a:srcRect/>
          <a:stretch>
            <a:fillRect/>
          </a:stretch>
        </p:blipFill>
        <p:spPr bwMode="auto">
          <a:xfrm rot="870761">
            <a:off x="2964253" y="3568706"/>
            <a:ext cx="3810000" cy="2857500"/>
          </a:xfrm>
          <a:prstGeom prst="rect">
            <a:avLst/>
          </a:prstGeom>
          <a:noFill/>
        </p:spPr>
      </p:pic>
      <p:sp>
        <p:nvSpPr>
          <p:cNvPr id="12" name="TextBox 11"/>
          <p:cNvSpPr txBox="1"/>
          <p:nvPr/>
        </p:nvSpPr>
        <p:spPr>
          <a:xfrm>
            <a:off x="3639120" y="3505200"/>
            <a:ext cx="3066480" cy="3046988"/>
          </a:xfrm>
          <a:prstGeom prst="rect">
            <a:avLst/>
          </a:prstGeom>
          <a:noFill/>
        </p:spPr>
        <p:txBody>
          <a:bodyPr wrap="none" rtlCol="0">
            <a:spAutoFit/>
          </a:bodyPr>
          <a:lstStyle/>
          <a:p>
            <a:r>
              <a:rPr lang="en-US" sz="2400" b="1" dirty="0" smtClean="0"/>
              <a:t>WHAT’S THE LINK?</a:t>
            </a:r>
          </a:p>
          <a:p>
            <a:endParaRPr lang="en-US" sz="2400" b="1" dirty="0" smtClean="0"/>
          </a:p>
          <a:p>
            <a:endParaRPr lang="en-US" sz="2400" b="1" dirty="0" smtClean="0"/>
          </a:p>
          <a:p>
            <a:endParaRPr lang="en-US" sz="2400" b="1" dirty="0" smtClean="0"/>
          </a:p>
          <a:p>
            <a:endParaRPr lang="en-US" sz="2400" b="1" dirty="0" smtClean="0"/>
          </a:p>
          <a:p>
            <a:pPr algn="ctr">
              <a:buFont typeface="Arial" pitchFamily="34" charset="0"/>
              <a:buChar char="•"/>
            </a:pPr>
            <a:r>
              <a:rPr lang="en-US" sz="2400" b="1" dirty="0" smtClean="0"/>
              <a:t>  CDR</a:t>
            </a:r>
          </a:p>
          <a:p>
            <a:pPr algn="ctr">
              <a:buFont typeface="Arial" pitchFamily="34" charset="0"/>
              <a:buChar char="•"/>
            </a:pPr>
            <a:r>
              <a:rPr lang="en-US" sz="2400" b="1" dirty="0" smtClean="0"/>
              <a:t>  MFT</a:t>
            </a:r>
          </a:p>
          <a:p>
            <a:pPr algn="ctr">
              <a:buFont typeface="Arial" pitchFamily="34" charset="0"/>
              <a:buChar char="•"/>
            </a:pPr>
            <a:r>
              <a:rPr lang="en-US" sz="2400" b="1" dirty="0" smtClean="0"/>
              <a:t>  WTBD</a:t>
            </a:r>
            <a:endParaRPr lang="en-US" sz="2400" b="1" dirty="0"/>
          </a:p>
        </p:txBody>
      </p:sp>
      <p:sp>
        <p:nvSpPr>
          <p:cNvPr id="8" name="Rectangle 7"/>
          <p:cNvSpPr/>
          <p:nvPr/>
        </p:nvSpPr>
        <p:spPr>
          <a:xfrm>
            <a:off x="256675" y="1524000"/>
            <a:ext cx="8610600" cy="2062103"/>
          </a:xfrm>
          <a:prstGeom prst="rect">
            <a:avLst/>
          </a:prstGeom>
        </p:spPr>
        <p:txBody>
          <a:bodyPr wrap="square">
            <a:spAutoFit/>
          </a:bodyPr>
          <a:lstStyle/>
          <a:p>
            <a:r>
              <a:rPr lang="en-US" sz="2200" i="1" dirty="0" smtClean="0"/>
              <a:t>“An operational environment establishes the conditions for training. The conditions are drawn from the operational variables—known as PMESII-PT—that must be replicated to prepare the unit for operations. The unit training management operation order establishes the conditions that units must meet for training.”</a:t>
            </a:r>
            <a:endParaRPr lang="en-US" dirty="0" smtClean="0"/>
          </a:p>
          <a:p>
            <a:pPr algn="r"/>
            <a:r>
              <a:rPr lang="en-US" dirty="0" smtClean="0"/>
              <a:t>ADP 7-0</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0" y="124968"/>
            <a:ext cx="9144000" cy="715963"/>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t>Train to Sustain</a:t>
            </a:r>
            <a:endParaRPr lang="en-US" sz="4000" dirty="0" smtClean="0"/>
          </a:p>
        </p:txBody>
      </p:sp>
      <p:sp>
        <p:nvSpPr>
          <p:cNvPr id="3" name="Content Placeholder 2"/>
          <p:cNvSpPr>
            <a:spLocks noGrp="1"/>
          </p:cNvSpPr>
          <p:nvPr>
            <p:ph idx="1"/>
          </p:nvPr>
        </p:nvSpPr>
        <p:spPr>
          <a:xfrm>
            <a:off x="269544" y="1371600"/>
            <a:ext cx="8610600" cy="4191000"/>
          </a:xfrm>
        </p:spPr>
        <p:txBody>
          <a:bodyPr/>
          <a:lstStyle/>
          <a:p>
            <a:pPr marL="347472" indent="-347472">
              <a:spcBef>
                <a:spcPts val="1200"/>
              </a:spcBef>
              <a:defRPr/>
            </a:pPr>
            <a:r>
              <a:rPr lang="en-US" sz="2400" dirty="0" smtClean="0"/>
              <a:t>Units must be able to operate continuously while deployed.</a:t>
            </a:r>
          </a:p>
          <a:p>
            <a:pPr marL="347472" indent="-347472">
              <a:spcBef>
                <a:spcPts val="1200"/>
              </a:spcBef>
              <a:defRPr/>
            </a:pPr>
            <a:r>
              <a:rPr lang="en-US" sz="2400" dirty="0" smtClean="0"/>
              <a:t>PRT provides a foundation for combat readiness and must be an integral part of every Soldier’s life.</a:t>
            </a:r>
          </a:p>
          <a:p>
            <a:pPr marL="347472" indent="-347472">
              <a:spcBef>
                <a:spcPts val="1200"/>
              </a:spcBef>
              <a:defRPr/>
            </a:pPr>
            <a:r>
              <a:rPr lang="en-US" sz="2400" dirty="0" smtClean="0"/>
              <a:t>Units need to be capable of fighting for sustained periods.</a:t>
            </a:r>
          </a:p>
          <a:p>
            <a:pPr marL="347472" indent="-347472">
              <a:spcBef>
                <a:spcPts val="1200"/>
              </a:spcBef>
              <a:defRPr/>
            </a:pPr>
            <a:r>
              <a:rPr lang="en-US" sz="2400" dirty="0" smtClean="0"/>
              <a:t>The link between training and sustainment is vital to mission success.</a:t>
            </a:r>
          </a:p>
          <a:p>
            <a:pPr marL="347472" indent="-347472">
              <a:spcBef>
                <a:spcPts val="1200"/>
              </a:spcBef>
              <a:defRPr/>
            </a:pPr>
            <a:r>
              <a:rPr lang="en-US" sz="2400" dirty="0" smtClean="0"/>
              <a:t>Sustainment training is key to maintaining unit proficiency despite personnel turbulence and operational deployments. </a:t>
            </a:r>
          </a:p>
          <a:p>
            <a:pPr marL="0" indent="0">
              <a:spcBef>
                <a:spcPts val="0"/>
              </a:spcBef>
              <a:buFontTx/>
              <a:buNone/>
              <a:defRPr/>
            </a:pPr>
            <a:endParaRPr lang="en-US" sz="2600" dirty="0" smtClean="0"/>
          </a:p>
          <a:p>
            <a:pPr marL="0" indent="0">
              <a:spcBef>
                <a:spcPts val="0"/>
              </a:spcBef>
              <a:buFontTx/>
              <a:buNone/>
              <a:defRPr/>
            </a:pPr>
            <a:endParaRPr lang="en-US" sz="2800" dirty="0" smtClean="0"/>
          </a:p>
          <a:p>
            <a:pPr>
              <a:buFontTx/>
              <a:buNone/>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52400" y="143256"/>
            <a:ext cx="8839200" cy="1173162"/>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t>Conduct </a:t>
            </a:r>
            <a:r>
              <a:rPr lang="en-US" sz="4000" b="1" dirty="0" err="1" smtClean="0"/>
              <a:t>Multiechelon</a:t>
            </a:r>
            <a:r>
              <a:rPr lang="en-US" sz="4000" b="1" dirty="0" smtClean="0"/>
              <a:t> and Concurrent Training</a:t>
            </a:r>
          </a:p>
        </p:txBody>
      </p:sp>
      <p:sp>
        <p:nvSpPr>
          <p:cNvPr id="15363" name="Content Placeholder 2"/>
          <p:cNvSpPr>
            <a:spLocks noGrp="1"/>
          </p:cNvSpPr>
          <p:nvPr>
            <p:ph idx="1"/>
          </p:nvPr>
        </p:nvSpPr>
        <p:spPr bwMode="auto">
          <a:xfrm>
            <a:off x="340056" y="1730992"/>
            <a:ext cx="8458200" cy="5257800"/>
          </a:xfrm>
          <a:ln>
            <a:miter lim="800000"/>
            <a:headEnd/>
            <a:tailEnd/>
          </a:ln>
        </p:spPr>
        <p:txBody>
          <a:bodyPr vert="horz" wrap="square" lIns="91440" tIns="45720" rIns="91440" bIns="45720" numCol="1" anchor="t" anchorCtr="0" compatLnSpc="1">
            <a:prstTxWarp prst="textNoShape">
              <a:avLst/>
            </a:prstTxWarp>
          </a:bodyPr>
          <a:lstStyle/>
          <a:p>
            <a:pPr>
              <a:buFontTx/>
              <a:buNone/>
              <a:defRPr/>
            </a:pPr>
            <a:r>
              <a:rPr lang="en-US" sz="2000" b="1" dirty="0" smtClean="0"/>
              <a:t>All multi-echelon training techniques have these distinct characteristics:</a:t>
            </a:r>
          </a:p>
          <a:p>
            <a:pPr>
              <a:defRPr/>
            </a:pPr>
            <a:r>
              <a:rPr lang="en-US" sz="2000" dirty="0" smtClean="0"/>
              <a:t>Requires detailed planning and coordination by commanders and leaders at each echelon. </a:t>
            </a:r>
          </a:p>
          <a:p>
            <a:pPr>
              <a:defRPr/>
            </a:pPr>
            <a:r>
              <a:rPr lang="en-US" sz="2000" dirty="0" smtClean="0"/>
              <a:t>Maintains battle focus by linking individual and collective battle tasks with unit METL tasks and within large-scale training event METL tasks. </a:t>
            </a:r>
          </a:p>
          <a:p>
            <a:pPr>
              <a:defRPr/>
            </a:pPr>
            <a:r>
              <a:rPr lang="en-US" sz="2000" dirty="0" smtClean="0"/>
              <a:t>Habitually train at least two echelons simultaneously on selected METL tasks and require maximum use of allocated resources and  available time. </a:t>
            </a:r>
          </a:p>
          <a:p>
            <a:pPr marL="0" indent="0">
              <a:buFontTx/>
              <a:buNone/>
              <a:defRPr/>
            </a:pPr>
            <a:r>
              <a:rPr lang="en-US" sz="2000" b="1" dirty="0" smtClean="0"/>
              <a:t>Concurrent training is when two types of training are conducted simultaneously for efficient use of time.</a:t>
            </a:r>
          </a:p>
          <a:p>
            <a:pPr marL="347472" indent="-347472">
              <a:spcBef>
                <a:spcPts val="480"/>
              </a:spcBef>
              <a:defRPr/>
            </a:pPr>
            <a:r>
              <a:rPr lang="en-US" sz="2000" dirty="0" smtClean="0"/>
              <a:t>Part of the unit performs climbing drills while the rest of the </a:t>
            </a:r>
          </a:p>
          <a:p>
            <a:pPr marL="347472" indent="-347472">
              <a:spcBef>
                <a:spcPts val="480"/>
              </a:spcBef>
              <a:buFontTx/>
              <a:buNone/>
              <a:defRPr/>
            </a:pPr>
            <a:r>
              <a:rPr lang="en-US" sz="2000" dirty="0" smtClean="0"/>
              <a:t>	unit performs conditioning drills.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3" cstate="print"/>
          <a:srcRect/>
          <a:stretch>
            <a:fillRect/>
          </a:stretch>
        </p:blipFill>
        <p:spPr bwMode="auto">
          <a:xfrm>
            <a:off x="226682" y="1447800"/>
            <a:ext cx="8686800" cy="5029200"/>
          </a:xfrm>
          <a:noFill/>
          <a:ln>
            <a:miter lim="800000"/>
            <a:headEnd/>
            <a:tailEnd/>
          </a:ln>
        </p:spPr>
      </p:pic>
      <p:sp>
        <p:nvSpPr>
          <p:cNvPr id="16387" name="Title 1"/>
          <p:cNvSpPr>
            <a:spLocks noGrp="1"/>
          </p:cNvSpPr>
          <p:nvPr>
            <p:ph type="title"/>
          </p:nvPr>
        </p:nvSpPr>
        <p:spPr bwMode="auto">
          <a:xfrm>
            <a:off x="457200" y="17068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t>Army PRT System and</a:t>
            </a:r>
            <a:br>
              <a:rPr lang="en-US" sz="3600" b="1" dirty="0" smtClean="0"/>
            </a:br>
            <a:r>
              <a:rPr lang="en-US" sz="3600" b="1" dirty="0" smtClean="0"/>
              <a:t>Relationship to ARFORGEN</a:t>
            </a:r>
          </a:p>
        </p:txBody>
      </p:sp>
      <p:sp>
        <p:nvSpPr>
          <p:cNvPr id="4" name="Rectangle 3"/>
          <p:cNvSpPr/>
          <p:nvPr/>
        </p:nvSpPr>
        <p:spPr>
          <a:xfrm>
            <a:off x="1676400" y="4724400"/>
            <a:ext cx="13716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5" name="Rectangle 4"/>
          <p:cNvSpPr/>
          <p:nvPr/>
        </p:nvSpPr>
        <p:spPr>
          <a:xfrm rot="3879735">
            <a:off x="1053684" y="4641060"/>
            <a:ext cx="912816"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srcRect/>
          <a:stretch>
            <a:fillRect/>
          </a:stretch>
        </p:blipFill>
        <p:spPr bwMode="auto">
          <a:xfrm>
            <a:off x="417576" y="1377944"/>
            <a:ext cx="1362591" cy="175719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298704" y="143256"/>
            <a:ext cx="8534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t>Terminal Learning Objective</a:t>
            </a:r>
          </a:p>
        </p:txBody>
      </p:sp>
      <p:graphicFrame>
        <p:nvGraphicFramePr>
          <p:cNvPr id="5" name="Table 4"/>
          <p:cNvGraphicFramePr>
            <a:graphicFrameLocks noGrp="1"/>
          </p:cNvGraphicFramePr>
          <p:nvPr/>
        </p:nvGraphicFramePr>
        <p:xfrm>
          <a:off x="380999" y="1755592"/>
          <a:ext cx="8458201" cy="3931920"/>
        </p:xfrm>
        <a:graphic>
          <a:graphicData uri="http://schemas.openxmlformats.org/drawingml/2006/table">
            <a:tbl>
              <a:tblPr firstRow="1" bandRow="1">
                <a:tableStyleId>{5C22544A-7EE6-4342-B048-85BDC9FD1C3A}</a:tableStyleId>
              </a:tblPr>
              <a:tblGrid>
                <a:gridCol w="2008824"/>
                <a:gridCol w="6449377"/>
              </a:tblGrid>
              <a:tr h="483891">
                <a:tc>
                  <a:txBody>
                    <a:bodyPr/>
                    <a:lstStyle/>
                    <a:p>
                      <a:r>
                        <a:rPr lang="en-US" sz="2400" b="1" dirty="0" smtClean="0">
                          <a:solidFill>
                            <a:schemeClr val="tx1"/>
                          </a:solidFill>
                        </a:rPr>
                        <a:t>Action:</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kern="1200" dirty="0" smtClean="0">
                          <a:solidFill>
                            <a:schemeClr val="tx1"/>
                          </a:solidFill>
                          <a:latin typeface="+mn-lt"/>
                          <a:ea typeface="+mn-ea"/>
                          <a:cs typeface="+mn-cs"/>
                        </a:rPr>
                        <a:t>Identify the Army Physical Readiness Training Philosophy.</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1101">
                <a:tc>
                  <a:txBody>
                    <a:bodyPr/>
                    <a:lstStyle/>
                    <a:p>
                      <a:r>
                        <a:rPr lang="en-US" sz="2400" b="1" dirty="0" smtClean="0">
                          <a:solidFill>
                            <a:schemeClr val="tx1"/>
                          </a:solidFill>
                        </a:rPr>
                        <a:t>Conditions: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effectLst/>
                        </a:rPr>
                        <a:t>In a large group classroom, given a FM 7-22, Army Physical Readiness Training, the Basic Combat Training (BCT) Program of Instruction (POI), and Course Management Plan (CMP), and uniform as designated by unit leadership.</a:t>
                      </a:r>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5208">
                <a:tc>
                  <a:txBody>
                    <a:bodyPr/>
                    <a:lstStyle/>
                    <a:p>
                      <a:r>
                        <a:rPr lang="en-US" sz="2400" b="1" dirty="0" smtClean="0">
                          <a:solidFill>
                            <a:schemeClr val="tx1"/>
                          </a:solidFill>
                        </a:rPr>
                        <a:t>Standards:</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effectLst/>
                        </a:rPr>
                        <a:t>Understand Army PRT Philosophy and its relationship to the Army's mission as described in FM 7-22, Chapter 1.</a:t>
                      </a:r>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57200" y="140208"/>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t>Check on Learning</a:t>
            </a:r>
          </a:p>
        </p:txBody>
      </p:sp>
      <p:sp>
        <p:nvSpPr>
          <p:cNvPr id="18435" name="Content Placeholder 2"/>
          <p:cNvSpPr>
            <a:spLocks noGrp="1"/>
          </p:cNvSpPr>
          <p:nvPr>
            <p:ph idx="1"/>
          </p:nvPr>
        </p:nvSpPr>
        <p:spPr bwMode="auto">
          <a:xfrm>
            <a:off x="152400" y="990600"/>
            <a:ext cx="8839200" cy="5486400"/>
          </a:xfrm>
          <a:noFill/>
          <a:ln>
            <a:miter lim="800000"/>
            <a:headEnd/>
            <a:tailEnd/>
          </a:ln>
        </p:spPr>
        <p:txBody>
          <a:bodyPr vert="horz" wrap="square" lIns="91440" tIns="45720" rIns="91440" bIns="45720" numCol="1" anchor="t" anchorCtr="0" compatLnSpc="1">
            <a:prstTxWarp prst="textNoShape">
              <a:avLst/>
            </a:prstTxWarp>
          </a:bodyPr>
          <a:lstStyle/>
          <a:p>
            <a:pPr marL="0" indent="0">
              <a:spcBef>
                <a:spcPct val="0"/>
              </a:spcBef>
              <a:buNone/>
            </a:pPr>
            <a:r>
              <a:rPr lang="en-US" sz="2400" b="1" dirty="0" smtClean="0"/>
              <a:t>QUESTION:</a:t>
            </a:r>
            <a:r>
              <a:rPr lang="en-US" sz="2400" dirty="0" smtClean="0"/>
              <a:t>  List 4 of the 11 Principles of Training.</a:t>
            </a:r>
          </a:p>
          <a:p>
            <a:pPr marL="0" indent="0">
              <a:spcBef>
                <a:spcPct val="0"/>
              </a:spcBef>
              <a:buNone/>
            </a:pPr>
            <a:endParaRPr lang="en-US" sz="2400" dirty="0" smtClean="0"/>
          </a:p>
          <a:p>
            <a:pPr marL="0" indent="0">
              <a:spcBef>
                <a:spcPct val="0"/>
              </a:spcBef>
              <a:buNone/>
            </a:pPr>
            <a:endParaRPr lang="en-US" sz="2400" dirty="0" smtClean="0"/>
          </a:p>
          <a:p>
            <a:pPr marL="0" indent="0">
              <a:spcBef>
                <a:spcPct val="0"/>
              </a:spcBef>
              <a:buNone/>
            </a:pPr>
            <a:r>
              <a:rPr lang="en-US" sz="2400" b="1" dirty="0" smtClean="0"/>
              <a:t>QUESTION:</a:t>
            </a:r>
            <a:r>
              <a:rPr lang="en-US" sz="2400" dirty="0" smtClean="0"/>
              <a:t>  What 2 principles of training is “FITNESS” woven into?</a:t>
            </a:r>
          </a:p>
          <a:p>
            <a:pPr marL="0" indent="0">
              <a:spcBef>
                <a:spcPct val="0"/>
              </a:spcBef>
              <a:buNone/>
            </a:pPr>
            <a:endParaRPr lang="en-US" sz="2400" dirty="0" smtClean="0"/>
          </a:p>
          <a:p>
            <a:pPr marL="0" indent="0">
              <a:spcBef>
                <a:spcPct val="0"/>
              </a:spcBef>
              <a:buNone/>
            </a:pPr>
            <a:endParaRPr lang="en-US" sz="2400" dirty="0" smtClean="0"/>
          </a:p>
          <a:p>
            <a:pPr marL="0" indent="0">
              <a:spcBef>
                <a:spcPct val="0"/>
              </a:spcBef>
              <a:buNone/>
            </a:pPr>
            <a:r>
              <a:rPr lang="en-US" sz="2400" b="1" dirty="0" smtClean="0"/>
              <a:t>QUESTION:</a:t>
            </a:r>
            <a:r>
              <a:rPr lang="en-US" sz="2400" dirty="0" smtClean="0"/>
              <a:t>  What is the link between the Operational Environment and PRT?</a:t>
            </a:r>
          </a:p>
          <a:p>
            <a:pPr marL="0" indent="0">
              <a:spcBef>
                <a:spcPct val="0"/>
              </a:spcBef>
              <a:buNone/>
            </a:pPr>
            <a:endParaRPr lang="en-US" sz="2400" dirty="0" smtClean="0"/>
          </a:p>
          <a:p>
            <a:pPr marL="0" indent="0">
              <a:spcBef>
                <a:spcPct val="0"/>
              </a:spcBef>
              <a:buNone/>
            </a:pPr>
            <a:r>
              <a:rPr lang="en-US" sz="2400" b="1" dirty="0" smtClean="0"/>
              <a:t>QUESTION:</a:t>
            </a:r>
            <a:r>
              <a:rPr lang="en-US" sz="2400" dirty="0" smtClean="0"/>
              <a:t>  _______</a:t>
            </a:r>
            <a:r>
              <a:rPr lang="en-US" sz="1600" i="1" dirty="0" smtClean="0"/>
              <a:t>(fill in the blank)</a:t>
            </a:r>
            <a:r>
              <a:rPr lang="en-US" sz="2400" dirty="0" smtClean="0"/>
              <a:t>_______ plan training in detail, prepare for training thoroughly, execute training to standard and evaluate long-term training proficiency in terms of desired long-term results.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57200" y="140208"/>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t>Summary</a:t>
            </a:r>
          </a:p>
        </p:txBody>
      </p:sp>
      <p:sp>
        <p:nvSpPr>
          <p:cNvPr id="18435" name="Content Placeholder 2"/>
          <p:cNvSpPr>
            <a:spLocks noGrp="1"/>
          </p:cNvSpPr>
          <p:nvPr>
            <p:ph idx="1"/>
          </p:nvPr>
        </p:nvSpPr>
        <p:spPr bwMode="auto">
          <a:xfrm>
            <a:off x="152400" y="1295400"/>
            <a:ext cx="8839200" cy="4876800"/>
          </a:xfrm>
          <a:noFill/>
          <a:ln>
            <a:miter lim="800000"/>
            <a:headEnd/>
            <a:tailEnd/>
          </a:ln>
        </p:spPr>
        <p:txBody>
          <a:bodyPr vert="horz" wrap="square" lIns="91440" tIns="45720" rIns="91440" bIns="45720" numCol="1" anchor="t" anchorCtr="0" compatLnSpc="1">
            <a:prstTxWarp prst="textNoShape">
              <a:avLst/>
            </a:prstTxWarp>
          </a:bodyPr>
          <a:lstStyle/>
          <a:p>
            <a:pPr marL="0" indent="0">
              <a:spcBef>
                <a:spcPct val="0"/>
              </a:spcBef>
            </a:pPr>
            <a:r>
              <a:rPr lang="en-US" sz="2400" dirty="0" smtClean="0"/>
              <a:t>  FM 7-22 </a:t>
            </a:r>
            <a:r>
              <a:rPr lang="en-US" sz="2400" b="1" u="sng" dirty="0" smtClean="0"/>
              <a:t>IS</a:t>
            </a:r>
            <a:r>
              <a:rPr lang="en-US" sz="2400" dirty="0" smtClean="0"/>
              <a:t> the Army’s PRT doctrine provides Soldiers and Leaders with the doctrine of Army Physical Readiness Training. It is a product of our history, forged out of the great battles from the past to the present. Its doctrinal concepts also reflect emerging trends in current physical culture.</a:t>
            </a:r>
          </a:p>
          <a:p>
            <a:pPr marL="0" indent="0">
              <a:spcBef>
                <a:spcPct val="0"/>
              </a:spcBef>
            </a:pPr>
            <a:endParaRPr lang="en-US" sz="2400" dirty="0" smtClean="0"/>
          </a:p>
          <a:p>
            <a:pPr marL="0" indent="0">
              <a:spcBef>
                <a:spcPct val="0"/>
              </a:spcBef>
            </a:pPr>
            <a:r>
              <a:rPr lang="en-US" sz="2400" dirty="0" smtClean="0"/>
              <a:t>  PRT doctrine follows the guidelines and policies established in ADP 7-0, AR 350-1 and TRADOC </a:t>
            </a:r>
            <a:r>
              <a:rPr lang="en-US" sz="2400" dirty="0" err="1" smtClean="0"/>
              <a:t>Reg</a:t>
            </a:r>
            <a:r>
              <a:rPr lang="en-US" sz="2400" dirty="0" smtClean="0"/>
              <a:t> 350-6.</a:t>
            </a:r>
          </a:p>
          <a:p>
            <a:pPr marL="0" indent="0">
              <a:spcBef>
                <a:spcPct val="0"/>
              </a:spcBef>
            </a:pPr>
            <a:endParaRPr lang="en-US" sz="2400" dirty="0" smtClean="0"/>
          </a:p>
          <a:p>
            <a:pPr marL="0" indent="0">
              <a:spcBef>
                <a:spcPct val="0"/>
              </a:spcBef>
            </a:pPr>
            <a:r>
              <a:rPr lang="en-US" sz="2400" dirty="0" smtClean="0"/>
              <a:t>  The purpose of Army PRT is not merely to make our Soldiers look fit, but to actually make them physically ready for the conduct of unified land operations.</a:t>
            </a:r>
            <a:endParaRPr lang="en-US" sz="2400" b="1"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28600" y="844675"/>
            <a:ext cx="8686800" cy="5139869"/>
          </a:xfrm>
          <a:prstGeom prst="rect">
            <a:avLst/>
          </a:prstGeom>
          <a:noFill/>
          <a:ln w="9525">
            <a:noFill/>
            <a:miter lim="800000"/>
            <a:headEnd/>
            <a:tailEnd/>
          </a:ln>
        </p:spPr>
        <p:txBody>
          <a:bodyPr>
            <a:spAutoFit/>
          </a:bodyPr>
          <a:lstStyle/>
          <a:p>
            <a:pPr algn="ctr"/>
            <a:r>
              <a:rPr lang="en-US" sz="4400" b="1" i="1" dirty="0"/>
              <a:t>“Military physical training should build Soldiers up physically, wake Soldiers up mentally, fill Soldiers with enthusiasm and discipline them.” </a:t>
            </a:r>
          </a:p>
          <a:p>
            <a:endParaRPr lang="en-US" sz="3200" i="1" dirty="0"/>
          </a:p>
          <a:p>
            <a:pPr algn="r"/>
            <a:r>
              <a:rPr lang="en-US" sz="2000" i="1" dirty="0"/>
              <a:t>Koehler’s West Point Manual of Disciplinary Physical Training (1919)</a:t>
            </a:r>
            <a:r>
              <a:rPr lang="en-US" sz="3200" i="1"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1951038"/>
            <a:ext cx="8229600" cy="4068762"/>
          </a:xfrm>
          <a:noFill/>
          <a:ln>
            <a:miter lim="800000"/>
            <a:headEnd/>
            <a:tailEnd/>
          </a:ln>
        </p:spPr>
        <p:txBody>
          <a:bodyPr vert="horz" wrap="square" lIns="91440" tIns="45720" rIns="91440" bIns="45720" numCol="1" anchor="t" anchorCtr="0" compatLnSpc="1">
            <a:prstTxWarp prst="textNoShape">
              <a:avLst/>
            </a:prstTxWarp>
          </a:bodyPr>
          <a:lstStyle/>
          <a:p>
            <a:r>
              <a:rPr lang="en-US" sz="5400" dirty="0" smtClean="0">
                <a:latin typeface="Century Gothic" panose="020B0502020202020204" pitchFamily="34" charset="0"/>
              </a:rPr>
              <a:t>Physical Readiness Training</a:t>
            </a:r>
            <a:br>
              <a:rPr lang="en-US" sz="5400" dirty="0" smtClean="0">
                <a:latin typeface="Century Gothic" panose="020B0502020202020204" pitchFamily="34" charset="0"/>
              </a:rPr>
            </a:br>
            <a:r>
              <a:rPr lang="en-US" sz="5400" dirty="0" smtClean="0">
                <a:latin typeface="Century Gothic" panose="020B0502020202020204" pitchFamily="34" charset="0"/>
              </a:rPr>
              <a:t/>
            </a:r>
            <a:br>
              <a:rPr lang="en-US" sz="5400" dirty="0" smtClean="0">
                <a:latin typeface="Century Gothic" panose="020B0502020202020204" pitchFamily="34" charset="0"/>
              </a:rPr>
            </a:br>
            <a:r>
              <a:rPr lang="en-US" sz="5400" dirty="0" smtClean="0">
                <a:latin typeface="Century Gothic" panose="020B0502020202020204" pitchFamily="34" charset="0"/>
              </a:rPr>
              <a:t> Philosophy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bwMode="auto">
          <a:xfrm>
            <a:off x="685800" y="133223"/>
            <a:ext cx="7772400"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t>Army Regulations and Doctrine in Support of PRT</a:t>
            </a:r>
          </a:p>
        </p:txBody>
      </p:sp>
      <p:sp>
        <p:nvSpPr>
          <p:cNvPr id="3" name="Subtitle 2"/>
          <p:cNvSpPr>
            <a:spLocks noGrp="1"/>
          </p:cNvSpPr>
          <p:nvPr>
            <p:ph type="subTitle" idx="1"/>
          </p:nvPr>
        </p:nvSpPr>
        <p:spPr>
          <a:xfrm>
            <a:off x="246888" y="1508760"/>
            <a:ext cx="8620225" cy="4953000"/>
          </a:xfrm>
        </p:spPr>
        <p:txBody>
          <a:bodyPr/>
          <a:lstStyle/>
          <a:p>
            <a:pPr algn="l" eaLnBrk="1" hangingPunct="1">
              <a:buFont typeface="Arial" pitchFamily="34" charset="0"/>
              <a:buChar char="•"/>
              <a:tabLst>
                <a:tab pos="2743200" algn="l"/>
              </a:tabLst>
              <a:defRPr/>
            </a:pPr>
            <a:r>
              <a:rPr lang="en-US" sz="3600" b="1" dirty="0" smtClean="0"/>
              <a:t>  AR 350-1:	</a:t>
            </a:r>
            <a:r>
              <a:rPr lang="en-US" sz="3600" i="1" dirty="0" smtClean="0"/>
              <a:t>A</a:t>
            </a:r>
            <a:r>
              <a:rPr lang="en-US" sz="3600" i="1" cap="small" dirty="0" smtClean="0"/>
              <a:t>rmy</a:t>
            </a:r>
            <a:r>
              <a:rPr lang="en-US" sz="3600" i="1" dirty="0" smtClean="0"/>
              <a:t> T</a:t>
            </a:r>
            <a:r>
              <a:rPr lang="en-US" sz="3600" i="1" cap="small" dirty="0" smtClean="0"/>
              <a:t>raining</a:t>
            </a:r>
            <a:r>
              <a:rPr lang="en-US" sz="3600" i="1" dirty="0" smtClean="0"/>
              <a:t> </a:t>
            </a:r>
            <a:r>
              <a:rPr lang="en-US" sz="3600" i="1" cap="small" dirty="0" smtClean="0"/>
              <a:t>and</a:t>
            </a:r>
          </a:p>
          <a:p>
            <a:pPr algn="l" eaLnBrk="1" hangingPunct="1">
              <a:tabLst>
                <a:tab pos="2743200" algn="l"/>
              </a:tabLst>
              <a:defRPr/>
            </a:pPr>
            <a:r>
              <a:rPr lang="en-US" sz="3600" i="1" dirty="0" smtClean="0"/>
              <a:t>	L</a:t>
            </a:r>
            <a:r>
              <a:rPr lang="en-US" sz="3600" i="1" cap="small" dirty="0" smtClean="0"/>
              <a:t>eader Development</a:t>
            </a:r>
          </a:p>
          <a:p>
            <a:pPr algn="l" eaLnBrk="1" hangingPunct="1">
              <a:tabLst>
                <a:tab pos="2743200" algn="l"/>
              </a:tabLst>
              <a:defRPr/>
            </a:pPr>
            <a:endParaRPr lang="en-US" sz="3600" b="1" cap="small" dirty="0" smtClean="0"/>
          </a:p>
          <a:p>
            <a:pPr algn="l" eaLnBrk="1" hangingPunct="1">
              <a:buFont typeface="Arial" pitchFamily="34" charset="0"/>
              <a:buChar char="•"/>
              <a:tabLst>
                <a:tab pos="2743200" algn="l"/>
              </a:tabLst>
              <a:defRPr/>
            </a:pPr>
            <a:r>
              <a:rPr lang="en-US" sz="3600" b="1" cap="small" dirty="0" smtClean="0"/>
              <a:t>  ADP </a:t>
            </a:r>
            <a:r>
              <a:rPr lang="en-US" sz="3600" b="1" dirty="0" smtClean="0"/>
              <a:t>&amp;	</a:t>
            </a:r>
            <a:r>
              <a:rPr lang="en-US" sz="3600" i="1" dirty="0" smtClean="0"/>
              <a:t>T</a:t>
            </a:r>
            <a:r>
              <a:rPr lang="en-US" sz="3600" i="1" cap="small" dirty="0" smtClean="0"/>
              <a:t>raining Units and</a:t>
            </a:r>
          </a:p>
          <a:p>
            <a:pPr algn="l" eaLnBrk="1" hangingPunct="1">
              <a:tabLst>
                <a:tab pos="2743200" algn="l"/>
              </a:tabLst>
              <a:defRPr/>
            </a:pPr>
            <a:r>
              <a:rPr lang="en-US" sz="3600" b="1" cap="small" dirty="0" smtClean="0"/>
              <a:t>ADRP 7-0:     </a:t>
            </a:r>
            <a:r>
              <a:rPr lang="en-US" sz="3600" i="1" cap="small" dirty="0" smtClean="0"/>
              <a:t>Developing Leaders</a:t>
            </a:r>
          </a:p>
          <a:p>
            <a:pPr algn="l" eaLnBrk="1" hangingPunct="1">
              <a:tabLst>
                <a:tab pos="2743200" algn="l"/>
              </a:tabLst>
              <a:defRPr/>
            </a:pPr>
            <a:endParaRPr lang="en-US" sz="3600" b="1" i="1" cap="small" dirty="0" smtClean="0"/>
          </a:p>
          <a:p>
            <a:pPr algn="l" eaLnBrk="1" hangingPunct="1">
              <a:buFont typeface="Arial" pitchFamily="34" charset="0"/>
              <a:buChar char="•"/>
              <a:tabLst>
                <a:tab pos="2743200" algn="l"/>
              </a:tabLst>
              <a:defRPr/>
            </a:pPr>
            <a:r>
              <a:rPr lang="en-US" sz="3600" b="1" i="1" cap="small" dirty="0" smtClean="0"/>
              <a:t>  FM 7-22:	</a:t>
            </a:r>
            <a:r>
              <a:rPr lang="en-US" sz="3600" i="1" cap="small" dirty="0" smtClean="0"/>
              <a:t>Army Physical Readiness 	Training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457200" y="134112"/>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t>Principles of Army Training</a:t>
            </a:r>
          </a:p>
        </p:txBody>
      </p:sp>
      <p:sp>
        <p:nvSpPr>
          <p:cNvPr id="4" name="TextBox 3"/>
          <p:cNvSpPr txBox="1"/>
          <p:nvPr/>
        </p:nvSpPr>
        <p:spPr>
          <a:xfrm>
            <a:off x="6400800" y="5562600"/>
            <a:ext cx="2743200" cy="246221"/>
          </a:xfrm>
          <a:prstGeom prst="rect">
            <a:avLst/>
          </a:prstGeom>
          <a:noFill/>
        </p:spPr>
        <p:txBody>
          <a:bodyPr wrap="square" rtlCol="0">
            <a:spAutoFit/>
          </a:bodyPr>
          <a:lstStyle/>
          <a:p>
            <a:r>
              <a:rPr lang="en-US" sz="1000" b="1" dirty="0" smtClean="0"/>
              <a:t>Reference:  ADP 7-0, Table 1-1, page 5</a:t>
            </a:r>
            <a:endParaRPr lang="en-US" sz="1000" b="1" dirty="0"/>
          </a:p>
        </p:txBody>
      </p:sp>
      <p:graphicFrame>
        <p:nvGraphicFramePr>
          <p:cNvPr id="5" name="Table 4"/>
          <p:cNvGraphicFramePr>
            <a:graphicFrameLocks noGrp="1"/>
          </p:cNvGraphicFramePr>
          <p:nvPr/>
        </p:nvGraphicFramePr>
        <p:xfrm>
          <a:off x="336755" y="1295400"/>
          <a:ext cx="8458201" cy="4191000"/>
        </p:xfrm>
        <a:graphic>
          <a:graphicData uri="http://schemas.openxmlformats.org/drawingml/2006/table">
            <a:tbl>
              <a:tblPr firstRow="1" bandRow="1">
                <a:tableStyleId>{5C22544A-7EE6-4342-B048-85BDC9FD1C3A}</a:tableStyleId>
              </a:tblPr>
              <a:tblGrid>
                <a:gridCol w="457201"/>
                <a:gridCol w="8001000"/>
              </a:tblGrid>
              <a:tr h="381000">
                <a:tc>
                  <a:txBody>
                    <a:bodyPr/>
                    <a:lstStyle/>
                    <a:p>
                      <a:pPr algn="ctr"/>
                      <a:r>
                        <a:rPr lang="en-US" sz="1800" b="1" dirty="0" smtClean="0">
                          <a:solidFill>
                            <a:schemeClr val="tx1"/>
                          </a:solidFill>
                        </a:rPr>
                        <a:t>1</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smtClean="0">
                          <a:solidFill>
                            <a:schemeClr val="tx1"/>
                          </a:solidFill>
                        </a:rPr>
                        <a:t>Commanders and Other Leaders are Responsible for Training.</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pPr algn="ctr"/>
                      <a:r>
                        <a:rPr lang="en-US" sz="1800" b="1" dirty="0" smtClean="0">
                          <a:solidFill>
                            <a:schemeClr val="tx1"/>
                          </a:solidFill>
                        </a:rPr>
                        <a:t>2</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smtClean="0">
                          <a:solidFill>
                            <a:schemeClr val="tx1"/>
                          </a:solidFill>
                        </a:rPr>
                        <a:t>Noncommissioned Officers Train Individuals, Crews, and Small Teams </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pPr algn="ctr"/>
                      <a:r>
                        <a:rPr lang="en-US" sz="1800" b="1" dirty="0" smtClean="0">
                          <a:solidFill>
                            <a:schemeClr val="tx1"/>
                          </a:solidFill>
                        </a:rPr>
                        <a:t>3</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smtClean="0">
                          <a:solidFill>
                            <a:schemeClr val="tx1"/>
                          </a:solidFill>
                        </a:rPr>
                        <a:t>Train to Standard</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pPr algn="ctr"/>
                      <a:r>
                        <a:rPr lang="en-US" sz="1800" b="1" dirty="0" smtClean="0">
                          <a:solidFill>
                            <a:schemeClr val="tx1"/>
                          </a:solidFill>
                        </a:rPr>
                        <a:t>4</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Train</a:t>
                      </a:r>
                      <a:r>
                        <a:rPr lang="en-US" sz="1800" b="0" baseline="0" dirty="0" smtClean="0">
                          <a:solidFill>
                            <a:schemeClr val="tx1"/>
                          </a:solidFill>
                        </a:rPr>
                        <a:t> as You Will Fight</a:t>
                      </a:r>
                      <a:endParaRPr lang="en-US" sz="18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pPr algn="ctr"/>
                      <a:r>
                        <a:rPr lang="en-US" sz="1800" b="1" dirty="0" smtClean="0">
                          <a:solidFill>
                            <a:schemeClr val="tx1"/>
                          </a:solidFill>
                        </a:rPr>
                        <a:t>5</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Train</a:t>
                      </a:r>
                      <a:r>
                        <a:rPr lang="en-US" sz="1800" b="0" baseline="0" dirty="0" smtClean="0">
                          <a:solidFill>
                            <a:schemeClr val="tx1"/>
                          </a:solidFill>
                        </a:rPr>
                        <a:t> while Operating</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pPr algn="ctr"/>
                      <a:r>
                        <a:rPr lang="en-US" sz="1800" b="1" dirty="0" smtClean="0">
                          <a:solidFill>
                            <a:schemeClr val="tx1"/>
                          </a:solidFill>
                        </a:rPr>
                        <a:t>6</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smtClean="0">
                          <a:solidFill>
                            <a:schemeClr val="tx1"/>
                          </a:solidFill>
                        </a:rPr>
                        <a:t>Train Fundamentals First</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pPr algn="ctr"/>
                      <a:r>
                        <a:rPr lang="en-US" sz="1800" b="1" dirty="0" smtClean="0">
                          <a:solidFill>
                            <a:schemeClr val="tx1"/>
                          </a:solidFill>
                        </a:rPr>
                        <a:t>7</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smtClean="0">
                          <a:solidFill>
                            <a:schemeClr val="tx1"/>
                          </a:solidFill>
                        </a:rPr>
                        <a:t>Train to Develop Adaptability</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pPr algn="ctr"/>
                      <a:r>
                        <a:rPr lang="en-US" sz="1800" b="1" dirty="0" smtClean="0">
                          <a:solidFill>
                            <a:schemeClr val="tx1"/>
                          </a:solidFill>
                        </a:rPr>
                        <a:t>8</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smtClean="0">
                          <a:solidFill>
                            <a:schemeClr val="tx1"/>
                          </a:solidFill>
                        </a:rPr>
                        <a:t>Understand the Operational Environment</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pPr algn="ctr"/>
                      <a:r>
                        <a:rPr lang="en-US" sz="1800" b="1" dirty="0" smtClean="0">
                          <a:solidFill>
                            <a:schemeClr val="tx1"/>
                          </a:solidFill>
                        </a:rPr>
                        <a:t>9</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smtClean="0">
                          <a:solidFill>
                            <a:schemeClr val="tx1"/>
                          </a:solidFill>
                        </a:rPr>
                        <a:t>Train to Sustain</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pPr algn="ctr"/>
                      <a:r>
                        <a:rPr lang="en-US" sz="1800" b="1" dirty="0" smtClean="0">
                          <a:solidFill>
                            <a:schemeClr val="tx1"/>
                          </a:solidFill>
                        </a:rPr>
                        <a:t>10</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smtClean="0">
                          <a:solidFill>
                            <a:schemeClr val="tx1"/>
                          </a:solidFill>
                        </a:rPr>
                        <a:t>Train to Maintain</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000">
                <a:tc>
                  <a:txBody>
                    <a:bodyPr/>
                    <a:lstStyle/>
                    <a:p>
                      <a:pPr algn="ctr"/>
                      <a:r>
                        <a:rPr lang="en-US" sz="1800" b="1" dirty="0" smtClean="0">
                          <a:solidFill>
                            <a:schemeClr val="tx1"/>
                          </a:solidFill>
                        </a:rPr>
                        <a:t>11</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smtClean="0">
                          <a:solidFill>
                            <a:schemeClr val="tx1"/>
                          </a:solidFill>
                        </a:rPr>
                        <a:t>Conduct </a:t>
                      </a:r>
                      <a:r>
                        <a:rPr lang="en-US" sz="1800" b="0" dirty="0" err="1" smtClean="0">
                          <a:solidFill>
                            <a:schemeClr val="tx1"/>
                          </a:solidFill>
                        </a:rPr>
                        <a:t>Multiechelon</a:t>
                      </a:r>
                      <a:r>
                        <a:rPr lang="en-US" sz="1800" b="0" baseline="0" dirty="0" smtClean="0">
                          <a:solidFill>
                            <a:schemeClr val="tx1"/>
                          </a:solidFill>
                        </a:rPr>
                        <a:t> and Concurrent Training</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228600" y="237744"/>
            <a:ext cx="8610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t>Commanders and Other Leaders are Responsible for Training </a:t>
            </a:r>
            <a:endParaRPr lang="en-US" sz="3200" dirty="0" smtClean="0"/>
          </a:p>
        </p:txBody>
      </p:sp>
      <p:sp>
        <p:nvSpPr>
          <p:cNvPr id="7171" name="Content Placeholder 4"/>
          <p:cNvSpPr>
            <a:spLocks noGrp="1"/>
          </p:cNvSpPr>
          <p:nvPr>
            <p:ph idx="1"/>
          </p:nvPr>
        </p:nvSpPr>
        <p:spPr bwMode="auto">
          <a:xfrm>
            <a:off x="295175" y="1591375"/>
            <a:ext cx="8534400" cy="41910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2000" dirty="0" smtClean="0"/>
              <a:t>As the unit’s primary training manager, commanders must do the following to optimize the effect of PRT: </a:t>
            </a:r>
          </a:p>
          <a:p>
            <a:r>
              <a:rPr lang="en-US" sz="2000" dirty="0" smtClean="0"/>
              <a:t>Incorporate mission command in PRT. </a:t>
            </a:r>
          </a:p>
          <a:p>
            <a:r>
              <a:rPr lang="en-US" sz="2000" dirty="0" smtClean="0"/>
              <a:t>Supervise the planning, preparation, execution and assessment of PRT. </a:t>
            </a:r>
          </a:p>
          <a:p>
            <a:r>
              <a:rPr lang="en-US" sz="2000" dirty="0" smtClean="0"/>
              <a:t>Align PRT with mission/METL requirements in support of unified land operations. </a:t>
            </a:r>
          </a:p>
          <a:p>
            <a:r>
              <a:rPr lang="en-US" sz="2000" dirty="0" smtClean="0"/>
              <a:t>Train to standard IAW FM 7-22. </a:t>
            </a:r>
          </a:p>
          <a:p>
            <a:r>
              <a:rPr lang="en-US" sz="2000" dirty="0" smtClean="0"/>
              <a:t>Assess individual and unit physical readiness IAW FM 7-22. </a:t>
            </a:r>
          </a:p>
          <a:p>
            <a:r>
              <a:rPr lang="en-US" sz="2000" dirty="0" smtClean="0"/>
              <a:t>Provide resources required to execute PRT. </a:t>
            </a:r>
          </a:p>
          <a:p>
            <a:r>
              <a:rPr lang="en-US" sz="2000" dirty="0" smtClean="0"/>
              <a:t>Incorporate safety and Composite Risk Management (CRM).</a:t>
            </a:r>
          </a:p>
          <a:p>
            <a:r>
              <a:rPr lang="en-US" sz="2000" dirty="0" smtClean="0"/>
              <a:t>Ensure training is realistic and performance-oriented.</a:t>
            </a:r>
          </a:p>
          <a:p>
            <a:r>
              <a:rPr lang="en-US" sz="2000" dirty="0" smtClean="0"/>
              <a:t>Ensure training replicates the operational environment as closely as possible.</a:t>
            </a:r>
          </a:p>
          <a:p>
            <a:endParaRPr lang="en-US" sz="2000" dirty="0" smtClean="0"/>
          </a:p>
          <a:p>
            <a:endParaRPr lang="en-US" sz="2000" dirty="0" smtClean="0"/>
          </a:p>
          <a:p>
            <a:endParaRPr lang="en-US" sz="20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457200" y="238062"/>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t>Noncommissioned Officers Train Individuals, Crews and Small Teams </a:t>
            </a:r>
            <a:endParaRPr lang="en-US" sz="3200" dirty="0" smtClean="0"/>
          </a:p>
        </p:txBody>
      </p:sp>
      <p:sp>
        <p:nvSpPr>
          <p:cNvPr id="8195" name="Content Placeholder 2"/>
          <p:cNvSpPr>
            <a:spLocks noGrp="1"/>
          </p:cNvSpPr>
          <p:nvPr>
            <p:ph idx="1"/>
          </p:nvPr>
        </p:nvSpPr>
        <p:spPr bwMode="auto">
          <a:xfrm>
            <a:off x="304800" y="1371600"/>
            <a:ext cx="8534400" cy="4876800"/>
          </a:xfrm>
          <a:noFill/>
          <a:ln>
            <a:miter lim="800000"/>
            <a:headEnd/>
            <a:tailEnd/>
          </a:ln>
        </p:spPr>
        <p:txBody>
          <a:bodyPr vert="horz" wrap="square" lIns="91440" tIns="45720" rIns="91440" bIns="45720" numCol="1" anchor="t" anchorCtr="0" compatLnSpc="1">
            <a:prstTxWarp prst="textNoShape">
              <a:avLst/>
            </a:prstTxWarp>
          </a:bodyPr>
          <a:lstStyle/>
          <a:p>
            <a:pPr algn="just">
              <a:buFontTx/>
              <a:buNone/>
            </a:pPr>
            <a:r>
              <a:rPr lang="en-US" sz="2400" b="1" dirty="0" smtClean="0"/>
              <a:t>To accomplish the PRT mission, NCOs:</a:t>
            </a:r>
          </a:p>
          <a:p>
            <a:pPr algn="just"/>
            <a:r>
              <a:rPr lang="en-US" sz="2400" dirty="0" smtClean="0"/>
              <a:t>Identify specific tasks that PRT enhances in support of the unit’s METL. </a:t>
            </a:r>
          </a:p>
          <a:p>
            <a:pPr algn="just">
              <a:buNone/>
            </a:pPr>
            <a:endParaRPr lang="en-US" sz="1000" dirty="0" smtClean="0"/>
          </a:p>
          <a:p>
            <a:pPr>
              <a:buNone/>
            </a:pPr>
            <a:r>
              <a:rPr lang="en-US" sz="2000" i="1" dirty="0" smtClean="0"/>
              <a:t>          “Mastery of the key collective tasks and the supporting</a:t>
            </a:r>
          </a:p>
          <a:p>
            <a:pPr>
              <a:buNone/>
            </a:pPr>
            <a:r>
              <a:rPr lang="en-US" sz="2000" i="1" dirty="0" smtClean="0"/>
              <a:t>           individual tasks prepares Soldiers, leaders, and units</a:t>
            </a:r>
          </a:p>
          <a:p>
            <a:pPr>
              <a:buNone/>
            </a:pPr>
            <a:r>
              <a:rPr lang="en-US" sz="2000" i="1" dirty="0" smtClean="0"/>
              <a:t>          to adapt to changes in missions and conditions.”  ADP 7-0</a:t>
            </a:r>
          </a:p>
          <a:p>
            <a:pPr>
              <a:buNone/>
            </a:pPr>
            <a:endParaRPr lang="en-US" sz="1000" i="1" dirty="0" smtClean="0"/>
          </a:p>
          <a:p>
            <a:pPr algn="just"/>
            <a:r>
              <a:rPr lang="en-US" sz="2400" dirty="0" smtClean="0"/>
              <a:t>Prepare, rehearse and execute PRT. </a:t>
            </a:r>
          </a:p>
          <a:p>
            <a:pPr algn="just"/>
            <a:r>
              <a:rPr lang="en-US" sz="2400" dirty="0" smtClean="0"/>
              <a:t>Evaluate PRT and conduct AARs to provide feedback to the commander. </a:t>
            </a:r>
          </a:p>
          <a:p>
            <a:pPr algn="just"/>
            <a:r>
              <a:rPr lang="en-US" sz="2400" dirty="0" smtClean="0"/>
              <a:t>Senior NCOs train junior NCOs and aid in developing junior officers, ensuring mastery of PRT drills, exercise activities and assessments.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0" y="134112"/>
            <a:ext cx="9144000" cy="8382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t>Train to Standard</a:t>
            </a:r>
          </a:p>
        </p:txBody>
      </p:sp>
      <p:sp>
        <p:nvSpPr>
          <p:cNvPr id="13315" name="Content Placeholder 2"/>
          <p:cNvSpPr>
            <a:spLocks noGrp="1"/>
          </p:cNvSpPr>
          <p:nvPr>
            <p:ph idx="1"/>
          </p:nvPr>
        </p:nvSpPr>
        <p:spPr bwMode="auto">
          <a:xfrm>
            <a:off x="179696" y="1219200"/>
            <a:ext cx="8763000" cy="53340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2400" b="1" dirty="0" smtClean="0"/>
              <a:t>Standards-based training is:</a:t>
            </a:r>
          </a:p>
          <a:p>
            <a:r>
              <a:rPr lang="en-US" sz="2200" dirty="0" smtClean="0"/>
              <a:t>Leaders know and enforce standards. </a:t>
            </a:r>
          </a:p>
          <a:p>
            <a:pPr>
              <a:spcBef>
                <a:spcPct val="0"/>
              </a:spcBef>
            </a:pPr>
            <a:r>
              <a:rPr lang="en-US" sz="2200" dirty="0" smtClean="0"/>
              <a:t>Leaders define success in the absence of standards. </a:t>
            </a:r>
          </a:p>
          <a:p>
            <a:pPr>
              <a:spcBef>
                <a:spcPct val="0"/>
              </a:spcBef>
            </a:pPr>
            <a:r>
              <a:rPr lang="en-US" sz="2200" dirty="0" smtClean="0"/>
              <a:t>Leaders train to standard, not time.</a:t>
            </a:r>
          </a:p>
          <a:p>
            <a:endParaRPr lang="en-US" sz="2200" dirty="0" smtClean="0"/>
          </a:p>
          <a:p>
            <a:pPr>
              <a:buFontTx/>
              <a:buNone/>
            </a:pPr>
            <a:r>
              <a:rPr lang="en-US" sz="2200" b="1" dirty="0" smtClean="0"/>
              <a:t>Standards are achieved through precise control of the following:</a:t>
            </a:r>
          </a:p>
          <a:p>
            <a:r>
              <a:rPr lang="en-US" sz="2200" dirty="0" smtClean="0"/>
              <a:t>Prescribe appropriate intensity and duration that Soldiers perform PRT. </a:t>
            </a:r>
          </a:p>
          <a:p>
            <a:pPr>
              <a:spcBef>
                <a:spcPct val="0"/>
              </a:spcBef>
            </a:pPr>
            <a:r>
              <a:rPr lang="en-US" sz="2200" dirty="0" smtClean="0"/>
              <a:t>Properly distribute external loads across the major joints of the body. </a:t>
            </a:r>
          </a:p>
          <a:p>
            <a:pPr>
              <a:spcBef>
                <a:spcPct val="0"/>
              </a:spcBef>
            </a:pPr>
            <a:r>
              <a:rPr lang="en-US" sz="2200" dirty="0" smtClean="0"/>
              <a:t>Integrate and balance of the components of strength, endurance and mobility. </a:t>
            </a:r>
          </a:p>
          <a:p>
            <a:pPr>
              <a:spcBef>
                <a:spcPct val="0"/>
              </a:spcBef>
            </a:pPr>
            <a:r>
              <a:rPr lang="en-US" sz="2200" dirty="0" smtClean="0"/>
              <a:t>Provide adequate rest, recovery and nutrition. </a:t>
            </a:r>
          </a:p>
          <a:p>
            <a:pPr>
              <a:buFontTx/>
              <a:buNone/>
            </a:pPr>
            <a:endParaRPr lang="en-US" sz="26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0" y="124968"/>
            <a:ext cx="9144000" cy="792162"/>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t>Train as You Will Fight </a:t>
            </a:r>
            <a:endParaRPr lang="en-US" sz="4000" dirty="0" smtClean="0"/>
          </a:p>
        </p:txBody>
      </p:sp>
      <p:sp>
        <p:nvSpPr>
          <p:cNvPr id="4" name="Title 1"/>
          <p:cNvSpPr txBox="1">
            <a:spLocks/>
          </p:cNvSpPr>
          <p:nvPr/>
        </p:nvSpPr>
        <p:spPr>
          <a:xfrm>
            <a:off x="189928" y="1143000"/>
            <a:ext cx="8763000" cy="5257800"/>
          </a:xfrm>
          <a:prstGeom prst="rect">
            <a:avLst/>
          </a:prstGeom>
        </p:spPr>
        <p:txBody>
          <a:bodyPr/>
          <a:lstStyle/>
          <a:p>
            <a:pPr algn="ctr">
              <a:defRPr/>
            </a:pPr>
            <a:r>
              <a:rPr lang="en-US" sz="2200" b="1" dirty="0" smtClean="0"/>
              <a:t>“Train </a:t>
            </a:r>
            <a:r>
              <a:rPr lang="en-US" sz="2200" b="1" dirty="0"/>
              <a:t>as </a:t>
            </a:r>
            <a:r>
              <a:rPr lang="en-US" sz="2200" b="1" dirty="0" smtClean="0"/>
              <a:t>You Will Fight”, </a:t>
            </a:r>
            <a:r>
              <a:rPr lang="en-US" sz="2200" b="1" dirty="0"/>
              <a:t>as </a:t>
            </a:r>
            <a:r>
              <a:rPr lang="en-US" sz="2200" b="1" dirty="0" smtClean="0"/>
              <a:t>it relates </a:t>
            </a:r>
            <a:r>
              <a:rPr lang="en-US" sz="2200" b="1" dirty="0"/>
              <a:t>to </a:t>
            </a:r>
            <a:r>
              <a:rPr lang="en-US" sz="2200" b="1" dirty="0" smtClean="0"/>
              <a:t>PRT:</a:t>
            </a:r>
            <a:endParaRPr lang="en-US" sz="2200" b="1" dirty="0"/>
          </a:p>
          <a:p>
            <a:pPr marL="347472" indent="-347472">
              <a:defRPr/>
            </a:pPr>
            <a:endParaRPr lang="en-US" sz="2200" dirty="0"/>
          </a:p>
          <a:p>
            <a:pPr marL="347472" indent="-347472">
              <a:spcAft>
                <a:spcPts val="200"/>
              </a:spcAft>
              <a:buFont typeface="Arial" pitchFamily="34" charset="0"/>
              <a:buChar char="•"/>
              <a:defRPr/>
            </a:pPr>
            <a:r>
              <a:rPr lang="en-US" sz="2200" dirty="0"/>
              <a:t>PRT must support </a:t>
            </a:r>
            <a:r>
              <a:rPr lang="en-US" sz="2200" dirty="0" smtClean="0"/>
              <a:t>unified land operations </a:t>
            </a:r>
            <a:r>
              <a:rPr lang="en-US" sz="2200" dirty="0"/>
              <a:t>and promote quick transitions between missions. </a:t>
            </a:r>
          </a:p>
          <a:p>
            <a:pPr marL="347472" indent="-347472">
              <a:spcAft>
                <a:spcPts val="200"/>
              </a:spcAft>
              <a:buFont typeface="Arial" pitchFamily="34" charset="0"/>
              <a:buChar char="•"/>
              <a:defRPr/>
            </a:pPr>
            <a:r>
              <a:rPr lang="en-US" sz="2200" dirty="0"/>
              <a:t>PRT must support proficiency in combined arms operations and unified actions. </a:t>
            </a:r>
          </a:p>
          <a:p>
            <a:pPr marL="347472" indent="-347472">
              <a:spcAft>
                <a:spcPts val="200"/>
              </a:spcAft>
              <a:buFont typeface="Arial" pitchFamily="34" charset="0"/>
              <a:buChar char="•"/>
              <a:defRPr/>
            </a:pPr>
            <a:r>
              <a:rPr lang="en-US" sz="2200" dirty="0"/>
              <a:t>PRT focus is on training the fundamentals </a:t>
            </a:r>
            <a:r>
              <a:rPr lang="en-US" sz="2200" dirty="0" smtClean="0"/>
              <a:t>first.</a:t>
            </a:r>
          </a:p>
          <a:p>
            <a:pPr marL="347472" indent="-347472">
              <a:spcAft>
                <a:spcPts val="200"/>
              </a:spcAft>
              <a:buFont typeface="Arial" pitchFamily="34" charset="0"/>
              <a:buChar char="•"/>
              <a:defRPr/>
            </a:pPr>
            <a:r>
              <a:rPr lang="en-US" sz="2200" dirty="0" smtClean="0"/>
              <a:t>Ensure </a:t>
            </a:r>
            <a:r>
              <a:rPr lang="en-US" sz="2200" dirty="0"/>
              <a:t>PRT is performance-oriented, conducted under realistic conditions and mission focused. </a:t>
            </a:r>
          </a:p>
          <a:p>
            <a:pPr marL="347472" indent="-347472">
              <a:spcAft>
                <a:spcPts val="200"/>
              </a:spcAft>
              <a:buFont typeface="Arial" pitchFamily="34" charset="0"/>
              <a:buChar char="•"/>
              <a:defRPr/>
            </a:pPr>
            <a:r>
              <a:rPr lang="en-US" sz="2200" dirty="0"/>
              <a:t>PRT should incorporate challenging, complex, ambiguous and  uncomfortable situations. </a:t>
            </a:r>
          </a:p>
          <a:p>
            <a:pPr marL="347472" indent="-347472">
              <a:spcAft>
                <a:spcPts val="200"/>
              </a:spcAft>
              <a:buFont typeface="Arial" pitchFamily="34" charset="0"/>
              <a:buChar char="•"/>
              <a:defRPr/>
            </a:pPr>
            <a:r>
              <a:rPr lang="en-US" sz="2200" dirty="0"/>
              <a:t>Incorporate safety and composite risk management (CRM). </a:t>
            </a:r>
          </a:p>
          <a:p>
            <a:pPr marL="347472" indent="-347472">
              <a:spcAft>
                <a:spcPts val="200"/>
              </a:spcAft>
              <a:buFont typeface="Arial" pitchFamily="34" charset="0"/>
              <a:buChar char="•"/>
              <a:defRPr/>
            </a:pPr>
            <a:r>
              <a:rPr lang="en-US" sz="2200" dirty="0"/>
              <a:t>Conduct PRT under conditions that replicate the operational environment. </a:t>
            </a:r>
          </a:p>
          <a:p>
            <a:pPr marL="347472" indent="-347472">
              <a:spcAft>
                <a:spcPts val="200"/>
              </a:spcAft>
              <a:buFont typeface="Arial" pitchFamily="34" charset="0"/>
              <a:buChar char="•"/>
              <a:defRPr/>
            </a:pPr>
            <a:r>
              <a:rPr lang="en-US" sz="2200" dirty="0"/>
              <a:t>Conduct PRT while deployed. </a:t>
            </a:r>
          </a:p>
          <a:p>
            <a:pPr algn="ctr" eaLnBrk="0" hangingPunct="0">
              <a:defRPr/>
            </a:pPr>
            <a:endParaRPr lang="en-US" sz="2800" kern="0" dirty="0">
              <a:solidFill>
                <a:schemeClr val="tx2"/>
              </a:solidFill>
              <a:latin typeface="+mj-lt"/>
              <a:ea typeface="+mj-ea"/>
              <a:cs typeface="+mj-cs"/>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1824</TotalTime>
  <Words>2426</Words>
  <Application>Microsoft Office PowerPoint</Application>
  <PresentationFormat>On-screen Show (4:3)</PresentationFormat>
  <Paragraphs>417</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Times New Roman</vt:lpstr>
      <vt:lpstr>Default Design</vt:lpstr>
      <vt:lpstr>PowerPoint Presentation</vt:lpstr>
      <vt:lpstr>Terminal Learning Objective</vt:lpstr>
      <vt:lpstr>Physical Readiness Training   Philosophy</vt:lpstr>
      <vt:lpstr>Army Regulations and Doctrine in Support of PRT</vt:lpstr>
      <vt:lpstr>Principles of Army Training</vt:lpstr>
      <vt:lpstr>Commanders and Other Leaders are Responsible for Training </vt:lpstr>
      <vt:lpstr>Noncommissioned Officers Train Individuals, Crews and Small Teams </vt:lpstr>
      <vt:lpstr>Train to Standard</vt:lpstr>
      <vt:lpstr>Train as You Will Fight </vt:lpstr>
      <vt:lpstr>Train While Operating</vt:lpstr>
      <vt:lpstr>Train Fundamentals First</vt:lpstr>
      <vt:lpstr>Train Fundamentals First</vt:lpstr>
      <vt:lpstr>Train Fundamentals First (continued)</vt:lpstr>
      <vt:lpstr>Train Fundamentals First (continued)</vt:lpstr>
      <vt:lpstr>Leaders Train to Develop Adaptability</vt:lpstr>
      <vt:lpstr>Understand the Operational Environment</vt:lpstr>
      <vt:lpstr>Train to Sustain</vt:lpstr>
      <vt:lpstr>Conduct Multiechelon and Concurrent Training</vt:lpstr>
      <vt:lpstr>Army PRT System and Relationship to ARFORGEN</vt:lpstr>
      <vt:lpstr>Check on Learning</vt:lpstr>
      <vt:lpstr>Summary</vt:lpstr>
      <vt:lpstr>PowerPoint Presentation</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john.cobb</dc:creator>
  <cp:lastModifiedBy>john.cobb</cp:lastModifiedBy>
  <cp:revision>185</cp:revision>
  <dcterms:created xsi:type="dcterms:W3CDTF">2007-04-06T18:21:26Z</dcterms:created>
  <dcterms:modified xsi:type="dcterms:W3CDTF">2015-06-12T19:03:13Z</dcterms:modified>
</cp:coreProperties>
</file>