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4" r:id="rId2"/>
    <p:sldId id="279" r:id="rId3"/>
    <p:sldId id="280" r:id="rId4"/>
    <p:sldId id="281" r:id="rId5"/>
    <p:sldId id="282" r:id="rId6"/>
    <p:sldId id="283" r:id="rId7"/>
    <p:sldId id="285" r:id="rId8"/>
    <p:sldId id="286" r:id="rId9"/>
    <p:sldId id="287" r:id="rId10"/>
    <p:sldId id="288" r:id="rId11"/>
    <p:sldId id="289" r:id="rId12"/>
    <p:sldId id="290" r:id="rId13"/>
    <p:sldId id="291" r:id="rId14"/>
    <p:sldId id="292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5471E79-444C-4889-819F-E7565CAE5450}" v="499" dt="2023-12-28T20:18:00.21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40" d="100"/>
          <a:sy n="40" d="100"/>
        </p:scale>
        <p:origin x="99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B22EBC-9D52-51A0-8B31-419F1012ABE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F08D5F9-7C24-B86F-876B-327207D57D0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F99D8F-C1E9-1C29-D0D4-D5E95D730D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71826-63C1-41F7-820D-D87431EAE9F4}" type="datetimeFigureOut">
              <a:rPr lang="en-US" smtClean="0"/>
              <a:t>12/28/2023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FF3192-E07B-70BC-2BEB-AD4F1E076A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3AAE0D-558C-1DAA-72E3-2B987544AC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CEA15-3F2C-492B-9BA6-5B26AA0324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56935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211BA7-4834-081F-1811-971BA7574B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CB9636A-F737-5D93-4A9B-ED4B537082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F786C8-D411-DBE1-0595-5E6693B5E4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71826-63C1-41F7-820D-D87431EAE9F4}" type="datetimeFigureOut">
              <a:rPr lang="en-US" smtClean="0"/>
              <a:t>12/28/2023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1FFE20-2687-4290-AD5B-BC817F50AE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8618F8-57D4-52B9-1C74-FCE48E0815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CEA15-3F2C-492B-9BA6-5B26AA0324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83179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804001B-F6B4-CE4D-4C9F-DAF28A63E8D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7BC1E29-45E4-FDF8-48B8-E248112E2F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4C7CE2-5BB2-98C2-49B2-7ABDAA6C88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71826-63C1-41F7-820D-D87431EAE9F4}" type="datetimeFigureOut">
              <a:rPr lang="en-US" smtClean="0"/>
              <a:t>12/28/2023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9F3093-5F27-9745-EBC1-3BDDA9CC76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F654D5-C44A-72E4-F738-739258062F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CEA15-3F2C-492B-9BA6-5B26AA0324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153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555C9D-2FC6-2F26-1A5F-6A26BBD18A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2FCF41-57EE-D578-29DA-C555C23215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9A3ADE-3012-EFB4-5C21-E6970B1C9F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71826-63C1-41F7-820D-D87431EAE9F4}" type="datetimeFigureOut">
              <a:rPr lang="en-US" smtClean="0"/>
              <a:t>12/28/2023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3F3F1F-AC52-CA29-7AF3-4217135ABA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DA9B06-C36E-BF9A-0F88-B9E8413598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CEA15-3F2C-492B-9BA6-5B26AA0324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72325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444A50-8A36-7583-4608-090DB1730B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4EDF7C-5212-AEFB-E1E7-C5367C6261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6D7C8D-EA9B-04E2-2FAA-9A61122C02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71826-63C1-41F7-820D-D87431EAE9F4}" type="datetimeFigureOut">
              <a:rPr lang="en-US" smtClean="0"/>
              <a:t>12/28/2023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82BD23-0C2D-31A3-1B76-95121241B4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DFAB9D-741A-5EF8-0171-79B4CA9B9E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CEA15-3F2C-492B-9BA6-5B26AA0324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2269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EA8509-69A8-F5C2-7851-5FE87773D3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98AE55-0D06-6A5E-CABF-785A3FCE165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7A8C5F1-90B5-6EF8-3CEF-896F2F33403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0B65C99-D43E-AFC2-6E80-B2AD4E3A9E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71826-63C1-41F7-820D-D87431EAE9F4}" type="datetimeFigureOut">
              <a:rPr lang="en-US" smtClean="0"/>
              <a:t>12/28/2023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55016CC-8ADF-8E12-56FD-03361A364C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CFD3D55-88E1-68F3-0A68-094E16C6EB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CEA15-3F2C-492B-9BA6-5B26AA0324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0253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CE1418-8D0E-009D-7606-1DBE45F414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0C7C3E0-911A-8151-5A74-A99938EE84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A19C0CF-935E-A2A0-5DAF-E1716A3EFCD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06465E0-FD09-2B37-C66F-A152FE5EADC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6DDBA01-7EF6-78D3-466B-C62E13859B6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473F4E2-CE83-A0DA-8257-7964C9AADA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71826-63C1-41F7-820D-D87431EAE9F4}" type="datetimeFigureOut">
              <a:rPr lang="en-US" smtClean="0"/>
              <a:t>12/28/2023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4878C2D-C471-5135-287D-9F06A17D9A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895DE34-5B80-5688-E96C-5B99E59F29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CEA15-3F2C-492B-9BA6-5B26AA0324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14015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238213-DD51-A28B-60EC-6EFA35B738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B7E67D4-11EA-50BE-7E62-41964111DF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71826-63C1-41F7-820D-D87431EAE9F4}" type="datetimeFigureOut">
              <a:rPr lang="en-US" smtClean="0"/>
              <a:t>12/28/2023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1C7D547-AD0F-417D-E132-F0544B0039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CF00723-9BAF-B93E-414F-39D9F504B4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CEA15-3F2C-492B-9BA6-5B26AA0324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73912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DE203F5-89DD-A1DB-CF2F-FD820758AA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71826-63C1-41F7-820D-D87431EAE9F4}" type="datetimeFigureOut">
              <a:rPr lang="en-US" smtClean="0"/>
              <a:t>12/28/2023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0FE1D59-6047-AE6A-3F40-C7D5B1B214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E065EE2-AE35-56EC-C45B-8379875E02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CEA15-3F2C-492B-9BA6-5B26AA0324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529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5E1A15-C0AF-2253-6BA8-8F3221CADC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42FB04-8705-7499-AD81-E14EF44010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DD6367B-732A-474F-6B83-9D1273BBC4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574913B-B2AA-A84E-E805-0747D38414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71826-63C1-41F7-820D-D87431EAE9F4}" type="datetimeFigureOut">
              <a:rPr lang="en-US" smtClean="0"/>
              <a:t>12/28/2023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E3C9198-2D2A-E19F-5B2B-B71DD5D0C9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6DE79C7-35BB-7AA9-E6F8-1490539D48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CEA15-3F2C-492B-9BA6-5B26AA0324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6183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0A00DC-17BA-C5A8-E20A-49DE70BAD6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397F0FD-C240-77EA-5F54-37AC73C9F20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3CAF12F-BCEC-EC43-2875-CD108F4049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CDE9371-D6A4-E700-FA23-D8343DE4E0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71826-63C1-41F7-820D-D87431EAE9F4}" type="datetimeFigureOut">
              <a:rPr lang="en-US" smtClean="0"/>
              <a:t>12/28/2023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2788A83-0DDD-CFD7-FD3F-22412FCC3D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C71573F-DF45-3135-3E42-A28349F173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CEA15-3F2C-492B-9BA6-5B26AA0324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82233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DD9E607-9BF6-877E-1AC2-62BE8F13DF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CA8535F-DB25-A1D4-62AC-4DFD8E0389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9D50EC-EE7C-B077-0D1F-A1189230778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571826-63C1-41F7-820D-D87431EAE9F4}" type="datetimeFigureOut">
              <a:rPr lang="en-US" smtClean="0"/>
              <a:t>12/28/2023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1321AD-6919-78B2-8579-7E1D7853155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73387A-FE1E-F6B5-2AAB-6BC3687ACF8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CCEA15-3F2C-492B-9BA6-5B26AA0324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5175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2">
            <a:extLst>
              <a:ext uri="{FF2B5EF4-FFF2-40B4-BE49-F238E27FC236}">
                <a16:creationId xmlns:a16="http://schemas.microsoft.com/office/drawing/2014/main" id="{326581E9-1081-3A9E-534D-DF4515D55C1E}"/>
              </a:ext>
            </a:extLst>
          </p:cNvPr>
          <p:cNvSpPr/>
          <p:nvPr/>
        </p:nvSpPr>
        <p:spPr>
          <a:xfrm>
            <a:off x="803567" y="505689"/>
            <a:ext cx="4921825" cy="292331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Arial Black" panose="020B0A04020102020204" pitchFamily="34" charset="0"/>
              </a:rPr>
              <a:t>14 June 1775</a:t>
            </a:r>
          </a:p>
        </p:txBody>
      </p:sp>
      <p:sp>
        <p:nvSpPr>
          <p:cNvPr id="4" name="1">
            <a:extLst>
              <a:ext uri="{FF2B5EF4-FFF2-40B4-BE49-F238E27FC236}">
                <a16:creationId xmlns:a16="http://schemas.microsoft.com/office/drawing/2014/main" id="{1D2B6FA4-019D-B5AF-33B8-615842EC2D90}"/>
              </a:ext>
            </a:extLst>
          </p:cNvPr>
          <p:cNvSpPr>
            <a:spLocks/>
          </p:cNvSpPr>
          <p:nvPr/>
        </p:nvSpPr>
        <p:spPr>
          <a:xfrm>
            <a:off x="803567" y="519546"/>
            <a:ext cx="4921825" cy="292330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Arial Black" panose="020B0A04020102020204" pitchFamily="34" charset="0"/>
              </a:rPr>
              <a:t>When did NCO</a:t>
            </a:r>
          </a:p>
          <a:p>
            <a:pPr algn="ctr"/>
            <a:r>
              <a:rPr lang="en-US" b="1" dirty="0">
                <a:latin typeface="Arial Black" panose="020B0A04020102020204" pitchFamily="34" charset="0"/>
              </a:rPr>
              <a:t>History Begin?</a:t>
            </a:r>
            <a:endParaRPr lang="en-US" dirty="0">
              <a:latin typeface="Arial Black" panose="020B0A04020102020204" pitchFamily="34" charset="0"/>
            </a:endParaRPr>
          </a:p>
        </p:txBody>
      </p:sp>
      <p:sp>
        <p:nvSpPr>
          <p:cNvPr id="8" name="2">
            <a:extLst>
              <a:ext uri="{FF2B5EF4-FFF2-40B4-BE49-F238E27FC236}">
                <a16:creationId xmlns:a16="http://schemas.microsoft.com/office/drawing/2014/main" id="{F0516B53-9496-DAFE-D59F-0DD54370DB7C}"/>
              </a:ext>
            </a:extLst>
          </p:cNvPr>
          <p:cNvSpPr/>
          <p:nvPr/>
        </p:nvSpPr>
        <p:spPr>
          <a:xfrm>
            <a:off x="6192985" y="505689"/>
            <a:ext cx="4921825" cy="292331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Arial Black" panose="020B0A04020102020204" pitchFamily="34" charset="0"/>
              </a:rPr>
              <a:t>French, British, and Prussian</a:t>
            </a:r>
          </a:p>
        </p:txBody>
      </p:sp>
      <p:sp>
        <p:nvSpPr>
          <p:cNvPr id="11" name="1">
            <a:extLst>
              <a:ext uri="{FF2B5EF4-FFF2-40B4-BE49-F238E27FC236}">
                <a16:creationId xmlns:a16="http://schemas.microsoft.com/office/drawing/2014/main" id="{F9AE54C0-0BF9-7CC3-9295-1B44977E76C8}"/>
              </a:ext>
            </a:extLst>
          </p:cNvPr>
          <p:cNvSpPr>
            <a:spLocks/>
          </p:cNvSpPr>
          <p:nvPr/>
        </p:nvSpPr>
        <p:spPr>
          <a:xfrm>
            <a:off x="6192984" y="484907"/>
            <a:ext cx="4921825" cy="292330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Arial Black" panose="020B0A04020102020204" pitchFamily="34" charset="0"/>
              </a:rPr>
              <a:t>American NCO is a blend</a:t>
            </a:r>
          </a:p>
          <a:p>
            <a:pPr algn="ctr"/>
            <a:r>
              <a:rPr lang="en-US" b="1" dirty="0">
                <a:latin typeface="Arial Black" panose="020B0A04020102020204" pitchFamily="34" charset="0"/>
              </a:rPr>
              <a:t>of what Armies?</a:t>
            </a:r>
            <a:endParaRPr lang="en-US" dirty="0">
              <a:latin typeface="Arial Black" panose="020B0A04020102020204" pitchFamily="34" charset="0"/>
            </a:endParaRPr>
          </a:p>
        </p:txBody>
      </p:sp>
      <p:sp>
        <p:nvSpPr>
          <p:cNvPr id="12" name="2">
            <a:extLst>
              <a:ext uri="{FF2B5EF4-FFF2-40B4-BE49-F238E27FC236}">
                <a16:creationId xmlns:a16="http://schemas.microsoft.com/office/drawing/2014/main" id="{0B52DB99-3E83-D9A0-B394-3C4948647E5C}"/>
              </a:ext>
            </a:extLst>
          </p:cNvPr>
          <p:cNvSpPr/>
          <p:nvPr/>
        </p:nvSpPr>
        <p:spPr>
          <a:xfrm>
            <a:off x="775858" y="3775362"/>
            <a:ext cx="4921825" cy="292331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dirty="0">
                <a:latin typeface="Arial Black" panose="020B0A04020102020204" pitchFamily="34" charset="0"/>
              </a:rPr>
              <a:t>Inspector General Fredich Von Steuben wrote</a:t>
            </a:r>
          </a:p>
          <a:p>
            <a:pPr algn="ctr"/>
            <a:r>
              <a:rPr lang="en-US" dirty="0">
                <a:latin typeface="Arial Black" panose="020B0A04020102020204" pitchFamily="34" charset="0"/>
              </a:rPr>
              <a:t>"Regulations for the Order and Discipline of the</a:t>
            </a:r>
          </a:p>
          <a:p>
            <a:pPr algn="ctr"/>
            <a:r>
              <a:rPr lang="en-US" dirty="0">
                <a:latin typeface="Arial Black" panose="020B0A04020102020204" pitchFamily="34" charset="0"/>
              </a:rPr>
              <a:t>Troops of the US" aka The Blue Book</a:t>
            </a:r>
          </a:p>
        </p:txBody>
      </p:sp>
      <p:sp>
        <p:nvSpPr>
          <p:cNvPr id="13" name="1">
            <a:extLst>
              <a:ext uri="{FF2B5EF4-FFF2-40B4-BE49-F238E27FC236}">
                <a16:creationId xmlns:a16="http://schemas.microsoft.com/office/drawing/2014/main" id="{14DB1B70-7A0F-FA2F-3D5A-477D75723966}"/>
              </a:ext>
            </a:extLst>
          </p:cNvPr>
          <p:cNvSpPr>
            <a:spLocks/>
          </p:cNvSpPr>
          <p:nvPr/>
        </p:nvSpPr>
        <p:spPr>
          <a:xfrm>
            <a:off x="775857" y="3761507"/>
            <a:ext cx="4921825" cy="292330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Arial Black" panose="020B0A04020102020204" pitchFamily="34" charset="0"/>
              </a:rPr>
              <a:t>Who standardized NCO</a:t>
            </a:r>
          </a:p>
          <a:p>
            <a:pPr algn="ctr"/>
            <a:r>
              <a:rPr lang="en-US" b="1" dirty="0">
                <a:latin typeface="Arial Black" panose="020B0A04020102020204" pitchFamily="34" charset="0"/>
              </a:rPr>
              <a:t>duties? How?</a:t>
            </a:r>
            <a:endParaRPr lang="en-US" dirty="0">
              <a:latin typeface="Arial Black" panose="020B0A04020102020204" pitchFamily="34" charset="0"/>
            </a:endParaRPr>
          </a:p>
        </p:txBody>
      </p:sp>
      <p:sp>
        <p:nvSpPr>
          <p:cNvPr id="14" name="2">
            <a:extLst>
              <a:ext uri="{FF2B5EF4-FFF2-40B4-BE49-F238E27FC236}">
                <a16:creationId xmlns:a16="http://schemas.microsoft.com/office/drawing/2014/main" id="{5C967381-94DF-B9B1-4745-0A86EBB95854}"/>
              </a:ext>
            </a:extLst>
          </p:cNvPr>
          <p:cNvSpPr/>
          <p:nvPr/>
        </p:nvSpPr>
        <p:spPr>
          <a:xfrm>
            <a:off x="6192985" y="3789217"/>
            <a:ext cx="4921825" cy="292331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Arial Black" panose="020B0A04020102020204" pitchFamily="34" charset="0"/>
              </a:rPr>
              <a:t>Corporals, Sergeants, 1SG, Quartermaster</a:t>
            </a:r>
          </a:p>
          <a:p>
            <a:pPr algn="ctr"/>
            <a:r>
              <a:rPr lang="en-US" dirty="0">
                <a:latin typeface="Arial Black" panose="020B0A04020102020204" pitchFamily="34" charset="0"/>
              </a:rPr>
              <a:t>Sergeants, Sergeant Major</a:t>
            </a:r>
          </a:p>
        </p:txBody>
      </p:sp>
      <p:sp>
        <p:nvSpPr>
          <p:cNvPr id="15" name="1">
            <a:extLst>
              <a:ext uri="{FF2B5EF4-FFF2-40B4-BE49-F238E27FC236}">
                <a16:creationId xmlns:a16="http://schemas.microsoft.com/office/drawing/2014/main" id="{075FBF39-B0DD-2392-E7D7-F477DF6C33E7}"/>
              </a:ext>
            </a:extLst>
          </p:cNvPr>
          <p:cNvSpPr>
            <a:spLocks/>
          </p:cNvSpPr>
          <p:nvPr/>
        </p:nvSpPr>
        <p:spPr>
          <a:xfrm>
            <a:off x="6192983" y="3789219"/>
            <a:ext cx="4921825" cy="292330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Arial Black" panose="020B0A04020102020204" pitchFamily="34" charset="0"/>
              </a:rPr>
              <a:t>Early on what did the Enlisted</a:t>
            </a:r>
          </a:p>
          <a:p>
            <a:pPr algn="ctr"/>
            <a:r>
              <a:rPr lang="en-US" b="1" dirty="0">
                <a:latin typeface="Arial Black" panose="020B0A04020102020204" pitchFamily="34" charset="0"/>
              </a:rPr>
              <a:t>Ranks consist of?</a:t>
            </a:r>
            <a:endParaRPr lang="en-US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94535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4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6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500"/>
                            </p:stCondLst>
                            <p:childTnLst>
                              <p:par>
                                <p:cTn id="70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8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500"/>
                            </p:stCondLst>
                            <p:childTnLst>
                              <p:par>
                                <p:cTn id="82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0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500"/>
                            </p:stCondLst>
                            <p:childTnLst>
                              <p:par>
                                <p:cTn id="94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4" grpId="0" animBg="1"/>
      <p:bldP spid="4" grpId="1" animBg="1"/>
      <p:bldP spid="8" grpId="0" animBg="1"/>
      <p:bldP spid="8" grpId="1" animBg="1"/>
      <p:bldP spid="11" grpId="0" animBg="1"/>
      <p:bldP spid="11" grpId="1" animBg="1"/>
      <p:bldP spid="12" grpId="0" animBg="1"/>
      <p:bldP spid="12" grpId="1" animBg="1"/>
      <p:bldP spid="13" grpId="0" animBg="1"/>
      <p:bldP spid="13" grpId="1" animBg="1"/>
      <p:bldP spid="14" grpId="0" animBg="1"/>
      <p:bldP spid="14" grpId="1" animBg="1"/>
      <p:bldP spid="15" grpId="0" animBg="1"/>
      <p:bldP spid="15" grpId="1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2">
            <a:extLst>
              <a:ext uri="{FF2B5EF4-FFF2-40B4-BE49-F238E27FC236}">
                <a16:creationId xmlns:a16="http://schemas.microsoft.com/office/drawing/2014/main" id="{326581E9-1081-3A9E-534D-DF4515D55C1E}"/>
              </a:ext>
            </a:extLst>
          </p:cNvPr>
          <p:cNvSpPr/>
          <p:nvPr/>
        </p:nvSpPr>
        <p:spPr>
          <a:xfrm>
            <a:off x="803567" y="505689"/>
            <a:ext cx="4921825" cy="292331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Arial Black" panose="020B0A04020102020204" pitchFamily="34" charset="0"/>
              </a:rPr>
              <a:t>Drills are simply standardized ways of doing something.</a:t>
            </a:r>
          </a:p>
        </p:txBody>
      </p:sp>
      <p:sp>
        <p:nvSpPr>
          <p:cNvPr id="4" name="1">
            <a:extLst>
              <a:ext uri="{FF2B5EF4-FFF2-40B4-BE49-F238E27FC236}">
                <a16:creationId xmlns:a16="http://schemas.microsoft.com/office/drawing/2014/main" id="{1D2B6FA4-019D-B5AF-33B8-615842EC2D90}"/>
              </a:ext>
            </a:extLst>
          </p:cNvPr>
          <p:cNvSpPr>
            <a:spLocks/>
          </p:cNvSpPr>
          <p:nvPr/>
        </p:nvSpPr>
        <p:spPr>
          <a:xfrm>
            <a:off x="803567" y="505691"/>
            <a:ext cx="4921825" cy="292330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Arial Black" panose="020B0A04020102020204" pitchFamily="34" charset="0"/>
              </a:rPr>
              <a:t>What are drills?</a:t>
            </a:r>
            <a:endParaRPr lang="en-US" dirty="0">
              <a:latin typeface="Arial Black" panose="020B0A04020102020204" pitchFamily="34" charset="0"/>
            </a:endParaRPr>
          </a:p>
        </p:txBody>
      </p:sp>
      <p:sp>
        <p:nvSpPr>
          <p:cNvPr id="8" name="2">
            <a:extLst>
              <a:ext uri="{FF2B5EF4-FFF2-40B4-BE49-F238E27FC236}">
                <a16:creationId xmlns:a16="http://schemas.microsoft.com/office/drawing/2014/main" id="{F0516B53-9496-DAFE-D59F-0DD54370DB7C}"/>
              </a:ext>
            </a:extLst>
          </p:cNvPr>
          <p:cNvSpPr/>
          <p:nvPr/>
        </p:nvSpPr>
        <p:spPr>
          <a:xfrm>
            <a:off x="6192985" y="505689"/>
            <a:ext cx="4921825" cy="292331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Arial Black" panose="020B0A04020102020204" pitchFamily="34" charset="0"/>
              </a:rPr>
              <a:t>Battle Drills and Crew Drills</a:t>
            </a:r>
          </a:p>
        </p:txBody>
      </p:sp>
      <p:sp>
        <p:nvSpPr>
          <p:cNvPr id="11" name="1">
            <a:extLst>
              <a:ext uri="{FF2B5EF4-FFF2-40B4-BE49-F238E27FC236}">
                <a16:creationId xmlns:a16="http://schemas.microsoft.com/office/drawing/2014/main" id="{F9AE54C0-0BF9-7CC3-9295-1B44977E76C8}"/>
              </a:ext>
            </a:extLst>
          </p:cNvPr>
          <p:cNvSpPr>
            <a:spLocks/>
          </p:cNvSpPr>
          <p:nvPr/>
        </p:nvSpPr>
        <p:spPr>
          <a:xfrm>
            <a:off x="6192984" y="505689"/>
            <a:ext cx="4921825" cy="292330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Arial Black" panose="020B0A04020102020204" pitchFamily="34" charset="0"/>
              </a:rPr>
              <a:t>What are 2 types of drills?</a:t>
            </a:r>
            <a:endParaRPr lang="en-US" dirty="0">
              <a:latin typeface="Arial Black" panose="020B0A04020102020204" pitchFamily="34" charset="0"/>
            </a:endParaRPr>
          </a:p>
        </p:txBody>
      </p:sp>
      <p:sp>
        <p:nvSpPr>
          <p:cNvPr id="12" name="2">
            <a:extLst>
              <a:ext uri="{FF2B5EF4-FFF2-40B4-BE49-F238E27FC236}">
                <a16:creationId xmlns:a16="http://schemas.microsoft.com/office/drawing/2014/main" id="{0B52DB99-3E83-D9A0-B394-3C4948647E5C}"/>
              </a:ext>
            </a:extLst>
          </p:cNvPr>
          <p:cNvSpPr/>
          <p:nvPr/>
        </p:nvSpPr>
        <p:spPr>
          <a:xfrm>
            <a:off x="775858" y="3775362"/>
            <a:ext cx="4921825" cy="292331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Arial Black" panose="020B0A04020102020204" pitchFamily="34" charset="0"/>
              </a:rPr>
              <a:t>Are trained responses to enemy actions or leaders orders.</a:t>
            </a:r>
          </a:p>
        </p:txBody>
      </p:sp>
      <p:sp>
        <p:nvSpPr>
          <p:cNvPr id="13" name="1">
            <a:extLst>
              <a:ext uri="{FF2B5EF4-FFF2-40B4-BE49-F238E27FC236}">
                <a16:creationId xmlns:a16="http://schemas.microsoft.com/office/drawing/2014/main" id="{14DB1B70-7A0F-FA2F-3D5A-477D75723966}"/>
              </a:ext>
            </a:extLst>
          </p:cNvPr>
          <p:cNvSpPr>
            <a:spLocks/>
          </p:cNvSpPr>
          <p:nvPr/>
        </p:nvSpPr>
        <p:spPr>
          <a:xfrm>
            <a:off x="775857" y="3775362"/>
            <a:ext cx="4921825" cy="292330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Arial Black" panose="020B0A04020102020204" pitchFamily="34" charset="0"/>
              </a:rPr>
              <a:t>What are Battle Drills?</a:t>
            </a:r>
            <a:endParaRPr lang="en-US" dirty="0">
              <a:latin typeface="Arial Black" panose="020B0A04020102020204" pitchFamily="34" charset="0"/>
            </a:endParaRPr>
          </a:p>
        </p:txBody>
      </p:sp>
      <p:sp>
        <p:nvSpPr>
          <p:cNvPr id="14" name="2">
            <a:extLst>
              <a:ext uri="{FF2B5EF4-FFF2-40B4-BE49-F238E27FC236}">
                <a16:creationId xmlns:a16="http://schemas.microsoft.com/office/drawing/2014/main" id="{5C967381-94DF-B9B1-4745-0A86EBB95854}"/>
              </a:ext>
            </a:extLst>
          </p:cNvPr>
          <p:cNvSpPr/>
          <p:nvPr/>
        </p:nvSpPr>
        <p:spPr>
          <a:xfrm>
            <a:off x="6192985" y="3789217"/>
            <a:ext cx="4921825" cy="292331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Arial Black" panose="020B0A04020102020204" pitchFamily="34" charset="0"/>
              </a:rPr>
              <a:t>Are trained actions of crews in regards to a weapons system.</a:t>
            </a:r>
          </a:p>
        </p:txBody>
      </p:sp>
      <p:sp>
        <p:nvSpPr>
          <p:cNvPr id="15" name="1">
            <a:extLst>
              <a:ext uri="{FF2B5EF4-FFF2-40B4-BE49-F238E27FC236}">
                <a16:creationId xmlns:a16="http://schemas.microsoft.com/office/drawing/2014/main" id="{075FBF39-B0DD-2392-E7D7-F477DF6C33E7}"/>
              </a:ext>
            </a:extLst>
          </p:cNvPr>
          <p:cNvSpPr>
            <a:spLocks/>
          </p:cNvSpPr>
          <p:nvPr/>
        </p:nvSpPr>
        <p:spPr>
          <a:xfrm>
            <a:off x="6192984" y="3775362"/>
            <a:ext cx="4921825" cy="292330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Arial Black" panose="020B0A04020102020204" pitchFamily="34" charset="0"/>
              </a:rPr>
              <a:t>What are Crew Drills?</a:t>
            </a:r>
            <a:endParaRPr lang="en-US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11047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4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6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500"/>
                            </p:stCondLst>
                            <p:childTnLst>
                              <p:par>
                                <p:cTn id="70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8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500"/>
                            </p:stCondLst>
                            <p:childTnLst>
                              <p:par>
                                <p:cTn id="82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0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500"/>
                            </p:stCondLst>
                            <p:childTnLst>
                              <p:par>
                                <p:cTn id="94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4" grpId="0" animBg="1"/>
      <p:bldP spid="4" grpId="1" animBg="1"/>
      <p:bldP spid="8" grpId="0" animBg="1"/>
      <p:bldP spid="8" grpId="1" animBg="1"/>
      <p:bldP spid="11" grpId="0" animBg="1"/>
      <p:bldP spid="11" grpId="1" animBg="1"/>
      <p:bldP spid="12" grpId="0" animBg="1"/>
      <p:bldP spid="12" grpId="1" animBg="1"/>
      <p:bldP spid="13" grpId="0" animBg="1"/>
      <p:bldP spid="13" grpId="1" animBg="1"/>
      <p:bldP spid="14" grpId="0" animBg="1"/>
      <p:bldP spid="14" grpId="1" animBg="1"/>
      <p:bldP spid="15" grpId="0" animBg="1"/>
      <p:bldP spid="15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2">
            <a:extLst>
              <a:ext uri="{FF2B5EF4-FFF2-40B4-BE49-F238E27FC236}">
                <a16:creationId xmlns:a16="http://schemas.microsoft.com/office/drawing/2014/main" id="{326581E9-1081-3A9E-534D-DF4515D55C1E}"/>
              </a:ext>
            </a:extLst>
          </p:cNvPr>
          <p:cNvSpPr/>
          <p:nvPr/>
        </p:nvSpPr>
        <p:spPr>
          <a:xfrm>
            <a:off x="803567" y="505689"/>
            <a:ext cx="4921825" cy="292331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Arial Black" panose="020B0A04020102020204" pitchFamily="34" charset="0"/>
              </a:rPr>
              <a:t>After Action Reviews are implemented to improve</a:t>
            </a:r>
          </a:p>
          <a:p>
            <a:pPr algn="ctr"/>
            <a:r>
              <a:rPr lang="en-US" dirty="0">
                <a:latin typeface="Arial Black" panose="020B0A04020102020204" pitchFamily="34" charset="0"/>
              </a:rPr>
              <a:t>training and are not critiques. It consists of what</a:t>
            </a:r>
          </a:p>
          <a:p>
            <a:pPr algn="ctr"/>
            <a:r>
              <a:rPr lang="en-US" dirty="0">
                <a:latin typeface="Arial Black" panose="020B0A04020102020204" pitchFamily="34" charset="0"/>
              </a:rPr>
              <a:t>happened, what was suppose to happen, improvements and </a:t>
            </a:r>
            <a:r>
              <a:rPr lang="en-US" dirty="0" err="1">
                <a:latin typeface="Arial Black" panose="020B0A04020102020204" pitchFamily="34" charset="0"/>
              </a:rPr>
              <a:t>sustainments</a:t>
            </a:r>
            <a:r>
              <a:rPr lang="en-US" dirty="0">
                <a:latin typeface="Arial Black" panose="020B0A04020102020204" pitchFamily="34" charset="0"/>
              </a:rPr>
              <a:t>.</a:t>
            </a:r>
          </a:p>
        </p:txBody>
      </p:sp>
      <p:sp>
        <p:nvSpPr>
          <p:cNvPr id="4" name="1">
            <a:extLst>
              <a:ext uri="{FF2B5EF4-FFF2-40B4-BE49-F238E27FC236}">
                <a16:creationId xmlns:a16="http://schemas.microsoft.com/office/drawing/2014/main" id="{1D2B6FA4-019D-B5AF-33B8-615842EC2D90}"/>
              </a:ext>
            </a:extLst>
          </p:cNvPr>
          <p:cNvSpPr>
            <a:spLocks/>
          </p:cNvSpPr>
          <p:nvPr/>
        </p:nvSpPr>
        <p:spPr>
          <a:xfrm>
            <a:off x="775857" y="505689"/>
            <a:ext cx="4921825" cy="292330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Arial Black" panose="020B0A04020102020204" pitchFamily="34" charset="0"/>
              </a:rPr>
              <a:t>What are AAR's?</a:t>
            </a:r>
            <a:endParaRPr lang="en-US" dirty="0">
              <a:latin typeface="Arial Black" panose="020B0A04020102020204" pitchFamily="34" charset="0"/>
            </a:endParaRPr>
          </a:p>
        </p:txBody>
      </p:sp>
      <p:sp>
        <p:nvSpPr>
          <p:cNvPr id="8" name="2">
            <a:extLst>
              <a:ext uri="{FF2B5EF4-FFF2-40B4-BE49-F238E27FC236}">
                <a16:creationId xmlns:a16="http://schemas.microsoft.com/office/drawing/2014/main" id="{F0516B53-9496-DAFE-D59F-0DD54370DB7C}"/>
              </a:ext>
            </a:extLst>
          </p:cNvPr>
          <p:cNvSpPr/>
          <p:nvPr/>
        </p:nvSpPr>
        <p:spPr>
          <a:xfrm>
            <a:off x="6192985" y="505689"/>
            <a:ext cx="4921825" cy="292331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Arial Black" panose="020B0A04020102020204" pitchFamily="34" charset="0"/>
              </a:rPr>
              <a:t>STT facilitates critical tasks that support the company METL.</a:t>
            </a:r>
          </a:p>
        </p:txBody>
      </p:sp>
      <p:sp>
        <p:nvSpPr>
          <p:cNvPr id="11" name="1">
            <a:extLst>
              <a:ext uri="{FF2B5EF4-FFF2-40B4-BE49-F238E27FC236}">
                <a16:creationId xmlns:a16="http://schemas.microsoft.com/office/drawing/2014/main" id="{F9AE54C0-0BF9-7CC3-9295-1B44977E76C8}"/>
              </a:ext>
            </a:extLst>
          </p:cNvPr>
          <p:cNvSpPr>
            <a:spLocks/>
          </p:cNvSpPr>
          <p:nvPr/>
        </p:nvSpPr>
        <p:spPr>
          <a:xfrm>
            <a:off x="6192983" y="505688"/>
            <a:ext cx="4921825" cy="292330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Arial Black" panose="020B0A04020102020204" pitchFamily="34" charset="0"/>
              </a:rPr>
              <a:t>How does STT support METL?</a:t>
            </a:r>
            <a:endParaRPr lang="en-US" dirty="0">
              <a:latin typeface="Arial Black" panose="020B0A04020102020204" pitchFamily="34" charset="0"/>
            </a:endParaRPr>
          </a:p>
        </p:txBody>
      </p:sp>
      <p:sp>
        <p:nvSpPr>
          <p:cNvPr id="12" name="2">
            <a:extLst>
              <a:ext uri="{FF2B5EF4-FFF2-40B4-BE49-F238E27FC236}">
                <a16:creationId xmlns:a16="http://schemas.microsoft.com/office/drawing/2014/main" id="{0B52DB99-3E83-D9A0-B394-3C4948647E5C}"/>
              </a:ext>
            </a:extLst>
          </p:cNvPr>
          <p:cNvSpPr/>
          <p:nvPr/>
        </p:nvSpPr>
        <p:spPr>
          <a:xfrm>
            <a:off x="775858" y="3775362"/>
            <a:ext cx="4921825" cy="292331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>
                <a:latin typeface="Arial Black" panose="020B0A04020102020204" pitchFamily="34" charset="0"/>
              </a:rPr>
              <a:t>Plt</a:t>
            </a:r>
            <a:r>
              <a:rPr lang="en-US" dirty="0">
                <a:latin typeface="Arial Black" panose="020B0A04020102020204" pitchFamily="34" charset="0"/>
              </a:rPr>
              <a:t> Leader, </a:t>
            </a:r>
            <a:r>
              <a:rPr lang="en-US" dirty="0" err="1">
                <a:latin typeface="Arial Black" panose="020B0A04020102020204" pitchFamily="34" charset="0"/>
              </a:rPr>
              <a:t>Plt</a:t>
            </a:r>
            <a:r>
              <a:rPr lang="en-US" dirty="0">
                <a:latin typeface="Arial Black" panose="020B0A04020102020204" pitchFamily="34" charset="0"/>
              </a:rPr>
              <a:t> Sgt, and SQ-L.. Topics include:</a:t>
            </a:r>
          </a:p>
          <a:p>
            <a:pPr algn="ctr"/>
            <a:r>
              <a:rPr lang="en-US" dirty="0">
                <a:latin typeface="Arial Black" panose="020B0A04020102020204" pitchFamily="34" charset="0"/>
              </a:rPr>
              <a:t>squad training assessments, </a:t>
            </a:r>
            <a:r>
              <a:rPr lang="en-US" dirty="0" err="1">
                <a:latin typeface="Arial Black" panose="020B0A04020102020204" pitchFamily="34" charset="0"/>
              </a:rPr>
              <a:t>plt</a:t>
            </a:r>
            <a:r>
              <a:rPr lang="en-US" dirty="0">
                <a:latin typeface="Arial Black" panose="020B0A04020102020204" pitchFamily="34" charset="0"/>
              </a:rPr>
              <a:t> leader's assessment,</a:t>
            </a:r>
          </a:p>
          <a:p>
            <a:pPr algn="ctr"/>
            <a:r>
              <a:rPr lang="en-US" dirty="0">
                <a:latin typeface="Arial Black" panose="020B0A04020102020204" pitchFamily="34" charset="0"/>
              </a:rPr>
              <a:t>future training exercises, command guidance</a:t>
            </a:r>
          </a:p>
        </p:txBody>
      </p:sp>
      <p:sp>
        <p:nvSpPr>
          <p:cNvPr id="13" name="1">
            <a:extLst>
              <a:ext uri="{FF2B5EF4-FFF2-40B4-BE49-F238E27FC236}">
                <a16:creationId xmlns:a16="http://schemas.microsoft.com/office/drawing/2014/main" id="{14DB1B70-7A0F-FA2F-3D5A-477D75723966}"/>
              </a:ext>
            </a:extLst>
          </p:cNvPr>
          <p:cNvSpPr>
            <a:spLocks/>
          </p:cNvSpPr>
          <p:nvPr/>
        </p:nvSpPr>
        <p:spPr>
          <a:xfrm>
            <a:off x="775856" y="3775360"/>
            <a:ext cx="4921825" cy="292330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Arial Black" panose="020B0A04020102020204" pitchFamily="34" charset="0"/>
              </a:rPr>
              <a:t>In addition to CO &amp; BN</a:t>
            </a:r>
          </a:p>
          <a:p>
            <a:pPr algn="ctr"/>
            <a:r>
              <a:rPr lang="en-US" b="1" dirty="0">
                <a:latin typeface="Arial Black" panose="020B0A04020102020204" pitchFamily="34" charset="0"/>
              </a:rPr>
              <a:t>training meetings, there</a:t>
            </a:r>
          </a:p>
          <a:p>
            <a:pPr algn="ctr"/>
            <a:r>
              <a:rPr lang="en-US" b="1" dirty="0">
                <a:latin typeface="Arial Black" panose="020B0A04020102020204" pitchFamily="34" charset="0"/>
              </a:rPr>
              <a:t>should be </a:t>
            </a:r>
            <a:r>
              <a:rPr lang="en-US" b="1" dirty="0" err="1">
                <a:latin typeface="Arial Black" panose="020B0A04020102020204" pitchFamily="34" charset="0"/>
              </a:rPr>
              <a:t>plt</a:t>
            </a:r>
            <a:r>
              <a:rPr lang="en-US" b="1" dirty="0">
                <a:latin typeface="Arial Black" panose="020B0A04020102020204" pitchFamily="34" charset="0"/>
              </a:rPr>
              <a:t> level training</a:t>
            </a:r>
          </a:p>
          <a:p>
            <a:pPr algn="ctr"/>
            <a:r>
              <a:rPr lang="en-US" b="1" dirty="0">
                <a:latin typeface="Arial Black" panose="020B0A04020102020204" pitchFamily="34" charset="0"/>
              </a:rPr>
              <a:t>meeting. Who is involved</a:t>
            </a:r>
          </a:p>
          <a:p>
            <a:pPr algn="ctr"/>
            <a:r>
              <a:rPr lang="en-US" b="1" dirty="0">
                <a:latin typeface="Arial Black" panose="020B0A04020102020204" pitchFamily="34" charset="0"/>
              </a:rPr>
              <a:t>in </a:t>
            </a:r>
            <a:r>
              <a:rPr lang="en-US" b="1" dirty="0" err="1">
                <a:latin typeface="Arial Black" panose="020B0A04020102020204" pitchFamily="34" charset="0"/>
              </a:rPr>
              <a:t>plt</a:t>
            </a:r>
            <a:r>
              <a:rPr lang="en-US" b="1" dirty="0">
                <a:latin typeface="Arial Black" panose="020B0A04020102020204" pitchFamily="34" charset="0"/>
              </a:rPr>
              <a:t> level training</a:t>
            </a:r>
          </a:p>
          <a:p>
            <a:pPr algn="ctr"/>
            <a:r>
              <a:rPr lang="en-US" b="1" dirty="0">
                <a:latin typeface="Arial Black" panose="020B0A04020102020204" pitchFamily="34" charset="0"/>
              </a:rPr>
              <a:t>meeting? Substance?</a:t>
            </a:r>
            <a:endParaRPr lang="en-US" dirty="0">
              <a:latin typeface="Arial Black" panose="020B0A04020102020204" pitchFamily="34" charset="0"/>
            </a:endParaRPr>
          </a:p>
        </p:txBody>
      </p:sp>
      <p:sp>
        <p:nvSpPr>
          <p:cNvPr id="14" name="2">
            <a:extLst>
              <a:ext uri="{FF2B5EF4-FFF2-40B4-BE49-F238E27FC236}">
                <a16:creationId xmlns:a16="http://schemas.microsoft.com/office/drawing/2014/main" id="{5C967381-94DF-B9B1-4745-0A86EBB95854}"/>
              </a:ext>
            </a:extLst>
          </p:cNvPr>
          <p:cNvSpPr/>
          <p:nvPr/>
        </p:nvSpPr>
        <p:spPr>
          <a:xfrm>
            <a:off x="6192985" y="3789217"/>
            <a:ext cx="4921825" cy="292331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Arial Black" panose="020B0A04020102020204" pitchFamily="34" charset="0"/>
              </a:rPr>
              <a:t>It is their duty to counsel and develop soldiers.</a:t>
            </a:r>
          </a:p>
        </p:txBody>
      </p:sp>
      <p:sp>
        <p:nvSpPr>
          <p:cNvPr id="15" name="1">
            <a:extLst>
              <a:ext uri="{FF2B5EF4-FFF2-40B4-BE49-F238E27FC236}">
                <a16:creationId xmlns:a16="http://schemas.microsoft.com/office/drawing/2014/main" id="{075FBF39-B0DD-2392-E7D7-F477DF6C33E7}"/>
              </a:ext>
            </a:extLst>
          </p:cNvPr>
          <p:cNvSpPr>
            <a:spLocks/>
          </p:cNvSpPr>
          <p:nvPr/>
        </p:nvSpPr>
        <p:spPr>
          <a:xfrm>
            <a:off x="6192983" y="3789219"/>
            <a:ext cx="4921825" cy="292330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Arial Black" panose="020B0A04020102020204" pitchFamily="34" charset="0"/>
              </a:rPr>
              <a:t>Why do leaders counsel?</a:t>
            </a:r>
            <a:endParaRPr lang="en-US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81020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4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6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500"/>
                            </p:stCondLst>
                            <p:childTnLst>
                              <p:par>
                                <p:cTn id="70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8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500"/>
                            </p:stCondLst>
                            <p:childTnLst>
                              <p:par>
                                <p:cTn id="82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0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500"/>
                            </p:stCondLst>
                            <p:childTnLst>
                              <p:par>
                                <p:cTn id="94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4" grpId="0" animBg="1"/>
      <p:bldP spid="4" grpId="1" animBg="1"/>
      <p:bldP spid="8" grpId="0" animBg="1"/>
      <p:bldP spid="8" grpId="1" animBg="1"/>
      <p:bldP spid="11" grpId="0" animBg="1"/>
      <p:bldP spid="11" grpId="1" animBg="1"/>
      <p:bldP spid="12" grpId="0" animBg="1"/>
      <p:bldP spid="12" grpId="1" animBg="1"/>
      <p:bldP spid="13" grpId="0" animBg="1"/>
      <p:bldP spid="13" grpId="1" animBg="1"/>
      <p:bldP spid="14" grpId="0" animBg="1"/>
      <p:bldP spid="14" grpId="1" animBg="1"/>
      <p:bldP spid="15" grpId="0" animBg="1"/>
      <p:bldP spid="15" grpId="1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2">
            <a:extLst>
              <a:ext uri="{FF2B5EF4-FFF2-40B4-BE49-F238E27FC236}">
                <a16:creationId xmlns:a16="http://schemas.microsoft.com/office/drawing/2014/main" id="{326581E9-1081-3A9E-534D-DF4515D55C1E}"/>
              </a:ext>
            </a:extLst>
          </p:cNvPr>
          <p:cNvSpPr/>
          <p:nvPr/>
        </p:nvSpPr>
        <p:spPr>
          <a:xfrm>
            <a:off x="803567" y="505689"/>
            <a:ext cx="4921825" cy="292331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Arial Black" panose="020B0A04020102020204" pitchFamily="34" charset="0"/>
              </a:rPr>
              <a:t>The counseling has to be straightforward and</a:t>
            </a:r>
          </a:p>
          <a:p>
            <a:pPr algn="ctr"/>
            <a:r>
              <a:rPr lang="en-US" dirty="0">
                <a:latin typeface="Arial Black" panose="020B0A04020102020204" pitchFamily="34" charset="0"/>
              </a:rPr>
              <a:t>honest. Furthermore, it has to be organized and</a:t>
            </a:r>
          </a:p>
          <a:p>
            <a:pPr algn="ctr"/>
            <a:r>
              <a:rPr lang="en-US" dirty="0">
                <a:latin typeface="Arial Black" panose="020B0A04020102020204" pitchFamily="34" charset="0"/>
              </a:rPr>
              <a:t>specific to one soldier. Not a "cookie-cutter" counseling.</a:t>
            </a:r>
          </a:p>
        </p:txBody>
      </p:sp>
      <p:sp>
        <p:nvSpPr>
          <p:cNvPr id="4" name="1">
            <a:extLst>
              <a:ext uri="{FF2B5EF4-FFF2-40B4-BE49-F238E27FC236}">
                <a16:creationId xmlns:a16="http://schemas.microsoft.com/office/drawing/2014/main" id="{1D2B6FA4-019D-B5AF-33B8-615842EC2D90}"/>
              </a:ext>
            </a:extLst>
          </p:cNvPr>
          <p:cNvSpPr>
            <a:spLocks/>
          </p:cNvSpPr>
          <p:nvPr/>
        </p:nvSpPr>
        <p:spPr>
          <a:xfrm>
            <a:off x="803567" y="505687"/>
            <a:ext cx="4921825" cy="292330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Arial Black" panose="020B0A04020102020204" pitchFamily="34" charset="0"/>
              </a:rPr>
              <a:t>What makes a counseling</a:t>
            </a:r>
          </a:p>
          <a:p>
            <a:pPr algn="ctr"/>
            <a:r>
              <a:rPr lang="en-US" b="1" dirty="0">
                <a:latin typeface="Arial Black" panose="020B0A04020102020204" pitchFamily="34" charset="0"/>
              </a:rPr>
              <a:t>effective?</a:t>
            </a:r>
            <a:endParaRPr lang="en-US" dirty="0">
              <a:latin typeface="Arial Black" panose="020B0A04020102020204" pitchFamily="34" charset="0"/>
            </a:endParaRPr>
          </a:p>
        </p:txBody>
      </p:sp>
      <p:sp>
        <p:nvSpPr>
          <p:cNvPr id="8" name="2">
            <a:extLst>
              <a:ext uri="{FF2B5EF4-FFF2-40B4-BE49-F238E27FC236}">
                <a16:creationId xmlns:a16="http://schemas.microsoft.com/office/drawing/2014/main" id="{F0516B53-9496-DAFE-D59F-0DD54370DB7C}"/>
              </a:ext>
            </a:extLst>
          </p:cNvPr>
          <p:cNvSpPr/>
          <p:nvPr/>
        </p:nvSpPr>
        <p:spPr>
          <a:xfrm>
            <a:off x="6192985" y="505689"/>
            <a:ext cx="4921825" cy="292331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Arial Black" panose="020B0A04020102020204" pitchFamily="34" charset="0"/>
              </a:rPr>
              <a:t>Having purpose, identifying short-comings and</a:t>
            </a:r>
          </a:p>
          <a:p>
            <a:pPr algn="ctr"/>
            <a:r>
              <a:rPr lang="en-US" dirty="0">
                <a:latin typeface="Arial Black" panose="020B0A04020102020204" pitchFamily="34" charset="0"/>
              </a:rPr>
              <a:t>strengths, a realistic plan of action, and follow-up</a:t>
            </a:r>
          </a:p>
          <a:p>
            <a:pPr algn="ctr"/>
            <a:r>
              <a:rPr lang="en-US" dirty="0">
                <a:latin typeface="Arial Black" panose="020B0A04020102020204" pitchFamily="34" charset="0"/>
              </a:rPr>
              <a:t>to assess the POA.</a:t>
            </a:r>
          </a:p>
        </p:txBody>
      </p:sp>
      <p:sp>
        <p:nvSpPr>
          <p:cNvPr id="11" name="1">
            <a:extLst>
              <a:ext uri="{FF2B5EF4-FFF2-40B4-BE49-F238E27FC236}">
                <a16:creationId xmlns:a16="http://schemas.microsoft.com/office/drawing/2014/main" id="{F9AE54C0-0BF9-7CC3-9295-1B44977E76C8}"/>
              </a:ext>
            </a:extLst>
          </p:cNvPr>
          <p:cNvSpPr>
            <a:spLocks/>
          </p:cNvSpPr>
          <p:nvPr/>
        </p:nvSpPr>
        <p:spPr>
          <a:xfrm>
            <a:off x="6192984" y="491836"/>
            <a:ext cx="4921825" cy="292330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Arial Black" panose="020B0A04020102020204" pitchFamily="34" charset="0"/>
              </a:rPr>
              <a:t>What are characteristics</a:t>
            </a:r>
          </a:p>
          <a:p>
            <a:pPr algn="ctr"/>
            <a:r>
              <a:rPr lang="en-US" b="1" dirty="0">
                <a:latin typeface="Arial Black" panose="020B0A04020102020204" pitchFamily="34" charset="0"/>
              </a:rPr>
              <a:t>of a good counseling?</a:t>
            </a:r>
            <a:endParaRPr lang="en-US" dirty="0">
              <a:latin typeface="Arial Black" panose="020B0A04020102020204" pitchFamily="34" charset="0"/>
            </a:endParaRPr>
          </a:p>
        </p:txBody>
      </p:sp>
      <p:sp>
        <p:nvSpPr>
          <p:cNvPr id="12" name="2">
            <a:extLst>
              <a:ext uri="{FF2B5EF4-FFF2-40B4-BE49-F238E27FC236}">
                <a16:creationId xmlns:a16="http://schemas.microsoft.com/office/drawing/2014/main" id="{0B52DB99-3E83-D9A0-B394-3C4948647E5C}"/>
              </a:ext>
            </a:extLst>
          </p:cNvPr>
          <p:cNvSpPr/>
          <p:nvPr/>
        </p:nvSpPr>
        <p:spPr>
          <a:xfrm>
            <a:off x="775858" y="3775362"/>
            <a:ext cx="4921825" cy="292331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Arial Black" panose="020B0A04020102020204" pitchFamily="34" charset="0"/>
              </a:rPr>
              <a:t>Ensuring that counseling programs consists of 4</a:t>
            </a:r>
          </a:p>
          <a:p>
            <a:pPr algn="ctr"/>
            <a:r>
              <a:rPr lang="en-US" dirty="0">
                <a:latin typeface="Arial Black" panose="020B0A04020102020204" pitchFamily="34" charset="0"/>
              </a:rPr>
              <a:t>parts: Educational and training (NCODP), experience,</a:t>
            </a:r>
          </a:p>
          <a:p>
            <a:pPr algn="ctr"/>
            <a:r>
              <a:rPr lang="en-US" dirty="0">
                <a:latin typeface="Arial Black" panose="020B0A04020102020204" pitchFamily="34" charset="0"/>
              </a:rPr>
              <a:t>sustained support from leaders (conducting</a:t>
            </a:r>
          </a:p>
          <a:p>
            <a:pPr algn="ctr"/>
            <a:r>
              <a:rPr lang="en-US" dirty="0">
                <a:latin typeface="Arial Black" panose="020B0A04020102020204" pitchFamily="34" charset="0"/>
              </a:rPr>
              <a:t>spot checks on counseling sessions), lastly, accountability</a:t>
            </a:r>
          </a:p>
          <a:p>
            <a:pPr algn="ctr"/>
            <a:r>
              <a:rPr lang="en-US" dirty="0">
                <a:latin typeface="Arial Black" panose="020B0A04020102020204" pitchFamily="34" charset="0"/>
              </a:rPr>
              <a:t>(ensuring that NCO's are conducting</a:t>
            </a:r>
          </a:p>
          <a:p>
            <a:pPr algn="ctr"/>
            <a:r>
              <a:rPr lang="en-US" dirty="0" err="1">
                <a:latin typeface="Arial Black" panose="020B0A04020102020204" pitchFamily="34" charset="0"/>
              </a:rPr>
              <a:t>counselings</a:t>
            </a:r>
            <a:r>
              <a:rPr lang="en-US" dirty="0">
                <a:latin typeface="Arial Black" panose="020B0A04020102020204" pitchFamily="34" charset="0"/>
              </a:rPr>
              <a:t> to the standards)</a:t>
            </a:r>
          </a:p>
        </p:txBody>
      </p:sp>
      <p:sp>
        <p:nvSpPr>
          <p:cNvPr id="13" name="1">
            <a:extLst>
              <a:ext uri="{FF2B5EF4-FFF2-40B4-BE49-F238E27FC236}">
                <a16:creationId xmlns:a16="http://schemas.microsoft.com/office/drawing/2014/main" id="{14DB1B70-7A0F-FA2F-3D5A-477D75723966}"/>
              </a:ext>
            </a:extLst>
          </p:cNvPr>
          <p:cNvSpPr>
            <a:spLocks/>
          </p:cNvSpPr>
          <p:nvPr/>
        </p:nvSpPr>
        <p:spPr>
          <a:xfrm>
            <a:off x="775858" y="3789219"/>
            <a:ext cx="4921825" cy="292330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Arial Black" panose="020B0A04020102020204" pitchFamily="34" charset="0"/>
              </a:rPr>
              <a:t>What are ways to improve</a:t>
            </a:r>
          </a:p>
          <a:p>
            <a:pPr algn="ctr"/>
            <a:r>
              <a:rPr lang="en-US" b="1" dirty="0">
                <a:latin typeface="Arial Black" panose="020B0A04020102020204" pitchFamily="34" charset="0"/>
              </a:rPr>
              <a:t>a counseling?</a:t>
            </a:r>
            <a:endParaRPr lang="en-US" dirty="0">
              <a:latin typeface="Arial Black" panose="020B0A04020102020204" pitchFamily="34" charset="0"/>
            </a:endParaRPr>
          </a:p>
        </p:txBody>
      </p:sp>
      <p:sp>
        <p:nvSpPr>
          <p:cNvPr id="14" name="2">
            <a:extLst>
              <a:ext uri="{FF2B5EF4-FFF2-40B4-BE49-F238E27FC236}">
                <a16:creationId xmlns:a16="http://schemas.microsoft.com/office/drawing/2014/main" id="{5C967381-94DF-B9B1-4745-0A86EBB95854}"/>
              </a:ext>
            </a:extLst>
          </p:cNvPr>
          <p:cNvSpPr/>
          <p:nvPr/>
        </p:nvSpPr>
        <p:spPr>
          <a:xfrm>
            <a:off x="6192985" y="3789217"/>
            <a:ext cx="4921825" cy="292331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Arial Black" panose="020B0A04020102020204" pitchFamily="34" charset="0"/>
              </a:rPr>
              <a:t>Identify the need, prepare, conduct, and follow-up.</a:t>
            </a:r>
          </a:p>
        </p:txBody>
      </p:sp>
      <p:sp>
        <p:nvSpPr>
          <p:cNvPr id="15" name="1">
            <a:extLst>
              <a:ext uri="{FF2B5EF4-FFF2-40B4-BE49-F238E27FC236}">
                <a16:creationId xmlns:a16="http://schemas.microsoft.com/office/drawing/2014/main" id="{075FBF39-B0DD-2392-E7D7-F477DF6C33E7}"/>
              </a:ext>
            </a:extLst>
          </p:cNvPr>
          <p:cNvSpPr>
            <a:spLocks/>
          </p:cNvSpPr>
          <p:nvPr/>
        </p:nvSpPr>
        <p:spPr>
          <a:xfrm>
            <a:off x="6192983" y="3789219"/>
            <a:ext cx="4921825" cy="292330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Arial Black" panose="020B0A04020102020204" pitchFamily="34" charset="0"/>
              </a:rPr>
              <a:t>What are the four stages</a:t>
            </a:r>
          </a:p>
          <a:p>
            <a:pPr algn="ctr"/>
            <a:r>
              <a:rPr lang="en-US" b="1" dirty="0">
                <a:latin typeface="Arial Black" panose="020B0A04020102020204" pitchFamily="34" charset="0"/>
              </a:rPr>
              <a:t>of counseling?</a:t>
            </a:r>
            <a:endParaRPr lang="en-US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71025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4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6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500"/>
                            </p:stCondLst>
                            <p:childTnLst>
                              <p:par>
                                <p:cTn id="70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8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500"/>
                            </p:stCondLst>
                            <p:childTnLst>
                              <p:par>
                                <p:cTn id="82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0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500"/>
                            </p:stCondLst>
                            <p:childTnLst>
                              <p:par>
                                <p:cTn id="94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4" grpId="0" animBg="1"/>
      <p:bldP spid="4" grpId="1" animBg="1"/>
      <p:bldP spid="8" grpId="0" animBg="1"/>
      <p:bldP spid="8" grpId="1" animBg="1"/>
      <p:bldP spid="11" grpId="0" animBg="1"/>
      <p:bldP spid="11" grpId="1" animBg="1"/>
      <p:bldP spid="12" grpId="0" animBg="1"/>
      <p:bldP spid="12" grpId="1" animBg="1"/>
      <p:bldP spid="13" grpId="0" animBg="1"/>
      <p:bldP spid="13" grpId="1" animBg="1"/>
      <p:bldP spid="14" grpId="0" animBg="1"/>
      <p:bldP spid="14" grpId="1" animBg="1"/>
      <p:bldP spid="15" grpId="0" animBg="1"/>
      <p:bldP spid="15" grpId="1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2">
            <a:extLst>
              <a:ext uri="{FF2B5EF4-FFF2-40B4-BE49-F238E27FC236}">
                <a16:creationId xmlns:a16="http://schemas.microsoft.com/office/drawing/2014/main" id="{326581E9-1081-3A9E-534D-DF4515D55C1E}"/>
              </a:ext>
            </a:extLst>
          </p:cNvPr>
          <p:cNvSpPr/>
          <p:nvPr/>
        </p:nvSpPr>
        <p:spPr>
          <a:xfrm>
            <a:off x="803567" y="505689"/>
            <a:ext cx="4921825" cy="292331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Arial Black" panose="020B0A04020102020204" pitchFamily="34" charset="0"/>
              </a:rPr>
              <a:t>It is a medium used to help soldiers deal with issues as well as enhance professional development.</a:t>
            </a:r>
          </a:p>
        </p:txBody>
      </p:sp>
      <p:sp>
        <p:nvSpPr>
          <p:cNvPr id="4" name="1">
            <a:extLst>
              <a:ext uri="{FF2B5EF4-FFF2-40B4-BE49-F238E27FC236}">
                <a16:creationId xmlns:a16="http://schemas.microsoft.com/office/drawing/2014/main" id="{1D2B6FA4-019D-B5AF-33B8-615842EC2D90}"/>
              </a:ext>
            </a:extLst>
          </p:cNvPr>
          <p:cNvSpPr>
            <a:spLocks/>
          </p:cNvSpPr>
          <p:nvPr/>
        </p:nvSpPr>
        <p:spPr>
          <a:xfrm>
            <a:off x="803567" y="505687"/>
            <a:ext cx="4921825" cy="292330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Arial Black" panose="020B0A04020102020204" pitchFamily="34" charset="0"/>
              </a:rPr>
              <a:t>What is counseling?</a:t>
            </a:r>
            <a:endParaRPr lang="en-US" dirty="0">
              <a:latin typeface="Arial Black" panose="020B0A04020102020204" pitchFamily="34" charset="0"/>
            </a:endParaRPr>
          </a:p>
        </p:txBody>
      </p:sp>
      <p:sp>
        <p:nvSpPr>
          <p:cNvPr id="8" name="2">
            <a:extLst>
              <a:ext uri="{FF2B5EF4-FFF2-40B4-BE49-F238E27FC236}">
                <a16:creationId xmlns:a16="http://schemas.microsoft.com/office/drawing/2014/main" id="{F0516B53-9496-DAFE-D59F-0DD54370DB7C}"/>
              </a:ext>
            </a:extLst>
          </p:cNvPr>
          <p:cNvSpPr/>
          <p:nvPr/>
        </p:nvSpPr>
        <p:spPr>
          <a:xfrm>
            <a:off x="6192985" y="505689"/>
            <a:ext cx="4921825" cy="292331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Arial Black" panose="020B0A04020102020204" pitchFamily="34" charset="0"/>
              </a:rPr>
              <a:t>Mentorship is a voluntary professional relationship</a:t>
            </a:r>
          </a:p>
          <a:p>
            <a:pPr algn="ctr"/>
            <a:r>
              <a:rPr lang="en-US" dirty="0">
                <a:latin typeface="Arial Black" panose="020B0A04020102020204" pitchFamily="34" charset="0"/>
              </a:rPr>
              <a:t>between a leader and subordinate. Mentorship</a:t>
            </a:r>
          </a:p>
          <a:p>
            <a:pPr algn="ctr"/>
            <a:r>
              <a:rPr lang="en-US" dirty="0">
                <a:latin typeface="Arial Black" panose="020B0A04020102020204" pitchFamily="34" charset="0"/>
              </a:rPr>
              <a:t>enhances developmental growth of counseling.</a:t>
            </a:r>
          </a:p>
        </p:txBody>
      </p:sp>
      <p:sp>
        <p:nvSpPr>
          <p:cNvPr id="11" name="1">
            <a:extLst>
              <a:ext uri="{FF2B5EF4-FFF2-40B4-BE49-F238E27FC236}">
                <a16:creationId xmlns:a16="http://schemas.microsoft.com/office/drawing/2014/main" id="{F9AE54C0-0BF9-7CC3-9295-1B44977E76C8}"/>
              </a:ext>
            </a:extLst>
          </p:cNvPr>
          <p:cNvSpPr>
            <a:spLocks/>
          </p:cNvSpPr>
          <p:nvPr/>
        </p:nvSpPr>
        <p:spPr>
          <a:xfrm>
            <a:off x="6192985" y="519544"/>
            <a:ext cx="4921825" cy="292330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Arial Black" panose="020B0A04020102020204" pitchFamily="34" charset="0"/>
              </a:rPr>
              <a:t>What is mentoring?</a:t>
            </a:r>
            <a:endParaRPr lang="en-US" dirty="0">
              <a:latin typeface="Arial Black" panose="020B0A04020102020204" pitchFamily="34" charset="0"/>
            </a:endParaRPr>
          </a:p>
        </p:txBody>
      </p:sp>
      <p:sp>
        <p:nvSpPr>
          <p:cNvPr id="12" name="2">
            <a:extLst>
              <a:ext uri="{FF2B5EF4-FFF2-40B4-BE49-F238E27FC236}">
                <a16:creationId xmlns:a16="http://schemas.microsoft.com/office/drawing/2014/main" id="{0B52DB99-3E83-D9A0-B394-3C4948647E5C}"/>
              </a:ext>
            </a:extLst>
          </p:cNvPr>
          <p:cNvSpPr/>
          <p:nvPr/>
        </p:nvSpPr>
        <p:spPr>
          <a:xfrm>
            <a:off x="775858" y="3775362"/>
            <a:ext cx="4921825" cy="292331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Arial Black" panose="020B0A04020102020204" pitchFamily="34" charset="0"/>
              </a:rPr>
              <a:t>Because there is a high degree of trust and respect.</a:t>
            </a:r>
          </a:p>
        </p:txBody>
      </p:sp>
      <p:sp>
        <p:nvSpPr>
          <p:cNvPr id="13" name="1">
            <a:extLst>
              <a:ext uri="{FF2B5EF4-FFF2-40B4-BE49-F238E27FC236}">
                <a16:creationId xmlns:a16="http://schemas.microsoft.com/office/drawing/2014/main" id="{14DB1B70-7A0F-FA2F-3D5A-477D75723966}"/>
              </a:ext>
            </a:extLst>
          </p:cNvPr>
          <p:cNvSpPr>
            <a:spLocks/>
          </p:cNvSpPr>
          <p:nvPr/>
        </p:nvSpPr>
        <p:spPr>
          <a:xfrm>
            <a:off x="775857" y="3775358"/>
            <a:ext cx="4921825" cy="292330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Arial Black" panose="020B0A04020102020204" pitchFamily="34" charset="0"/>
              </a:rPr>
              <a:t>How does mentorship enhance</a:t>
            </a:r>
          </a:p>
          <a:p>
            <a:pPr algn="ctr"/>
            <a:r>
              <a:rPr lang="en-US" b="1" dirty="0">
                <a:latin typeface="Arial Black" panose="020B0A04020102020204" pitchFamily="34" charset="0"/>
              </a:rPr>
              <a:t>the developmental growth of soldiers?</a:t>
            </a:r>
            <a:endParaRPr lang="en-US" dirty="0">
              <a:latin typeface="Arial Black" panose="020B0A04020102020204" pitchFamily="34" charset="0"/>
            </a:endParaRPr>
          </a:p>
        </p:txBody>
      </p:sp>
      <p:sp>
        <p:nvSpPr>
          <p:cNvPr id="14" name="2">
            <a:extLst>
              <a:ext uri="{FF2B5EF4-FFF2-40B4-BE49-F238E27FC236}">
                <a16:creationId xmlns:a16="http://schemas.microsoft.com/office/drawing/2014/main" id="{5C967381-94DF-B9B1-4745-0A86EBB95854}"/>
              </a:ext>
            </a:extLst>
          </p:cNvPr>
          <p:cNvSpPr/>
          <p:nvPr/>
        </p:nvSpPr>
        <p:spPr>
          <a:xfrm>
            <a:off x="6192985" y="3789217"/>
            <a:ext cx="4921825" cy="292331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Arial Black" panose="020B0A04020102020204" pitchFamily="34" charset="0"/>
              </a:rPr>
              <a:t>EO speaks to Soldiers where as EEO (equal employment</a:t>
            </a:r>
          </a:p>
          <a:p>
            <a:pPr algn="ctr"/>
            <a:r>
              <a:rPr lang="en-US" dirty="0">
                <a:latin typeface="Arial Black" panose="020B0A04020102020204" pitchFamily="34" charset="0"/>
              </a:rPr>
              <a:t>opportunities) is to protect DA civilians.</a:t>
            </a:r>
          </a:p>
        </p:txBody>
      </p:sp>
      <p:sp>
        <p:nvSpPr>
          <p:cNvPr id="15" name="1">
            <a:extLst>
              <a:ext uri="{FF2B5EF4-FFF2-40B4-BE49-F238E27FC236}">
                <a16:creationId xmlns:a16="http://schemas.microsoft.com/office/drawing/2014/main" id="{075FBF39-B0DD-2392-E7D7-F477DF6C33E7}"/>
              </a:ext>
            </a:extLst>
          </p:cNvPr>
          <p:cNvSpPr>
            <a:spLocks/>
          </p:cNvSpPr>
          <p:nvPr/>
        </p:nvSpPr>
        <p:spPr>
          <a:xfrm>
            <a:off x="6192985" y="3775357"/>
            <a:ext cx="4921825" cy="292330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Arial Black" panose="020B0A04020102020204" pitchFamily="34" charset="0"/>
              </a:rPr>
              <a:t>Distinguish EO &amp; EEO</a:t>
            </a:r>
            <a:endParaRPr lang="en-US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35742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4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6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500"/>
                            </p:stCondLst>
                            <p:childTnLst>
                              <p:par>
                                <p:cTn id="70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8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500"/>
                            </p:stCondLst>
                            <p:childTnLst>
                              <p:par>
                                <p:cTn id="82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0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500"/>
                            </p:stCondLst>
                            <p:childTnLst>
                              <p:par>
                                <p:cTn id="94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4" grpId="0" animBg="1"/>
      <p:bldP spid="4" grpId="1" animBg="1"/>
      <p:bldP spid="8" grpId="0" animBg="1"/>
      <p:bldP spid="8" grpId="1" animBg="1"/>
      <p:bldP spid="11" grpId="0" animBg="1"/>
      <p:bldP spid="11" grpId="1" animBg="1"/>
      <p:bldP spid="12" grpId="0" animBg="1"/>
      <p:bldP spid="12" grpId="1" animBg="1"/>
      <p:bldP spid="13" grpId="0" animBg="1"/>
      <p:bldP spid="13" grpId="1" animBg="1"/>
      <p:bldP spid="14" grpId="0" animBg="1"/>
      <p:bldP spid="14" grpId="1" animBg="1"/>
      <p:bldP spid="15" grpId="0" animBg="1"/>
      <p:bldP spid="15" grpId="1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2">
            <a:extLst>
              <a:ext uri="{FF2B5EF4-FFF2-40B4-BE49-F238E27FC236}">
                <a16:creationId xmlns:a16="http://schemas.microsoft.com/office/drawing/2014/main" id="{326581E9-1081-3A9E-534D-DF4515D55C1E}"/>
              </a:ext>
            </a:extLst>
          </p:cNvPr>
          <p:cNvSpPr/>
          <p:nvPr/>
        </p:nvSpPr>
        <p:spPr>
          <a:xfrm>
            <a:off x="803567" y="505689"/>
            <a:ext cx="4921825" cy="292331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2</a:t>
            </a:r>
          </a:p>
        </p:txBody>
      </p:sp>
      <p:sp>
        <p:nvSpPr>
          <p:cNvPr id="4" name="1">
            <a:extLst>
              <a:ext uri="{FF2B5EF4-FFF2-40B4-BE49-F238E27FC236}">
                <a16:creationId xmlns:a16="http://schemas.microsoft.com/office/drawing/2014/main" id="{1D2B6FA4-019D-B5AF-33B8-615842EC2D90}"/>
              </a:ext>
            </a:extLst>
          </p:cNvPr>
          <p:cNvSpPr>
            <a:spLocks/>
          </p:cNvSpPr>
          <p:nvPr/>
        </p:nvSpPr>
        <p:spPr>
          <a:xfrm>
            <a:off x="803566" y="159329"/>
            <a:ext cx="4921825" cy="292330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8" name="2">
            <a:extLst>
              <a:ext uri="{FF2B5EF4-FFF2-40B4-BE49-F238E27FC236}">
                <a16:creationId xmlns:a16="http://schemas.microsoft.com/office/drawing/2014/main" id="{F0516B53-9496-DAFE-D59F-0DD54370DB7C}"/>
              </a:ext>
            </a:extLst>
          </p:cNvPr>
          <p:cNvSpPr/>
          <p:nvPr/>
        </p:nvSpPr>
        <p:spPr>
          <a:xfrm>
            <a:off x="6192985" y="505689"/>
            <a:ext cx="4921825" cy="292331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2</a:t>
            </a:r>
          </a:p>
        </p:txBody>
      </p:sp>
      <p:sp>
        <p:nvSpPr>
          <p:cNvPr id="11" name="1">
            <a:extLst>
              <a:ext uri="{FF2B5EF4-FFF2-40B4-BE49-F238E27FC236}">
                <a16:creationId xmlns:a16="http://schemas.microsoft.com/office/drawing/2014/main" id="{F9AE54C0-0BF9-7CC3-9295-1B44977E76C8}"/>
              </a:ext>
            </a:extLst>
          </p:cNvPr>
          <p:cNvSpPr>
            <a:spLocks/>
          </p:cNvSpPr>
          <p:nvPr/>
        </p:nvSpPr>
        <p:spPr>
          <a:xfrm>
            <a:off x="6192984" y="159329"/>
            <a:ext cx="4921825" cy="292330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12" name="2">
            <a:extLst>
              <a:ext uri="{FF2B5EF4-FFF2-40B4-BE49-F238E27FC236}">
                <a16:creationId xmlns:a16="http://schemas.microsoft.com/office/drawing/2014/main" id="{0B52DB99-3E83-D9A0-B394-3C4948647E5C}"/>
              </a:ext>
            </a:extLst>
          </p:cNvPr>
          <p:cNvSpPr/>
          <p:nvPr/>
        </p:nvSpPr>
        <p:spPr>
          <a:xfrm>
            <a:off x="775858" y="3775362"/>
            <a:ext cx="4921825" cy="292331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2</a:t>
            </a:r>
          </a:p>
        </p:txBody>
      </p:sp>
      <p:sp>
        <p:nvSpPr>
          <p:cNvPr id="13" name="1">
            <a:extLst>
              <a:ext uri="{FF2B5EF4-FFF2-40B4-BE49-F238E27FC236}">
                <a16:creationId xmlns:a16="http://schemas.microsoft.com/office/drawing/2014/main" id="{14DB1B70-7A0F-FA2F-3D5A-477D75723966}"/>
              </a:ext>
            </a:extLst>
          </p:cNvPr>
          <p:cNvSpPr>
            <a:spLocks/>
          </p:cNvSpPr>
          <p:nvPr/>
        </p:nvSpPr>
        <p:spPr>
          <a:xfrm>
            <a:off x="775858" y="3429002"/>
            <a:ext cx="4921825" cy="292330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14" name="2">
            <a:extLst>
              <a:ext uri="{FF2B5EF4-FFF2-40B4-BE49-F238E27FC236}">
                <a16:creationId xmlns:a16="http://schemas.microsoft.com/office/drawing/2014/main" id="{5C967381-94DF-B9B1-4745-0A86EBB95854}"/>
              </a:ext>
            </a:extLst>
          </p:cNvPr>
          <p:cNvSpPr/>
          <p:nvPr/>
        </p:nvSpPr>
        <p:spPr>
          <a:xfrm>
            <a:off x="6192985" y="3789217"/>
            <a:ext cx="4921825" cy="292331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2</a:t>
            </a:r>
          </a:p>
        </p:txBody>
      </p:sp>
      <p:sp>
        <p:nvSpPr>
          <p:cNvPr id="15" name="1">
            <a:extLst>
              <a:ext uri="{FF2B5EF4-FFF2-40B4-BE49-F238E27FC236}">
                <a16:creationId xmlns:a16="http://schemas.microsoft.com/office/drawing/2014/main" id="{075FBF39-B0DD-2392-E7D7-F477DF6C33E7}"/>
              </a:ext>
            </a:extLst>
          </p:cNvPr>
          <p:cNvSpPr>
            <a:spLocks/>
          </p:cNvSpPr>
          <p:nvPr/>
        </p:nvSpPr>
        <p:spPr>
          <a:xfrm>
            <a:off x="6192983" y="3442855"/>
            <a:ext cx="4921825" cy="292330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38683589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4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6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500"/>
                            </p:stCondLst>
                            <p:childTnLst>
                              <p:par>
                                <p:cTn id="70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8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500"/>
                            </p:stCondLst>
                            <p:childTnLst>
                              <p:par>
                                <p:cTn id="82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0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500"/>
                            </p:stCondLst>
                            <p:childTnLst>
                              <p:par>
                                <p:cTn id="94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4" grpId="0" animBg="1"/>
      <p:bldP spid="4" grpId="1" animBg="1"/>
      <p:bldP spid="8" grpId="0" animBg="1"/>
      <p:bldP spid="8" grpId="1" animBg="1"/>
      <p:bldP spid="11" grpId="0" animBg="1"/>
      <p:bldP spid="11" grpId="1" animBg="1"/>
      <p:bldP spid="12" grpId="0" animBg="1"/>
      <p:bldP spid="12" grpId="1" animBg="1"/>
      <p:bldP spid="13" grpId="0" animBg="1"/>
      <p:bldP spid="13" grpId="1" animBg="1"/>
      <p:bldP spid="14" grpId="0" animBg="1"/>
      <p:bldP spid="14" grpId="1" animBg="1"/>
      <p:bldP spid="15" grpId="0" animBg="1"/>
      <p:bldP spid="15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2">
            <a:extLst>
              <a:ext uri="{FF2B5EF4-FFF2-40B4-BE49-F238E27FC236}">
                <a16:creationId xmlns:a16="http://schemas.microsoft.com/office/drawing/2014/main" id="{326581E9-1081-3A9E-534D-DF4515D55C1E}"/>
              </a:ext>
            </a:extLst>
          </p:cNvPr>
          <p:cNvSpPr/>
          <p:nvPr/>
        </p:nvSpPr>
        <p:spPr>
          <a:xfrm>
            <a:off x="803567" y="505689"/>
            <a:ext cx="4921825" cy="292331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Arial Black" panose="020B0A04020102020204" pitchFamily="34" charset="0"/>
              </a:rPr>
              <a:t>By the Regimental Commander</a:t>
            </a:r>
          </a:p>
        </p:txBody>
      </p:sp>
      <p:sp>
        <p:nvSpPr>
          <p:cNvPr id="4" name="1">
            <a:extLst>
              <a:ext uri="{FF2B5EF4-FFF2-40B4-BE49-F238E27FC236}">
                <a16:creationId xmlns:a16="http://schemas.microsoft.com/office/drawing/2014/main" id="{1D2B6FA4-019D-B5AF-33B8-615842EC2D90}"/>
              </a:ext>
            </a:extLst>
          </p:cNvPr>
          <p:cNvSpPr>
            <a:spLocks/>
          </p:cNvSpPr>
          <p:nvPr/>
        </p:nvSpPr>
        <p:spPr>
          <a:xfrm>
            <a:off x="803567" y="505689"/>
            <a:ext cx="4921825" cy="292330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Arial Black" panose="020B0A04020102020204" pitchFamily="34" charset="0"/>
              </a:rPr>
              <a:t>How were NCO's promoted</a:t>
            </a:r>
          </a:p>
          <a:p>
            <a:pPr algn="ctr"/>
            <a:r>
              <a:rPr lang="en-US" b="1" dirty="0">
                <a:latin typeface="Arial Black" panose="020B0A04020102020204" pitchFamily="34" charset="0"/>
              </a:rPr>
              <a:t>in WWII?</a:t>
            </a:r>
            <a:endParaRPr lang="en-US" dirty="0">
              <a:latin typeface="Arial Black" panose="020B0A04020102020204" pitchFamily="34" charset="0"/>
            </a:endParaRPr>
          </a:p>
        </p:txBody>
      </p:sp>
      <p:sp>
        <p:nvSpPr>
          <p:cNvPr id="8" name="2">
            <a:extLst>
              <a:ext uri="{FF2B5EF4-FFF2-40B4-BE49-F238E27FC236}">
                <a16:creationId xmlns:a16="http://schemas.microsoft.com/office/drawing/2014/main" id="{F0516B53-9496-DAFE-D59F-0DD54370DB7C}"/>
              </a:ext>
            </a:extLst>
          </p:cNvPr>
          <p:cNvSpPr/>
          <p:nvPr/>
        </p:nvSpPr>
        <p:spPr>
          <a:xfrm>
            <a:off x="6192985" y="505689"/>
            <a:ext cx="4921825" cy="292331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Arial Black" panose="020B0A04020102020204" pitchFamily="34" charset="0"/>
              </a:rPr>
              <a:t>1821</a:t>
            </a:r>
          </a:p>
        </p:txBody>
      </p:sp>
      <p:sp>
        <p:nvSpPr>
          <p:cNvPr id="11" name="1">
            <a:extLst>
              <a:ext uri="{FF2B5EF4-FFF2-40B4-BE49-F238E27FC236}">
                <a16:creationId xmlns:a16="http://schemas.microsoft.com/office/drawing/2014/main" id="{F9AE54C0-0BF9-7CC3-9295-1B44977E76C8}"/>
              </a:ext>
            </a:extLst>
          </p:cNvPr>
          <p:cNvSpPr>
            <a:spLocks/>
          </p:cNvSpPr>
          <p:nvPr/>
        </p:nvSpPr>
        <p:spPr>
          <a:xfrm>
            <a:off x="6192984" y="505688"/>
            <a:ext cx="4921825" cy="292330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Arial Black" panose="020B0A04020102020204" pitchFamily="34" charset="0"/>
              </a:rPr>
              <a:t>When did the War Department officially recognize the NCO Chevrons?</a:t>
            </a:r>
            <a:endParaRPr lang="en-US" dirty="0">
              <a:latin typeface="Arial Black" panose="020B0A04020102020204" pitchFamily="34" charset="0"/>
            </a:endParaRPr>
          </a:p>
        </p:txBody>
      </p:sp>
      <p:sp>
        <p:nvSpPr>
          <p:cNvPr id="12" name="2">
            <a:extLst>
              <a:ext uri="{FF2B5EF4-FFF2-40B4-BE49-F238E27FC236}">
                <a16:creationId xmlns:a16="http://schemas.microsoft.com/office/drawing/2014/main" id="{0B52DB99-3E83-D9A0-B394-3C4948647E5C}"/>
              </a:ext>
            </a:extLst>
          </p:cNvPr>
          <p:cNvSpPr/>
          <p:nvPr/>
        </p:nvSpPr>
        <p:spPr>
          <a:xfrm>
            <a:off x="775858" y="3775362"/>
            <a:ext cx="4921825" cy="292331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Arial Black" panose="020B0A04020102020204" pitchFamily="34" charset="0"/>
              </a:rPr>
              <a:t>1902</a:t>
            </a:r>
          </a:p>
        </p:txBody>
      </p:sp>
      <p:sp>
        <p:nvSpPr>
          <p:cNvPr id="13" name="1">
            <a:extLst>
              <a:ext uri="{FF2B5EF4-FFF2-40B4-BE49-F238E27FC236}">
                <a16:creationId xmlns:a16="http://schemas.microsoft.com/office/drawing/2014/main" id="{14DB1B70-7A0F-FA2F-3D5A-477D75723966}"/>
              </a:ext>
            </a:extLst>
          </p:cNvPr>
          <p:cNvSpPr>
            <a:spLocks/>
          </p:cNvSpPr>
          <p:nvPr/>
        </p:nvSpPr>
        <p:spPr>
          <a:xfrm>
            <a:off x="775857" y="3775360"/>
            <a:ext cx="4921825" cy="292330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Arial Black" panose="020B0A04020102020204" pitchFamily="34" charset="0"/>
              </a:rPr>
              <a:t>What year did the</a:t>
            </a:r>
          </a:p>
          <a:p>
            <a:pPr algn="ctr"/>
            <a:r>
              <a:rPr lang="en-US" b="1" dirty="0">
                <a:latin typeface="Arial Black" panose="020B0A04020102020204" pitchFamily="34" charset="0"/>
              </a:rPr>
              <a:t>chevron insignia have a</a:t>
            </a:r>
          </a:p>
          <a:p>
            <a:pPr algn="ctr"/>
            <a:r>
              <a:rPr lang="en-US" b="1" dirty="0">
                <a:latin typeface="Arial Black" panose="020B0A04020102020204" pitchFamily="34" charset="0"/>
              </a:rPr>
              <a:t>direction change?</a:t>
            </a:r>
            <a:endParaRPr lang="en-US" dirty="0">
              <a:latin typeface="Arial Black" panose="020B0A04020102020204" pitchFamily="34" charset="0"/>
            </a:endParaRPr>
          </a:p>
        </p:txBody>
      </p:sp>
      <p:sp>
        <p:nvSpPr>
          <p:cNvPr id="14" name="2">
            <a:extLst>
              <a:ext uri="{FF2B5EF4-FFF2-40B4-BE49-F238E27FC236}">
                <a16:creationId xmlns:a16="http://schemas.microsoft.com/office/drawing/2014/main" id="{5C967381-94DF-B9B1-4745-0A86EBB95854}"/>
              </a:ext>
            </a:extLst>
          </p:cNvPr>
          <p:cNvSpPr/>
          <p:nvPr/>
        </p:nvSpPr>
        <p:spPr>
          <a:xfrm>
            <a:off x="6192985" y="3789217"/>
            <a:ext cx="4921825" cy="292331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Arial Black" panose="020B0A04020102020204" pitchFamily="34" charset="0"/>
              </a:rPr>
              <a:t>"The Abstracts of Infantry Tactics" 1829</a:t>
            </a:r>
          </a:p>
        </p:txBody>
      </p:sp>
      <p:sp>
        <p:nvSpPr>
          <p:cNvPr id="15" name="1">
            <a:extLst>
              <a:ext uri="{FF2B5EF4-FFF2-40B4-BE49-F238E27FC236}">
                <a16:creationId xmlns:a16="http://schemas.microsoft.com/office/drawing/2014/main" id="{075FBF39-B0DD-2392-E7D7-F477DF6C33E7}"/>
              </a:ext>
            </a:extLst>
          </p:cNvPr>
          <p:cNvSpPr>
            <a:spLocks/>
          </p:cNvSpPr>
          <p:nvPr/>
        </p:nvSpPr>
        <p:spPr>
          <a:xfrm>
            <a:off x="6192984" y="3789219"/>
            <a:ext cx="4921825" cy="292330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Arial Black" panose="020B0A04020102020204" pitchFamily="34" charset="0"/>
              </a:rPr>
              <a:t>What was written to formalize</a:t>
            </a:r>
          </a:p>
          <a:p>
            <a:pPr algn="ctr"/>
            <a:r>
              <a:rPr lang="en-US" b="1" dirty="0">
                <a:latin typeface="Arial Black" panose="020B0A04020102020204" pitchFamily="34" charset="0"/>
              </a:rPr>
              <a:t>training of NCO's?</a:t>
            </a:r>
          </a:p>
          <a:p>
            <a:pPr algn="ctr"/>
            <a:r>
              <a:rPr lang="en-US" b="1" dirty="0">
                <a:latin typeface="Arial Black" panose="020B0A04020102020204" pitchFamily="34" charset="0"/>
              </a:rPr>
              <a:t>When?</a:t>
            </a:r>
            <a:endParaRPr lang="en-US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9035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4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6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500"/>
                            </p:stCondLst>
                            <p:childTnLst>
                              <p:par>
                                <p:cTn id="70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8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500"/>
                            </p:stCondLst>
                            <p:childTnLst>
                              <p:par>
                                <p:cTn id="82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0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500"/>
                            </p:stCondLst>
                            <p:childTnLst>
                              <p:par>
                                <p:cTn id="94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4" grpId="0" animBg="1"/>
      <p:bldP spid="4" grpId="1" animBg="1"/>
      <p:bldP spid="8" grpId="0" animBg="1"/>
      <p:bldP spid="8" grpId="1" animBg="1"/>
      <p:bldP spid="11" grpId="0" animBg="1"/>
      <p:bldP spid="11" grpId="1" animBg="1"/>
      <p:bldP spid="12" grpId="0" animBg="1"/>
      <p:bldP spid="12" grpId="1" animBg="1"/>
      <p:bldP spid="13" grpId="0" animBg="1"/>
      <p:bldP spid="13" grpId="1" animBg="1"/>
      <p:bldP spid="14" grpId="0" animBg="1"/>
      <p:bldP spid="14" grpId="1" animBg="1"/>
      <p:bldP spid="15" grpId="0" animBg="1"/>
      <p:bldP spid="15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2">
            <a:extLst>
              <a:ext uri="{FF2B5EF4-FFF2-40B4-BE49-F238E27FC236}">
                <a16:creationId xmlns:a16="http://schemas.microsoft.com/office/drawing/2014/main" id="{326581E9-1081-3A9E-534D-DF4515D55C1E}"/>
              </a:ext>
            </a:extLst>
          </p:cNvPr>
          <p:cNvSpPr/>
          <p:nvPr/>
        </p:nvSpPr>
        <p:spPr>
          <a:xfrm>
            <a:off x="803567" y="505689"/>
            <a:ext cx="4921825" cy="292331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Arial Black" panose="020B0A04020102020204" pitchFamily="34" charset="0"/>
              </a:rPr>
              <a:t>AR 350-90</a:t>
            </a:r>
          </a:p>
        </p:txBody>
      </p:sp>
      <p:sp>
        <p:nvSpPr>
          <p:cNvPr id="4" name="1">
            <a:extLst>
              <a:ext uri="{FF2B5EF4-FFF2-40B4-BE49-F238E27FC236}">
                <a16:creationId xmlns:a16="http://schemas.microsoft.com/office/drawing/2014/main" id="{1D2B6FA4-019D-B5AF-33B8-615842EC2D90}"/>
              </a:ext>
            </a:extLst>
          </p:cNvPr>
          <p:cNvSpPr>
            <a:spLocks/>
          </p:cNvSpPr>
          <p:nvPr/>
        </p:nvSpPr>
        <p:spPr>
          <a:xfrm>
            <a:off x="803567" y="505687"/>
            <a:ext cx="4921825" cy="292330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Arial Black" panose="020B0A04020102020204" pitchFamily="34" charset="0"/>
              </a:rPr>
              <a:t>What AR covers guidelines</a:t>
            </a:r>
          </a:p>
          <a:p>
            <a:pPr algn="ctr"/>
            <a:r>
              <a:rPr lang="en-US" b="1" dirty="0">
                <a:latin typeface="Arial Black" panose="020B0A04020102020204" pitchFamily="34" charset="0"/>
              </a:rPr>
              <a:t>for NCOES?</a:t>
            </a:r>
            <a:endParaRPr lang="en-US" dirty="0">
              <a:latin typeface="Arial Black" panose="020B0A04020102020204" pitchFamily="34" charset="0"/>
            </a:endParaRPr>
          </a:p>
        </p:txBody>
      </p:sp>
      <p:sp>
        <p:nvSpPr>
          <p:cNvPr id="8" name="2">
            <a:extLst>
              <a:ext uri="{FF2B5EF4-FFF2-40B4-BE49-F238E27FC236}">
                <a16:creationId xmlns:a16="http://schemas.microsoft.com/office/drawing/2014/main" id="{F0516B53-9496-DAFE-D59F-0DD54370DB7C}"/>
              </a:ext>
            </a:extLst>
          </p:cNvPr>
          <p:cNvSpPr/>
          <p:nvPr/>
        </p:nvSpPr>
        <p:spPr>
          <a:xfrm>
            <a:off x="6192985" y="505689"/>
            <a:ext cx="4921825" cy="292331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Arial Black" panose="020B0A04020102020204" pitchFamily="34" charset="0"/>
              </a:rPr>
              <a:t>Former SMA William Wooldridge in 1966</a:t>
            </a:r>
          </a:p>
        </p:txBody>
      </p:sp>
      <p:sp>
        <p:nvSpPr>
          <p:cNvPr id="11" name="1">
            <a:extLst>
              <a:ext uri="{FF2B5EF4-FFF2-40B4-BE49-F238E27FC236}">
                <a16:creationId xmlns:a16="http://schemas.microsoft.com/office/drawing/2014/main" id="{F9AE54C0-0BF9-7CC3-9295-1B44977E76C8}"/>
              </a:ext>
            </a:extLst>
          </p:cNvPr>
          <p:cNvSpPr>
            <a:spLocks/>
          </p:cNvSpPr>
          <p:nvPr/>
        </p:nvSpPr>
        <p:spPr>
          <a:xfrm>
            <a:off x="6192984" y="491836"/>
            <a:ext cx="4921825" cy="292330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Arial Black" panose="020B0A04020102020204" pitchFamily="34" charset="0"/>
              </a:rPr>
              <a:t>What year was the first</a:t>
            </a:r>
          </a:p>
          <a:p>
            <a:pPr algn="ctr"/>
            <a:r>
              <a:rPr lang="en-US" b="1" dirty="0">
                <a:latin typeface="Arial Black" panose="020B0A04020102020204" pitchFamily="34" charset="0"/>
              </a:rPr>
              <a:t>SMA inducted? Who?</a:t>
            </a:r>
            <a:endParaRPr lang="en-US" dirty="0">
              <a:latin typeface="Arial Black" panose="020B0A04020102020204" pitchFamily="34" charset="0"/>
            </a:endParaRPr>
          </a:p>
        </p:txBody>
      </p:sp>
      <p:sp>
        <p:nvSpPr>
          <p:cNvPr id="12" name="2">
            <a:extLst>
              <a:ext uri="{FF2B5EF4-FFF2-40B4-BE49-F238E27FC236}">
                <a16:creationId xmlns:a16="http://schemas.microsoft.com/office/drawing/2014/main" id="{0B52DB99-3E83-D9A0-B394-3C4948647E5C}"/>
              </a:ext>
            </a:extLst>
          </p:cNvPr>
          <p:cNvSpPr/>
          <p:nvPr/>
        </p:nvSpPr>
        <p:spPr>
          <a:xfrm>
            <a:off x="775858" y="3775362"/>
            <a:ext cx="4921825" cy="292331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Arial Black" panose="020B0A04020102020204" pitchFamily="34" charset="0"/>
              </a:rPr>
              <a:t>AR 600-20</a:t>
            </a:r>
          </a:p>
        </p:txBody>
      </p:sp>
      <p:sp>
        <p:nvSpPr>
          <p:cNvPr id="13" name="1">
            <a:extLst>
              <a:ext uri="{FF2B5EF4-FFF2-40B4-BE49-F238E27FC236}">
                <a16:creationId xmlns:a16="http://schemas.microsoft.com/office/drawing/2014/main" id="{14DB1B70-7A0F-FA2F-3D5A-477D75723966}"/>
              </a:ext>
            </a:extLst>
          </p:cNvPr>
          <p:cNvSpPr>
            <a:spLocks/>
          </p:cNvSpPr>
          <p:nvPr/>
        </p:nvSpPr>
        <p:spPr>
          <a:xfrm>
            <a:off x="770664" y="3775364"/>
            <a:ext cx="4921825" cy="292330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Arial Black" panose="020B0A04020102020204" pitchFamily="34" charset="0"/>
              </a:rPr>
              <a:t>Army Command Policy is</a:t>
            </a:r>
          </a:p>
          <a:p>
            <a:pPr algn="ctr"/>
            <a:r>
              <a:rPr lang="en-US" b="1" dirty="0">
                <a:latin typeface="Arial Black" panose="020B0A04020102020204" pitchFamily="34" charset="0"/>
              </a:rPr>
              <a:t>covered in what AR?</a:t>
            </a:r>
            <a:endParaRPr lang="en-US" dirty="0">
              <a:latin typeface="Arial Black" panose="020B0A04020102020204" pitchFamily="34" charset="0"/>
            </a:endParaRPr>
          </a:p>
        </p:txBody>
      </p:sp>
      <p:sp>
        <p:nvSpPr>
          <p:cNvPr id="14" name="2">
            <a:extLst>
              <a:ext uri="{FF2B5EF4-FFF2-40B4-BE49-F238E27FC236}">
                <a16:creationId xmlns:a16="http://schemas.microsoft.com/office/drawing/2014/main" id="{5C967381-94DF-B9B1-4745-0A86EBB95854}"/>
              </a:ext>
            </a:extLst>
          </p:cNvPr>
          <p:cNvSpPr/>
          <p:nvPr/>
        </p:nvSpPr>
        <p:spPr>
          <a:xfrm>
            <a:off x="6192985" y="3789217"/>
            <a:ext cx="4921825" cy="292331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Arial Black" panose="020B0A04020102020204" pitchFamily="34" charset="0"/>
              </a:rPr>
              <a:t>influencing others by providing purpose, direction,</a:t>
            </a:r>
          </a:p>
          <a:p>
            <a:pPr algn="ctr"/>
            <a:r>
              <a:rPr lang="en-US" dirty="0">
                <a:latin typeface="Arial Black" panose="020B0A04020102020204" pitchFamily="34" charset="0"/>
              </a:rPr>
              <a:t>and motivation.</a:t>
            </a:r>
          </a:p>
        </p:txBody>
      </p:sp>
      <p:sp>
        <p:nvSpPr>
          <p:cNvPr id="15" name="1">
            <a:extLst>
              <a:ext uri="{FF2B5EF4-FFF2-40B4-BE49-F238E27FC236}">
                <a16:creationId xmlns:a16="http://schemas.microsoft.com/office/drawing/2014/main" id="{075FBF39-B0DD-2392-E7D7-F477DF6C33E7}"/>
              </a:ext>
            </a:extLst>
          </p:cNvPr>
          <p:cNvSpPr>
            <a:spLocks/>
          </p:cNvSpPr>
          <p:nvPr/>
        </p:nvSpPr>
        <p:spPr>
          <a:xfrm>
            <a:off x="6198179" y="3789219"/>
            <a:ext cx="4921825" cy="292330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Arial Black" panose="020B0A04020102020204" pitchFamily="34" charset="0"/>
              </a:rPr>
              <a:t>Define Leadership</a:t>
            </a:r>
            <a:endParaRPr lang="en-US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8588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4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6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500"/>
                            </p:stCondLst>
                            <p:childTnLst>
                              <p:par>
                                <p:cTn id="70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8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500"/>
                            </p:stCondLst>
                            <p:childTnLst>
                              <p:par>
                                <p:cTn id="82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0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500"/>
                            </p:stCondLst>
                            <p:childTnLst>
                              <p:par>
                                <p:cTn id="94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4" grpId="0" animBg="1"/>
      <p:bldP spid="4" grpId="1" animBg="1"/>
      <p:bldP spid="8" grpId="0" animBg="1"/>
      <p:bldP spid="8" grpId="1" animBg="1"/>
      <p:bldP spid="11" grpId="0" animBg="1"/>
      <p:bldP spid="11" grpId="1" animBg="1"/>
      <p:bldP spid="12" grpId="0" animBg="1"/>
      <p:bldP spid="12" grpId="1" animBg="1"/>
      <p:bldP spid="13" grpId="0" animBg="1"/>
      <p:bldP spid="13" grpId="1" animBg="1"/>
      <p:bldP spid="14" grpId="0" animBg="1"/>
      <p:bldP spid="14" grpId="1" animBg="1"/>
      <p:bldP spid="15" grpId="0" animBg="1"/>
      <p:bldP spid="15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2">
            <a:extLst>
              <a:ext uri="{FF2B5EF4-FFF2-40B4-BE49-F238E27FC236}">
                <a16:creationId xmlns:a16="http://schemas.microsoft.com/office/drawing/2014/main" id="{326581E9-1081-3A9E-534D-DF4515D55C1E}"/>
              </a:ext>
            </a:extLst>
          </p:cNvPr>
          <p:cNvSpPr/>
          <p:nvPr/>
        </p:nvSpPr>
        <p:spPr>
          <a:xfrm>
            <a:off x="803567" y="505689"/>
            <a:ext cx="4921825" cy="292331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>
                <a:latin typeface="Arial Black" panose="020B0A04020102020204" pitchFamily="34" charset="0"/>
              </a:rPr>
              <a:t>"Be, know, do" is a conceptual notion that refers to the attributes of a leader's character and moral compass and that the leader has knowledge and skill to influence others with while doing things that are coherent with his/her values to accomplish the mission.</a:t>
            </a:r>
          </a:p>
        </p:txBody>
      </p:sp>
      <p:sp>
        <p:nvSpPr>
          <p:cNvPr id="4" name="1">
            <a:extLst>
              <a:ext uri="{FF2B5EF4-FFF2-40B4-BE49-F238E27FC236}">
                <a16:creationId xmlns:a16="http://schemas.microsoft.com/office/drawing/2014/main" id="{1D2B6FA4-019D-B5AF-33B8-615842EC2D90}"/>
              </a:ext>
            </a:extLst>
          </p:cNvPr>
          <p:cNvSpPr>
            <a:spLocks/>
          </p:cNvSpPr>
          <p:nvPr/>
        </p:nvSpPr>
        <p:spPr>
          <a:xfrm>
            <a:off x="803567" y="505687"/>
            <a:ext cx="4921825" cy="292330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Arial Black" panose="020B0A04020102020204" pitchFamily="34" charset="0"/>
              </a:rPr>
              <a:t>What is BE, KNOW, DO?</a:t>
            </a:r>
            <a:endParaRPr lang="en-US" dirty="0">
              <a:latin typeface="Arial Black" panose="020B0A04020102020204" pitchFamily="34" charset="0"/>
            </a:endParaRPr>
          </a:p>
        </p:txBody>
      </p:sp>
      <p:sp>
        <p:nvSpPr>
          <p:cNvPr id="8" name="2">
            <a:extLst>
              <a:ext uri="{FF2B5EF4-FFF2-40B4-BE49-F238E27FC236}">
                <a16:creationId xmlns:a16="http://schemas.microsoft.com/office/drawing/2014/main" id="{F0516B53-9496-DAFE-D59F-0DD54370DB7C}"/>
              </a:ext>
            </a:extLst>
          </p:cNvPr>
          <p:cNvSpPr/>
          <p:nvPr/>
        </p:nvSpPr>
        <p:spPr>
          <a:xfrm>
            <a:off x="6192985" y="505689"/>
            <a:ext cx="4921825" cy="292331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Arial Black" panose="020B0A04020102020204" pitchFamily="34" charset="0"/>
              </a:rPr>
              <a:t>Specified, Directed, and Implied</a:t>
            </a:r>
          </a:p>
        </p:txBody>
      </p:sp>
      <p:sp>
        <p:nvSpPr>
          <p:cNvPr id="11" name="1">
            <a:extLst>
              <a:ext uri="{FF2B5EF4-FFF2-40B4-BE49-F238E27FC236}">
                <a16:creationId xmlns:a16="http://schemas.microsoft.com/office/drawing/2014/main" id="{F9AE54C0-0BF9-7CC3-9295-1B44977E76C8}"/>
              </a:ext>
            </a:extLst>
          </p:cNvPr>
          <p:cNvSpPr>
            <a:spLocks/>
          </p:cNvSpPr>
          <p:nvPr/>
        </p:nvSpPr>
        <p:spPr>
          <a:xfrm>
            <a:off x="6192984" y="491838"/>
            <a:ext cx="4921825" cy="292330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Arial Black" panose="020B0A04020102020204" pitchFamily="34" charset="0"/>
              </a:rPr>
              <a:t>Duty is a legal and moral</a:t>
            </a:r>
          </a:p>
          <a:p>
            <a:pPr algn="ctr"/>
            <a:r>
              <a:rPr lang="en-US" b="1" dirty="0">
                <a:latin typeface="Arial Black" panose="020B0A04020102020204" pitchFamily="34" charset="0"/>
              </a:rPr>
              <a:t>obligation. What are the 3</a:t>
            </a:r>
          </a:p>
          <a:p>
            <a:pPr algn="ctr"/>
            <a:r>
              <a:rPr lang="en-US" b="1" dirty="0">
                <a:latin typeface="Arial Black" panose="020B0A04020102020204" pitchFamily="34" charset="0"/>
              </a:rPr>
              <a:t>types of duties?</a:t>
            </a:r>
            <a:endParaRPr lang="en-US" dirty="0">
              <a:latin typeface="Arial Black" panose="020B0A04020102020204" pitchFamily="34" charset="0"/>
            </a:endParaRPr>
          </a:p>
        </p:txBody>
      </p:sp>
      <p:sp>
        <p:nvSpPr>
          <p:cNvPr id="12" name="2">
            <a:extLst>
              <a:ext uri="{FF2B5EF4-FFF2-40B4-BE49-F238E27FC236}">
                <a16:creationId xmlns:a16="http://schemas.microsoft.com/office/drawing/2014/main" id="{0B52DB99-3E83-D9A0-B394-3C4948647E5C}"/>
              </a:ext>
            </a:extLst>
          </p:cNvPr>
          <p:cNvSpPr/>
          <p:nvPr/>
        </p:nvSpPr>
        <p:spPr>
          <a:xfrm>
            <a:off x="775858" y="3775362"/>
            <a:ext cx="4921825" cy="292331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>
                <a:latin typeface="Arial Black" panose="020B0A04020102020204" pitchFamily="34" charset="0"/>
              </a:rPr>
              <a:t>Duties that are specific to rank or position. </a:t>
            </a:r>
            <a:r>
              <a:rPr lang="en-US" dirty="0" err="1">
                <a:latin typeface="Arial Black" panose="020B0A04020102020204" pitchFamily="34" charset="0"/>
              </a:rPr>
              <a:t>I.e.,AR</a:t>
            </a:r>
            <a:r>
              <a:rPr lang="en-US" dirty="0">
                <a:latin typeface="Arial Black" panose="020B0A04020102020204" pitchFamily="34" charset="0"/>
              </a:rPr>
              <a:t> 600-20 states that NCOs' duties include the maintaining of soldiers cleanliness and personal appearance or daily quarters inspection.</a:t>
            </a:r>
          </a:p>
        </p:txBody>
      </p:sp>
      <p:sp>
        <p:nvSpPr>
          <p:cNvPr id="13" name="1">
            <a:extLst>
              <a:ext uri="{FF2B5EF4-FFF2-40B4-BE49-F238E27FC236}">
                <a16:creationId xmlns:a16="http://schemas.microsoft.com/office/drawing/2014/main" id="{14DB1B70-7A0F-FA2F-3D5A-477D75723966}"/>
              </a:ext>
            </a:extLst>
          </p:cNvPr>
          <p:cNvSpPr>
            <a:spLocks/>
          </p:cNvSpPr>
          <p:nvPr/>
        </p:nvSpPr>
        <p:spPr>
          <a:xfrm>
            <a:off x="775857" y="3775358"/>
            <a:ext cx="4921825" cy="292330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Arial Black" panose="020B0A04020102020204" pitchFamily="34" charset="0"/>
              </a:rPr>
              <a:t>What is a specified duty?</a:t>
            </a:r>
            <a:endParaRPr lang="en-US" dirty="0">
              <a:latin typeface="Arial Black" panose="020B0A04020102020204" pitchFamily="34" charset="0"/>
            </a:endParaRPr>
          </a:p>
        </p:txBody>
      </p:sp>
      <p:sp>
        <p:nvSpPr>
          <p:cNvPr id="14" name="2">
            <a:extLst>
              <a:ext uri="{FF2B5EF4-FFF2-40B4-BE49-F238E27FC236}">
                <a16:creationId xmlns:a16="http://schemas.microsoft.com/office/drawing/2014/main" id="{5C967381-94DF-B9B1-4745-0A86EBB95854}"/>
              </a:ext>
            </a:extLst>
          </p:cNvPr>
          <p:cNvSpPr/>
          <p:nvPr/>
        </p:nvSpPr>
        <p:spPr>
          <a:xfrm>
            <a:off x="6192985" y="3789217"/>
            <a:ext cx="4921825" cy="292331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Arial Black" panose="020B0A04020102020204" pitchFamily="34" charset="0"/>
              </a:rPr>
              <a:t>Duties that are given orally or written. I.e., CQ</a:t>
            </a:r>
          </a:p>
        </p:txBody>
      </p:sp>
      <p:sp>
        <p:nvSpPr>
          <p:cNvPr id="15" name="1">
            <a:extLst>
              <a:ext uri="{FF2B5EF4-FFF2-40B4-BE49-F238E27FC236}">
                <a16:creationId xmlns:a16="http://schemas.microsoft.com/office/drawing/2014/main" id="{075FBF39-B0DD-2392-E7D7-F477DF6C33E7}"/>
              </a:ext>
            </a:extLst>
          </p:cNvPr>
          <p:cNvSpPr>
            <a:spLocks/>
          </p:cNvSpPr>
          <p:nvPr/>
        </p:nvSpPr>
        <p:spPr>
          <a:xfrm>
            <a:off x="6192984" y="3789219"/>
            <a:ext cx="4921825" cy="292330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Arial Black" panose="020B0A04020102020204" pitchFamily="34" charset="0"/>
              </a:rPr>
              <a:t>What is a directed duty?</a:t>
            </a:r>
            <a:endParaRPr lang="en-US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4291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4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6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500"/>
                            </p:stCondLst>
                            <p:childTnLst>
                              <p:par>
                                <p:cTn id="70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8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500"/>
                            </p:stCondLst>
                            <p:childTnLst>
                              <p:par>
                                <p:cTn id="82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0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500"/>
                            </p:stCondLst>
                            <p:childTnLst>
                              <p:par>
                                <p:cTn id="94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4" grpId="0" animBg="1"/>
      <p:bldP spid="4" grpId="1" animBg="1"/>
      <p:bldP spid="8" grpId="0" animBg="1"/>
      <p:bldP spid="8" grpId="1" animBg="1"/>
      <p:bldP spid="11" grpId="0" animBg="1"/>
      <p:bldP spid="11" grpId="1" animBg="1"/>
      <p:bldP spid="12" grpId="0" animBg="1"/>
      <p:bldP spid="12" grpId="1" animBg="1"/>
      <p:bldP spid="13" grpId="0" animBg="1"/>
      <p:bldP spid="13" grpId="1" animBg="1"/>
      <p:bldP spid="14" grpId="0" animBg="1"/>
      <p:bldP spid="14" grpId="1" animBg="1"/>
      <p:bldP spid="15" grpId="0" animBg="1"/>
      <p:bldP spid="15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2">
            <a:extLst>
              <a:ext uri="{FF2B5EF4-FFF2-40B4-BE49-F238E27FC236}">
                <a16:creationId xmlns:a16="http://schemas.microsoft.com/office/drawing/2014/main" id="{0B52DB99-3E83-D9A0-B394-3C4948647E5C}"/>
              </a:ext>
            </a:extLst>
          </p:cNvPr>
          <p:cNvSpPr/>
          <p:nvPr/>
        </p:nvSpPr>
        <p:spPr>
          <a:xfrm>
            <a:off x="775854" y="3789216"/>
            <a:ext cx="4921825" cy="292331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Arial Black" panose="020B0A04020102020204" pitchFamily="34" charset="0"/>
              </a:rPr>
              <a:t>CR refers to the collective accomplishments of a</a:t>
            </a:r>
          </a:p>
          <a:p>
            <a:pPr algn="ctr"/>
            <a:r>
              <a:rPr lang="en-US" dirty="0">
                <a:latin typeface="Arial Black" panose="020B0A04020102020204" pitchFamily="34" charset="0"/>
              </a:rPr>
              <a:t>unit; it reflects the overall performance of the unit.</a:t>
            </a:r>
          </a:p>
        </p:txBody>
      </p:sp>
      <p:sp>
        <p:nvSpPr>
          <p:cNvPr id="13" name="1">
            <a:extLst>
              <a:ext uri="{FF2B5EF4-FFF2-40B4-BE49-F238E27FC236}">
                <a16:creationId xmlns:a16="http://schemas.microsoft.com/office/drawing/2014/main" id="{14DB1B70-7A0F-FA2F-3D5A-477D75723966}"/>
              </a:ext>
            </a:extLst>
          </p:cNvPr>
          <p:cNvSpPr>
            <a:spLocks/>
          </p:cNvSpPr>
          <p:nvPr/>
        </p:nvSpPr>
        <p:spPr>
          <a:xfrm>
            <a:off x="775853" y="3789218"/>
            <a:ext cx="4921825" cy="292330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Arial Black" panose="020B0A04020102020204" pitchFamily="34" charset="0"/>
              </a:rPr>
              <a:t>What is Command Responsibility?</a:t>
            </a:r>
            <a:endParaRPr lang="en-US" dirty="0">
              <a:latin typeface="Arial Black" panose="020B0A04020102020204" pitchFamily="34" charset="0"/>
            </a:endParaRPr>
          </a:p>
        </p:txBody>
      </p:sp>
      <p:sp>
        <p:nvSpPr>
          <p:cNvPr id="14" name="2">
            <a:extLst>
              <a:ext uri="{FF2B5EF4-FFF2-40B4-BE49-F238E27FC236}">
                <a16:creationId xmlns:a16="http://schemas.microsoft.com/office/drawing/2014/main" id="{5C967381-94DF-B9B1-4745-0A86EBB95854}"/>
              </a:ext>
            </a:extLst>
          </p:cNvPr>
          <p:cNvSpPr/>
          <p:nvPr/>
        </p:nvSpPr>
        <p:spPr>
          <a:xfrm>
            <a:off x="6345385" y="3789215"/>
            <a:ext cx="4921825" cy="292331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Arial Black" panose="020B0A04020102020204" pitchFamily="34" charset="0"/>
              </a:rPr>
              <a:t>IR refers to the actions of each individuals; furthermore,</a:t>
            </a:r>
          </a:p>
          <a:p>
            <a:pPr algn="ctr"/>
            <a:r>
              <a:rPr lang="en-US" dirty="0">
                <a:latin typeface="Arial Black" panose="020B0A04020102020204" pitchFamily="34" charset="0"/>
              </a:rPr>
              <a:t>how each individual is responsible for</a:t>
            </a:r>
          </a:p>
          <a:p>
            <a:pPr algn="ctr"/>
            <a:r>
              <a:rPr lang="en-US" dirty="0">
                <a:latin typeface="Arial Black" panose="020B0A04020102020204" pitchFamily="34" charset="0"/>
              </a:rPr>
              <a:t>his/her actions and how they affect the team and the force.</a:t>
            </a:r>
          </a:p>
        </p:txBody>
      </p:sp>
      <p:sp>
        <p:nvSpPr>
          <p:cNvPr id="2" name="2">
            <a:extLst>
              <a:ext uri="{FF2B5EF4-FFF2-40B4-BE49-F238E27FC236}">
                <a16:creationId xmlns:a16="http://schemas.microsoft.com/office/drawing/2014/main" id="{A7BAD72F-803D-34A5-2208-30A0F66810D4}"/>
              </a:ext>
            </a:extLst>
          </p:cNvPr>
          <p:cNvSpPr/>
          <p:nvPr/>
        </p:nvSpPr>
        <p:spPr>
          <a:xfrm>
            <a:off x="775855" y="332505"/>
            <a:ext cx="4921825" cy="292331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Arial Black" panose="020B0A04020102020204" pitchFamily="34" charset="0"/>
              </a:rPr>
              <a:t>They improve the quality of the job. I.e., In ranks inspection.</a:t>
            </a:r>
          </a:p>
        </p:txBody>
      </p:sp>
      <p:sp>
        <p:nvSpPr>
          <p:cNvPr id="3" name="1">
            <a:extLst>
              <a:ext uri="{FF2B5EF4-FFF2-40B4-BE49-F238E27FC236}">
                <a16:creationId xmlns:a16="http://schemas.microsoft.com/office/drawing/2014/main" id="{3DFC0F52-90B1-D14C-A3E0-1A4A8134E7F2}"/>
              </a:ext>
            </a:extLst>
          </p:cNvPr>
          <p:cNvSpPr>
            <a:spLocks/>
          </p:cNvSpPr>
          <p:nvPr/>
        </p:nvSpPr>
        <p:spPr>
          <a:xfrm>
            <a:off x="775855" y="332507"/>
            <a:ext cx="4921825" cy="292330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Arial Black" panose="020B0A04020102020204" pitchFamily="34" charset="0"/>
              </a:rPr>
              <a:t>What is an implied duty?</a:t>
            </a:r>
            <a:endParaRPr lang="en-US" dirty="0">
              <a:latin typeface="Arial Black" panose="020B0A04020102020204" pitchFamily="34" charset="0"/>
            </a:endParaRPr>
          </a:p>
        </p:txBody>
      </p:sp>
      <p:sp>
        <p:nvSpPr>
          <p:cNvPr id="6" name="2">
            <a:extLst>
              <a:ext uri="{FF2B5EF4-FFF2-40B4-BE49-F238E27FC236}">
                <a16:creationId xmlns:a16="http://schemas.microsoft.com/office/drawing/2014/main" id="{87CDC42E-BEC5-7015-BD82-AD35E87FA289}"/>
              </a:ext>
            </a:extLst>
          </p:cNvPr>
          <p:cNvSpPr/>
          <p:nvPr/>
        </p:nvSpPr>
        <p:spPr>
          <a:xfrm>
            <a:off x="6345386" y="346360"/>
            <a:ext cx="4921825" cy="292331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Arial Black" panose="020B0A04020102020204" pitchFamily="34" charset="0"/>
              </a:rPr>
              <a:t>Command Responsibility and Individual Responsibility.</a:t>
            </a:r>
          </a:p>
        </p:txBody>
      </p:sp>
      <p:sp>
        <p:nvSpPr>
          <p:cNvPr id="7" name="1">
            <a:extLst>
              <a:ext uri="{FF2B5EF4-FFF2-40B4-BE49-F238E27FC236}">
                <a16:creationId xmlns:a16="http://schemas.microsoft.com/office/drawing/2014/main" id="{C25DED80-DBC4-CFFC-087F-70367356AACE}"/>
              </a:ext>
            </a:extLst>
          </p:cNvPr>
          <p:cNvSpPr>
            <a:spLocks/>
          </p:cNvSpPr>
          <p:nvPr/>
        </p:nvSpPr>
        <p:spPr>
          <a:xfrm>
            <a:off x="6345385" y="346362"/>
            <a:ext cx="4921825" cy="292330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Arial Black" panose="020B0A04020102020204" pitchFamily="34" charset="0"/>
              </a:rPr>
              <a:t>Responsibility is being</a:t>
            </a:r>
          </a:p>
          <a:p>
            <a:pPr algn="ctr"/>
            <a:r>
              <a:rPr lang="en-US" b="1" dirty="0">
                <a:latin typeface="Arial Black" panose="020B0A04020102020204" pitchFamily="34" charset="0"/>
              </a:rPr>
              <a:t>accountable for what you</a:t>
            </a:r>
          </a:p>
          <a:p>
            <a:pPr algn="ctr"/>
            <a:r>
              <a:rPr lang="en-US" b="1" dirty="0">
                <a:latin typeface="Arial Black" panose="020B0A04020102020204" pitchFamily="34" charset="0"/>
              </a:rPr>
              <a:t>did or didn't do. What are</a:t>
            </a:r>
          </a:p>
          <a:p>
            <a:pPr algn="ctr"/>
            <a:r>
              <a:rPr lang="en-US" b="1" dirty="0">
                <a:latin typeface="Arial Black" panose="020B0A04020102020204" pitchFamily="34" charset="0"/>
              </a:rPr>
              <a:t>2 types of responsibility?</a:t>
            </a:r>
            <a:endParaRPr lang="en-US" dirty="0">
              <a:latin typeface="Arial Black" panose="020B0A04020102020204" pitchFamily="34" charset="0"/>
            </a:endParaRPr>
          </a:p>
        </p:txBody>
      </p:sp>
      <p:sp>
        <p:nvSpPr>
          <p:cNvPr id="9" name="1">
            <a:extLst>
              <a:ext uri="{FF2B5EF4-FFF2-40B4-BE49-F238E27FC236}">
                <a16:creationId xmlns:a16="http://schemas.microsoft.com/office/drawing/2014/main" id="{489280EF-759D-4173-CAFA-9F4F686C0350}"/>
              </a:ext>
            </a:extLst>
          </p:cNvPr>
          <p:cNvSpPr>
            <a:spLocks/>
          </p:cNvSpPr>
          <p:nvPr/>
        </p:nvSpPr>
        <p:spPr>
          <a:xfrm>
            <a:off x="6345384" y="3789215"/>
            <a:ext cx="4921825" cy="292330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Arial Black" panose="020B0A04020102020204" pitchFamily="34" charset="0"/>
              </a:rPr>
              <a:t>What is Individual Responsibility?</a:t>
            </a:r>
            <a:endParaRPr lang="en-US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4346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45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6" fill="hold">
                      <p:stCondLst>
                        <p:cond delay="0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9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"/>
                            </p:stCondLst>
                            <p:childTnLst>
                              <p:par>
                                <p:cTn id="53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1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00"/>
                            </p:stCondLst>
                            <p:childTnLst>
                              <p:par>
                                <p:cTn id="65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69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0" fill="hold">
                      <p:stCondLst>
                        <p:cond delay="0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3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500"/>
                            </p:stCondLst>
                            <p:childTnLst>
                              <p:par>
                                <p:cTn id="77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81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2" fill="hold">
                      <p:stCondLst>
                        <p:cond delay="0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5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500"/>
                            </p:stCondLst>
                            <p:childTnLst>
                              <p:par>
                                <p:cTn id="89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>
                      <p:stCondLst>
                        <p:cond delay="0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12" grpId="0" animBg="1"/>
      <p:bldP spid="12" grpId="1" animBg="1"/>
      <p:bldP spid="13" grpId="0" animBg="1"/>
      <p:bldP spid="13" grpId="1" animBg="1"/>
      <p:bldP spid="14" grpId="0" animBg="1"/>
      <p:bldP spid="14" grpId="1" animBg="1"/>
      <p:bldP spid="2" grpId="0" animBg="1"/>
      <p:bldP spid="2" grpId="1" animBg="1"/>
      <p:bldP spid="3" grpId="0" animBg="1"/>
      <p:bldP spid="3" grpId="1" animBg="1"/>
      <p:bldP spid="6" grpId="0" animBg="1"/>
      <p:bldP spid="6" grpId="1" animBg="1"/>
      <p:bldP spid="7" grpId="0" animBg="1"/>
      <p:bldP spid="7" grpId="1" animBg="1"/>
      <p:bldP spid="9" grpId="0" animBg="1"/>
      <p:bldP spid="9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2">
            <a:extLst>
              <a:ext uri="{FF2B5EF4-FFF2-40B4-BE49-F238E27FC236}">
                <a16:creationId xmlns:a16="http://schemas.microsoft.com/office/drawing/2014/main" id="{326581E9-1081-3A9E-534D-DF4515D55C1E}"/>
              </a:ext>
            </a:extLst>
          </p:cNvPr>
          <p:cNvSpPr/>
          <p:nvPr/>
        </p:nvSpPr>
        <p:spPr>
          <a:xfrm>
            <a:off x="803567" y="505689"/>
            <a:ext cx="4921825" cy="292331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Arial Black" panose="020B0A04020102020204" pitchFamily="34" charset="0"/>
              </a:rPr>
              <a:t>Authority is the right to direct soldiers to do certain things. "legitimate power"</a:t>
            </a:r>
          </a:p>
        </p:txBody>
      </p:sp>
      <p:sp>
        <p:nvSpPr>
          <p:cNvPr id="4" name="1">
            <a:extLst>
              <a:ext uri="{FF2B5EF4-FFF2-40B4-BE49-F238E27FC236}">
                <a16:creationId xmlns:a16="http://schemas.microsoft.com/office/drawing/2014/main" id="{1D2B6FA4-019D-B5AF-33B8-615842EC2D90}"/>
              </a:ext>
            </a:extLst>
          </p:cNvPr>
          <p:cNvSpPr>
            <a:spLocks/>
          </p:cNvSpPr>
          <p:nvPr/>
        </p:nvSpPr>
        <p:spPr>
          <a:xfrm>
            <a:off x="803567" y="505689"/>
            <a:ext cx="4921825" cy="292330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Arial Black" panose="020B0A04020102020204" pitchFamily="34" charset="0"/>
              </a:rPr>
              <a:t>Military related authority</a:t>
            </a:r>
          </a:p>
          <a:p>
            <a:pPr algn="ctr"/>
            <a:r>
              <a:rPr lang="en-US" b="1" dirty="0">
                <a:latin typeface="Arial Black" panose="020B0A04020102020204" pitchFamily="34" charset="0"/>
              </a:rPr>
              <a:t>originates in congress.</a:t>
            </a:r>
          </a:p>
          <a:p>
            <a:pPr algn="ctr"/>
            <a:r>
              <a:rPr lang="en-US" b="1" dirty="0">
                <a:latin typeface="Arial Black" panose="020B0A04020102020204" pitchFamily="34" charset="0"/>
              </a:rPr>
              <a:t>What is Authority?</a:t>
            </a:r>
            <a:endParaRPr lang="en-US" dirty="0">
              <a:latin typeface="Arial Black" panose="020B0A04020102020204" pitchFamily="34" charset="0"/>
            </a:endParaRPr>
          </a:p>
        </p:txBody>
      </p:sp>
      <p:sp>
        <p:nvSpPr>
          <p:cNvPr id="8" name="2">
            <a:extLst>
              <a:ext uri="{FF2B5EF4-FFF2-40B4-BE49-F238E27FC236}">
                <a16:creationId xmlns:a16="http://schemas.microsoft.com/office/drawing/2014/main" id="{F0516B53-9496-DAFE-D59F-0DD54370DB7C}"/>
              </a:ext>
            </a:extLst>
          </p:cNvPr>
          <p:cNvSpPr/>
          <p:nvPr/>
        </p:nvSpPr>
        <p:spPr>
          <a:xfrm>
            <a:off x="6192985" y="505689"/>
            <a:ext cx="4921825" cy="292331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Arial Black" panose="020B0A04020102020204" pitchFamily="34" charset="0"/>
              </a:rPr>
              <a:t>Command Authority, Delegated Authority, and General Military Authority</a:t>
            </a:r>
          </a:p>
        </p:txBody>
      </p:sp>
      <p:sp>
        <p:nvSpPr>
          <p:cNvPr id="11" name="1">
            <a:extLst>
              <a:ext uri="{FF2B5EF4-FFF2-40B4-BE49-F238E27FC236}">
                <a16:creationId xmlns:a16="http://schemas.microsoft.com/office/drawing/2014/main" id="{F9AE54C0-0BF9-7CC3-9295-1B44977E76C8}"/>
              </a:ext>
            </a:extLst>
          </p:cNvPr>
          <p:cNvSpPr>
            <a:spLocks/>
          </p:cNvSpPr>
          <p:nvPr/>
        </p:nvSpPr>
        <p:spPr>
          <a:xfrm>
            <a:off x="6192983" y="505689"/>
            <a:ext cx="4921825" cy="292330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Arial Black" panose="020B0A04020102020204" pitchFamily="34" charset="0"/>
              </a:rPr>
              <a:t>What are the 3 types of</a:t>
            </a:r>
          </a:p>
          <a:p>
            <a:pPr algn="ctr"/>
            <a:r>
              <a:rPr lang="en-US" b="1" dirty="0">
                <a:latin typeface="Arial Black" panose="020B0A04020102020204" pitchFamily="34" charset="0"/>
              </a:rPr>
              <a:t>Authority?</a:t>
            </a:r>
            <a:endParaRPr lang="en-US" dirty="0">
              <a:latin typeface="Arial Black" panose="020B0A04020102020204" pitchFamily="34" charset="0"/>
            </a:endParaRPr>
          </a:p>
        </p:txBody>
      </p:sp>
      <p:sp>
        <p:nvSpPr>
          <p:cNvPr id="12" name="2">
            <a:extLst>
              <a:ext uri="{FF2B5EF4-FFF2-40B4-BE49-F238E27FC236}">
                <a16:creationId xmlns:a16="http://schemas.microsoft.com/office/drawing/2014/main" id="{0B52DB99-3E83-D9A0-B394-3C4948647E5C}"/>
              </a:ext>
            </a:extLst>
          </p:cNvPr>
          <p:cNvSpPr/>
          <p:nvPr/>
        </p:nvSpPr>
        <p:spPr>
          <a:xfrm>
            <a:off x="775858" y="3775362"/>
            <a:ext cx="4921825" cy="292331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Arial Black" panose="020B0A04020102020204" pitchFamily="34" charset="0"/>
              </a:rPr>
              <a:t>Command Authority is authority by virtue of rank</a:t>
            </a:r>
          </a:p>
          <a:p>
            <a:pPr algn="ctr"/>
            <a:r>
              <a:rPr lang="en-US" dirty="0">
                <a:latin typeface="Arial Black" panose="020B0A04020102020204" pitchFamily="34" charset="0"/>
              </a:rPr>
              <a:t>or assignment. E.g., interim 1SG who ranks SFC</a:t>
            </a:r>
          </a:p>
        </p:txBody>
      </p:sp>
      <p:sp>
        <p:nvSpPr>
          <p:cNvPr id="13" name="1">
            <a:extLst>
              <a:ext uri="{FF2B5EF4-FFF2-40B4-BE49-F238E27FC236}">
                <a16:creationId xmlns:a16="http://schemas.microsoft.com/office/drawing/2014/main" id="{14DB1B70-7A0F-FA2F-3D5A-477D75723966}"/>
              </a:ext>
            </a:extLst>
          </p:cNvPr>
          <p:cNvSpPr>
            <a:spLocks/>
          </p:cNvSpPr>
          <p:nvPr/>
        </p:nvSpPr>
        <p:spPr>
          <a:xfrm>
            <a:off x="775856" y="3775364"/>
            <a:ext cx="4921825" cy="292330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Arial Black" panose="020B0A04020102020204" pitchFamily="34" charset="0"/>
              </a:rPr>
              <a:t>What is Command Authority?</a:t>
            </a:r>
            <a:endParaRPr lang="en-US" dirty="0">
              <a:latin typeface="Arial Black" panose="020B0A04020102020204" pitchFamily="34" charset="0"/>
            </a:endParaRPr>
          </a:p>
        </p:txBody>
      </p:sp>
      <p:sp>
        <p:nvSpPr>
          <p:cNvPr id="14" name="2">
            <a:extLst>
              <a:ext uri="{FF2B5EF4-FFF2-40B4-BE49-F238E27FC236}">
                <a16:creationId xmlns:a16="http://schemas.microsoft.com/office/drawing/2014/main" id="{5C967381-94DF-B9B1-4745-0A86EBB95854}"/>
              </a:ext>
            </a:extLst>
          </p:cNvPr>
          <p:cNvSpPr/>
          <p:nvPr/>
        </p:nvSpPr>
        <p:spPr>
          <a:xfrm>
            <a:off x="6192985" y="3789217"/>
            <a:ext cx="4921825" cy="292331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Arial Black" panose="020B0A04020102020204" pitchFamily="34" charset="0"/>
              </a:rPr>
              <a:t>Delegated Authority enhances organizational endeavors. E.g., Co. CMDR --&gt; NCO</a:t>
            </a:r>
          </a:p>
        </p:txBody>
      </p:sp>
      <p:sp>
        <p:nvSpPr>
          <p:cNvPr id="15" name="1">
            <a:extLst>
              <a:ext uri="{FF2B5EF4-FFF2-40B4-BE49-F238E27FC236}">
                <a16:creationId xmlns:a16="http://schemas.microsoft.com/office/drawing/2014/main" id="{075FBF39-B0DD-2392-E7D7-F477DF6C33E7}"/>
              </a:ext>
            </a:extLst>
          </p:cNvPr>
          <p:cNvSpPr>
            <a:spLocks/>
          </p:cNvSpPr>
          <p:nvPr/>
        </p:nvSpPr>
        <p:spPr>
          <a:xfrm>
            <a:off x="6192983" y="3775362"/>
            <a:ext cx="4921825" cy="292330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Arial Black" panose="020B0A04020102020204" pitchFamily="34" charset="0"/>
              </a:rPr>
              <a:t>What is Delegated Authority?</a:t>
            </a:r>
            <a:endParaRPr lang="en-US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69878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4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6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500"/>
                            </p:stCondLst>
                            <p:childTnLst>
                              <p:par>
                                <p:cTn id="70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8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500"/>
                            </p:stCondLst>
                            <p:childTnLst>
                              <p:par>
                                <p:cTn id="82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0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500"/>
                            </p:stCondLst>
                            <p:childTnLst>
                              <p:par>
                                <p:cTn id="94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4" grpId="0" animBg="1"/>
      <p:bldP spid="4" grpId="1" animBg="1"/>
      <p:bldP spid="8" grpId="0" animBg="1"/>
      <p:bldP spid="8" grpId="1" animBg="1"/>
      <p:bldP spid="11" grpId="0" animBg="1"/>
      <p:bldP spid="11" grpId="1" animBg="1"/>
      <p:bldP spid="12" grpId="0" animBg="1"/>
      <p:bldP spid="12" grpId="1" animBg="1"/>
      <p:bldP spid="13" grpId="0" animBg="1"/>
      <p:bldP spid="13" grpId="1" animBg="1"/>
      <p:bldP spid="14" grpId="0" animBg="1"/>
      <p:bldP spid="14" grpId="1" animBg="1"/>
      <p:bldP spid="15" grpId="0" animBg="1"/>
      <p:bldP spid="15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2">
            <a:extLst>
              <a:ext uri="{FF2B5EF4-FFF2-40B4-BE49-F238E27FC236}">
                <a16:creationId xmlns:a16="http://schemas.microsoft.com/office/drawing/2014/main" id="{326581E9-1081-3A9E-534D-DF4515D55C1E}"/>
              </a:ext>
            </a:extLst>
          </p:cNvPr>
          <p:cNvSpPr/>
          <p:nvPr/>
        </p:nvSpPr>
        <p:spPr>
          <a:xfrm>
            <a:off x="803567" y="505689"/>
            <a:ext cx="4921825" cy="292331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Arial Black" panose="020B0A04020102020204" pitchFamily="34" charset="0"/>
              </a:rPr>
              <a:t>GMA is the taking appropriate actions in the absence of orders. (on or off duty) E.g., I'm off duty and notice a solider in uniform walking and talking on his mobile. I should do an on-the-spot correction as it is my duty and authority [GMA].</a:t>
            </a:r>
          </a:p>
        </p:txBody>
      </p:sp>
      <p:sp>
        <p:nvSpPr>
          <p:cNvPr id="4" name="1">
            <a:extLst>
              <a:ext uri="{FF2B5EF4-FFF2-40B4-BE49-F238E27FC236}">
                <a16:creationId xmlns:a16="http://schemas.microsoft.com/office/drawing/2014/main" id="{1D2B6FA4-019D-B5AF-33B8-615842EC2D90}"/>
              </a:ext>
            </a:extLst>
          </p:cNvPr>
          <p:cNvSpPr>
            <a:spLocks/>
          </p:cNvSpPr>
          <p:nvPr/>
        </p:nvSpPr>
        <p:spPr>
          <a:xfrm>
            <a:off x="803567" y="505687"/>
            <a:ext cx="4921825" cy="292330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Arial Black" panose="020B0A04020102020204" pitchFamily="34" charset="0"/>
              </a:rPr>
              <a:t>What is General Military</a:t>
            </a:r>
          </a:p>
          <a:p>
            <a:pPr algn="ctr"/>
            <a:r>
              <a:rPr lang="en-US" b="1" dirty="0">
                <a:latin typeface="Arial Black" panose="020B0A04020102020204" pitchFamily="34" charset="0"/>
              </a:rPr>
              <a:t>Authority?</a:t>
            </a:r>
            <a:endParaRPr lang="en-US" dirty="0">
              <a:latin typeface="Arial Black" panose="020B0A04020102020204" pitchFamily="34" charset="0"/>
            </a:endParaRPr>
          </a:p>
        </p:txBody>
      </p:sp>
      <p:sp>
        <p:nvSpPr>
          <p:cNvPr id="8" name="2">
            <a:extLst>
              <a:ext uri="{FF2B5EF4-FFF2-40B4-BE49-F238E27FC236}">
                <a16:creationId xmlns:a16="http://schemas.microsoft.com/office/drawing/2014/main" id="{F0516B53-9496-DAFE-D59F-0DD54370DB7C}"/>
              </a:ext>
            </a:extLst>
          </p:cNvPr>
          <p:cNvSpPr/>
          <p:nvPr/>
        </p:nvSpPr>
        <p:spPr>
          <a:xfrm>
            <a:off x="6192985" y="505689"/>
            <a:ext cx="4921825" cy="292331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Arial Black" panose="020B0A04020102020204" pitchFamily="34" charset="0"/>
              </a:rPr>
              <a:t>In-ranks and In-</a:t>
            </a:r>
            <a:r>
              <a:rPr lang="en-US" dirty="0" err="1">
                <a:latin typeface="Arial Black" panose="020B0A04020102020204" pitchFamily="34" charset="0"/>
              </a:rPr>
              <a:t>quaters</a:t>
            </a:r>
            <a:endParaRPr lang="en-US" dirty="0">
              <a:latin typeface="Arial Black" panose="020B0A04020102020204" pitchFamily="34" charset="0"/>
            </a:endParaRPr>
          </a:p>
        </p:txBody>
      </p:sp>
      <p:sp>
        <p:nvSpPr>
          <p:cNvPr id="11" name="1">
            <a:extLst>
              <a:ext uri="{FF2B5EF4-FFF2-40B4-BE49-F238E27FC236}">
                <a16:creationId xmlns:a16="http://schemas.microsoft.com/office/drawing/2014/main" id="{F9AE54C0-0BF9-7CC3-9295-1B44977E76C8}"/>
              </a:ext>
            </a:extLst>
          </p:cNvPr>
          <p:cNvSpPr>
            <a:spLocks/>
          </p:cNvSpPr>
          <p:nvPr/>
        </p:nvSpPr>
        <p:spPr>
          <a:xfrm>
            <a:off x="6192984" y="505687"/>
            <a:ext cx="4921825" cy="292330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Arial Black" panose="020B0A04020102020204" pitchFamily="34" charset="0"/>
              </a:rPr>
              <a:t>What are 2 types of Inspections?</a:t>
            </a:r>
            <a:endParaRPr lang="en-US" dirty="0">
              <a:latin typeface="Arial Black" panose="020B0A04020102020204" pitchFamily="34" charset="0"/>
            </a:endParaRPr>
          </a:p>
        </p:txBody>
      </p:sp>
      <p:sp>
        <p:nvSpPr>
          <p:cNvPr id="12" name="2">
            <a:extLst>
              <a:ext uri="{FF2B5EF4-FFF2-40B4-BE49-F238E27FC236}">
                <a16:creationId xmlns:a16="http://schemas.microsoft.com/office/drawing/2014/main" id="{0B52DB99-3E83-D9A0-B394-3C4948647E5C}"/>
              </a:ext>
            </a:extLst>
          </p:cNvPr>
          <p:cNvSpPr/>
          <p:nvPr/>
        </p:nvSpPr>
        <p:spPr>
          <a:xfrm>
            <a:off x="775858" y="3775362"/>
            <a:ext cx="4921825" cy="292331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Arial Black" panose="020B0A04020102020204" pitchFamily="34" charset="0"/>
              </a:rPr>
              <a:t>Pre-combat checks and Pre-combat inspections</a:t>
            </a:r>
          </a:p>
        </p:txBody>
      </p:sp>
      <p:sp>
        <p:nvSpPr>
          <p:cNvPr id="13" name="1">
            <a:extLst>
              <a:ext uri="{FF2B5EF4-FFF2-40B4-BE49-F238E27FC236}">
                <a16:creationId xmlns:a16="http://schemas.microsoft.com/office/drawing/2014/main" id="{14DB1B70-7A0F-FA2F-3D5A-477D75723966}"/>
              </a:ext>
            </a:extLst>
          </p:cNvPr>
          <p:cNvSpPr>
            <a:spLocks/>
          </p:cNvSpPr>
          <p:nvPr/>
        </p:nvSpPr>
        <p:spPr>
          <a:xfrm>
            <a:off x="775857" y="3775358"/>
            <a:ext cx="4921825" cy="292330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Arial Black" panose="020B0A04020102020204" pitchFamily="34" charset="0"/>
              </a:rPr>
              <a:t>What are PCCs / PCIs?</a:t>
            </a:r>
            <a:endParaRPr lang="en-US" dirty="0">
              <a:latin typeface="Arial Black" panose="020B0A04020102020204" pitchFamily="34" charset="0"/>
            </a:endParaRPr>
          </a:p>
        </p:txBody>
      </p:sp>
      <p:sp>
        <p:nvSpPr>
          <p:cNvPr id="14" name="2">
            <a:extLst>
              <a:ext uri="{FF2B5EF4-FFF2-40B4-BE49-F238E27FC236}">
                <a16:creationId xmlns:a16="http://schemas.microsoft.com/office/drawing/2014/main" id="{5C967381-94DF-B9B1-4745-0A86EBB95854}"/>
              </a:ext>
            </a:extLst>
          </p:cNvPr>
          <p:cNvSpPr/>
          <p:nvPr/>
        </p:nvSpPr>
        <p:spPr>
          <a:xfrm>
            <a:off x="6192985" y="3789217"/>
            <a:ext cx="4921825" cy="292331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>
                <a:latin typeface="Arial Black" panose="020B0A04020102020204" pitchFamily="34" charset="0"/>
              </a:rPr>
              <a:t>Receive the mission </a:t>
            </a:r>
          </a:p>
          <a:p>
            <a:r>
              <a:rPr lang="en-US" dirty="0">
                <a:latin typeface="Arial Black" panose="020B0A04020102020204" pitchFamily="34" charset="0"/>
              </a:rPr>
              <a:t>Issue the </a:t>
            </a:r>
            <a:r>
              <a:rPr lang="en-US" dirty="0" err="1">
                <a:latin typeface="Arial Black" panose="020B0A04020102020204" pitchFamily="34" charset="0"/>
              </a:rPr>
              <a:t>warno</a:t>
            </a:r>
            <a:r>
              <a:rPr lang="en-US" dirty="0">
                <a:latin typeface="Arial Black" panose="020B0A04020102020204" pitchFamily="34" charset="0"/>
              </a:rPr>
              <a:t> </a:t>
            </a:r>
          </a:p>
          <a:p>
            <a:r>
              <a:rPr lang="en-US" dirty="0">
                <a:latin typeface="Arial Black" panose="020B0A04020102020204" pitchFamily="34" charset="0"/>
              </a:rPr>
              <a:t>Initiate Movement </a:t>
            </a:r>
          </a:p>
          <a:p>
            <a:r>
              <a:rPr lang="en-US" dirty="0">
                <a:latin typeface="Arial Black" panose="020B0A04020102020204" pitchFamily="34" charset="0"/>
              </a:rPr>
              <a:t>Make a tentative plan</a:t>
            </a:r>
          </a:p>
          <a:p>
            <a:r>
              <a:rPr lang="en-US" dirty="0">
                <a:latin typeface="Arial Black" panose="020B0A04020102020204" pitchFamily="34" charset="0"/>
              </a:rPr>
              <a:t>Recon </a:t>
            </a:r>
          </a:p>
          <a:p>
            <a:r>
              <a:rPr lang="en-US" dirty="0">
                <a:latin typeface="Arial Black" panose="020B0A04020102020204" pitchFamily="34" charset="0"/>
              </a:rPr>
              <a:t>Issue OPORD </a:t>
            </a:r>
          </a:p>
          <a:p>
            <a:r>
              <a:rPr lang="en-US" dirty="0">
                <a:latin typeface="Arial Black" panose="020B0A04020102020204" pitchFamily="34" charset="0"/>
              </a:rPr>
              <a:t>Supervise and Refine the plan</a:t>
            </a:r>
          </a:p>
        </p:txBody>
      </p:sp>
      <p:sp>
        <p:nvSpPr>
          <p:cNvPr id="15" name="1">
            <a:extLst>
              <a:ext uri="{FF2B5EF4-FFF2-40B4-BE49-F238E27FC236}">
                <a16:creationId xmlns:a16="http://schemas.microsoft.com/office/drawing/2014/main" id="{075FBF39-B0DD-2392-E7D7-F477DF6C33E7}"/>
              </a:ext>
            </a:extLst>
          </p:cNvPr>
          <p:cNvSpPr>
            <a:spLocks/>
          </p:cNvSpPr>
          <p:nvPr/>
        </p:nvSpPr>
        <p:spPr>
          <a:xfrm>
            <a:off x="6192984" y="3803069"/>
            <a:ext cx="4921825" cy="292330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Arial Black" panose="020B0A04020102020204" pitchFamily="34" charset="0"/>
              </a:rPr>
              <a:t>8 Troop Leading procedures?</a:t>
            </a:r>
            <a:endParaRPr lang="en-US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84362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4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6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500"/>
                            </p:stCondLst>
                            <p:childTnLst>
                              <p:par>
                                <p:cTn id="70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8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500"/>
                            </p:stCondLst>
                            <p:childTnLst>
                              <p:par>
                                <p:cTn id="82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0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500"/>
                            </p:stCondLst>
                            <p:childTnLst>
                              <p:par>
                                <p:cTn id="94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4" grpId="0" animBg="1"/>
      <p:bldP spid="4" grpId="1" animBg="1"/>
      <p:bldP spid="8" grpId="0" animBg="1"/>
      <p:bldP spid="8" grpId="1" animBg="1"/>
      <p:bldP spid="11" grpId="0" animBg="1"/>
      <p:bldP spid="11" grpId="1" animBg="1"/>
      <p:bldP spid="12" grpId="0" animBg="1"/>
      <p:bldP spid="12" grpId="1" animBg="1"/>
      <p:bldP spid="13" grpId="0" animBg="1"/>
      <p:bldP spid="13" grpId="1" animBg="1"/>
      <p:bldP spid="14" grpId="0" animBg="1"/>
      <p:bldP spid="14" grpId="1" animBg="1"/>
      <p:bldP spid="15" grpId="0" animBg="1"/>
      <p:bldP spid="15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2">
            <a:extLst>
              <a:ext uri="{FF2B5EF4-FFF2-40B4-BE49-F238E27FC236}">
                <a16:creationId xmlns:a16="http://schemas.microsoft.com/office/drawing/2014/main" id="{326581E9-1081-3A9E-534D-DF4515D55C1E}"/>
              </a:ext>
            </a:extLst>
          </p:cNvPr>
          <p:cNvSpPr/>
          <p:nvPr/>
        </p:nvSpPr>
        <p:spPr>
          <a:xfrm>
            <a:off x="803567" y="505689"/>
            <a:ext cx="4921825" cy="292331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Arial Black" panose="020B0A04020102020204" pitchFamily="34" charset="0"/>
              </a:rPr>
              <a:t>Formation, Enrichment, and Sustainment.</a:t>
            </a:r>
          </a:p>
        </p:txBody>
      </p:sp>
      <p:sp>
        <p:nvSpPr>
          <p:cNvPr id="4" name="1">
            <a:extLst>
              <a:ext uri="{FF2B5EF4-FFF2-40B4-BE49-F238E27FC236}">
                <a16:creationId xmlns:a16="http://schemas.microsoft.com/office/drawing/2014/main" id="{1D2B6FA4-019D-B5AF-33B8-615842EC2D90}"/>
              </a:ext>
            </a:extLst>
          </p:cNvPr>
          <p:cNvSpPr>
            <a:spLocks/>
          </p:cNvSpPr>
          <p:nvPr/>
        </p:nvSpPr>
        <p:spPr>
          <a:xfrm>
            <a:off x="803567" y="471052"/>
            <a:ext cx="4921825" cy="292330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Arial Black" panose="020B0A04020102020204" pitchFamily="34" charset="0"/>
              </a:rPr>
              <a:t>What are the stages of</a:t>
            </a:r>
          </a:p>
          <a:p>
            <a:pPr algn="ctr"/>
            <a:r>
              <a:rPr lang="en-US" b="1" dirty="0">
                <a:latin typeface="Arial Black" panose="020B0A04020102020204" pitchFamily="34" charset="0"/>
              </a:rPr>
              <a:t>Team Building?</a:t>
            </a:r>
            <a:endParaRPr lang="en-US" dirty="0">
              <a:latin typeface="Arial Black" panose="020B0A04020102020204" pitchFamily="34" charset="0"/>
            </a:endParaRPr>
          </a:p>
        </p:txBody>
      </p:sp>
      <p:sp>
        <p:nvSpPr>
          <p:cNvPr id="8" name="2">
            <a:extLst>
              <a:ext uri="{FF2B5EF4-FFF2-40B4-BE49-F238E27FC236}">
                <a16:creationId xmlns:a16="http://schemas.microsoft.com/office/drawing/2014/main" id="{F0516B53-9496-DAFE-D59F-0DD54370DB7C}"/>
              </a:ext>
            </a:extLst>
          </p:cNvPr>
          <p:cNvSpPr/>
          <p:nvPr/>
        </p:nvSpPr>
        <p:spPr>
          <a:xfrm>
            <a:off x="6192985" y="505689"/>
            <a:ext cx="4921825" cy="292331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Arial Black" panose="020B0A04020102020204" pitchFamily="34" charset="0"/>
              </a:rPr>
              <a:t>Reality of the uncertainty of war and the adjustment of being away from family.</a:t>
            </a:r>
          </a:p>
        </p:txBody>
      </p:sp>
      <p:sp>
        <p:nvSpPr>
          <p:cNvPr id="11" name="1">
            <a:extLst>
              <a:ext uri="{FF2B5EF4-FFF2-40B4-BE49-F238E27FC236}">
                <a16:creationId xmlns:a16="http://schemas.microsoft.com/office/drawing/2014/main" id="{F9AE54C0-0BF9-7CC3-9295-1B44977E76C8}"/>
              </a:ext>
            </a:extLst>
          </p:cNvPr>
          <p:cNvSpPr>
            <a:spLocks/>
          </p:cNvSpPr>
          <p:nvPr/>
        </p:nvSpPr>
        <p:spPr>
          <a:xfrm>
            <a:off x="6206841" y="505691"/>
            <a:ext cx="4921825" cy="292330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Arial Black" panose="020B0A04020102020204" pitchFamily="34" charset="0"/>
              </a:rPr>
              <a:t>What happens in the Formation</a:t>
            </a:r>
          </a:p>
          <a:p>
            <a:pPr algn="ctr"/>
            <a:r>
              <a:rPr lang="en-US" b="1" dirty="0">
                <a:latin typeface="Arial Black" panose="020B0A04020102020204" pitchFamily="34" charset="0"/>
              </a:rPr>
              <a:t>stage team building?</a:t>
            </a:r>
            <a:endParaRPr lang="en-US" dirty="0">
              <a:latin typeface="Arial Black" panose="020B0A04020102020204" pitchFamily="34" charset="0"/>
            </a:endParaRPr>
          </a:p>
        </p:txBody>
      </p:sp>
      <p:sp>
        <p:nvSpPr>
          <p:cNvPr id="12" name="2">
            <a:extLst>
              <a:ext uri="{FF2B5EF4-FFF2-40B4-BE49-F238E27FC236}">
                <a16:creationId xmlns:a16="http://schemas.microsoft.com/office/drawing/2014/main" id="{0B52DB99-3E83-D9A0-B394-3C4948647E5C}"/>
              </a:ext>
            </a:extLst>
          </p:cNvPr>
          <p:cNvSpPr/>
          <p:nvPr/>
        </p:nvSpPr>
        <p:spPr>
          <a:xfrm>
            <a:off x="775858" y="3775362"/>
            <a:ext cx="4921825" cy="292331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Arial Black" panose="020B0A04020102020204" pitchFamily="34" charset="0"/>
              </a:rPr>
              <a:t>Knowing who is in charge, the building of trust</a:t>
            </a:r>
          </a:p>
          <a:p>
            <a:pPr algn="ctr"/>
            <a:r>
              <a:rPr lang="en-US" dirty="0">
                <a:latin typeface="Arial Black" panose="020B0A04020102020204" pitchFamily="34" charset="0"/>
              </a:rPr>
              <a:t>through accepting the way things are done, and</a:t>
            </a:r>
          </a:p>
          <a:p>
            <a:pPr algn="ctr"/>
            <a:r>
              <a:rPr lang="en-US" dirty="0">
                <a:latin typeface="Arial Black" panose="020B0A04020102020204" pitchFamily="34" charset="0"/>
              </a:rPr>
              <a:t>learning how to survive on the battlefield.</a:t>
            </a:r>
          </a:p>
        </p:txBody>
      </p:sp>
      <p:sp>
        <p:nvSpPr>
          <p:cNvPr id="13" name="1">
            <a:extLst>
              <a:ext uri="{FF2B5EF4-FFF2-40B4-BE49-F238E27FC236}">
                <a16:creationId xmlns:a16="http://schemas.microsoft.com/office/drawing/2014/main" id="{14DB1B70-7A0F-FA2F-3D5A-477D75723966}"/>
              </a:ext>
            </a:extLst>
          </p:cNvPr>
          <p:cNvSpPr>
            <a:spLocks/>
          </p:cNvSpPr>
          <p:nvPr/>
        </p:nvSpPr>
        <p:spPr>
          <a:xfrm>
            <a:off x="775858" y="3775364"/>
            <a:ext cx="4921825" cy="292330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Arial Black" panose="020B0A04020102020204" pitchFamily="34" charset="0"/>
              </a:rPr>
              <a:t>What happens in the Enrichment</a:t>
            </a:r>
          </a:p>
          <a:p>
            <a:pPr algn="ctr"/>
            <a:r>
              <a:rPr lang="en-US" b="1" dirty="0">
                <a:latin typeface="Arial Black" panose="020B0A04020102020204" pitchFamily="34" charset="0"/>
              </a:rPr>
              <a:t>stage of team building?</a:t>
            </a:r>
            <a:endParaRPr lang="en-US" dirty="0">
              <a:latin typeface="Arial Black" panose="020B0A04020102020204" pitchFamily="34" charset="0"/>
            </a:endParaRPr>
          </a:p>
        </p:txBody>
      </p:sp>
      <p:sp>
        <p:nvSpPr>
          <p:cNvPr id="14" name="2">
            <a:extLst>
              <a:ext uri="{FF2B5EF4-FFF2-40B4-BE49-F238E27FC236}">
                <a16:creationId xmlns:a16="http://schemas.microsoft.com/office/drawing/2014/main" id="{5C967381-94DF-B9B1-4745-0A86EBB95854}"/>
              </a:ext>
            </a:extLst>
          </p:cNvPr>
          <p:cNvSpPr/>
          <p:nvPr/>
        </p:nvSpPr>
        <p:spPr>
          <a:xfrm>
            <a:off x="6192985" y="3789217"/>
            <a:ext cx="4921825" cy="292331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Arial Black" panose="020B0A04020102020204" pitchFamily="34" charset="0"/>
              </a:rPr>
              <a:t>Build pride through extracurricular social activities,</a:t>
            </a:r>
          </a:p>
          <a:p>
            <a:pPr algn="ctr"/>
            <a:r>
              <a:rPr lang="en-US" dirty="0">
                <a:latin typeface="Arial Black" panose="020B0A04020102020204" pitchFamily="34" charset="0"/>
              </a:rPr>
              <a:t>trust others and assist other team members.</a:t>
            </a:r>
          </a:p>
        </p:txBody>
      </p:sp>
      <p:sp>
        <p:nvSpPr>
          <p:cNvPr id="15" name="1">
            <a:extLst>
              <a:ext uri="{FF2B5EF4-FFF2-40B4-BE49-F238E27FC236}">
                <a16:creationId xmlns:a16="http://schemas.microsoft.com/office/drawing/2014/main" id="{075FBF39-B0DD-2392-E7D7-F477DF6C33E7}"/>
              </a:ext>
            </a:extLst>
          </p:cNvPr>
          <p:cNvSpPr>
            <a:spLocks/>
          </p:cNvSpPr>
          <p:nvPr/>
        </p:nvSpPr>
        <p:spPr>
          <a:xfrm>
            <a:off x="6187786" y="3789219"/>
            <a:ext cx="4921825" cy="292330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Arial Black" panose="020B0A04020102020204" pitchFamily="34" charset="0"/>
              </a:rPr>
              <a:t>What happens in the Sustainment</a:t>
            </a:r>
          </a:p>
          <a:p>
            <a:pPr algn="ctr"/>
            <a:r>
              <a:rPr lang="en-US" b="1" dirty="0">
                <a:latin typeface="Arial Black" panose="020B0A04020102020204" pitchFamily="34" charset="0"/>
              </a:rPr>
              <a:t>stage of Team building?</a:t>
            </a:r>
            <a:endParaRPr lang="en-US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85930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4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6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500"/>
                            </p:stCondLst>
                            <p:childTnLst>
                              <p:par>
                                <p:cTn id="70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8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500"/>
                            </p:stCondLst>
                            <p:childTnLst>
                              <p:par>
                                <p:cTn id="82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0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500"/>
                            </p:stCondLst>
                            <p:childTnLst>
                              <p:par>
                                <p:cTn id="94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4" grpId="0" animBg="1"/>
      <p:bldP spid="4" grpId="1" animBg="1"/>
      <p:bldP spid="8" grpId="0" animBg="1"/>
      <p:bldP spid="8" grpId="1" animBg="1"/>
      <p:bldP spid="11" grpId="0" animBg="1"/>
      <p:bldP spid="11" grpId="1" animBg="1"/>
      <p:bldP spid="12" grpId="0" animBg="1"/>
      <p:bldP spid="12" grpId="1" animBg="1"/>
      <p:bldP spid="13" grpId="0" animBg="1"/>
      <p:bldP spid="13" grpId="1" animBg="1"/>
      <p:bldP spid="14" grpId="0" animBg="1"/>
      <p:bldP spid="14" grpId="1" animBg="1"/>
      <p:bldP spid="15" grpId="0" animBg="1"/>
      <p:bldP spid="15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2">
            <a:extLst>
              <a:ext uri="{FF2B5EF4-FFF2-40B4-BE49-F238E27FC236}">
                <a16:creationId xmlns:a16="http://schemas.microsoft.com/office/drawing/2014/main" id="{326581E9-1081-3A9E-534D-DF4515D55C1E}"/>
              </a:ext>
            </a:extLst>
          </p:cNvPr>
          <p:cNvSpPr/>
          <p:nvPr/>
        </p:nvSpPr>
        <p:spPr>
          <a:xfrm>
            <a:off x="803567" y="505689"/>
            <a:ext cx="4921825" cy="292331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Arial Black" panose="020B0A04020102020204" pitchFamily="34" charset="0"/>
              </a:rPr>
              <a:t>Training that is relevant to wartime experiences.</a:t>
            </a:r>
          </a:p>
        </p:txBody>
      </p:sp>
      <p:sp>
        <p:nvSpPr>
          <p:cNvPr id="4" name="1">
            <a:extLst>
              <a:ext uri="{FF2B5EF4-FFF2-40B4-BE49-F238E27FC236}">
                <a16:creationId xmlns:a16="http://schemas.microsoft.com/office/drawing/2014/main" id="{1D2B6FA4-019D-B5AF-33B8-615842EC2D90}"/>
              </a:ext>
            </a:extLst>
          </p:cNvPr>
          <p:cNvSpPr>
            <a:spLocks/>
          </p:cNvSpPr>
          <p:nvPr/>
        </p:nvSpPr>
        <p:spPr>
          <a:xfrm>
            <a:off x="803567" y="505687"/>
            <a:ext cx="4921825" cy="292330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Arial Black" panose="020B0A04020102020204" pitchFamily="34" charset="0"/>
              </a:rPr>
              <a:t>What is Battle-focused</a:t>
            </a:r>
          </a:p>
          <a:p>
            <a:pPr algn="ctr"/>
            <a:r>
              <a:rPr lang="en-US" b="1" dirty="0">
                <a:latin typeface="Arial Black" panose="020B0A04020102020204" pitchFamily="34" charset="0"/>
              </a:rPr>
              <a:t>training?</a:t>
            </a:r>
            <a:endParaRPr lang="en-US" dirty="0">
              <a:latin typeface="Arial Black" panose="020B0A04020102020204" pitchFamily="34" charset="0"/>
            </a:endParaRPr>
          </a:p>
        </p:txBody>
      </p:sp>
      <p:sp>
        <p:nvSpPr>
          <p:cNvPr id="8" name="2">
            <a:extLst>
              <a:ext uri="{FF2B5EF4-FFF2-40B4-BE49-F238E27FC236}">
                <a16:creationId xmlns:a16="http://schemas.microsoft.com/office/drawing/2014/main" id="{F0516B53-9496-DAFE-D59F-0DD54370DB7C}"/>
              </a:ext>
            </a:extLst>
          </p:cNvPr>
          <p:cNvSpPr/>
          <p:nvPr/>
        </p:nvSpPr>
        <p:spPr>
          <a:xfrm>
            <a:off x="6192985" y="505689"/>
            <a:ext cx="4921825" cy="292331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Arial Black" panose="020B0A04020102020204" pitchFamily="34" charset="0"/>
              </a:rPr>
              <a:t>Mission Essential Task List is simply a list of the most critical actions that a unit must be capable of executing in a wartime mission.</a:t>
            </a:r>
          </a:p>
        </p:txBody>
      </p:sp>
      <p:sp>
        <p:nvSpPr>
          <p:cNvPr id="11" name="1">
            <a:extLst>
              <a:ext uri="{FF2B5EF4-FFF2-40B4-BE49-F238E27FC236}">
                <a16:creationId xmlns:a16="http://schemas.microsoft.com/office/drawing/2014/main" id="{F9AE54C0-0BF9-7CC3-9295-1B44977E76C8}"/>
              </a:ext>
            </a:extLst>
          </p:cNvPr>
          <p:cNvSpPr>
            <a:spLocks/>
          </p:cNvSpPr>
          <p:nvPr/>
        </p:nvSpPr>
        <p:spPr>
          <a:xfrm>
            <a:off x="6192983" y="491838"/>
            <a:ext cx="4921825" cy="292330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Arial Black" panose="020B0A04020102020204" pitchFamily="34" charset="0"/>
              </a:rPr>
              <a:t>What is METL? What does it outline?</a:t>
            </a:r>
            <a:endParaRPr lang="en-US" dirty="0">
              <a:latin typeface="Arial Black" panose="020B0A04020102020204" pitchFamily="34" charset="0"/>
            </a:endParaRPr>
          </a:p>
        </p:txBody>
      </p:sp>
      <p:sp>
        <p:nvSpPr>
          <p:cNvPr id="12" name="2">
            <a:extLst>
              <a:ext uri="{FF2B5EF4-FFF2-40B4-BE49-F238E27FC236}">
                <a16:creationId xmlns:a16="http://schemas.microsoft.com/office/drawing/2014/main" id="{0B52DB99-3E83-D9A0-B394-3C4948647E5C}"/>
              </a:ext>
            </a:extLst>
          </p:cNvPr>
          <p:cNvSpPr/>
          <p:nvPr/>
        </p:nvSpPr>
        <p:spPr>
          <a:xfrm>
            <a:off x="775858" y="3775362"/>
            <a:ext cx="4921825" cy="292331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Arial Black" panose="020B0A04020102020204" pitchFamily="34" charset="0"/>
              </a:rPr>
              <a:t>STT is a time set aside for NCO's to conduct training. It is planned, conducted, and evaluated</a:t>
            </a:r>
          </a:p>
          <a:p>
            <a:pPr algn="ctr"/>
            <a:r>
              <a:rPr lang="en-US" dirty="0">
                <a:latin typeface="Arial Black" panose="020B0A04020102020204" pitchFamily="34" charset="0"/>
              </a:rPr>
              <a:t>by NCO's. It differs from hip-pocket training in that it is more formalized and requires adequate planning.</a:t>
            </a:r>
          </a:p>
        </p:txBody>
      </p:sp>
      <p:sp>
        <p:nvSpPr>
          <p:cNvPr id="13" name="1">
            <a:extLst>
              <a:ext uri="{FF2B5EF4-FFF2-40B4-BE49-F238E27FC236}">
                <a16:creationId xmlns:a16="http://schemas.microsoft.com/office/drawing/2014/main" id="{14DB1B70-7A0F-FA2F-3D5A-477D75723966}"/>
              </a:ext>
            </a:extLst>
          </p:cNvPr>
          <p:cNvSpPr>
            <a:spLocks/>
          </p:cNvSpPr>
          <p:nvPr/>
        </p:nvSpPr>
        <p:spPr>
          <a:xfrm>
            <a:off x="775856" y="3775358"/>
            <a:ext cx="4921825" cy="292330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Arial Black" panose="020B0A04020102020204" pitchFamily="34" charset="0"/>
              </a:rPr>
              <a:t>What is Sergeant's Time Training?</a:t>
            </a:r>
            <a:endParaRPr lang="en-US" dirty="0">
              <a:latin typeface="Arial Black" panose="020B0A04020102020204" pitchFamily="34" charset="0"/>
            </a:endParaRPr>
          </a:p>
        </p:txBody>
      </p:sp>
      <p:sp>
        <p:nvSpPr>
          <p:cNvPr id="14" name="2">
            <a:extLst>
              <a:ext uri="{FF2B5EF4-FFF2-40B4-BE49-F238E27FC236}">
                <a16:creationId xmlns:a16="http://schemas.microsoft.com/office/drawing/2014/main" id="{5C967381-94DF-B9B1-4745-0A86EBB95854}"/>
              </a:ext>
            </a:extLst>
          </p:cNvPr>
          <p:cNvSpPr/>
          <p:nvPr/>
        </p:nvSpPr>
        <p:spPr>
          <a:xfrm>
            <a:off x="6192985" y="3789217"/>
            <a:ext cx="4921825" cy="292331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>
                <a:latin typeface="Arial Black" panose="020B0A04020102020204" pitchFamily="34" charset="0"/>
              </a:rPr>
              <a:t>Opportunity Training is better known as "Hip Pocket" training. It is less formalized than STT and requires less planning.</a:t>
            </a:r>
          </a:p>
        </p:txBody>
      </p:sp>
      <p:sp>
        <p:nvSpPr>
          <p:cNvPr id="15" name="1">
            <a:extLst>
              <a:ext uri="{FF2B5EF4-FFF2-40B4-BE49-F238E27FC236}">
                <a16:creationId xmlns:a16="http://schemas.microsoft.com/office/drawing/2014/main" id="{075FBF39-B0DD-2392-E7D7-F477DF6C33E7}"/>
              </a:ext>
            </a:extLst>
          </p:cNvPr>
          <p:cNvSpPr>
            <a:spLocks/>
          </p:cNvSpPr>
          <p:nvPr/>
        </p:nvSpPr>
        <p:spPr>
          <a:xfrm>
            <a:off x="6192982" y="3789219"/>
            <a:ext cx="4921825" cy="292330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Arial Black" panose="020B0A04020102020204" pitchFamily="34" charset="0"/>
              </a:rPr>
              <a:t>What is opportunity training?</a:t>
            </a:r>
            <a:endParaRPr lang="en-US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44635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4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6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500"/>
                            </p:stCondLst>
                            <p:childTnLst>
                              <p:par>
                                <p:cTn id="70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8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500"/>
                            </p:stCondLst>
                            <p:childTnLst>
                              <p:par>
                                <p:cTn id="82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0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500"/>
                            </p:stCondLst>
                            <p:childTnLst>
                              <p:par>
                                <p:cTn id="94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4" grpId="0" animBg="1"/>
      <p:bldP spid="4" grpId="1" animBg="1"/>
      <p:bldP spid="8" grpId="0" animBg="1"/>
      <p:bldP spid="8" grpId="1" animBg="1"/>
      <p:bldP spid="11" grpId="0" animBg="1"/>
      <p:bldP spid="11" grpId="1" animBg="1"/>
      <p:bldP spid="12" grpId="0" animBg="1"/>
      <p:bldP spid="12" grpId="1" animBg="1"/>
      <p:bldP spid="13" grpId="0" animBg="1"/>
      <p:bldP spid="13" grpId="1" animBg="1"/>
      <p:bldP spid="14" grpId="0" animBg="1"/>
      <p:bldP spid="14" grpId="1" animBg="1"/>
      <p:bldP spid="15" grpId="0" animBg="1"/>
      <p:bldP spid="15" grpId="1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1019</TotalTime>
  <Words>1249</Words>
  <Application>Microsoft Office PowerPoint</Application>
  <PresentationFormat>Widescreen</PresentationFormat>
  <Paragraphs>182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Arial Black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kalen peugh</dc:creator>
  <cp:lastModifiedBy>kalen peugh</cp:lastModifiedBy>
  <cp:revision>2</cp:revision>
  <dcterms:created xsi:type="dcterms:W3CDTF">2023-12-28T03:22:41Z</dcterms:created>
  <dcterms:modified xsi:type="dcterms:W3CDTF">2023-12-28T20:28:48Z</dcterms:modified>
</cp:coreProperties>
</file>