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34" r:id="rId2"/>
    <p:sldId id="342" r:id="rId3"/>
    <p:sldId id="359" r:id="rId4"/>
    <p:sldId id="327" r:id="rId5"/>
    <p:sldId id="355" r:id="rId6"/>
    <p:sldId id="357" r:id="rId7"/>
    <p:sldId id="356" r:id="rId8"/>
    <p:sldId id="362" r:id="rId9"/>
    <p:sldId id="364" r:id="rId10"/>
    <p:sldId id="372" r:id="rId11"/>
    <p:sldId id="361" r:id="rId12"/>
    <p:sldId id="367" r:id="rId13"/>
    <p:sldId id="360" r:id="rId14"/>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46F58-CDBD-4FF9-941E-7A02370C11EC}" v="35" dt="2024-01-02T04:19:03.2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3" autoAdjust="0"/>
    <p:restoredTop sz="93611" autoAdjust="0"/>
  </p:normalViewPr>
  <p:slideViewPr>
    <p:cSldViewPr>
      <p:cViewPr varScale="1">
        <p:scale>
          <a:sx n="64" d="100"/>
          <a:sy n="64" d="100"/>
        </p:scale>
        <p:origin x="158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atin typeface="Arial" panose="020B0604020202020204" pitchFamily="34" charset="0"/>
              </a:defRPr>
            </a:lvl1pPr>
          </a:lstStyle>
          <a:p>
            <a:fld id="{879CA2FE-A593-443D-A66E-2A0DF84C4779}" type="datetimeFigureOut">
              <a:rPr lang="en-US" smtClean="0"/>
              <a:pPr/>
              <a:t>1/1/2024</a:t>
            </a:fld>
            <a:endParaRPr lang="en-US" dirty="0"/>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atin typeface="Arial" panose="020B0604020202020204" pitchFamily="34" charset="0"/>
              </a:defRPr>
            </a:lvl1pPr>
          </a:lstStyle>
          <a:p>
            <a:fld id="{57DFB5F5-2B28-4CC3-AEFB-579FE07F0CCD}" type="slidenum">
              <a:rPr lang="en-US" smtClean="0"/>
              <a:pPr/>
              <a:t>‹#›</a:t>
            </a:fld>
            <a:endParaRPr lang="en-US" dirty="0"/>
          </a:p>
        </p:txBody>
      </p:sp>
    </p:spTree>
    <p:extLst>
      <p:ext uri="{BB962C8B-B14F-4D97-AF65-F5344CB8AC3E}">
        <p14:creationId xmlns:p14="http://schemas.microsoft.com/office/powerpoint/2010/main" val="393150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t>2</a:t>
            </a:fld>
            <a:endParaRPr lang="en-US"/>
          </a:p>
        </p:txBody>
      </p:sp>
    </p:spTree>
    <p:extLst>
      <p:ext uri="{BB962C8B-B14F-4D97-AF65-F5344CB8AC3E}">
        <p14:creationId xmlns:p14="http://schemas.microsoft.com/office/powerpoint/2010/main" val="371708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 3-23.35 defines the workspace as a spherical area, approximately 12-18 inches in diameter centered on the Shooter’s chin and about 12 inches in front of it. In this space is where the majority of weapons manipulations take place. Picture two illustrates what this zone looks like. </a:t>
            </a:r>
          </a:p>
          <a:p>
            <a:endParaRPr lang="en-US" dirty="0"/>
          </a:p>
          <a:p>
            <a:r>
              <a:rPr lang="en-US" dirty="0"/>
              <a:t>The reason we use the workspace is so that the Shooter can maintain their eyes oriented towards the threat and still be able to conduct critical weapons tasks that require hand/eye coordination. In so doing this, the Shooter creates efficiency in their movements, getting the weapon fully operational in the shortest amount of time. </a:t>
            </a:r>
          </a:p>
          <a:p>
            <a:endParaRPr lang="en-US" dirty="0"/>
          </a:p>
          <a:p>
            <a:r>
              <a:rPr lang="en-US" dirty="0"/>
              <a:t>Keep in mind, the location of the workspace will vary depending upon the firing position being used. The only way to determine what is efficient for the Shooter is for them to actually get into the positions and attempt to manipulate the weapon through the dry-fire drills. </a:t>
            </a:r>
          </a:p>
          <a:p>
            <a:endParaRPr lang="en-US" dirty="0"/>
          </a:p>
          <a:p>
            <a:r>
              <a:rPr lang="en-US" dirty="0"/>
              <a:t>Conducting manipulations in the workspace allows the Soldier to keep his or her eyes oriented towards a threat, or the individual sector of fire while conducting critical weapons tasks that require hand-and-eye coordination. Use of the workspace creates efficiency of motion by minimizing the distance the weapon has to move between the firing position to the workspace and return to the firing position.</a:t>
            </a:r>
          </a:p>
          <a:p>
            <a:endParaRPr lang="en-US" dirty="0"/>
          </a:p>
          <a:p>
            <a:r>
              <a:rPr lang="en-US" dirty="0"/>
              <a:t>Workspace management includes the Soldier’s ability to perform the following functions (drills) routinely, with fluidity of motion and smoothness in execution to ensure the fastest possible return of the weapon’s orientation to the target area while maintaining observation of the target area or sector of observation.</a:t>
            </a:r>
          </a:p>
          <a:p>
            <a:endParaRPr lang="en-US" dirty="0"/>
          </a:p>
          <a:p>
            <a:r>
              <a:rPr lang="en-US" dirty="0"/>
              <a:t>The close fight requires rapid manipulations, a balance of speed and accuracy, and very little environmental concerns. Soldiers must move quickly and efficiently through their manipulations of the fire control in order to maintain the maximum amount of muzzle orientation on the threat through the shot process. This second-nature efficiency of movement only comes from regular practice, drills, and repetition.</a:t>
            </a:r>
          </a:p>
          <a:p>
            <a:endParaRPr lang="en-US" dirty="0"/>
          </a:p>
        </p:txBody>
      </p:sp>
      <p:sp>
        <p:nvSpPr>
          <p:cNvPr id="4" name="Slide Number Placeholder 3"/>
          <p:cNvSpPr>
            <a:spLocks noGrp="1"/>
          </p:cNvSpPr>
          <p:nvPr>
            <p:ph type="sldNum" sz="quarter" idx="10"/>
          </p:nvPr>
        </p:nvSpPr>
        <p:spPr/>
        <p:txBody>
          <a:bodyPr/>
          <a:lstStyle/>
          <a:p>
            <a:fld id="{57DFB5F5-2B28-4CC3-AEFB-579FE07F0CCD}" type="slidenum">
              <a:rPr lang="en-US" smtClean="0"/>
              <a:t>4</a:t>
            </a:fld>
            <a:endParaRPr lang="en-US"/>
          </a:p>
        </p:txBody>
      </p:sp>
    </p:spTree>
    <p:extLst>
      <p:ext uri="{BB962C8B-B14F-4D97-AF65-F5344CB8AC3E}">
        <p14:creationId xmlns:p14="http://schemas.microsoft.com/office/powerpoint/2010/main" val="124146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t>10</a:t>
            </a:fld>
            <a:endParaRPr lang="en-US"/>
          </a:p>
        </p:txBody>
      </p:sp>
    </p:spTree>
    <p:extLst>
      <p:ext uri="{BB962C8B-B14F-4D97-AF65-F5344CB8AC3E}">
        <p14:creationId xmlns:p14="http://schemas.microsoft.com/office/powerpoint/2010/main" val="281627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pPr/>
              <a:t>1/1/2024</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15312" y="244855"/>
            <a:ext cx="5856605" cy="299720"/>
          </a:xfrm>
          <a:prstGeom prst="rect">
            <a:avLst/>
          </a:prstGeom>
        </p:spPr>
        <p:txBody>
          <a:bodyPr lIns="0" tIns="0" rIns="0" bIns="0"/>
          <a:lstStyle>
            <a:lvl1pPr>
              <a:defRPr sz="1800" b="1" i="0">
                <a:solidFill>
                  <a:schemeClr val="tx1"/>
                </a:solidFill>
                <a:latin typeface="Arial"/>
                <a:cs typeface="Arial"/>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15312" y="244855"/>
            <a:ext cx="5856605" cy="299720"/>
          </a:xfrm>
          <a:prstGeom prst="rect">
            <a:avLst/>
          </a:prstGeom>
        </p:spPr>
        <p:txBody>
          <a:bodyPr lIns="0" tIns="0" rIns="0" bIns="0"/>
          <a:lstStyle>
            <a:lvl1pPr>
              <a:defRPr sz="1800" b="1" i="0">
                <a:solidFill>
                  <a:schemeClr val="tx1"/>
                </a:solidFill>
                <a:latin typeface="Arial"/>
                <a:cs typeface="Arial"/>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65512" y="0"/>
            <a:ext cx="1364111" cy="1443318"/>
          </a:xfrm>
          <a:prstGeom prst="rect">
            <a:avLst/>
          </a:prstGeom>
        </p:spPr>
      </p:pic>
      <p:sp>
        <p:nvSpPr>
          <p:cNvPr id="3" name="object 3"/>
          <p:cNvSpPr txBox="1">
            <a:spLocks/>
          </p:cNvSpPr>
          <p:nvPr userDrawn="1"/>
        </p:nvSpPr>
        <p:spPr>
          <a:xfrm>
            <a:off x="0" y="4482"/>
            <a:ext cx="9144000" cy="579646"/>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b="1" kern="0" spc="-5" dirty="0">
                <a:solidFill>
                  <a:sysClr val="windowText" lastClr="000000"/>
                </a:solidFill>
                <a:latin typeface="Arial" panose="020B0604020202020204" pitchFamily="34" charset="0"/>
              </a:rPr>
              <a:t>Preliminary Marksmanship Instruction and</a:t>
            </a:r>
            <a:r>
              <a:rPr lang="en-US" b="1" kern="0" spc="-85" dirty="0">
                <a:solidFill>
                  <a:sysClr val="windowText" lastClr="000000"/>
                </a:solidFill>
                <a:latin typeface="Arial" panose="020B0604020202020204" pitchFamily="34" charset="0"/>
              </a:rPr>
              <a:t> </a:t>
            </a:r>
            <a:r>
              <a:rPr lang="en-US" b="1" kern="0" spc="-5" dirty="0">
                <a:solidFill>
                  <a:sysClr val="windowText" lastClr="000000"/>
                </a:solidFill>
                <a:latin typeface="Arial" panose="020B0604020202020204" pitchFamily="34" charset="0"/>
              </a:rPr>
              <a:t>Evaluation</a:t>
            </a:r>
          </a:p>
          <a:p>
            <a:pPr marL="12700" algn="ctr">
              <a:spcBef>
                <a:spcPts val="100"/>
              </a:spcBef>
            </a:pPr>
            <a:r>
              <a:rPr lang="en-US" b="1" kern="0" spc="-5" dirty="0">
                <a:solidFill>
                  <a:sysClr val="windowText" lastClr="000000"/>
                </a:solidFill>
                <a:latin typeface="Arial" panose="020B0604020202020204" pitchFamily="34" charset="0"/>
              </a:rPr>
              <a:t>TC</a:t>
            </a:r>
            <a:r>
              <a:rPr lang="en-US" b="1" kern="0" spc="-5" baseline="0" dirty="0">
                <a:solidFill>
                  <a:sysClr val="windowText" lastClr="000000"/>
                </a:solidFill>
                <a:latin typeface="Arial" panose="020B0604020202020204" pitchFamily="34" charset="0"/>
              </a:rPr>
              <a:t> 3-23.35 PISTOL</a:t>
            </a:r>
            <a:endParaRPr lang="en-US" b="1" kern="0" spc="-5" dirty="0">
              <a:solidFill>
                <a:sysClr val="windowText" lastClr="000000"/>
              </a:solidFill>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536892" y="2301681"/>
            <a:ext cx="8070215" cy="3681095"/>
          </a:xfrm>
          <a:prstGeom prst="rect">
            <a:avLst/>
          </a:prstGeom>
        </p:spPr>
        <p:txBody>
          <a:bodyPr lIns="0" tIns="0" rIns="0" bIns="0"/>
          <a:lstStyle>
            <a:lvl1pPr>
              <a:defRPr sz="180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pPr/>
              <a:t>1/1/2024</a:t>
            </a:fld>
            <a:endParaRPr lang="en-US" dirty="0"/>
          </a:p>
        </p:txBody>
      </p:sp>
      <p:sp>
        <p:nvSpPr>
          <p:cNvPr id="6" name="Holder 6"/>
          <p:cNvSpPr>
            <a:spLocks noGrp="1"/>
          </p:cNvSpPr>
          <p:nvPr>
            <p:ph type="sldNum" sz="quarter" idx="7"/>
          </p:nvPr>
        </p:nvSpPr>
        <p:spPr>
          <a:xfrm>
            <a:off x="8191399" y="6553791"/>
            <a:ext cx="446404"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dirty="0"/>
              <a:t>‹#›</a:t>
            </a:fld>
            <a:endParaRPr dirty="0"/>
          </a:p>
        </p:txBody>
      </p:sp>
    </p:spTree>
    <p:extLst>
      <p:ext uri="{BB962C8B-B14F-4D97-AF65-F5344CB8AC3E}">
        <p14:creationId xmlns:p14="http://schemas.microsoft.com/office/powerpoint/2010/main" val="259646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779889" y="4482"/>
            <a:ext cx="1364111" cy="1443318"/>
          </a:xfrm>
          <a:prstGeom prst="rect">
            <a:avLst/>
          </a:prstGeom>
        </p:spPr>
      </p:pic>
      <p:sp>
        <p:nvSpPr>
          <p:cNvPr id="3" name="object 3"/>
          <p:cNvSpPr txBox="1">
            <a:spLocks/>
          </p:cNvSpPr>
          <p:nvPr userDrawn="1"/>
        </p:nvSpPr>
        <p:spPr>
          <a:xfrm>
            <a:off x="0" y="4482"/>
            <a:ext cx="9144000" cy="289823"/>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b="1" kern="0" spc="-5" dirty="0">
                <a:solidFill>
                  <a:sysClr val="windowText" lastClr="000000"/>
                </a:solidFill>
                <a:latin typeface="Arial" panose="020B0604020202020204" pitchFamily="34" charset="0"/>
              </a:rPr>
              <a:t>Preliminary Marksmanship Instruction and</a:t>
            </a:r>
            <a:r>
              <a:rPr lang="en-US" b="1" kern="0" spc="-85" dirty="0">
                <a:solidFill>
                  <a:sysClr val="windowText" lastClr="000000"/>
                </a:solidFill>
                <a:latin typeface="Arial" panose="020B0604020202020204" pitchFamily="34" charset="0"/>
              </a:rPr>
              <a:t> </a:t>
            </a:r>
            <a:r>
              <a:rPr lang="en-US" b="1" kern="0" spc="-5" dirty="0">
                <a:solidFill>
                  <a:sysClr val="windowText" lastClr="000000"/>
                </a:solidFill>
                <a:latin typeface="Arial" panose="020B0604020202020204" pitchFamily="34" charset="0"/>
              </a:rPr>
              <a:t>Evaluation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OV"/><Relationship Id="rId1" Type="http://schemas.openxmlformats.org/officeDocument/2006/relationships/video" Target="NULL"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875" y="609600"/>
            <a:ext cx="9144000" cy="383951"/>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spc="-5" dirty="0">
                <a:latin typeface="Arial"/>
                <a:cs typeface="Arial"/>
              </a:rPr>
              <a:t>FIRING POSITIONS</a:t>
            </a:r>
            <a:endParaRPr sz="2400" dirty="0">
              <a:latin typeface="Arial"/>
              <a:cs typeface="Aria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600200"/>
            <a:ext cx="7911436" cy="4800600"/>
          </a:xfrm>
          <a:prstGeom prst="rect">
            <a:avLst/>
          </a:prstGeom>
        </p:spPr>
      </p:pic>
    </p:spTree>
    <p:extLst>
      <p:ext uri="{BB962C8B-B14F-4D97-AF65-F5344CB8AC3E}">
        <p14:creationId xmlns:p14="http://schemas.microsoft.com/office/powerpoint/2010/main" val="2104770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CHECK ON LEARNING</a:t>
            </a:r>
          </a:p>
        </p:txBody>
      </p:sp>
      <p:sp>
        <p:nvSpPr>
          <p:cNvPr id="14" name="Rectangle 13"/>
          <p:cNvSpPr/>
          <p:nvPr/>
        </p:nvSpPr>
        <p:spPr>
          <a:xfrm>
            <a:off x="-26963" y="1745570"/>
            <a:ext cx="9144000" cy="464230"/>
          </a:xfrm>
          <a:prstGeom prst="rect">
            <a:avLst/>
          </a:prstGeom>
        </p:spPr>
        <p:txBody>
          <a:bodyPr wrap="square">
            <a:spAutoFit/>
          </a:bodyPr>
          <a:lstStyle/>
          <a:p>
            <a:pPr marL="12700" marR="302260">
              <a:lnSpc>
                <a:spcPts val="2850"/>
              </a:lnSpc>
              <a:spcBef>
                <a:spcPts val="125"/>
              </a:spcBef>
              <a:tabLst>
                <a:tab pos="424815" algn="l"/>
                <a:tab pos="425450" algn="l"/>
              </a:tabLst>
            </a:pPr>
            <a:r>
              <a:rPr lang="en-US" sz="2400" b="1" spc="-5" dirty="0">
                <a:latin typeface="Arial"/>
                <a:cs typeface="Arial"/>
              </a:rPr>
              <a:t>What are the two </a:t>
            </a:r>
            <a:r>
              <a:rPr lang="en-US" sz="2400" b="1" spc="-5">
                <a:latin typeface="Arial"/>
                <a:cs typeface="Arial"/>
              </a:rPr>
              <a:t>different ways </a:t>
            </a:r>
            <a:r>
              <a:rPr lang="en-US" sz="2400" b="1" spc="-5" dirty="0">
                <a:latin typeface="Arial"/>
                <a:cs typeface="Arial"/>
              </a:rPr>
              <a:t>to correct a malfunction?</a:t>
            </a:r>
            <a:endParaRPr lang="en-US" sz="2400" b="1" dirty="0">
              <a:latin typeface="Arial"/>
              <a:cs typeface="Arial"/>
            </a:endParaRPr>
          </a:p>
        </p:txBody>
      </p:sp>
      <p:sp>
        <p:nvSpPr>
          <p:cNvPr id="15" name="Rectangle 14"/>
          <p:cNvSpPr/>
          <p:nvPr/>
        </p:nvSpPr>
        <p:spPr>
          <a:xfrm>
            <a:off x="-31652" y="2186845"/>
            <a:ext cx="914400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Immediate</a:t>
            </a:r>
          </a:p>
          <a:p>
            <a:r>
              <a:rPr lang="en-US" dirty="0">
                <a:latin typeface="Arial" panose="020B0604020202020204" pitchFamily="34" charset="0"/>
                <a:cs typeface="Arial" panose="020B0604020202020204" pitchFamily="34" charset="0"/>
              </a:rPr>
              <a:t>Remedial</a:t>
            </a:r>
          </a:p>
        </p:txBody>
      </p:sp>
      <p:sp>
        <p:nvSpPr>
          <p:cNvPr id="4" name="TextBox 3"/>
          <p:cNvSpPr txBox="1"/>
          <p:nvPr/>
        </p:nvSpPr>
        <p:spPr>
          <a:xfrm>
            <a:off x="-36341" y="2828297"/>
            <a:ext cx="9144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are the two different types of reloads?</a:t>
            </a:r>
          </a:p>
        </p:txBody>
      </p:sp>
      <p:sp>
        <p:nvSpPr>
          <p:cNvPr id="20" name="TextBox 19"/>
          <p:cNvSpPr txBox="1"/>
          <p:nvPr/>
        </p:nvSpPr>
        <p:spPr>
          <a:xfrm>
            <a:off x="-31652" y="3229005"/>
            <a:ext cx="91440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Reload</a:t>
            </a:r>
          </a:p>
          <a:p>
            <a:r>
              <a:rPr lang="en-US" dirty="0">
                <a:latin typeface="Arial" panose="020B0604020202020204" pitchFamily="34" charset="0"/>
                <a:cs typeface="Arial" panose="020B0604020202020204" pitchFamily="34" charset="0"/>
              </a:rPr>
              <a:t>Reload with Retention</a:t>
            </a:r>
          </a:p>
        </p:txBody>
      </p:sp>
    </p:spTree>
    <p:extLst>
      <p:ext uri="{BB962C8B-B14F-4D97-AF65-F5344CB8AC3E}">
        <p14:creationId xmlns:p14="http://schemas.microsoft.com/office/powerpoint/2010/main" val="15642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4"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0" y="3124200"/>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SHOT PROCESS</a:t>
            </a:r>
            <a:endParaRPr lang="en-US" sz="3050" dirty="0">
              <a:latin typeface="Times New Roman"/>
              <a:cs typeface="Times New Roman"/>
            </a:endParaRPr>
          </a:p>
        </p:txBody>
      </p:sp>
    </p:spTree>
    <p:extLst>
      <p:ext uri="{BB962C8B-B14F-4D97-AF65-F5344CB8AC3E}">
        <p14:creationId xmlns:p14="http://schemas.microsoft.com/office/powerpoint/2010/main" val="24355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76400"/>
            <a:ext cx="5657375" cy="3510144"/>
          </a:xfrm>
          <a:prstGeom prst="rect">
            <a:avLst/>
          </a:prstGeom>
        </p:spPr>
      </p:pic>
      <p:sp>
        <p:nvSpPr>
          <p:cNvPr id="3" name="object 5"/>
          <p:cNvSpPr txBox="1"/>
          <p:nvPr/>
        </p:nvSpPr>
        <p:spPr>
          <a:xfrm>
            <a:off x="2875" y="609600"/>
            <a:ext cx="9144000" cy="360740"/>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spc="-5" dirty="0">
                <a:latin typeface="Arial"/>
                <a:cs typeface="Arial"/>
              </a:rPr>
              <a:t>SHOT PROCESS</a:t>
            </a:r>
            <a:endParaRPr sz="2400" dirty="0">
              <a:latin typeface="Arial"/>
              <a:cs typeface="Arial"/>
            </a:endParaRPr>
          </a:p>
        </p:txBody>
      </p:sp>
    </p:spTree>
    <p:extLst>
      <p:ext uri="{BB962C8B-B14F-4D97-AF65-F5344CB8AC3E}">
        <p14:creationId xmlns:p14="http://schemas.microsoft.com/office/powerpoint/2010/main" val="4159870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971800"/>
            <a:ext cx="2895600" cy="523220"/>
          </a:xfrm>
          <a:prstGeom prst="rect">
            <a:avLst/>
          </a:prstGeom>
          <a:noFill/>
        </p:spPr>
        <p:txBody>
          <a:bodyPr wrap="square" rtlCol="0">
            <a:spAutoFit/>
          </a:bodyPr>
          <a:lstStyle/>
          <a:p>
            <a:r>
              <a:rPr lang="en-US" sz="2800" b="1" dirty="0"/>
              <a:t>QUESTIONS?</a:t>
            </a:r>
          </a:p>
        </p:txBody>
      </p:sp>
    </p:spTree>
    <p:extLst>
      <p:ext uri="{BB962C8B-B14F-4D97-AF65-F5344CB8AC3E}">
        <p14:creationId xmlns:p14="http://schemas.microsoft.com/office/powerpoint/2010/main" val="170068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CHECK ON LEARNING</a:t>
            </a:r>
          </a:p>
        </p:txBody>
      </p:sp>
      <p:sp>
        <p:nvSpPr>
          <p:cNvPr id="14" name="Rectangle 13"/>
          <p:cNvSpPr/>
          <p:nvPr/>
        </p:nvSpPr>
        <p:spPr>
          <a:xfrm>
            <a:off x="-26963" y="1745570"/>
            <a:ext cx="9144000" cy="464230"/>
          </a:xfrm>
          <a:prstGeom prst="rect">
            <a:avLst/>
          </a:prstGeom>
        </p:spPr>
        <p:txBody>
          <a:bodyPr wrap="square">
            <a:spAutoFit/>
          </a:bodyPr>
          <a:lstStyle/>
          <a:p>
            <a:pPr marL="12700" marR="302260">
              <a:lnSpc>
                <a:spcPts val="2850"/>
              </a:lnSpc>
              <a:spcBef>
                <a:spcPts val="125"/>
              </a:spcBef>
              <a:tabLst>
                <a:tab pos="424815" algn="l"/>
                <a:tab pos="425450" algn="l"/>
              </a:tabLst>
            </a:pPr>
            <a:r>
              <a:rPr lang="en-US" sz="2400" spc="-5" dirty="0">
                <a:latin typeface="Arial"/>
                <a:cs typeface="Arial"/>
              </a:rPr>
              <a:t>What are the </a:t>
            </a:r>
            <a:r>
              <a:rPr lang="en-US" sz="2400" b="1" spc="-5" dirty="0">
                <a:latin typeface="Arial"/>
                <a:cs typeface="Arial"/>
              </a:rPr>
              <a:t>primary</a:t>
            </a:r>
            <a:r>
              <a:rPr lang="en-US" sz="2400" spc="-5" dirty="0">
                <a:latin typeface="Arial"/>
                <a:cs typeface="Arial"/>
              </a:rPr>
              <a:t> positions?</a:t>
            </a:r>
            <a:endParaRPr lang="en-US" sz="2400" dirty="0">
              <a:latin typeface="Arial"/>
              <a:cs typeface="Arial"/>
            </a:endParaRPr>
          </a:p>
        </p:txBody>
      </p:sp>
      <p:sp>
        <p:nvSpPr>
          <p:cNvPr id="15" name="Rectangle 14"/>
          <p:cNvSpPr/>
          <p:nvPr/>
        </p:nvSpPr>
        <p:spPr>
          <a:xfrm>
            <a:off x="-26963" y="2308844"/>
            <a:ext cx="914400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 Standing  Kneeling  Prone </a:t>
            </a:r>
          </a:p>
        </p:txBody>
      </p:sp>
      <p:sp>
        <p:nvSpPr>
          <p:cNvPr id="4" name="TextBox 3"/>
          <p:cNvSpPr txBox="1"/>
          <p:nvPr/>
        </p:nvSpPr>
        <p:spPr>
          <a:xfrm>
            <a:off x="0" y="2722758"/>
            <a:ext cx="91440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are the  four functions of stability?</a:t>
            </a:r>
          </a:p>
        </p:txBody>
      </p:sp>
      <p:sp>
        <p:nvSpPr>
          <p:cNvPr id="20" name="TextBox 19"/>
          <p:cNvSpPr txBox="1"/>
          <p:nvPr/>
        </p:nvSpPr>
        <p:spPr>
          <a:xfrm>
            <a:off x="-31652" y="3229005"/>
            <a:ext cx="9144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Support    Muscle Relaxation  Natural Point of Aim  Recoil Management </a:t>
            </a:r>
          </a:p>
        </p:txBody>
      </p:sp>
    </p:spTree>
    <p:extLst>
      <p:ext uri="{BB962C8B-B14F-4D97-AF65-F5344CB8AC3E}">
        <p14:creationId xmlns:p14="http://schemas.microsoft.com/office/powerpoint/2010/main" val="42795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0" y="3124200"/>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MALFUNCTIONS</a:t>
            </a:r>
            <a:endParaRPr lang="en-US" sz="3050" dirty="0">
              <a:latin typeface="Times New Roman"/>
              <a:cs typeface="Times New Roman"/>
            </a:endParaRPr>
          </a:p>
        </p:txBody>
      </p:sp>
    </p:spTree>
    <p:extLst>
      <p:ext uri="{BB962C8B-B14F-4D97-AF65-F5344CB8AC3E}">
        <p14:creationId xmlns:p14="http://schemas.microsoft.com/office/powerpoint/2010/main" val="145537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56198" y="1447800"/>
            <a:ext cx="4847369" cy="5028044"/>
          </a:xfrm>
          <a:prstGeom prst="rect">
            <a:avLst/>
          </a:prstGeom>
        </p:spPr>
      </p:pic>
      <p:sp>
        <p:nvSpPr>
          <p:cNvPr id="6" name="object 3"/>
          <p:cNvSpPr txBox="1">
            <a:spLocks/>
          </p:cNvSpPr>
          <p:nvPr/>
        </p:nvSpPr>
        <p:spPr>
          <a:xfrm>
            <a:off x="15766" y="609600"/>
            <a:ext cx="9128234" cy="382156"/>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2400" b="1" kern="0" spc="-5" dirty="0">
                <a:solidFill>
                  <a:sysClr val="windowText" lastClr="000000"/>
                </a:solidFill>
                <a:latin typeface="Arial" panose="020B0604020202020204" pitchFamily="34" charset="0"/>
              </a:rPr>
              <a:t>CONTROL</a:t>
            </a:r>
          </a:p>
        </p:txBody>
      </p:sp>
    </p:spTree>
    <p:extLst>
      <p:ext uri="{BB962C8B-B14F-4D97-AF65-F5344CB8AC3E}">
        <p14:creationId xmlns:p14="http://schemas.microsoft.com/office/powerpoint/2010/main" val="46801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1" y="623686"/>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MALFUNCTIONS</a:t>
            </a:r>
            <a:endParaRPr lang="en-US" sz="3050" dirty="0">
              <a:latin typeface="Times New Roman"/>
              <a:cs typeface="Times New Roman"/>
            </a:endParaRPr>
          </a:p>
        </p:txBody>
      </p:sp>
      <p:sp>
        <p:nvSpPr>
          <p:cNvPr id="4" name="TextBox 3"/>
          <p:cNvSpPr txBox="1"/>
          <p:nvPr/>
        </p:nvSpPr>
        <p:spPr>
          <a:xfrm>
            <a:off x="914400" y="1371600"/>
            <a:ext cx="67818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Malfunctions fall into two categories:</a:t>
            </a:r>
          </a:p>
          <a:p>
            <a:r>
              <a:rPr lang="en-US" b="1" dirty="0">
                <a:latin typeface="Arial" panose="020B0604020202020204" pitchFamily="34" charset="0"/>
                <a:cs typeface="Arial" panose="020B0604020202020204" pitchFamily="34" charset="0"/>
              </a:rPr>
              <a:t>Immediate</a:t>
            </a:r>
          </a:p>
          <a:p>
            <a:r>
              <a:rPr lang="en-US" b="1" dirty="0">
                <a:latin typeface="Arial" panose="020B0604020202020204" pitchFamily="34" charset="0"/>
                <a:cs typeface="Arial" panose="020B0604020202020204" pitchFamily="34" charset="0"/>
              </a:rPr>
              <a:t>Remedial </a:t>
            </a:r>
          </a:p>
        </p:txBody>
      </p:sp>
      <p:sp>
        <p:nvSpPr>
          <p:cNvPr id="5" name="TextBox 4"/>
          <p:cNvSpPr txBox="1"/>
          <p:nvPr/>
        </p:nvSpPr>
        <p:spPr>
          <a:xfrm>
            <a:off x="914400" y="2667000"/>
            <a:ext cx="7010400" cy="341632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Immediate Action</a:t>
            </a:r>
            <a:r>
              <a:rPr lang="en-US" dirty="0">
                <a:latin typeface="Arial" panose="020B0604020202020204" pitchFamily="34" charset="0"/>
                <a:cs typeface="Arial" panose="020B0604020202020204" pitchFamily="34" charset="0"/>
              </a:rPr>
              <a:t>:</a:t>
            </a:r>
          </a:p>
          <a:p>
            <a:pPr marL="342900" indent="-342900">
              <a:buAutoNum type="arabicPeriod"/>
            </a:pPr>
            <a:r>
              <a:rPr lang="en-US" dirty="0">
                <a:latin typeface="Arial" panose="020B0604020202020204" pitchFamily="34" charset="0"/>
                <a:cs typeface="Arial" panose="020B0604020202020204" pitchFamily="34" charset="0"/>
              </a:rPr>
              <a:t>Ensure weapon is on </a:t>
            </a:r>
            <a:r>
              <a:rPr lang="en-US" b="1" dirty="0">
                <a:latin typeface="Arial" panose="020B0604020202020204" pitchFamily="34" charset="0"/>
                <a:cs typeface="Arial" panose="020B0604020202020204" pitchFamily="34" charset="0"/>
              </a:rPr>
              <a:t>Fire</a:t>
            </a:r>
          </a:p>
          <a:p>
            <a:pPr marL="342900" indent="-342900">
              <a:buAutoNum type="arabicPeriod"/>
            </a:pPr>
            <a:r>
              <a:rPr lang="en-US" dirty="0">
                <a:latin typeface="Arial" panose="020B0604020202020204" pitchFamily="34" charset="0"/>
                <a:cs typeface="Arial" panose="020B0604020202020204" pitchFamily="34" charset="0"/>
              </a:rPr>
              <a:t>Remove trigger finger and place along the frame of the pistol</a:t>
            </a:r>
          </a:p>
          <a:p>
            <a:pPr marL="342900" indent="-342900">
              <a:buAutoNum type="arabicPeriod"/>
            </a:pPr>
            <a:r>
              <a:rPr lang="en-US" dirty="0">
                <a:latin typeface="Arial" panose="020B0604020202020204" pitchFamily="34" charset="0"/>
                <a:cs typeface="Arial" panose="020B0604020202020204" pitchFamily="34" charset="0"/>
              </a:rPr>
              <a:t>Bring pistol to workspace</a:t>
            </a:r>
          </a:p>
          <a:p>
            <a:pPr marL="342900" indent="-342900">
              <a:buAutoNum type="arabicPeriod"/>
            </a:pPr>
            <a:r>
              <a:rPr lang="en-US" dirty="0">
                <a:latin typeface="Arial" panose="020B0604020202020204" pitchFamily="34" charset="0"/>
                <a:cs typeface="Arial" panose="020B0604020202020204" pitchFamily="34" charset="0"/>
              </a:rPr>
              <a:t>With Non-Firing Hand Tap the bottom of the magazine with force</a:t>
            </a:r>
          </a:p>
          <a:p>
            <a:pPr marL="342900" indent="-342900">
              <a:buAutoNum type="arabicPeriod"/>
            </a:pPr>
            <a:r>
              <a:rPr lang="en-US" dirty="0">
                <a:latin typeface="Arial" panose="020B0604020202020204" pitchFamily="34" charset="0"/>
                <a:cs typeface="Arial" panose="020B0604020202020204" pitchFamily="34" charset="0"/>
              </a:rPr>
              <a:t>Rotate pistol to observe the chamber and rack the slide</a:t>
            </a:r>
          </a:p>
          <a:p>
            <a:pPr marL="342900" indent="-342900">
              <a:buAutoNum type="arabicPeriod"/>
            </a:pPr>
            <a:r>
              <a:rPr lang="en-US" dirty="0">
                <a:latin typeface="Arial" panose="020B0604020202020204" pitchFamily="34" charset="0"/>
                <a:cs typeface="Arial" panose="020B0604020202020204" pitchFamily="34" charset="0"/>
              </a:rPr>
              <a:t>Observe the extracted round as it exits the weapon</a:t>
            </a:r>
          </a:p>
          <a:p>
            <a:pPr marL="342900" indent="-342900">
              <a:buAutoNum type="arabicPeriod"/>
            </a:pPr>
            <a:r>
              <a:rPr lang="en-US" dirty="0">
                <a:latin typeface="Arial" panose="020B0604020202020204" pitchFamily="34" charset="0"/>
                <a:cs typeface="Arial" panose="020B0604020202020204" pitchFamily="34" charset="0"/>
              </a:rPr>
              <a:t>Rotate pistol back on target and reengage.</a:t>
            </a:r>
          </a:p>
          <a:p>
            <a:pPr marL="342900" indent="-342900">
              <a:buAutoNum type="arabicPeriod"/>
            </a:pPr>
            <a:endParaRPr lang="en-US" dirty="0"/>
          </a:p>
          <a:p>
            <a:endParaRPr lang="en-US" dirty="0"/>
          </a:p>
          <a:p>
            <a:endParaRPr lang="en-US" dirty="0"/>
          </a:p>
        </p:txBody>
      </p:sp>
      <p:sp>
        <p:nvSpPr>
          <p:cNvPr id="6" name="TextBox 5"/>
          <p:cNvSpPr txBox="1"/>
          <p:nvPr/>
        </p:nvSpPr>
        <p:spPr>
          <a:xfrm>
            <a:off x="2590800" y="5334000"/>
            <a:ext cx="34290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TAP</a:t>
            </a:r>
          </a:p>
          <a:p>
            <a:r>
              <a:rPr lang="en-US" b="1" dirty="0">
                <a:latin typeface="Arial" panose="020B0604020202020204" pitchFamily="34" charset="0"/>
                <a:cs typeface="Arial" panose="020B0604020202020204" pitchFamily="34" charset="0"/>
              </a:rPr>
              <a:t>RACK </a:t>
            </a:r>
          </a:p>
          <a:p>
            <a:r>
              <a:rPr lang="en-US" b="1" dirty="0">
                <a:latin typeface="Arial" panose="020B0604020202020204" pitchFamily="34" charset="0"/>
                <a:cs typeface="Arial" panose="020B0604020202020204" pitchFamily="34" charset="0"/>
              </a:rPr>
              <a:t>REASSESS</a:t>
            </a:r>
          </a:p>
        </p:txBody>
      </p:sp>
    </p:spTree>
    <p:extLst>
      <p:ext uri="{BB962C8B-B14F-4D97-AF65-F5344CB8AC3E}">
        <p14:creationId xmlns:p14="http://schemas.microsoft.com/office/powerpoint/2010/main" val="40968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199" y="1524000"/>
            <a:ext cx="8305801" cy="397031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Remedial Action</a:t>
            </a:r>
            <a:r>
              <a:rPr lang="en-US" dirty="0">
                <a:latin typeface="Arial" panose="020B0604020202020204" pitchFamily="34" charset="0"/>
                <a:cs typeface="Arial" panose="020B0604020202020204" pitchFamily="34" charset="0"/>
              </a:rPr>
              <a:t>:</a:t>
            </a:r>
          </a:p>
          <a:p>
            <a:pPr marL="342900" indent="-342900">
              <a:buAutoNum type="arabicPeriod"/>
            </a:pPr>
            <a:r>
              <a:rPr lang="en-US" dirty="0">
                <a:latin typeface="Arial" panose="020B0604020202020204" pitchFamily="34" charset="0"/>
                <a:cs typeface="Arial" panose="020B0604020202020204" pitchFamily="34" charset="0"/>
              </a:rPr>
              <a:t>Observe the pistol to identify the cause</a:t>
            </a:r>
          </a:p>
          <a:p>
            <a:pPr marL="342900" indent="-342900">
              <a:buAutoNum type="arabicPeriod"/>
            </a:pPr>
            <a:r>
              <a:rPr lang="en-US" dirty="0">
                <a:latin typeface="Arial" panose="020B0604020202020204" pitchFamily="34" charset="0"/>
                <a:cs typeface="Arial" panose="020B0604020202020204" pitchFamily="34" charset="0"/>
              </a:rPr>
              <a:t>Keep pistol pointed at the target</a:t>
            </a:r>
          </a:p>
          <a:p>
            <a:pPr marL="342900" indent="-342900">
              <a:buAutoNum type="arabicPeriod"/>
            </a:pPr>
            <a:r>
              <a:rPr lang="en-US" dirty="0">
                <a:latin typeface="Arial" panose="020B0604020202020204" pitchFamily="34" charset="0"/>
                <a:cs typeface="Arial" panose="020B0604020202020204" pitchFamily="34" charset="0"/>
              </a:rPr>
              <a:t>Cant the pistol upward to observe the position of the slide.</a:t>
            </a:r>
          </a:p>
          <a:p>
            <a:pPr marL="342900" indent="-342900">
              <a:buAutoNum type="arabicPeriod"/>
            </a:pPr>
            <a:r>
              <a:rPr lang="en-US" dirty="0">
                <a:latin typeface="Arial" panose="020B0604020202020204" pitchFamily="34" charset="0"/>
                <a:cs typeface="Arial" panose="020B0604020202020204" pitchFamily="34" charset="0"/>
              </a:rPr>
              <a:t>If the slide is locked to the rear, observe the pistol to see if ammunition is present in the magazine. </a:t>
            </a:r>
          </a:p>
          <a:p>
            <a:pPr marL="342900" indent="-342900">
              <a:buAutoNum type="arabicPeriod"/>
            </a:pPr>
            <a:r>
              <a:rPr lang="en-US" dirty="0">
                <a:latin typeface="Arial" panose="020B0604020202020204" pitchFamily="34" charset="0"/>
                <a:cs typeface="Arial" panose="020B0604020202020204" pitchFamily="34" charset="0"/>
              </a:rPr>
              <a:t>If no ammo is present, reload.</a:t>
            </a:r>
          </a:p>
          <a:p>
            <a:pPr marL="342900" indent="-342900">
              <a:buAutoNum type="arabicPeriod"/>
            </a:pPr>
            <a:r>
              <a:rPr lang="en-US" dirty="0">
                <a:latin typeface="Arial" panose="020B0604020202020204" pitchFamily="34" charset="0"/>
                <a:cs typeface="Arial" panose="020B0604020202020204" pitchFamily="34" charset="0"/>
              </a:rPr>
              <a:t>If something is obstructing the chamber or keeping the slide from moving forward, lock the slide to the rear.</a:t>
            </a:r>
          </a:p>
          <a:p>
            <a:pPr marL="342900" indent="-342900">
              <a:buAutoNum type="arabicPeriod"/>
            </a:pPr>
            <a:r>
              <a:rPr lang="en-US" dirty="0">
                <a:latin typeface="Arial" panose="020B0604020202020204" pitchFamily="34" charset="0"/>
                <a:cs typeface="Arial" panose="020B0604020202020204" pitchFamily="34" charset="0"/>
              </a:rPr>
              <a:t>Forcefully remove the magazine from the pistol, clear the obstruction, insert a new loaded magazine, release the slide forward and reengage. </a:t>
            </a:r>
          </a:p>
          <a:p>
            <a:pPr algn="ctr"/>
            <a:endParaRPr lang="en-US" dirty="0">
              <a:latin typeface="Arial" panose="020B0604020202020204" pitchFamily="34" charset="0"/>
              <a:cs typeface="Arial" panose="020B0604020202020204" pitchFamily="34" charset="0"/>
            </a:endParaRPr>
          </a:p>
          <a:p>
            <a:pPr marL="342900" indent="-342900">
              <a:buAutoNum type="arabicPeriod"/>
            </a:pPr>
            <a:endParaRPr lang="en-US" dirty="0">
              <a:latin typeface="Arial" panose="020B0604020202020204" pitchFamily="34" charset="0"/>
              <a:cs typeface="Arial" panose="020B0604020202020204" pitchFamily="34" charset="0"/>
            </a:endParaRPr>
          </a:p>
          <a:p>
            <a:endParaRPr lang="en-US" dirty="0"/>
          </a:p>
        </p:txBody>
      </p:sp>
      <p:sp>
        <p:nvSpPr>
          <p:cNvPr id="3" name="object 5"/>
          <p:cNvSpPr txBox="1"/>
          <p:nvPr/>
        </p:nvSpPr>
        <p:spPr>
          <a:xfrm>
            <a:off x="1" y="623686"/>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MALFUNCTIONS CONT.</a:t>
            </a:r>
            <a:endParaRPr lang="en-US" sz="3050" dirty="0">
              <a:latin typeface="Times New Roman"/>
              <a:cs typeface="Times New Roman"/>
            </a:endParaRPr>
          </a:p>
        </p:txBody>
      </p:sp>
    </p:spTree>
    <p:extLst>
      <p:ext uri="{BB962C8B-B14F-4D97-AF65-F5344CB8AC3E}">
        <p14:creationId xmlns:p14="http://schemas.microsoft.com/office/powerpoint/2010/main" val="4492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0" y="2514600"/>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RELOADS</a:t>
            </a:r>
            <a:endParaRPr lang="en-US" sz="3050" dirty="0">
              <a:latin typeface="Times New Roman"/>
              <a:cs typeface="Times New Roman"/>
            </a:endParaRPr>
          </a:p>
        </p:txBody>
      </p:sp>
    </p:spTree>
    <p:extLst>
      <p:ext uri="{BB962C8B-B14F-4D97-AF65-F5344CB8AC3E}">
        <p14:creationId xmlns:p14="http://schemas.microsoft.com/office/powerpoint/2010/main" val="16352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2556F4B">
            <a:hlinkClick r:id="" action="ppaction://media"/>
          </p:cNvPr>
          <p:cNvPicPr>
            <a:picLocks noChangeAspect="1"/>
          </p:cNvPicPr>
          <p:nvPr>
            <a:videoFile r:link="rId1"/>
            <p:extLst>
              <p:ext uri="{DAA4B4D4-6D71-4841-9C94-3DE7FCFB9230}">
                <p14:media xmlns:p14="http://schemas.microsoft.com/office/powerpoint/2010/main" r:embed="rId2">
                  <p14:trim st="413"/>
                </p14:media>
              </p:ext>
            </p:extLst>
          </p:nvPr>
        </p:nvPicPr>
        <p:blipFill>
          <a:blip r:embed="rId4"/>
          <a:stretch>
            <a:fillRect/>
          </a:stretch>
        </p:blipFill>
        <p:spPr>
          <a:xfrm rot="5400000">
            <a:off x="3064873" y="2097083"/>
            <a:ext cx="5638799" cy="3538945"/>
          </a:xfrm>
          <a:prstGeom prst="rect">
            <a:avLst/>
          </a:prstGeom>
          <a:ln>
            <a:solidFill>
              <a:schemeClr val="tx1"/>
            </a:solidFill>
          </a:ln>
        </p:spPr>
      </p:pic>
      <p:sp>
        <p:nvSpPr>
          <p:cNvPr id="4" name="TextBox 3"/>
          <p:cNvSpPr txBox="1"/>
          <p:nvPr/>
        </p:nvSpPr>
        <p:spPr>
          <a:xfrm>
            <a:off x="152400" y="838200"/>
            <a:ext cx="3657600" cy="584775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RELOAD</a:t>
            </a:r>
          </a:p>
          <a:p>
            <a:endParaRPr lang="en-US" b="1" dirty="0">
              <a:latin typeface="Arial" panose="020B0604020202020204" pitchFamily="34" charset="0"/>
              <a:cs typeface="Arial" panose="020B0604020202020204" pitchFamily="34" charset="0"/>
            </a:endParaRPr>
          </a:p>
          <a:p>
            <a:pPr marL="228600" indent="-228600">
              <a:buAutoNum type="arabicPeriod"/>
            </a:pPr>
            <a:r>
              <a:rPr lang="en-US" sz="1000" b="1" dirty="0">
                <a:latin typeface="Arial" panose="020B0604020202020204" pitchFamily="34" charset="0"/>
                <a:cs typeface="Arial" panose="020B0604020202020204" pitchFamily="34" charset="0"/>
              </a:rPr>
              <a:t>Keep eyes downrange and body oriented towards threat area.</a:t>
            </a:r>
          </a:p>
          <a:p>
            <a:pPr marL="228600" indent="-228600">
              <a:buAutoNum type="arabicPeriod"/>
            </a:pPr>
            <a:endParaRPr lang="en-US" sz="1000" b="1" dirty="0">
              <a:latin typeface="Arial" panose="020B0604020202020204" pitchFamily="34" charset="0"/>
              <a:cs typeface="Arial" panose="020B0604020202020204" pitchFamily="34" charset="0"/>
            </a:endParaRPr>
          </a:p>
          <a:p>
            <a:pPr marL="228600" indent="-228600">
              <a:buAutoNum type="arabicPeriod" startAt="2"/>
            </a:pPr>
            <a:r>
              <a:rPr lang="en-US" sz="1000" b="1" dirty="0">
                <a:latin typeface="Arial" panose="020B0604020202020204" pitchFamily="34" charset="0"/>
                <a:cs typeface="Arial" panose="020B0604020202020204" pitchFamily="34" charset="0"/>
              </a:rPr>
              <a:t>Keep trigger finger straight and pressed along the frame.</a:t>
            </a:r>
          </a:p>
          <a:p>
            <a:pPr marL="228600" indent="-228600">
              <a:buAutoNum type="arabicPeriod" startAt="2"/>
            </a:pPr>
            <a:endParaRPr lang="en-US" sz="1000" b="1" dirty="0">
              <a:latin typeface="Arial" panose="020B0604020202020204" pitchFamily="34" charset="0"/>
              <a:cs typeface="Arial" panose="020B0604020202020204" pitchFamily="34" charset="0"/>
            </a:endParaRPr>
          </a:p>
          <a:p>
            <a:pPr marL="228600" indent="-228600">
              <a:buAutoNum type="arabicPeriod" startAt="3"/>
            </a:pPr>
            <a:r>
              <a:rPr lang="en-US" sz="1000" b="1" dirty="0">
                <a:latin typeface="Arial" panose="020B0604020202020204" pitchFamily="34" charset="0"/>
                <a:cs typeface="Arial" panose="020B0604020202020204" pitchFamily="34" charset="0"/>
              </a:rPr>
              <a:t>Return the pistol to the workspace.</a:t>
            </a:r>
          </a:p>
          <a:p>
            <a:pPr marL="228600" indent="-228600">
              <a:buAutoNum type="arabicPeriod" startAt="3"/>
            </a:pPr>
            <a:endParaRPr lang="en-US" sz="1000" b="1" dirty="0">
              <a:latin typeface="Arial" panose="020B0604020202020204" pitchFamily="34" charset="0"/>
              <a:cs typeface="Arial" panose="020B0604020202020204" pitchFamily="34" charset="0"/>
            </a:endParaRPr>
          </a:p>
          <a:p>
            <a:pPr marL="228600" indent="-228600">
              <a:buAutoNum type="arabicPeriod" startAt="4"/>
            </a:pPr>
            <a:r>
              <a:rPr lang="en-US" sz="1000" b="1" dirty="0">
                <a:latin typeface="Arial" panose="020B0604020202020204" pitchFamily="34" charset="0"/>
                <a:cs typeface="Arial" panose="020B0604020202020204" pitchFamily="34" charset="0"/>
              </a:rPr>
              <a:t>With supporting hand, begin magazine sweep, starting at the navel.</a:t>
            </a:r>
          </a:p>
          <a:p>
            <a:pPr marL="228600" indent="-228600">
              <a:buAutoNum type="arabicPeriod" startAt="4"/>
            </a:pPr>
            <a:endParaRPr lang="en-US" sz="1000" b="1" dirty="0">
              <a:latin typeface="Arial" panose="020B0604020202020204" pitchFamily="34" charset="0"/>
              <a:cs typeface="Arial" panose="020B0604020202020204" pitchFamily="34" charset="0"/>
            </a:endParaRPr>
          </a:p>
          <a:p>
            <a:pPr marL="228600" indent="-228600">
              <a:buAutoNum type="arabicPeriod" startAt="5"/>
            </a:pPr>
            <a:r>
              <a:rPr lang="en-US" sz="1000" b="1" dirty="0">
                <a:latin typeface="Arial" panose="020B0604020202020204" pitchFamily="34" charset="0"/>
                <a:cs typeface="Arial" panose="020B0604020202020204" pitchFamily="34" charset="0"/>
              </a:rPr>
              <a:t>Regrip pistol to eject magazine.</a:t>
            </a:r>
          </a:p>
          <a:p>
            <a:pPr marL="228600" indent="-228600">
              <a:buAutoNum type="arabicPeriod" startAt="5"/>
            </a:pPr>
            <a:endParaRPr lang="en-US" sz="1000" b="1" dirty="0">
              <a:latin typeface="Arial" panose="020B0604020202020204" pitchFamily="34" charset="0"/>
              <a:cs typeface="Arial" panose="020B0604020202020204" pitchFamily="34" charset="0"/>
            </a:endParaRPr>
          </a:p>
          <a:p>
            <a:pPr marL="228600" indent="-228600">
              <a:buAutoNum type="arabicPeriod" startAt="6"/>
            </a:pPr>
            <a:r>
              <a:rPr lang="en-US" sz="1000" b="1" dirty="0">
                <a:latin typeface="Arial" panose="020B0604020202020204" pitchFamily="34" charset="0"/>
                <a:cs typeface="Arial" panose="020B0604020202020204" pitchFamily="34" charset="0"/>
              </a:rPr>
              <a:t>Eject the magazine with the pistol vertical.</a:t>
            </a:r>
          </a:p>
          <a:p>
            <a:pPr marL="228600" indent="-228600">
              <a:buAutoNum type="arabicPeriod" startAt="6"/>
            </a:pPr>
            <a:endParaRPr lang="en-US" sz="1000" b="1" dirty="0">
              <a:latin typeface="Arial" panose="020B0604020202020204" pitchFamily="34" charset="0"/>
              <a:cs typeface="Arial" panose="020B0604020202020204" pitchFamily="34" charset="0"/>
            </a:endParaRPr>
          </a:p>
          <a:p>
            <a:r>
              <a:rPr lang="en-US" sz="1000" b="1" i="1" dirty="0">
                <a:latin typeface="Arial" panose="020B0604020202020204" pitchFamily="34" charset="0"/>
                <a:cs typeface="Arial" panose="020B0604020202020204" pitchFamily="34" charset="0"/>
              </a:rPr>
              <a:t>Note. In your peripheral vision, you should see the magazine fall.</a:t>
            </a:r>
          </a:p>
          <a:p>
            <a:endParaRPr lang="en-US" sz="1000" b="1" dirty="0">
              <a:latin typeface="Arial" panose="020B0604020202020204" pitchFamily="34" charset="0"/>
              <a:cs typeface="Arial" panose="020B0604020202020204" pitchFamily="34" charset="0"/>
            </a:endParaRPr>
          </a:p>
          <a:p>
            <a:pPr marL="228600" indent="-228600">
              <a:buAutoNum type="arabicPeriod" startAt="7"/>
            </a:pPr>
            <a:r>
              <a:rPr lang="en-US" sz="1000" b="1" dirty="0">
                <a:latin typeface="Arial" panose="020B0604020202020204" pitchFamily="34" charset="0"/>
                <a:cs typeface="Arial" panose="020B0604020202020204" pitchFamily="34" charset="0"/>
              </a:rPr>
              <a:t>Restore normal grip.</a:t>
            </a:r>
          </a:p>
          <a:p>
            <a:pPr marL="228600" indent="-228600">
              <a:buAutoNum type="arabicPeriod" startAt="7"/>
            </a:pPr>
            <a:endParaRPr lang="en-US" sz="1000" b="1" dirty="0">
              <a:latin typeface="Arial" panose="020B0604020202020204" pitchFamily="34" charset="0"/>
              <a:cs typeface="Arial" panose="020B0604020202020204" pitchFamily="34" charset="0"/>
            </a:endParaRPr>
          </a:p>
          <a:p>
            <a:pPr marL="228600" indent="-228600">
              <a:buAutoNum type="arabicPeriod" startAt="8"/>
            </a:pPr>
            <a:r>
              <a:rPr lang="en-US" sz="1000" b="1" dirty="0">
                <a:latin typeface="Arial" panose="020B0604020202020204" pitchFamily="34" charset="0"/>
                <a:cs typeface="Arial" panose="020B0604020202020204" pitchFamily="34" charset="0"/>
              </a:rPr>
              <a:t>Shift focus to pistol.</a:t>
            </a:r>
          </a:p>
          <a:p>
            <a:pPr marL="228600" indent="-228600">
              <a:buAutoNum type="arabicPeriod" startAt="8"/>
            </a:pPr>
            <a:endParaRPr lang="en-US" sz="1000" b="1" dirty="0">
              <a:latin typeface="Arial" panose="020B0604020202020204" pitchFamily="34" charset="0"/>
              <a:cs typeface="Arial" panose="020B0604020202020204" pitchFamily="34" charset="0"/>
            </a:endParaRPr>
          </a:p>
          <a:p>
            <a:pPr marL="228600" indent="-228600">
              <a:buAutoNum type="arabicPeriod" startAt="9"/>
            </a:pPr>
            <a:r>
              <a:rPr lang="en-US" sz="1000" b="1" dirty="0">
                <a:latin typeface="Arial" panose="020B0604020202020204" pitchFamily="34" charset="0"/>
                <a:cs typeface="Arial" panose="020B0604020202020204" pitchFamily="34" charset="0"/>
              </a:rPr>
              <a:t>With supporting hand, index magazine into the magazine well.</a:t>
            </a:r>
          </a:p>
          <a:p>
            <a:pPr marL="228600" indent="-228600">
              <a:buAutoNum type="arabicPeriod" startAt="9"/>
            </a:pPr>
            <a:endParaRPr lang="en-US" sz="1000" b="1" dirty="0">
              <a:latin typeface="Arial" panose="020B0604020202020204" pitchFamily="34" charset="0"/>
              <a:cs typeface="Arial" panose="020B0604020202020204" pitchFamily="34" charset="0"/>
            </a:endParaRPr>
          </a:p>
          <a:p>
            <a:pPr marL="228600" indent="-228600">
              <a:buAutoNum type="arabicPeriod" startAt="10"/>
            </a:pPr>
            <a:r>
              <a:rPr lang="en-US" sz="1000" b="1" dirty="0">
                <a:latin typeface="Arial" panose="020B0604020202020204" pitchFamily="34" charset="0"/>
                <a:cs typeface="Arial" panose="020B0604020202020204" pitchFamily="34" charset="0"/>
              </a:rPr>
              <a:t>Shift focus back to target.</a:t>
            </a:r>
          </a:p>
          <a:p>
            <a:pPr marL="228600" indent="-228600">
              <a:buAutoNum type="arabicPeriod" startAt="10"/>
            </a:pPr>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11.  Depress slide release with supporting thumb (left handed shooters can come under frame and </a:t>
            </a:r>
          </a:p>
          <a:p>
            <a:r>
              <a:rPr lang="en-US" sz="1000" b="1" dirty="0">
                <a:latin typeface="Arial" panose="020B0604020202020204" pitchFamily="34" charset="0"/>
                <a:cs typeface="Arial" panose="020B0604020202020204" pitchFamily="34" charset="0"/>
              </a:rPr>
              <a:t>depress with index finger) with pistol pointed downrange.</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12.  Present pistol to target.</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775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CECC7A">
            <a:hlinkClick r:id="" action="ppaction://media"/>
          </p:cNvPr>
          <p:cNvPicPr>
            <a:picLocks noChangeAspect="1"/>
          </p:cNvPicPr>
          <p:nvPr>
            <a:videoFile r:link="rId1"/>
            <p:extLst>
              <p:ext uri="{DAA4B4D4-6D71-4841-9C94-3DE7FCFB9230}">
                <p14:media xmlns:p14="http://schemas.microsoft.com/office/powerpoint/2010/main" r:embed="rId2">
                  <p14:trim st="524"/>
                </p14:media>
              </p:ext>
            </p:extLst>
          </p:nvPr>
        </p:nvPicPr>
        <p:blipFill>
          <a:blip r:embed="rId4"/>
          <a:stretch>
            <a:fillRect/>
          </a:stretch>
        </p:blipFill>
        <p:spPr>
          <a:xfrm rot="5400000">
            <a:off x="2666999" y="1524001"/>
            <a:ext cx="5943601" cy="3810000"/>
          </a:xfrm>
          <a:prstGeom prst="rect">
            <a:avLst/>
          </a:prstGeom>
        </p:spPr>
      </p:pic>
      <p:sp>
        <p:nvSpPr>
          <p:cNvPr id="4" name="TextBox 3"/>
          <p:cNvSpPr txBox="1"/>
          <p:nvPr/>
        </p:nvSpPr>
        <p:spPr>
          <a:xfrm>
            <a:off x="381000" y="990600"/>
            <a:ext cx="3200400" cy="4678204"/>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Reload with Retention</a:t>
            </a:r>
          </a:p>
          <a:p>
            <a:pPr algn="ctr"/>
            <a:endParaRPr lang="en-US" sz="1000" b="1" dirty="0">
              <a:latin typeface="Arial" panose="020B0604020202020204" pitchFamily="34" charset="0"/>
              <a:cs typeface="Arial" panose="020B0604020202020204" pitchFamily="34" charset="0"/>
            </a:endParaRPr>
          </a:p>
          <a:p>
            <a:pPr marL="228600" indent="-228600">
              <a:buAutoNum type="arabicPeriod"/>
            </a:pPr>
            <a:r>
              <a:rPr lang="en-US" sz="1000" b="1" dirty="0">
                <a:latin typeface="Arial" panose="020B0604020202020204" pitchFamily="34" charset="0"/>
                <a:cs typeface="Arial" panose="020B0604020202020204" pitchFamily="34" charset="0"/>
              </a:rPr>
              <a:t>Keep eyes downrange and body oriented towards threat area.</a:t>
            </a:r>
          </a:p>
          <a:p>
            <a:pPr marL="228600" indent="-228600">
              <a:buAutoNum type="arabicPeriod"/>
            </a:pPr>
            <a:endParaRPr lang="en-US" sz="1000" b="1" dirty="0">
              <a:latin typeface="Arial" panose="020B0604020202020204" pitchFamily="34" charset="0"/>
              <a:cs typeface="Arial" panose="020B0604020202020204" pitchFamily="34" charset="0"/>
            </a:endParaRPr>
          </a:p>
          <a:p>
            <a:pPr marL="228600" indent="-228600">
              <a:buAutoNum type="arabicPeriod" startAt="2"/>
            </a:pPr>
            <a:r>
              <a:rPr lang="en-US" sz="1000" b="1" dirty="0">
                <a:latin typeface="Arial" panose="020B0604020202020204" pitchFamily="34" charset="0"/>
                <a:cs typeface="Arial" panose="020B0604020202020204" pitchFamily="34" charset="0"/>
              </a:rPr>
              <a:t>Keep trigger finger straight and pressed along the frame.</a:t>
            </a:r>
          </a:p>
          <a:p>
            <a:pPr marL="228600" indent="-228600">
              <a:buAutoNum type="arabicPeriod" startAt="2"/>
            </a:pPr>
            <a:endParaRPr lang="en-US" sz="1000" b="1" dirty="0">
              <a:latin typeface="Arial" panose="020B0604020202020204" pitchFamily="34" charset="0"/>
              <a:cs typeface="Arial" panose="020B0604020202020204" pitchFamily="34" charset="0"/>
            </a:endParaRPr>
          </a:p>
          <a:p>
            <a:pPr marL="228600" indent="-228600">
              <a:buAutoNum type="arabicPeriod" startAt="3"/>
            </a:pPr>
            <a:r>
              <a:rPr lang="en-US" sz="1000" b="1" dirty="0">
                <a:latin typeface="Arial" panose="020B0604020202020204" pitchFamily="34" charset="0"/>
                <a:cs typeface="Arial" panose="020B0604020202020204" pitchFamily="34" charset="0"/>
              </a:rPr>
              <a:t>Return the pistol to the workspace.</a:t>
            </a:r>
          </a:p>
          <a:p>
            <a:pPr marL="228600" indent="-228600">
              <a:buAutoNum type="arabicPeriod" startAt="3"/>
            </a:pPr>
            <a:endParaRPr lang="en-US" sz="1000" b="1" dirty="0">
              <a:latin typeface="Arial" panose="020B0604020202020204" pitchFamily="34" charset="0"/>
              <a:cs typeface="Arial" panose="020B0604020202020204" pitchFamily="34" charset="0"/>
            </a:endParaRPr>
          </a:p>
          <a:p>
            <a:pPr marL="228600" indent="-228600">
              <a:buAutoNum type="arabicPeriod" startAt="4"/>
            </a:pPr>
            <a:r>
              <a:rPr lang="en-US" sz="1000" b="1" dirty="0">
                <a:latin typeface="Arial" panose="020B0604020202020204" pitchFamily="34" charset="0"/>
                <a:cs typeface="Arial" panose="020B0604020202020204" pitchFamily="34" charset="0"/>
              </a:rPr>
              <a:t>With supporting hand, begin magazine sweep, starting at the navel.</a:t>
            </a:r>
          </a:p>
          <a:p>
            <a:pPr marL="228600" indent="-228600">
              <a:buAutoNum type="arabicPeriod" startAt="4"/>
            </a:pPr>
            <a:endParaRPr lang="en-US" sz="1000" b="1" dirty="0">
              <a:latin typeface="Arial" panose="020B0604020202020204" pitchFamily="34" charset="0"/>
              <a:cs typeface="Arial" panose="020B0604020202020204" pitchFamily="34" charset="0"/>
            </a:endParaRPr>
          </a:p>
          <a:p>
            <a:pPr marL="228600" indent="-228600">
              <a:buAutoNum type="arabicPeriod" startAt="5"/>
            </a:pPr>
            <a:r>
              <a:rPr lang="en-US" sz="1000" b="1" dirty="0">
                <a:latin typeface="Arial" panose="020B0604020202020204" pitchFamily="34" charset="0"/>
                <a:cs typeface="Arial" panose="020B0604020202020204" pitchFamily="34" charset="0"/>
              </a:rPr>
              <a:t>Regrip pistol to eject magazine.</a:t>
            </a:r>
          </a:p>
          <a:p>
            <a:pPr marL="228600" indent="-228600">
              <a:buAutoNum type="arabicPeriod" startAt="5"/>
            </a:pPr>
            <a:endParaRPr lang="en-US" sz="1000" b="1" dirty="0">
              <a:latin typeface="Arial" panose="020B0604020202020204" pitchFamily="34" charset="0"/>
              <a:cs typeface="Arial" panose="020B0604020202020204" pitchFamily="34" charset="0"/>
            </a:endParaRPr>
          </a:p>
          <a:p>
            <a:pPr marL="228600" indent="-228600">
              <a:buAutoNum type="arabicPeriod" startAt="6"/>
            </a:pPr>
            <a:r>
              <a:rPr lang="en-US" sz="1000" b="1" dirty="0">
                <a:latin typeface="Arial" panose="020B0604020202020204" pitchFamily="34" charset="0"/>
                <a:cs typeface="Arial" panose="020B0604020202020204" pitchFamily="34" charset="0"/>
              </a:rPr>
              <a:t>Eject the magazine with the pistol vertical.</a:t>
            </a:r>
          </a:p>
          <a:p>
            <a:pPr marL="228600" indent="-228600">
              <a:buAutoNum type="arabicPeriod" startAt="6"/>
            </a:pPr>
            <a:endParaRPr lang="en-US" sz="1000" b="1" dirty="0">
              <a:latin typeface="Arial" panose="020B0604020202020204" pitchFamily="34" charset="0"/>
              <a:cs typeface="Arial" panose="020B0604020202020204" pitchFamily="34" charset="0"/>
            </a:endParaRPr>
          </a:p>
          <a:p>
            <a:pPr marL="228600" indent="-228600">
              <a:buAutoNum type="arabicPeriod" startAt="7"/>
            </a:pPr>
            <a:r>
              <a:rPr lang="en-US" sz="1000" b="1" dirty="0">
                <a:latin typeface="Arial" panose="020B0604020202020204" pitchFamily="34" charset="0"/>
                <a:cs typeface="Arial" panose="020B0604020202020204" pitchFamily="34" charset="0"/>
              </a:rPr>
              <a:t>Exchange   fresh   magazine   with   partial   magazine   using   finger   switch technique.</a:t>
            </a:r>
          </a:p>
          <a:p>
            <a:pPr marL="228600" indent="-228600">
              <a:buAutoNum type="arabicPeriod" startAt="7"/>
            </a:pPr>
            <a:endParaRPr lang="en-US" sz="1000" b="1" dirty="0">
              <a:latin typeface="Arial" panose="020B0604020202020204" pitchFamily="34" charset="0"/>
              <a:cs typeface="Arial" panose="020B0604020202020204" pitchFamily="34" charset="0"/>
            </a:endParaRPr>
          </a:p>
          <a:p>
            <a:pPr marL="228600" indent="-228600">
              <a:buAutoNum type="arabicPeriod" startAt="8"/>
            </a:pPr>
            <a:r>
              <a:rPr lang="en-US" sz="1000" b="1" dirty="0">
                <a:latin typeface="Arial" panose="020B0604020202020204" pitchFamily="34" charset="0"/>
                <a:cs typeface="Arial" panose="020B0604020202020204" pitchFamily="34" charset="0"/>
              </a:rPr>
              <a:t>Restore normal grip.</a:t>
            </a:r>
          </a:p>
          <a:p>
            <a:pPr marL="228600" indent="-228600">
              <a:buAutoNum type="arabicPeriod" startAt="8"/>
            </a:pPr>
            <a:endParaRPr lang="en-US" sz="1000" b="1" dirty="0">
              <a:latin typeface="Arial" panose="020B0604020202020204" pitchFamily="34" charset="0"/>
              <a:cs typeface="Arial" panose="020B0604020202020204" pitchFamily="34" charset="0"/>
            </a:endParaRPr>
          </a:p>
          <a:p>
            <a:pPr marL="228600" indent="-228600">
              <a:buAutoNum type="arabicPeriod" startAt="9"/>
            </a:pPr>
            <a:r>
              <a:rPr lang="en-US" sz="1000" b="1" dirty="0">
                <a:latin typeface="Arial" panose="020B0604020202020204" pitchFamily="34" charset="0"/>
                <a:cs typeface="Arial" panose="020B0604020202020204" pitchFamily="34" charset="0"/>
              </a:rPr>
              <a:t>Shift focus to pistol.</a:t>
            </a:r>
          </a:p>
          <a:p>
            <a:pPr marL="228600" indent="-228600">
              <a:buAutoNum type="arabicPeriod" startAt="9"/>
            </a:pPr>
            <a:endParaRPr lang="en-US" sz="1000" b="1" dirty="0">
              <a:latin typeface="Arial" panose="020B0604020202020204" pitchFamily="34" charset="0"/>
              <a:cs typeface="Arial" panose="020B0604020202020204" pitchFamily="34" charset="0"/>
            </a:endParaRPr>
          </a:p>
          <a:p>
            <a:pPr marL="228600" indent="-228600">
              <a:buAutoNum type="arabicPeriod" startAt="10"/>
            </a:pPr>
            <a:r>
              <a:rPr lang="en-US" sz="1000" b="1" dirty="0">
                <a:latin typeface="Arial" panose="020B0604020202020204" pitchFamily="34" charset="0"/>
                <a:cs typeface="Arial" panose="020B0604020202020204" pitchFamily="34" charset="0"/>
              </a:rPr>
              <a:t>Make one attempt to stow partial magazine.</a:t>
            </a:r>
          </a:p>
          <a:p>
            <a:pPr marL="228600" indent="-228600">
              <a:buAutoNum type="arabicPeriod" startAt="10"/>
            </a:pPr>
            <a:endParaRPr lang="en-US" sz="1000" b="1" dirty="0">
              <a:latin typeface="Arial" panose="020B0604020202020204" pitchFamily="34" charset="0"/>
              <a:cs typeface="Arial" panose="020B0604020202020204" pitchFamily="34" charset="0"/>
            </a:endParaRPr>
          </a:p>
          <a:p>
            <a:pPr marL="228600" indent="-228600">
              <a:buAutoNum type="arabicPeriod" startAt="11"/>
            </a:pPr>
            <a:r>
              <a:rPr lang="en-US" sz="1000" b="1" dirty="0">
                <a:latin typeface="Arial" panose="020B0604020202020204" pitchFamily="34" charset="0"/>
                <a:cs typeface="Arial" panose="020B0604020202020204" pitchFamily="34" charset="0"/>
              </a:rPr>
              <a:t>Shift focus back to target.</a:t>
            </a:r>
          </a:p>
          <a:p>
            <a:pPr marL="228600" indent="-228600">
              <a:buAutoNum type="arabicPeriod" startAt="11"/>
            </a:pPr>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12.  Present pistol to target.</a:t>
            </a:r>
          </a:p>
        </p:txBody>
      </p:sp>
    </p:spTree>
    <p:extLst>
      <p:ext uri="{BB962C8B-B14F-4D97-AF65-F5344CB8AC3E}">
        <p14:creationId xmlns:p14="http://schemas.microsoft.com/office/powerpoint/2010/main" val="2181775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4642</TotalTime>
  <Words>831</Words>
  <Application>Microsoft Office PowerPoint</Application>
  <PresentationFormat>On-screen Show (4:3)</PresentationFormat>
  <Paragraphs>112</Paragraphs>
  <Slides>13</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Sipes, Kevin L SFC MIL USA TRADOC</dc:creator>
  <cp:lastModifiedBy>kalen peugh</cp:lastModifiedBy>
  <cp:revision>158</cp:revision>
  <cp:lastPrinted>2020-02-19T15:20:26Z</cp:lastPrinted>
  <dcterms:created xsi:type="dcterms:W3CDTF">2018-09-26T09:24:46Z</dcterms:created>
  <dcterms:modified xsi:type="dcterms:W3CDTF">2024-01-02T04:43:13Z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