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37.jpg" ContentType="image/jpg"/>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30" r:id="rId2"/>
    <p:sldId id="331" r:id="rId3"/>
    <p:sldId id="333" r:id="rId4"/>
    <p:sldId id="433" r:id="rId5"/>
    <p:sldId id="435" r:id="rId6"/>
    <p:sldId id="410" r:id="rId7"/>
    <p:sldId id="425" r:id="rId8"/>
    <p:sldId id="426" r:id="rId9"/>
    <p:sldId id="427" r:id="rId10"/>
    <p:sldId id="434" r:id="rId11"/>
    <p:sldId id="429" r:id="rId12"/>
    <p:sldId id="430" r:id="rId13"/>
    <p:sldId id="432" r:id="rId14"/>
    <p:sldId id="343" r:id="rId15"/>
    <p:sldId id="344" r:id="rId16"/>
    <p:sldId id="345" r:id="rId17"/>
    <p:sldId id="346" r:id="rId18"/>
    <p:sldId id="436" r:id="rId19"/>
    <p:sldId id="397" r:id="rId20"/>
    <p:sldId id="347" r:id="rId21"/>
    <p:sldId id="351" r:id="rId22"/>
    <p:sldId id="352" r:id="rId23"/>
    <p:sldId id="422" r:id="rId24"/>
    <p:sldId id="354" r:id="rId25"/>
    <p:sldId id="362" r:id="rId26"/>
    <p:sldId id="363" r:id="rId27"/>
    <p:sldId id="364" r:id="rId28"/>
    <p:sldId id="349" r:id="rId29"/>
    <p:sldId id="367" r:id="rId30"/>
    <p:sldId id="376" r:id="rId31"/>
    <p:sldId id="384" r:id="rId32"/>
    <p:sldId id="388"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69896" autoAdjust="0"/>
  </p:normalViewPr>
  <p:slideViewPr>
    <p:cSldViewPr snapToGrid="0">
      <p:cViewPr varScale="1">
        <p:scale>
          <a:sx n="66" d="100"/>
          <a:sy n="66" d="100"/>
        </p:scale>
        <p:origin x="706" y="3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01520051-A45B-4987-B816-2C7DF6CB5A0D}" type="datetimeFigureOut">
              <a:rPr lang="en-US" smtClean="0"/>
              <a:pPr/>
              <a:t>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F5435A5-E9EB-49FA-8D56-218D7056E972}" type="slidenum">
              <a:rPr lang="en-US" smtClean="0"/>
              <a:pPr/>
              <a:t>‹#›</a:t>
            </a:fld>
            <a:endParaRPr lang="en-US" dirty="0"/>
          </a:p>
        </p:txBody>
      </p:sp>
    </p:spTree>
    <p:extLst>
      <p:ext uri="{BB962C8B-B14F-4D97-AF65-F5344CB8AC3E}">
        <p14:creationId xmlns:p14="http://schemas.microsoft.com/office/powerpoint/2010/main" val="567721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4582E267-9A46-4D07-B1BB-9382EE2CCD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1B0C1E1-5128-4D07-918C-4EB00BC5D894}" type="slidenum">
              <a:rPr lang="en-US" altLang="en-US" sz="1200"/>
              <a:pPr eaLnBrk="1" hangingPunct="1"/>
              <a:t>1</a:t>
            </a:fld>
            <a:endParaRPr lang="en-US" altLang="en-US" sz="1200"/>
          </a:p>
        </p:txBody>
      </p:sp>
      <p:sp>
        <p:nvSpPr>
          <p:cNvPr id="111619" name="Rectangle 2">
            <a:extLst>
              <a:ext uri="{FF2B5EF4-FFF2-40B4-BE49-F238E27FC236}">
                <a16:creationId xmlns:a16="http://schemas.microsoft.com/office/drawing/2014/main" id="{2D619645-1657-4E60-9369-FB3379E5712A}"/>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E4987903-C40E-4773-AB59-4F6EC1B446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Read Slide and introduce yourself.</a:t>
            </a:r>
          </a:p>
        </p:txBody>
      </p:sp>
    </p:spTree>
    <p:extLst>
      <p:ext uri="{BB962C8B-B14F-4D97-AF65-F5344CB8AC3E}">
        <p14:creationId xmlns:p14="http://schemas.microsoft.com/office/powerpoint/2010/main" val="2060572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B06FFF36-500F-448F-B68E-F8B9C7985308}"/>
              </a:ext>
            </a:extLst>
          </p:cNvPr>
          <p:cNvSpPr>
            <a:spLocks noGrp="1" noRot="1" noChangeAspect="1" noTextEdit="1"/>
          </p:cNvSpPr>
          <p:nvPr>
            <p:ph type="sldImg"/>
          </p:nvPr>
        </p:nvSpPr>
        <p:spPr>
          <a:ln/>
        </p:spPr>
      </p:sp>
      <p:sp>
        <p:nvSpPr>
          <p:cNvPr id="123907" name="Notes Placeholder 2">
            <a:extLst>
              <a:ext uri="{FF2B5EF4-FFF2-40B4-BE49-F238E27FC236}">
                <a16:creationId xmlns:a16="http://schemas.microsoft.com/office/drawing/2014/main" id="{25B6039B-83C7-4B56-9EEC-49F821F309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23908" name="Slide Number Placeholder 3">
            <a:extLst>
              <a:ext uri="{FF2B5EF4-FFF2-40B4-BE49-F238E27FC236}">
                <a16:creationId xmlns:a16="http://schemas.microsoft.com/office/drawing/2014/main" id="{0B0596FD-78E6-45D4-A022-57975736EA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46C2F14-3EB7-468E-A0C3-BE815548A296}" type="slidenum">
              <a:rPr lang="en-US" altLang="en-US" sz="1200"/>
              <a:pPr eaLnBrk="1" hangingPunct="1"/>
              <a:t>11</a:t>
            </a:fld>
            <a:endParaRPr lang="en-US" altLang="en-US" sz="1200"/>
          </a:p>
        </p:txBody>
      </p:sp>
    </p:spTree>
    <p:extLst>
      <p:ext uri="{BB962C8B-B14F-4D97-AF65-F5344CB8AC3E}">
        <p14:creationId xmlns:p14="http://schemas.microsoft.com/office/powerpoint/2010/main" val="2282755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C2AD0BC0-8ED4-4346-9824-126EC7872CDB}"/>
              </a:ext>
            </a:extLst>
          </p:cNvPr>
          <p:cNvSpPr>
            <a:spLocks noGrp="1" noRot="1" noChangeAspect="1" noTextEdit="1"/>
          </p:cNvSpPr>
          <p:nvPr>
            <p:ph type="sldImg"/>
          </p:nvPr>
        </p:nvSpPr>
        <p:spPr>
          <a:ln/>
        </p:spPr>
      </p:sp>
      <p:sp>
        <p:nvSpPr>
          <p:cNvPr id="124931" name="Notes Placeholder 2">
            <a:extLst>
              <a:ext uri="{FF2B5EF4-FFF2-40B4-BE49-F238E27FC236}">
                <a16:creationId xmlns:a16="http://schemas.microsoft.com/office/drawing/2014/main" id="{96121485-66E5-4530-95AE-AE6BED7CE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24932" name="Slide Number Placeholder 3">
            <a:extLst>
              <a:ext uri="{FF2B5EF4-FFF2-40B4-BE49-F238E27FC236}">
                <a16:creationId xmlns:a16="http://schemas.microsoft.com/office/drawing/2014/main" id="{449B4238-C08C-4727-94DA-CB0EA674EB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AC4FA82-AFE2-45A0-9805-D1435A312D68}" type="slidenum">
              <a:rPr lang="en-US" altLang="en-US" sz="1200"/>
              <a:pPr eaLnBrk="1" hangingPunct="1"/>
              <a:t>12</a:t>
            </a:fld>
            <a:endParaRPr lang="en-US" altLang="en-US" sz="1200"/>
          </a:p>
        </p:txBody>
      </p:sp>
    </p:spTree>
    <p:extLst>
      <p:ext uri="{BB962C8B-B14F-4D97-AF65-F5344CB8AC3E}">
        <p14:creationId xmlns:p14="http://schemas.microsoft.com/office/powerpoint/2010/main" val="2763514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3D3CC20F-2350-437A-B5F2-04007C0A53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088DA14-5B72-46FF-BED2-AD27FFA4BD11}" type="slidenum">
              <a:rPr lang="en-US" altLang="en-US" sz="1200"/>
              <a:pPr eaLnBrk="1" hangingPunct="1"/>
              <a:t>13</a:t>
            </a:fld>
            <a:endParaRPr lang="en-US" altLang="en-US" sz="1200"/>
          </a:p>
        </p:txBody>
      </p:sp>
      <p:sp>
        <p:nvSpPr>
          <p:cNvPr id="126979" name="Rectangle 2">
            <a:extLst>
              <a:ext uri="{FF2B5EF4-FFF2-40B4-BE49-F238E27FC236}">
                <a16:creationId xmlns:a16="http://schemas.microsoft.com/office/drawing/2014/main" id="{CD72490A-4424-455D-9CF9-7B423E07755F}"/>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67483A91-C800-42EE-9940-2B2BCDA052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cs typeface="Arial" panose="020B0604020202020204" pitchFamily="34" charset="0"/>
              </a:rPr>
              <a:t>Note: </a:t>
            </a:r>
            <a:r>
              <a:rPr lang="en-US" altLang="en-US">
                <a:latin typeface="Arial" panose="020B0604020202020204" pitchFamily="34" charset="0"/>
                <a:cs typeface="Arial" panose="020B0604020202020204" pitchFamily="34" charset="0"/>
              </a:rPr>
              <a:t>Here are some questions to ask.</a:t>
            </a:r>
          </a:p>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3739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38B6DE76-9D84-42B5-8764-74E8D5B031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6B5DEB0-1924-4C3C-B486-533F4369104D}" type="slidenum">
              <a:rPr lang="en-US" altLang="en-US" sz="1200"/>
              <a:pPr eaLnBrk="1" hangingPunct="1"/>
              <a:t>14</a:t>
            </a:fld>
            <a:endParaRPr lang="en-US" altLang="en-US" sz="1200"/>
          </a:p>
        </p:txBody>
      </p:sp>
      <p:sp>
        <p:nvSpPr>
          <p:cNvPr id="136195" name="Rectangle 2">
            <a:extLst>
              <a:ext uri="{FF2B5EF4-FFF2-40B4-BE49-F238E27FC236}">
                <a16:creationId xmlns:a16="http://schemas.microsoft.com/office/drawing/2014/main" id="{911BEB7F-2D13-4F4C-BAF5-3006BF7D2D20}"/>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2CD6E9CA-D1E3-40CD-805C-87D22D54A0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Read Slide</a:t>
            </a:r>
          </a:p>
        </p:txBody>
      </p:sp>
    </p:spTree>
    <p:extLst>
      <p:ext uri="{BB962C8B-B14F-4D97-AF65-F5344CB8AC3E}">
        <p14:creationId xmlns:p14="http://schemas.microsoft.com/office/powerpoint/2010/main" val="2187951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6CAAF921-EC36-4F84-8F44-5E59246BC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F7DF039-EA63-4C9F-A4AF-5868BB2CE67C}" type="slidenum">
              <a:rPr lang="en-US" altLang="en-US" sz="1200"/>
              <a:pPr eaLnBrk="1" hangingPunct="1"/>
              <a:t>15</a:t>
            </a:fld>
            <a:endParaRPr lang="en-US" altLang="en-US" sz="1200"/>
          </a:p>
        </p:txBody>
      </p:sp>
      <p:sp>
        <p:nvSpPr>
          <p:cNvPr id="137219" name="Rectangle 2">
            <a:extLst>
              <a:ext uri="{FF2B5EF4-FFF2-40B4-BE49-F238E27FC236}">
                <a16:creationId xmlns:a16="http://schemas.microsoft.com/office/drawing/2014/main" id="{1F9B4D71-D16D-44CF-B8C1-F29C668D0DD6}"/>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6042BCF0-08DB-46FF-BC31-8BAE101327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a:latin typeface="Arial" panose="020B0604020202020204" pitchFamily="34" charset="0"/>
                <a:cs typeface="Arial" panose="020B0604020202020204" pitchFamily="34" charset="0"/>
              </a:rPr>
              <a:t>READ:</a:t>
            </a:r>
            <a:r>
              <a:rPr lang="en-US" altLang="en-US">
                <a:latin typeface="Arial" panose="020B0604020202020204" pitchFamily="34" charset="0"/>
                <a:cs typeface="Arial" panose="020B0604020202020204" pitchFamily="34" charset="0"/>
              </a:rPr>
              <a:t> This slide gives you the breakdown of the major components of the PAS-13D family of sights. It also illustrates the differences between each sight. And what is common between each sight. The main difference between the LTWS and the M/HTWS is the location of the battery box. The LTWS has the battery box mounted in the side of the sight. The M/HTWS are inserted in the front through the battery compartment door. </a:t>
            </a:r>
            <a:endParaRPr lang="en-US" altLang="en-US" b="1" u="sng">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0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CF037B71-300E-4504-B53B-61DCD610E6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19BD37D-701E-48B1-94E2-30EB528F2E42}" type="slidenum">
              <a:rPr lang="en-US" altLang="en-US" sz="1200"/>
              <a:pPr eaLnBrk="1" hangingPunct="1"/>
              <a:t>16</a:t>
            </a:fld>
            <a:endParaRPr lang="en-US" altLang="en-US" sz="1200"/>
          </a:p>
        </p:txBody>
      </p:sp>
      <p:sp>
        <p:nvSpPr>
          <p:cNvPr id="138243" name="Rectangle 2">
            <a:extLst>
              <a:ext uri="{FF2B5EF4-FFF2-40B4-BE49-F238E27FC236}">
                <a16:creationId xmlns:a16="http://schemas.microsoft.com/office/drawing/2014/main" id="{6DE205CE-6C65-4C12-808C-A510C3705BBD}"/>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C013F13C-C925-45C9-9A26-E684447C12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5504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6E9B9AC4-1C02-41F9-9A02-58F20D0B77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AC96F8F-DDF8-4024-AE12-C6CA3B39C770}" type="slidenum">
              <a:rPr lang="en-US" altLang="en-US" sz="1200"/>
              <a:pPr eaLnBrk="1" hangingPunct="1"/>
              <a:t>17</a:t>
            </a:fld>
            <a:endParaRPr lang="en-US" altLang="en-US" sz="1200"/>
          </a:p>
        </p:txBody>
      </p:sp>
      <p:sp>
        <p:nvSpPr>
          <p:cNvPr id="139267" name="Rectangle 2">
            <a:extLst>
              <a:ext uri="{FF2B5EF4-FFF2-40B4-BE49-F238E27FC236}">
                <a16:creationId xmlns:a16="http://schemas.microsoft.com/office/drawing/2014/main" id="{78B0D931-8789-4482-B3B8-48FE11399867}"/>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C4A02E70-EBD5-4C38-980C-44B4E60EA4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a:latin typeface="Arial" panose="020B0604020202020204" pitchFamily="34" charset="0"/>
                <a:cs typeface="Arial" panose="020B0604020202020204" pitchFamily="34" charset="0"/>
              </a:rPr>
              <a:t>READ:</a:t>
            </a:r>
            <a:r>
              <a:rPr lang="en-US" altLang="en-US">
                <a:latin typeface="Arial" panose="020B0604020202020204" pitchFamily="34" charset="0"/>
                <a:cs typeface="Arial" panose="020B0604020202020204" pitchFamily="34" charset="0"/>
              </a:rPr>
              <a:t> This diagram illustrates the different features between the cassettes. It also illustrates the State Of Charge(SOC) indicator. Which allows the operator to determine the amount of charge left in his batteries without turning on the sight. This feature will only work with the L91 AA Lithium batteries. </a:t>
            </a:r>
            <a:endParaRPr lang="en-US" altLang="en-US" u="sng">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2152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6E9B9AC4-1C02-41F9-9A02-58F20D0B77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AC96F8F-DDF8-4024-AE12-C6CA3B39C770}" type="slidenum">
              <a:rPr lang="en-US" altLang="en-US" sz="1200"/>
              <a:pPr eaLnBrk="1" hangingPunct="1"/>
              <a:t>18</a:t>
            </a:fld>
            <a:endParaRPr lang="en-US" altLang="en-US" sz="1200"/>
          </a:p>
        </p:txBody>
      </p:sp>
      <p:sp>
        <p:nvSpPr>
          <p:cNvPr id="139267" name="Rectangle 2">
            <a:extLst>
              <a:ext uri="{FF2B5EF4-FFF2-40B4-BE49-F238E27FC236}">
                <a16:creationId xmlns:a16="http://schemas.microsoft.com/office/drawing/2014/main" id="{78B0D931-8789-4482-B3B8-48FE11399867}"/>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C4A02E70-EBD5-4C38-980C-44B4E60EA4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a:latin typeface="Arial" panose="020B0604020202020204" pitchFamily="34" charset="0"/>
                <a:cs typeface="Arial" panose="020B0604020202020204" pitchFamily="34" charset="0"/>
              </a:rPr>
              <a:t>READ:</a:t>
            </a:r>
            <a:r>
              <a:rPr lang="en-US" altLang="en-US">
                <a:latin typeface="Arial" panose="020B0604020202020204" pitchFamily="34" charset="0"/>
                <a:cs typeface="Arial" panose="020B0604020202020204" pitchFamily="34" charset="0"/>
              </a:rPr>
              <a:t> This diagram illustrates the different features between the cassettes. It also illustrates the State Of Charge(SOC) indicator. Which allows the operator to determine the amount of charge left in his batteries without turning on the sight. This feature will only work with the L91 AA Lithium batteries. </a:t>
            </a:r>
            <a:endParaRPr lang="en-US" altLang="en-US" u="sng">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5216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775DCBA1-3445-420D-B331-387BDBFC820C}"/>
              </a:ext>
            </a:extLst>
          </p:cNvPr>
          <p:cNvSpPr>
            <a:spLocks noGrp="1" noRot="1" noChangeAspect="1" noTextEdit="1"/>
          </p:cNvSpPr>
          <p:nvPr>
            <p:ph type="sldImg"/>
          </p:nvPr>
        </p:nvSpPr>
        <p:spPr>
          <a:ln/>
        </p:spPr>
      </p:sp>
      <p:sp>
        <p:nvSpPr>
          <p:cNvPr id="190467" name="Notes Placeholder 2">
            <a:extLst>
              <a:ext uri="{FF2B5EF4-FFF2-40B4-BE49-F238E27FC236}">
                <a16:creationId xmlns:a16="http://schemas.microsoft.com/office/drawing/2014/main" id="{C6516AD8-D244-4F3A-A3BC-835F8AF109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90468" name="Slide Number Placeholder 3">
            <a:extLst>
              <a:ext uri="{FF2B5EF4-FFF2-40B4-BE49-F238E27FC236}">
                <a16:creationId xmlns:a16="http://schemas.microsoft.com/office/drawing/2014/main" id="{3F82D71E-6960-473E-91E7-1645DCA91D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E2B6532-9032-4C7B-9240-8ACB78584ECA}" type="slidenum">
              <a:rPr lang="en-US" altLang="en-US" sz="1200"/>
              <a:pPr eaLnBrk="1" hangingPunct="1"/>
              <a:t>19</a:t>
            </a:fld>
            <a:endParaRPr lang="en-US" altLang="en-US" sz="1200"/>
          </a:p>
        </p:txBody>
      </p:sp>
    </p:spTree>
    <p:extLst>
      <p:ext uri="{BB962C8B-B14F-4D97-AF65-F5344CB8AC3E}">
        <p14:creationId xmlns:p14="http://schemas.microsoft.com/office/powerpoint/2010/main" val="2486384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1EB6BDC5-E924-45A1-A75B-B7BABDEE59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42B3A13-44D2-4516-A8B2-423FF601E5BF}" type="slidenum">
              <a:rPr lang="en-US" altLang="en-US" sz="1200"/>
              <a:pPr eaLnBrk="1" hangingPunct="1"/>
              <a:t>20</a:t>
            </a:fld>
            <a:endParaRPr lang="en-US" altLang="en-US" sz="1200"/>
          </a:p>
        </p:txBody>
      </p:sp>
      <p:sp>
        <p:nvSpPr>
          <p:cNvPr id="140291" name="Rectangle 2">
            <a:extLst>
              <a:ext uri="{FF2B5EF4-FFF2-40B4-BE49-F238E27FC236}">
                <a16:creationId xmlns:a16="http://schemas.microsoft.com/office/drawing/2014/main" id="{00696F47-8619-454B-97F1-E8B09F6FD27A}"/>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9E60A49B-E5C3-4D4C-B8D2-3DC700FD50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a:latin typeface="Arial" panose="020B0604020202020204" pitchFamily="34" charset="0"/>
                <a:cs typeface="Arial" panose="020B0604020202020204" pitchFamily="34" charset="0"/>
              </a:rPr>
              <a:t>READ:</a:t>
            </a:r>
            <a:r>
              <a:rPr lang="en-US" altLang="en-US">
                <a:latin typeface="Arial" panose="020B0604020202020204" pitchFamily="34" charset="0"/>
                <a:cs typeface="Arial" panose="020B0604020202020204" pitchFamily="34" charset="0"/>
              </a:rPr>
              <a:t> This gives you an idea of the difference in size between the lenses of the PAS-13D.  </a:t>
            </a:r>
            <a:endParaRPr lang="en-US" altLang="en-US" b="1" u="sng">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0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3EA3E76C-7193-41D4-AA1C-FD04F3FA98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0C83136-BC94-4292-9E92-319156007EB9}" type="slidenum">
              <a:rPr lang="en-US" altLang="en-US" sz="1200"/>
              <a:pPr eaLnBrk="1" hangingPunct="1"/>
              <a:t>2</a:t>
            </a:fld>
            <a:endParaRPr lang="en-US" altLang="en-US" sz="1200"/>
          </a:p>
        </p:txBody>
      </p:sp>
      <p:sp>
        <p:nvSpPr>
          <p:cNvPr id="112643" name="Rectangle 2">
            <a:extLst>
              <a:ext uri="{FF2B5EF4-FFF2-40B4-BE49-F238E27FC236}">
                <a16:creationId xmlns:a16="http://schemas.microsoft.com/office/drawing/2014/main" id="{BAD37349-58BF-4077-B3F9-84E4B16016D2}"/>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02D3AF90-1C75-4F11-B0FA-FAB5093D72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Read Slide</a:t>
            </a:r>
          </a:p>
        </p:txBody>
      </p:sp>
    </p:spTree>
    <p:extLst>
      <p:ext uri="{BB962C8B-B14F-4D97-AF65-F5344CB8AC3E}">
        <p14:creationId xmlns:p14="http://schemas.microsoft.com/office/powerpoint/2010/main" val="323758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809DA565-C7CA-4CE2-B7FB-5721EABD641A}"/>
              </a:ext>
            </a:extLst>
          </p:cNvPr>
          <p:cNvSpPr>
            <a:spLocks noGrp="1" noRot="1" noChangeAspect="1" noTextEdit="1"/>
          </p:cNvSpPr>
          <p:nvPr>
            <p:ph type="sldImg"/>
          </p:nvPr>
        </p:nvSpPr>
        <p:spPr>
          <a:ln/>
        </p:spPr>
      </p:sp>
      <p:sp>
        <p:nvSpPr>
          <p:cNvPr id="144387" name="Notes Placeholder 2">
            <a:extLst>
              <a:ext uri="{FF2B5EF4-FFF2-40B4-BE49-F238E27FC236}">
                <a16:creationId xmlns:a16="http://schemas.microsoft.com/office/drawing/2014/main" id="{7CF9F515-30DE-4998-8F40-AE025F2684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latin typeface="Arial" panose="020B0604020202020204" pitchFamily="34" charset="0"/>
                <a:cs typeface="Arial" panose="020B0604020202020204" pitchFamily="34" charset="0"/>
              </a:rPr>
              <a:t>READ:</a:t>
            </a:r>
            <a:r>
              <a:rPr lang="en-US" altLang="en-US">
                <a:latin typeface="Arial" panose="020B0604020202020204" pitchFamily="34" charset="0"/>
                <a:cs typeface="Arial" panose="020B0604020202020204" pitchFamily="34" charset="0"/>
              </a:rPr>
              <a:t> This shows the location of all the indicators shown on the display screen in the PAS-13D. </a:t>
            </a:r>
          </a:p>
          <a:p>
            <a:pPr>
              <a:lnSpc>
                <a:spcPct val="76000"/>
              </a:lnSpc>
              <a:spcBef>
                <a:spcPct val="41000"/>
              </a:spcBef>
            </a:pPr>
            <a:r>
              <a:rPr lang="en-US" altLang="en-US" sz="1900">
                <a:latin typeface="Arial" panose="020B0604020202020204" pitchFamily="34" charset="0"/>
                <a:cs typeface="Arial" panose="020B0604020202020204" pitchFamily="34" charset="0"/>
              </a:rPr>
              <a:t>Reticle Properties:</a:t>
            </a:r>
          </a:p>
          <a:p>
            <a:pPr lvl="1">
              <a:lnSpc>
                <a:spcPct val="76000"/>
              </a:lnSpc>
              <a:spcBef>
                <a:spcPct val="41000"/>
              </a:spcBef>
              <a:buClr>
                <a:schemeClr val="tx1"/>
              </a:buClr>
              <a:buFontTx/>
              <a:buChar char="-"/>
            </a:pPr>
            <a:r>
              <a:rPr lang="en-US" altLang="en-US" sz="1900">
                <a:latin typeface="Arial" panose="020B0604020202020204" pitchFamily="34" charset="0"/>
                <a:cs typeface="Arial" panose="020B0604020202020204" pitchFamily="34" charset="0"/>
              </a:rPr>
              <a:t>Is digitally  generated, selectable and adjustable.</a:t>
            </a:r>
          </a:p>
          <a:p>
            <a:pPr lvl="1">
              <a:lnSpc>
                <a:spcPct val="76000"/>
              </a:lnSpc>
              <a:spcBef>
                <a:spcPct val="41000"/>
              </a:spcBef>
              <a:buClr>
                <a:schemeClr val="tx1"/>
              </a:buClr>
              <a:buFontTx/>
              <a:buChar char="-"/>
            </a:pPr>
            <a:r>
              <a:rPr lang="en-US" altLang="en-US" sz="1900">
                <a:latin typeface="Arial" panose="020B0604020202020204" pitchFamily="34" charset="0"/>
                <a:cs typeface="Arial" panose="020B0604020202020204" pitchFamily="34" charset="0"/>
              </a:rPr>
              <a:t>Is the only thing moved during alignment (no mechanical movement).</a:t>
            </a:r>
          </a:p>
          <a:p>
            <a:pPr lvl="1">
              <a:lnSpc>
                <a:spcPct val="76000"/>
              </a:lnSpc>
              <a:spcBef>
                <a:spcPct val="41000"/>
              </a:spcBef>
              <a:buClr>
                <a:schemeClr val="tx1"/>
              </a:buClr>
              <a:buFontTx/>
              <a:buChar char="-"/>
            </a:pPr>
            <a:r>
              <a:rPr lang="en-US" altLang="en-US" sz="1900">
                <a:latin typeface="Arial" panose="020B0604020202020204" pitchFamily="34" charset="0"/>
                <a:cs typeface="Arial" panose="020B0604020202020204" pitchFamily="34" charset="0"/>
              </a:rPr>
              <a:t>Coordinates are stored separately for each reticle pattern.</a:t>
            </a:r>
          </a:p>
          <a:p>
            <a:pPr lvl="1">
              <a:lnSpc>
                <a:spcPct val="76000"/>
              </a:lnSpc>
              <a:spcBef>
                <a:spcPct val="41000"/>
              </a:spcBef>
              <a:buClr>
                <a:schemeClr val="tx1"/>
              </a:buClr>
              <a:buFontTx/>
              <a:buChar char="-"/>
            </a:pPr>
            <a:r>
              <a:rPr lang="en-US" altLang="en-US" sz="1900">
                <a:latin typeface="Arial" panose="020B0604020202020204" pitchFamily="34" charset="0"/>
                <a:cs typeface="Arial" panose="020B0604020202020204" pitchFamily="34" charset="0"/>
              </a:rPr>
              <a:t>Coordinates are retained through ON/OFF cycling and battery changes - no power source is required to retain reticle position.</a:t>
            </a:r>
          </a:p>
          <a:p>
            <a:pPr>
              <a:lnSpc>
                <a:spcPct val="76000"/>
              </a:lnSpc>
              <a:spcBef>
                <a:spcPct val="41000"/>
              </a:spcBef>
            </a:pPr>
            <a:r>
              <a:rPr lang="en-US" altLang="en-US" sz="1900">
                <a:latin typeface="Arial" panose="020B0604020202020204" pitchFamily="34" charset="0"/>
                <a:cs typeface="Arial" panose="020B0604020202020204" pitchFamily="34" charset="0"/>
              </a:rPr>
              <a:t>TWS zero/sight alignment is retained through mount/dismount cycles if al the following conditions occur:</a:t>
            </a:r>
          </a:p>
          <a:p>
            <a:pPr lvl="1">
              <a:lnSpc>
                <a:spcPct val="76000"/>
              </a:lnSpc>
              <a:spcBef>
                <a:spcPct val="41000"/>
              </a:spcBef>
            </a:pPr>
            <a:r>
              <a:rPr lang="en-US" altLang="en-US" sz="1900">
                <a:latin typeface="Arial" panose="020B0604020202020204" pitchFamily="34" charset="0"/>
                <a:cs typeface="Arial" panose="020B0604020202020204" pitchFamily="34" charset="0"/>
              </a:rPr>
              <a:t>Same weapon</a:t>
            </a:r>
          </a:p>
          <a:p>
            <a:pPr lvl="1">
              <a:lnSpc>
                <a:spcPct val="76000"/>
              </a:lnSpc>
              <a:spcBef>
                <a:spcPct val="41000"/>
              </a:spcBef>
            </a:pPr>
            <a:r>
              <a:rPr lang="en-US" altLang="en-US" sz="1900">
                <a:latin typeface="Arial" panose="020B0604020202020204" pitchFamily="34" charset="0"/>
                <a:cs typeface="Arial" panose="020B0604020202020204" pitchFamily="34" charset="0"/>
              </a:rPr>
              <a:t>Same TWS</a:t>
            </a:r>
          </a:p>
          <a:p>
            <a:pPr lvl="1">
              <a:lnSpc>
                <a:spcPct val="76000"/>
              </a:lnSpc>
              <a:spcBef>
                <a:spcPct val="41000"/>
              </a:spcBef>
            </a:pPr>
            <a:r>
              <a:rPr lang="en-US" altLang="en-US" sz="1900">
                <a:latin typeface="Arial" panose="020B0604020202020204" pitchFamily="34" charset="0"/>
                <a:cs typeface="Arial" panose="020B0604020202020204" pitchFamily="34" charset="0"/>
              </a:rPr>
              <a:t>Same rail slot</a:t>
            </a:r>
          </a:p>
          <a:p>
            <a:pPr lvl="1">
              <a:lnSpc>
                <a:spcPct val="76000"/>
              </a:lnSpc>
              <a:spcBef>
                <a:spcPct val="41000"/>
              </a:spcBef>
            </a:pPr>
            <a:r>
              <a:rPr lang="en-US" altLang="en-US" sz="1900">
                <a:latin typeface="Arial" panose="020B0604020202020204" pitchFamily="34" charset="0"/>
                <a:cs typeface="Arial" panose="020B0604020202020204" pitchFamily="34" charset="0"/>
              </a:rPr>
              <a:t>Same reticle coordinates</a:t>
            </a:r>
          </a:p>
          <a:p>
            <a:endParaRPr lang="en-US" altLang="en-US" b="1" u="sng">
              <a:latin typeface="Arial" panose="020B0604020202020204" pitchFamily="34" charset="0"/>
              <a:cs typeface="Arial" panose="020B0604020202020204" pitchFamily="34" charset="0"/>
            </a:endParaRPr>
          </a:p>
        </p:txBody>
      </p:sp>
      <p:sp>
        <p:nvSpPr>
          <p:cNvPr id="144388" name="Slide Number Placeholder 3">
            <a:extLst>
              <a:ext uri="{FF2B5EF4-FFF2-40B4-BE49-F238E27FC236}">
                <a16:creationId xmlns:a16="http://schemas.microsoft.com/office/drawing/2014/main" id="{403B373B-FD9A-4D3F-9BE4-A4AD23A2B6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D4466BE-868B-428E-B7B7-FC7BF99FE37B}" type="slidenum">
              <a:rPr lang="en-US" altLang="en-US" sz="1200"/>
              <a:pPr eaLnBrk="1" hangingPunct="1"/>
              <a:t>21</a:t>
            </a:fld>
            <a:endParaRPr lang="en-US" altLang="en-US" sz="1200"/>
          </a:p>
        </p:txBody>
      </p:sp>
    </p:spTree>
    <p:extLst>
      <p:ext uri="{BB962C8B-B14F-4D97-AF65-F5344CB8AC3E}">
        <p14:creationId xmlns:p14="http://schemas.microsoft.com/office/powerpoint/2010/main" val="1558521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7CE14A78-D50C-4350-B6C5-D39438954E26}"/>
              </a:ext>
            </a:extLst>
          </p:cNvPr>
          <p:cNvSpPr>
            <a:spLocks noGrp="1" noRot="1" noChangeAspect="1" noTextEdit="1"/>
          </p:cNvSpPr>
          <p:nvPr>
            <p:ph type="sldImg"/>
          </p:nvPr>
        </p:nvSpPr>
        <p:spPr>
          <a:ln/>
        </p:spPr>
      </p:sp>
      <p:sp>
        <p:nvSpPr>
          <p:cNvPr id="145411" name="Notes Placeholder 2">
            <a:extLst>
              <a:ext uri="{FF2B5EF4-FFF2-40B4-BE49-F238E27FC236}">
                <a16:creationId xmlns:a16="http://schemas.microsoft.com/office/drawing/2014/main" id="{8DD066A2-09B9-4FA9-9138-7F2DF88919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latin typeface="Arial" panose="020B0604020202020204" pitchFamily="34" charset="0"/>
                <a:cs typeface="Arial" panose="020B0604020202020204" pitchFamily="34" charset="0"/>
              </a:rPr>
              <a:t>READ:</a:t>
            </a:r>
            <a:r>
              <a:rPr lang="en-US" altLang="en-US">
                <a:latin typeface="Arial" panose="020B0604020202020204" pitchFamily="34" charset="0"/>
                <a:cs typeface="Arial" panose="020B0604020202020204" pitchFamily="34" charset="0"/>
              </a:rPr>
              <a:t> In order to select a reticle, you must depress and hold the FOV/MODE switch for &gt;1 second then release to pull up the main menu. </a:t>
            </a:r>
            <a:endParaRPr lang="en-US" altLang="en-US" b="1" u="sng">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To navigate the menus, you tap the BRT or GAIN switches to move through the selections. </a:t>
            </a:r>
          </a:p>
          <a:p>
            <a:endParaRPr lang="en-US" altLang="en-US" b="1" u="sng">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Tapping for &lt; 1 second will select menu options.</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In order to adjust the contrast or brightness manually, use the BRT or GAIN  switches to make necessary adjustments.  When adjusting the brightness or gain manually, turn them both down all the way, and bring them up slowly until you have a clear picture. </a:t>
            </a:r>
          </a:p>
        </p:txBody>
      </p:sp>
      <p:sp>
        <p:nvSpPr>
          <p:cNvPr id="145412" name="Slide Number Placeholder 3">
            <a:extLst>
              <a:ext uri="{FF2B5EF4-FFF2-40B4-BE49-F238E27FC236}">
                <a16:creationId xmlns:a16="http://schemas.microsoft.com/office/drawing/2014/main" id="{C20A1696-9CA0-470C-83E4-328617F92A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346ACBF-7065-4900-85ED-BB85E0F9A7A1}" type="slidenum">
              <a:rPr lang="en-US" altLang="en-US" sz="1200"/>
              <a:pPr eaLnBrk="1" hangingPunct="1"/>
              <a:t>22</a:t>
            </a:fld>
            <a:endParaRPr lang="en-US" altLang="en-US" sz="1200"/>
          </a:p>
        </p:txBody>
      </p:sp>
    </p:spTree>
    <p:extLst>
      <p:ext uri="{BB962C8B-B14F-4D97-AF65-F5344CB8AC3E}">
        <p14:creationId xmlns:p14="http://schemas.microsoft.com/office/powerpoint/2010/main" val="1687529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5B276543-2C59-4D90-AFA5-3F8A7791EDEC}"/>
              </a:ext>
            </a:extLst>
          </p:cNvPr>
          <p:cNvSpPr>
            <a:spLocks noGrp="1" noRot="1" noChangeAspect="1" noTextEdit="1"/>
          </p:cNvSpPr>
          <p:nvPr>
            <p:ph type="sldImg"/>
          </p:nvPr>
        </p:nvSpPr>
        <p:spPr>
          <a:ln/>
        </p:spPr>
      </p:sp>
      <p:sp>
        <p:nvSpPr>
          <p:cNvPr id="146435" name="Notes Placeholder 2">
            <a:extLst>
              <a:ext uri="{FF2B5EF4-FFF2-40B4-BE49-F238E27FC236}">
                <a16:creationId xmlns:a16="http://schemas.microsoft.com/office/drawing/2014/main" id="{73DA11C5-D8B3-4E41-999B-51F7D3F983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latin typeface="Arial" panose="020B0604020202020204" pitchFamily="34" charset="0"/>
                <a:cs typeface="Arial" panose="020B0604020202020204" pitchFamily="34" charset="0"/>
              </a:rPr>
              <a:t>READ:</a:t>
            </a:r>
            <a:r>
              <a:rPr lang="en-US" altLang="en-US">
                <a:latin typeface="Arial" panose="020B0604020202020204" pitchFamily="34" charset="0"/>
                <a:cs typeface="Arial" panose="020B0604020202020204" pitchFamily="34" charset="0"/>
              </a:rPr>
              <a:t> In order to select a reticle, you must depress and hold the FOV/MODE switch for &gt;1 second then release to pull up the main menu. </a:t>
            </a:r>
            <a:endParaRPr lang="en-US" altLang="en-US" b="1" u="sng">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To navigate the menus, you tap the BRT or GAIN switches to move through the selections. </a:t>
            </a:r>
          </a:p>
          <a:p>
            <a:endParaRPr lang="en-US" altLang="en-US" b="1" u="sng">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Tapping for &lt; 1 second will select menu options.</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In order to adjust the contrast or brightness manually, use the BRT or GAIN  switches to make necessary adjustments.  When adjusting the brightness or gain manually, turn them both down all the way, and bring them up slowly until you have a clear picture. </a:t>
            </a:r>
          </a:p>
        </p:txBody>
      </p:sp>
      <p:sp>
        <p:nvSpPr>
          <p:cNvPr id="146436" name="Slide Number Placeholder 3">
            <a:extLst>
              <a:ext uri="{FF2B5EF4-FFF2-40B4-BE49-F238E27FC236}">
                <a16:creationId xmlns:a16="http://schemas.microsoft.com/office/drawing/2014/main" id="{6EC3EAA8-7B9E-42E6-9F9F-C6B5698D50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D9DF3F6-234E-4D27-9851-75A7F36F1454}" type="slidenum">
              <a:rPr lang="en-US" altLang="en-US" sz="1200"/>
              <a:pPr eaLnBrk="1" hangingPunct="1"/>
              <a:t>23</a:t>
            </a:fld>
            <a:endParaRPr lang="en-US" altLang="en-US" sz="1200"/>
          </a:p>
        </p:txBody>
      </p:sp>
    </p:spTree>
    <p:extLst>
      <p:ext uri="{BB962C8B-B14F-4D97-AF65-F5344CB8AC3E}">
        <p14:creationId xmlns:p14="http://schemas.microsoft.com/office/powerpoint/2010/main" val="969721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CF7BC4CE-6E77-4E27-A4C0-B1D77C42556D}"/>
              </a:ext>
            </a:extLst>
          </p:cNvPr>
          <p:cNvSpPr>
            <a:spLocks noGrp="1" noRot="1" noChangeAspect="1" noTextEdit="1"/>
          </p:cNvSpPr>
          <p:nvPr>
            <p:ph type="sldImg"/>
          </p:nvPr>
        </p:nvSpPr>
        <p:spPr>
          <a:ln/>
        </p:spPr>
      </p:sp>
      <p:sp>
        <p:nvSpPr>
          <p:cNvPr id="148483" name="Notes Placeholder 2">
            <a:extLst>
              <a:ext uri="{FF2B5EF4-FFF2-40B4-BE49-F238E27FC236}">
                <a16:creationId xmlns:a16="http://schemas.microsoft.com/office/drawing/2014/main" id="{FE97CC09-D150-45FC-9654-E1176665CF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panose="020B0604020202020204" pitchFamily="34" charset="0"/>
                <a:cs typeface="Arial" panose="020B0604020202020204" pitchFamily="34" charset="0"/>
              </a:rPr>
              <a:t>READ:</a:t>
            </a:r>
            <a:r>
              <a:rPr lang="en-US" altLang="en-US" dirty="0">
                <a:latin typeface="Arial" panose="020B0604020202020204" pitchFamily="34" charset="0"/>
                <a:cs typeface="Arial" panose="020B0604020202020204" pitchFamily="34" charset="0"/>
              </a:rPr>
              <a:t> This gives you an example of how the reticle can be used for estimation of size and angle. The  distance between the two horizontal stadia lines represents the width of an average man (19 Inches) at 25 m. The distance between the vertical stadia lines represents the height of a 5’ (60 inches) man at 300 m.  The dot at the middle is the point of aim for the M4/16 series through 300 meters.</a:t>
            </a:r>
            <a:endParaRPr lang="en-US" altLang="en-US" b="1" u="sng" dirty="0">
              <a:latin typeface="Arial" panose="020B0604020202020204" pitchFamily="34" charset="0"/>
              <a:cs typeface="Arial" panose="020B0604020202020204" pitchFamily="34" charset="0"/>
            </a:endParaRPr>
          </a:p>
        </p:txBody>
      </p:sp>
      <p:sp>
        <p:nvSpPr>
          <p:cNvPr id="148484" name="Slide Number Placeholder 3">
            <a:extLst>
              <a:ext uri="{FF2B5EF4-FFF2-40B4-BE49-F238E27FC236}">
                <a16:creationId xmlns:a16="http://schemas.microsoft.com/office/drawing/2014/main" id="{2C40559F-8511-4C19-B573-17934DB9D5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284A624-8AA4-4395-B3CC-697E8902719F}" type="slidenum">
              <a:rPr lang="en-US" altLang="en-US" sz="1200"/>
              <a:pPr eaLnBrk="1" hangingPunct="1"/>
              <a:t>24</a:t>
            </a:fld>
            <a:endParaRPr lang="en-US" altLang="en-US" sz="1200"/>
          </a:p>
        </p:txBody>
      </p:sp>
    </p:spTree>
    <p:extLst>
      <p:ext uri="{BB962C8B-B14F-4D97-AF65-F5344CB8AC3E}">
        <p14:creationId xmlns:p14="http://schemas.microsoft.com/office/powerpoint/2010/main" val="433466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28E015F0-A284-4820-AAAF-7866CC02DF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85D7A20-028C-408F-ACD0-AF864AB4938A}" type="slidenum">
              <a:rPr lang="en-US" altLang="en-US" sz="1200"/>
              <a:pPr eaLnBrk="1" hangingPunct="1"/>
              <a:t>26</a:t>
            </a:fld>
            <a:endParaRPr lang="en-US" altLang="en-US" sz="1200"/>
          </a:p>
        </p:txBody>
      </p:sp>
      <p:sp>
        <p:nvSpPr>
          <p:cNvPr id="156675" name="Rectangle 2">
            <a:extLst>
              <a:ext uri="{FF2B5EF4-FFF2-40B4-BE49-F238E27FC236}">
                <a16:creationId xmlns:a16="http://schemas.microsoft.com/office/drawing/2014/main" id="{AF659CCC-02D8-47A5-A1A5-56E360D1FE83}"/>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8CCC432A-91E2-44C5-B152-F76B127E73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a:r>
              <a:rPr lang="en-US" altLang="en-US" b="1" u="sng">
                <a:latin typeface="Arial" panose="020B0604020202020204" pitchFamily="34" charset="0"/>
                <a:cs typeface="Arial" panose="020B0604020202020204" pitchFamily="34" charset="0"/>
              </a:rPr>
              <a:t>READ:</a:t>
            </a:r>
            <a:r>
              <a:rPr lang="en-US" altLang="en-US">
                <a:latin typeface="Arial" panose="020B0604020202020204" pitchFamily="34" charset="0"/>
                <a:cs typeface="Arial" panose="020B0604020202020204" pitchFamily="34" charset="0"/>
              </a:rPr>
              <a:t> When adjusting the reticle, it is important to note that any adjustment made to the sight in these directions adjusts the point of impact. There is no physical adjustment to the optic at all. All the ‘clicks’ are digitally adjusted by the sight to move the point of impact.  And the operator must select the OPERATE mode to take sight out of ZERO mode unlike the PAS-13B.</a:t>
            </a:r>
            <a:endParaRPr lang="en-US" altLang="en-US" b="1" u="sng">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1583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4A2131AF-7E7B-460F-A5ED-95D0705A3CC9}"/>
              </a:ext>
            </a:extLst>
          </p:cNvPr>
          <p:cNvSpPr>
            <a:spLocks noGrp="1" noRot="1" noChangeAspect="1" noTextEdit="1"/>
          </p:cNvSpPr>
          <p:nvPr>
            <p:ph type="sldImg"/>
          </p:nvPr>
        </p:nvSpPr>
        <p:spPr>
          <a:ln/>
        </p:spPr>
      </p:sp>
      <p:sp>
        <p:nvSpPr>
          <p:cNvPr id="157699" name="Notes Placeholder 2">
            <a:extLst>
              <a:ext uri="{FF2B5EF4-FFF2-40B4-BE49-F238E27FC236}">
                <a16:creationId xmlns:a16="http://schemas.microsoft.com/office/drawing/2014/main" id="{ED9CCAF5-FD26-4D7F-805D-DB10656D8F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panose="020B0604020202020204" pitchFamily="34" charset="0"/>
                <a:cs typeface="Arial" panose="020B0604020202020204" pitchFamily="34" charset="0"/>
              </a:rPr>
              <a:t>READ:</a:t>
            </a:r>
            <a:r>
              <a:rPr lang="en-US" altLang="en-US" dirty="0">
                <a:latin typeface="Arial" panose="020B0604020202020204" pitchFamily="34" charset="0"/>
                <a:cs typeface="Arial" panose="020B0604020202020204" pitchFamily="34" charset="0"/>
              </a:rPr>
              <a:t> This shows you how the PAS-13D is different from the previous models. This is the E</a:t>
            </a:r>
            <a:endParaRPr lang="en-US" altLang="en-US" b="1" u="sng" dirty="0">
              <a:latin typeface="Arial" panose="020B0604020202020204" pitchFamily="34" charset="0"/>
              <a:cs typeface="Arial" panose="020B0604020202020204" pitchFamily="34" charset="0"/>
            </a:endParaRPr>
          </a:p>
        </p:txBody>
      </p:sp>
      <p:sp>
        <p:nvSpPr>
          <p:cNvPr id="157700" name="Slide Number Placeholder 3">
            <a:extLst>
              <a:ext uri="{FF2B5EF4-FFF2-40B4-BE49-F238E27FC236}">
                <a16:creationId xmlns:a16="http://schemas.microsoft.com/office/drawing/2014/main" id="{A4E18B07-6BB9-4A45-82CD-7F776ADB5D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2B871FA-F5AE-453B-9AB7-DC58913E3B19}" type="slidenum">
              <a:rPr lang="en-US" altLang="en-US" sz="1200"/>
              <a:pPr eaLnBrk="1" hangingPunct="1"/>
              <a:t>27</a:t>
            </a:fld>
            <a:endParaRPr lang="en-US" altLang="en-US" sz="1200"/>
          </a:p>
        </p:txBody>
      </p:sp>
    </p:spTree>
    <p:extLst>
      <p:ext uri="{BB962C8B-B14F-4D97-AF65-F5344CB8AC3E}">
        <p14:creationId xmlns:p14="http://schemas.microsoft.com/office/powerpoint/2010/main" val="2937008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2C9A5A53-7357-4259-BDEA-894BEF1A0C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0BC354A-AB93-48C5-B45E-824901507471}" type="slidenum">
              <a:rPr lang="en-US" altLang="en-US" sz="1200"/>
              <a:pPr eaLnBrk="1" hangingPunct="1"/>
              <a:t>28</a:t>
            </a:fld>
            <a:endParaRPr lang="en-US" altLang="en-US" sz="1200"/>
          </a:p>
        </p:txBody>
      </p:sp>
      <p:sp>
        <p:nvSpPr>
          <p:cNvPr id="142339" name="Rectangle 2">
            <a:extLst>
              <a:ext uri="{FF2B5EF4-FFF2-40B4-BE49-F238E27FC236}">
                <a16:creationId xmlns:a16="http://schemas.microsoft.com/office/drawing/2014/main" id="{D4347153-1AF0-462E-92A1-3A9D919D59FD}"/>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0B241AAF-B2E9-46D8-8100-D50E02025A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5900" indent="-215900" eaLnBrk="1" hangingPunct="1"/>
            <a:r>
              <a:rPr lang="en-US" altLang="en-US" b="1" dirty="0">
                <a:latin typeface="Arial" panose="020B0604020202020204" pitchFamily="34" charset="0"/>
                <a:cs typeface="Arial" panose="020B0604020202020204" pitchFamily="34" charset="0"/>
              </a:rPr>
              <a:t>NOTE: 	Ask for questions and then conduct a check on learning by asking question and then summarize the learning activity.</a:t>
            </a:r>
          </a:p>
          <a:p>
            <a:pPr marL="215900" indent="-215900" eaLnBrk="1" hangingPunct="1"/>
            <a:r>
              <a:rPr lang="en-US" altLang="en-US" b="1" dirty="0">
                <a:latin typeface="Arial" panose="020B0604020202020204" pitchFamily="34" charset="0"/>
                <a:cs typeface="Arial" panose="020B0604020202020204" pitchFamily="34" charset="0"/>
              </a:rPr>
              <a:t>Question:	What is the preferred battery for the PAS-13D?</a:t>
            </a:r>
          </a:p>
          <a:p>
            <a:pPr marL="215900" indent="-215900" eaLnBrk="1" hangingPunct="1"/>
            <a:r>
              <a:rPr lang="en-US" altLang="en-US" b="1" dirty="0">
                <a:latin typeface="Arial" panose="020B0604020202020204" pitchFamily="34" charset="0"/>
                <a:cs typeface="Arial" panose="020B0604020202020204" pitchFamily="34" charset="0"/>
              </a:rPr>
              <a:t>Answer:	L91 AA Lithium, 4 each for LTWS, 6 each for M/HTWS.</a:t>
            </a:r>
          </a:p>
          <a:p>
            <a:pPr marL="215900" indent="-215900" eaLnBrk="1" hangingPunct="1"/>
            <a:r>
              <a:rPr lang="en-US" altLang="en-US" b="1" dirty="0">
                <a:latin typeface="Arial" panose="020B0604020202020204" pitchFamily="34" charset="0"/>
                <a:cs typeface="Arial" panose="020B0604020202020204" pitchFamily="34" charset="0"/>
              </a:rPr>
              <a:t>Question:	What do you use the Objective Focus Ring for?</a:t>
            </a:r>
          </a:p>
          <a:p>
            <a:pPr marL="215900" indent="-215900" eaLnBrk="1" hangingPunct="1"/>
            <a:r>
              <a:rPr lang="en-US" altLang="en-US" b="1" dirty="0">
                <a:latin typeface="Arial" panose="020B0604020202020204" pitchFamily="34" charset="0"/>
                <a:cs typeface="Arial" panose="020B0604020202020204" pitchFamily="34" charset="0"/>
              </a:rPr>
              <a:t>Answer:	Adjusting the Image</a:t>
            </a:r>
          </a:p>
          <a:p>
            <a:pPr marL="215900" indent="-215900" eaLnBrk="1" hangingPunct="1"/>
            <a:r>
              <a:rPr lang="en-US" altLang="en-US" b="1" dirty="0">
                <a:latin typeface="Arial" panose="020B0604020202020204" pitchFamily="34" charset="0"/>
                <a:cs typeface="Arial" panose="020B0604020202020204" pitchFamily="34" charset="0"/>
              </a:rPr>
              <a:t>Question:	What purpose is the Eyecup assy. Used for?</a:t>
            </a:r>
          </a:p>
          <a:p>
            <a:pPr marL="215900" indent="-215900" eaLnBrk="1" hangingPunct="1"/>
            <a:r>
              <a:rPr lang="en-US" altLang="en-US" b="1" dirty="0">
                <a:latin typeface="Arial" panose="020B0604020202020204" pitchFamily="34" charset="0"/>
                <a:cs typeface="Arial" panose="020B0604020202020204" pitchFamily="34" charset="0"/>
              </a:rPr>
              <a:t>Answer:	To turn on and off the Display screen</a:t>
            </a:r>
          </a:p>
        </p:txBody>
      </p:sp>
    </p:spTree>
    <p:extLst>
      <p:ext uri="{BB962C8B-B14F-4D97-AF65-F5344CB8AC3E}">
        <p14:creationId xmlns:p14="http://schemas.microsoft.com/office/powerpoint/2010/main" val="2939593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BFE43A29-6E07-49B2-8F3B-D03F758A4CF2}"/>
              </a:ext>
            </a:extLst>
          </p:cNvPr>
          <p:cNvSpPr>
            <a:spLocks noGrp="1" noRot="1" noChangeAspect="1" noTextEdit="1"/>
          </p:cNvSpPr>
          <p:nvPr>
            <p:ph type="sldImg"/>
          </p:nvPr>
        </p:nvSpPr>
        <p:spPr>
          <a:ln/>
        </p:spPr>
      </p:sp>
      <p:sp>
        <p:nvSpPr>
          <p:cNvPr id="160771" name="Notes Placeholder 2">
            <a:extLst>
              <a:ext uri="{FF2B5EF4-FFF2-40B4-BE49-F238E27FC236}">
                <a16:creationId xmlns:a16="http://schemas.microsoft.com/office/drawing/2014/main" id="{6F9880D1-262F-4296-8B42-7018305761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60772" name="Slide Number Placeholder 3">
            <a:extLst>
              <a:ext uri="{FF2B5EF4-FFF2-40B4-BE49-F238E27FC236}">
                <a16:creationId xmlns:a16="http://schemas.microsoft.com/office/drawing/2014/main" id="{6838EAEB-0514-4225-B734-887747E6B5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5B8C432-AC83-422F-8575-403A213F3C18}" type="slidenum">
              <a:rPr lang="en-US" altLang="en-US" sz="1200"/>
              <a:pPr eaLnBrk="1" hangingPunct="1"/>
              <a:t>29</a:t>
            </a:fld>
            <a:endParaRPr lang="en-US" altLang="en-US" sz="1200"/>
          </a:p>
        </p:txBody>
      </p:sp>
    </p:spTree>
    <p:extLst>
      <p:ext uri="{BB962C8B-B14F-4D97-AF65-F5344CB8AC3E}">
        <p14:creationId xmlns:p14="http://schemas.microsoft.com/office/powerpoint/2010/main" val="314403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971A4481-7B4F-467E-B551-65FFDADD7AFD}"/>
              </a:ext>
            </a:extLst>
          </p:cNvPr>
          <p:cNvSpPr>
            <a:spLocks noGrp="1" noRot="1" noChangeAspect="1" noTextEdit="1"/>
          </p:cNvSpPr>
          <p:nvPr>
            <p:ph type="sldImg"/>
          </p:nvPr>
        </p:nvSpPr>
        <p:spPr>
          <a:ln/>
        </p:spPr>
      </p:sp>
      <p:sp>
        <p:nvSpPr>
          <p:cNvPr id="168963" name="Notes Placeholder 2">
            <a:extLst>
              <a:ext uri="{FF2B5EF4-FFF2-40B4-BE49-F238E27FC236}">
                <a16:creationId xmlns:a16="http://schemas.microsoft.com/office/drawing/2014/main" id="{40764F8A-86B2-4B8F-8F9E-9F43BC2C5B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latin typeface="Arial" panose="020B0604020202020204" pitchFamily="34" charset="0"/>
                <a:cs typeface="Arial" panose="020B0604020202020204" pitchFamily="34" charset="0"/>
              </a:rPr>
              <a:t>READ:</a:t>
            </a:r>
            <a:r>
              <a:rPr lang="en-US" altLang="en-US">
                <a:latin typeface="Arial" panose="020B0604020202020204" pitchFamily="34" charset="0"/>
                <a:cs typeface="Arial" panose="020B0604020202020204" pitchFamily="34" charset="0"/>
              </a:rPr>
              <a:t> The PAS-13D is borelighted by putting the reticle on the defined point of aim, calculating the corrections necessary to adjust the borelight (Point of Impact) into it’s designated Spot.  Making the corrections, then bringing the reticle back on point of aim and repeating.  The reason for this is thermal sights do not make visible adjustments on the screen. So it is not possible to put the borelight on it’s target and then adjust the thermal to it’s position. </a:t>
            </a:r>
            <a:endParaRPr lang="en-US" altLang="en-US" b="1" u="sng">
              <a:latin typeface="Arial" panose="020B0604020202020204" pitchFamily="34" charset="0"/>
              <a:cs typeface="Arial" panose="020B0604020202020204" pitchFamily="34" charset="0"/>
            </a:endParaRPr>
          </a:p>
        </p:txBody>
      </p:sp>
      <p:sp>
        <p:nvSpPr>
          <p:cNvPr id="168964" name="Slide Number Placeholder 3">
            <a:extLst>
              <a:ext uri="{FF2B5EF4-FFF2-40B4-BE49-F238E27FC236}">
                <a16:creationId xmlns:a16="http://schemas.microsoft.com/office/drawing/2014/main" id="{AA0B6AB4-A250-4AEB-950D-5B66AEBAA2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859B7EC-6CFD-43A5-81F1-DECD2D816247}" type="slidenum">
              <a:rPr lang="en-US" altLang="en-US" sz="1200"/>
              <a:pPr eaLnBrk="1" hangingPunct="1"/>
              <a:t>30</a:t>
            </a:fld>
            <a:endParaRPr lang="en-US" altLang="en-US" sz="1200"/>
          </a:p>
        </p:txBody>
      </p:sp>
    </p:spTree>
    <p:extLst>
      <p:ext uri="{BB962C8B-B14F-4D97-AF65-F5344CB8AC3E}">
        <p14:creationId xmlns:p14="http://schemas.microsoft.com/office/powerpoint/2010/main" val="1096853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53734E20-4326-4EE5-91FE-F1739B4C75F9}"/>
              </a:ext>
            </a:extLst>
          </p:cNvPr>
          <p:cNvSpPr>
            <a:spLocks noGrp="1" noRot="1" noChangeAspect="1" noTextEdit="1"/>
          </p:cNvSpPr>
          <p:nvPr>
            <p:ph type="sldImg"/>
          </p:nvPr>
        </p:nvSpPr>
        <p:spPr>
          <a:ln/>
        </p:spPr>
      </p:sp>
      <p:sp>
        <p:nvSpPr>
          <p:cNvPr id="177155" name="Notes Placeholder 2">
            <a:extLst>
              <a:ext uri="{FF2B5EF4-FFF2-40B4-BE49-F238E27FC236}">
                <a16:creationId xmlns:a16="http://schemas.microsoft.com/office/drawing/2014/main" id="{FB9FDB9F-68F7-40F7-9DDE-03D095F6CF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latin typeface="Arial" panose="020B0604020202020204" pitchFamily="34" charset="0"/>
                <a:cs typeface="Arial" panose="020B0604020202020204" pitchFamily="34" charset="0"/>
              </a:rPr>
              <a:t>READ:</a:t>
            </a:r>
            <a:r>
              <a:rPr lang="en-US" altLang="en-US">
                <a:latin typeface="Arial" panose="020B0604020202020204" pitchFamily="34" charset="0"/>
                <a:cs typeface="Arial" panose="020B0604020202020204" pitchFamily="34" charset="0"/>
              </a:rPr>
              <a:t> Note that one major difference between the PAS-13B and PAS-13D is that an adjustment made in one FOV adjusts the other FOV. And the preferred method of zeroing is to adjust the sight in NFOV and then confirm in WFOV. The reason for this is in WFOV, the LTWS moves 2 ‘clicks’ for every ‘click’ adjusted. And in the M/HTWS, the reticle moves 3 ‘clicks’ for every ‘click’ adjusted in WFOV. </a:t>
            </a:r>
            <a:endParaRPr lang="en-US" altLang="en-US" b="1" u="sng">
              <a:latin typeface="Arial" panose="020B0604020202020204" pitchFamily="34" charset="0"/>
              <a:cs typeface="Arial" panose="020B0604020202020204" pitchFamily="34" charset="0"/>
            </a:endParaRPr>
          </a:p>
        </p:txBody>
      </p:sp>
      <p:sp>
        <p:nvSpPr>
          <p:cNvPr id="177156" name="Slide Number Placeholder 3">
            <a:extLst>
              <a:ext uri="{FF2B5EF4-FFF2-40B4-BE49-F238E27FC236}">
                <a16:creationId xmlns:a16="http://schemas.microsoft.com/office/drawing/2014/main" id="{B414CAFE-86E6-4F15-A506-5793597FE5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98F1D9E-9A39-479A-8E7C-9FBC1DD96544}" type="slidenum">
              <a:rPr lang="en-US" altLang="en-US" sz="1200"/>
              <a:pPr eaLnBrk="1" hangingPunct="1"/>
              <a:t>31</a:t>
            </a:fld>
            <a:endParaRPr lang="en-US" altLang="en-US" sz="1200"/>
          </a:p>
        </p:txBody>
      </p:sp>
    </p:spTree>
    <p:extLst>
      <p:ext uri="{BB962C8B-B14F-4D97-AF65-F5344CB8AC3E}">
        <p14:creationId xmlns:p14="http://schemas.microsoft.com/office/powerpoint/2010/main" val="1143918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DA2C2075-02A0-4764-B02A-F48439C69FBC}"/>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3641C0E8-58B7-49F5-A2FD-FD520ABD00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cs typeface="Arial" panose="020B0604020202020204" pitchFamily="34" charset="0"/>
              </a:rPr>
              <a:t>Note:</a:t>
            </a:r>
            <a:r>
              <a:rPr lang="en-US" altLang="en-US">
                <a:latin typeface="Arial" panose="020B0604020202020204" pitchFamily="34" charset="0"/>
                <a:cs typeface="Arial" panose="020B0604020202020204" pitchFamily="34" charset="0"/>
              </a:rPr>
              <a:t> Coordinate with unit hazmat certified personnel for disposal of batteries.</a:t>
            </a:r>
          </a:p>
        </p:txBody>
      </p:sp>
    </p:spTree>
    <p:extLst>
      <p:ext uri="{BB962C8B-B14F-4D97-AF65-F5344CB8AC3E}">
        <p14:creationId xmlns:p14="http://schemas.microsoft.com/office/powerpoint/2010/main" val="3041053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DDE284C7-28EB-4D34-AE3C-D8DB2A850EBA}"/>
              </a:ext>
            </a:extLst>
          </p:cNvPr>
          <p:cNvSpPr>
            <a:spLocks noGrp="1" noRot="1" noChangeAspect="1" noTextEdit="1"/>
          </p:cNvSpPr>
          <p:nvPr>
            <p:ph type="sldImg"/>
          </p:nvPr>
        </p:nvSpPr>
        <p:spPr>
          <a:ln/>
        </p:spPr>
      </p:sp>
      <p:sp>
        <p:nvSpPr>
          <p:cNvPr id="181251" name="Notes Placeholder 2">
            <a:extLst>
              <a:ext uri="{FF2B5EF4-FFF2-40B4-BE49-F238E27FC236}">
                <a16:creationId xmlns:a16="http://schemas.microsoft.com/office/drawing/2014/main" id="{4E686756-B694-47C8-AEF2-989A01B87E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81252" name="Slide Number Placeholder 3">
            <a:extLst>
              <a:ext uri="{FF2B5EF4-FFF2-40B4-BE49-F238E27FC236}">
                <a16:creationId xmlns:a16="http://schemas.microsoft.com/office/drawing/2014/main" id="{E89B4ED8-D32B-4BEA-B2FC-522B13A130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65B4F67-1345-4B61-ADB4-7406DC8266E9}" type="slidenum">
              <a:rPr lang="en-US" altLang="en-US" sz="1200"/>
              <a:pPr eaLnBrk="1" hangingPunct="1"/>
              <a:t>32</a:t>
            </a:fld>
            <a:endParaRPr lang="en-US" altLang="en-US" sz="1200"/>
          </a:p>
        </p:txBody>
      </p:sp>
    </p:spTree>
    <p:extLst>
      <p:ext uri="{BB962C8B-B14F-4D97-AF65-F5344CB8AC3E}">
        <p14:creationId xmlns:p14="http://schemas.microsoft.com/office/powerpoint/2010/main" val="3008630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6D47D9AB-2DC6-43D6-BDFB-61CE81AAAA94}"/>
              </a:ext>
            </a:extLst>
          </p:cNvPr>
          <p:cNvSpPr>
            <a:spLocks noGrp="1" noRot="1" noChangeAspect="1" noTextEdit="1"/>
          </p:cNvSpPr>
          <p:nvPr>
            <p:ph type="sldImg"/>
          </p:nvPr>
        </p:nvSpPr>
        <p:spPr>
          <a:ln/>
        </p:spPr>
      </p:sp>
      <p:sp>
        <p:nvSpPr>
          <p:cNvPr id="191491" name="Notes Placeholder 2">
            <a:extLst>
              <a:ext uri="{FF2B5EF4-FFF2-40B4-BE49-F238E27FC236}">
                <a16:creationId xmlns:a16="http://schemas.microsoft.com/office/drawing/2014/main" id="{DFC34545-213F-4285-A324-8FF7EBF526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91492" name="Slide Number Placeholder 3">
            <a:extLst>
              <a:ext uri="{FF2B5EF4-FFF2-40B4-BE49-F238E27FC236}">
                <a16:creationId xmlns:a16="http://schemas.microsoft.com/office/drawing/2014/main" id="{EE744A21-9DD4-4F92-B810-A58A87BE93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E9BF832-5588-47E9-8AB3-00C90EE71A9A}" type="slidenum">
              <a:rPr lang="en-US" altLang="en-US" sz="1200"/>
              <a:pPr eaLnBrk="1" hangingPunct="1"/>
              <a:t>33</a:t>
            </a:fld>
            <a:endParaRPr lang="en-US" altLang="en-US" sz="1200"/>
          </a:p>
        </p:txBody>
      </p:sp>
    </p:spTree>
    <p:extLst>
      <p:ext uri="{BB962C8B-B14F-4D97-AF65-F5344CB8AC3E}">
        <p14:creationId xmlns:p14="http://schemas.microsoft.com/office/powerpoint/2010/main" val="140415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DA2C2075-02A0-4764-B02A-F48439C69FBC}"/>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3641C0E8-58B7-49F5-A2FD-FD520ABD00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cs typeface="Arial" panose="020B0604020202020204" pitchFamily="34" charset="0"/>
              </a:rPr>
              <a:t>Note:</a:t>
            </a:r>
            <a:r>
              <a:rPr lang="en-US" altLang="en-US">
                <a:latin typeface="Arial" panose="020B0604020202020204" pitchFamily="34" charset="0"/>
                <a:cs typeface="Arial" panose="020B0604020202020204" pitchFamily="34" charset="0"/>
              </a:rPr>
              <a:t> Coordinate with unit hazmat certified personnel for disposal of batteries.</a:t>
            </a:r>
          </a:p>
        </p:txBody>
      </p:sp>
    </p:spTree>
    <p:extLst>
      <p:ext uri="{BB962C8B-B14F-4D97-AF65-F5344CB8AC3E}">
        <p14:creationId xmlns:p14="http://schemas.microsoft.com/office/powerpoint/2010/main" val="3578072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6390F015-9DED-4408-95E4-1E314C2B6A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0DA122E-1C6C-4AA2-98B3-8A4666E4228F}" type="slidenum">
              <a:rPr lang="en-US" altLang="en-US" sz="1200"/>
              <a:pPr eaLnBrk="1" hangingPunct="1"/>
              <a:t>6</a:t>
            </a:fld>
            <a:endParaRPr lang="en-US" altLang="en-US" sz="1200"/>
          </a:p>
        </p:txBody>
      </p:sp>
      <p:sp>
        <p:nvSpPr>
          <p:cNvPr id="117763" name="Rectangle 2">
            <a:extLst>
              <a:ext uri="{FF2B5EF4-FFF2-40B4-BE49-F238E27FC236}">
                <a16:creationId xmlns:a16="http://schemas.microsoft.com/office/drawing/2014/main" id="{1989E51C-8662-46BD-AC62-30C792FD71C6}"/>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DE654932-E27E-4DDB-BA38-41CA5BF52D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101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1D36EE35-7B9B-42A1-843A-3AFFE64545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D67A77F-9984-4F0E-9EF5-1DCBDA76EB0B}" type="slidenum">
              <a:rPr lang="en-US" altLang="en-US" sz="1200"/>
              <a:pPr eaLnBrk="1" hangingPunct="1"/>
              <a:t>7</a:t>
            </a:fld>
            <a:endParaRPr lang="en-US" altLang="en-US" sz="1200"/>
          </a:p>
        </p:txBody>
      </p:sp>
      <p:sp>
        <p:nvSpPr>
          <p:cNvPr id="119811" name="Rectangle 2">
            <a:extLst>
              <a:ext uri="{FF2B5EF4-FFF2-40B4-BE49-F238E27FC236}">
                <a16:creationId xmlns:a16="http://schemas.microsoft.com/office/drawing/2014/main" id="{59E6FCC0-9E1C-4A91-BE53-FBDA4EF22F2E}"/>
              </a:ext>
            </a:extLst>
          </p:cNvPr>
          <p:cNvSpPr>
            <a:spLocks noGrp="1" noRot="1" noChangeAspect="1" noChangeArrowheads="1" noTextEdit="1"/>
          </p:cNvSpPr>
          <p:nvPr>
            <p:ph type="sldImg"/>
          </p:nvPr>
        </p:nvSpPr>
        <p:spPr>
          <a:xfrm>
            <a:off x="-419100" y="457200"/>
            <a:ext cx="7618413" cy="4286250"/>
          </a:xfrm>
          <a:ln/>
        </p:spPr>
      </p:sp>
      <p:sp>
        <p:nvSpPr>
          <p:cNvPr id="119812" name="Rectangle 3">
            <a:extLst>
              <a:ext uri="{FF2B5EF4-FFF2-40B4-BE49-F238E27FC236}">
                <a16:creationId xmlns:a16="http://schemas.microsoft.com/office/drawing/2014/main" id="{B1776228-1FBD-4C98-A93A-5B4CA9681A77}"/>
              </a:ext>
            </a:extLst>
          </p:cNvPr>
          <p:cNvSpPr>
            <a:spLocks noGrp="1" noChangeArrowheads="1"/>
          </p:cNvSpPr>
          <p:nvPr>
            <p:ph type="body" idx="1"/>
          </p:nvPr>
        </p:nvSpPr>
        <p:spPr>
          <a:xfrm>
            <a:off x="533400" y="4811713"/>
            <a:ext cx="5716588" cy="3722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u="sng">
                <a:latin typeface="Arial" panose="020B0604020202020204" pitchFamily="34" charset="0"/>
                <a:cs typeface="Arial" panose="020B0604020202020204" pitchFamily="34" charset="0"/>
              </a:rPr>
              <a:t>Instructor Note</a:t>
            </a:r>
            <a:r>
              <a:rPr lang="en-US" altLang="en-US">
                <a:latin typeface="Arial" panose="020B0604020202020204" pitchFamily="34" charset="0"/>
                <a:cs typeface="Arial" panose="020B0604020202020204" pitchFamily="34" charset="0"/>
              </a:rPr>
              <a:t>:	 (Atmospheric Turbulence)</a:t>
            </a:r>
          </a:p>
          <a:p>
            <a:pPr eaLnBrk="1" hangingPunct="1"/>
            <a:r>
              <a:rPr lang="en-US" altLang="en-US">
                <a:latin typeface="Arial" panose="020B0604020202020204" pitchFamily="34" charset="0"/>
                <a:cs typeface="Arial" panose="020B0604020202020204" pitchFamily="34" charset="0"/>
              </a:rPr>
              <a:t>Twinkling or shimmering (Mirage)</a:t>
            </a:r>
          </a:p>
          <a:p>
            <a:pPr lvl="1" eaLnBrk="1" hangingPunct="1">
              <a:buFontTx/>
              <a:buChar char="•"/>
            </a:pPr>
            <a:r>
              <a:rPr lang="en-US" altLang="en-US">
                <a:latin typeface="Arial" panose="020B0604020202020204" pitchFamily="34" charset="0"/>
                <a:cs typeface="Arial" panose="020B0604020202020204" pitchFamily="34" charset="0"/>
              </a:rPr>
              <a:t>Affects line-of-sight through air near heated surfaces (such as air above a road heated by sunlight).</a:t>
            </a:r>
          </a:p>
          <a:p>
            <a:pPr lvl="1" eaLnBrk="1" hangingPunct="1">
              <a:buFontTx/>
              <a:buChar char="•"/>
            </a:pPr>
            <a:r>
              <a:rPr lang="en-US" altLang="en-US">
                <a:latin typeface="Arial" panose="020B0604020202020204" pitchFamily="34" charset="0"/>
                <a:cs typeface="Arial" panose="020B0604020202020204" pitchFamily="34" charset="0"/>
              </a:rPr>
              <a:t>Affects stability and clarity of image (may cause image to appear to move or be unfocused).</a:t>
            </a:r>
          </a:p>
          <a:p>
            <a:pPr eaLnBrk="1" hangingPunct="1"/>
            <a:r>
              <a:rPr lang="en-US" altLang="en-US">
                <a:latin typeface="Arial" panose="020B0604020202020204" pitchFamily="34" charset="0"/>
                <a:cs typeface="Arial" panose="020B0604020202020204" pitchFamily="34" charset="0"/>
              </a:rPr>
              <a:t>To avoid atmospheric turbulence move to a higher position or, if possible, wait for temperatures to cool.</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Scattering</a:t>
            </a:r>
          </a:p>
          <a:p>
            <a:pPr lvl="1" eaLnBrk="1" hangingPunct="1"/>
            <a:r>
              <a:rPr lang="en-US" altLang="en-US">
                <a:latin typeface="Arial" panose="020B0604020202020204" pitchFamily="34" charset="0"/>
                <a:cs typeface="Arial" panose="020B0604020202020204" pitchFamily="34" charset="0"/>
              </a:rPr>
              <a:t>Light travels straight in a vacuum</a:t>
            </a:r>
          </a:p>
          <a:p>
            <a:pPr lvl="1" eaLnBrk="1" hangingPunct="1"/>
            <a:r>
              <a:rPr lang="en-US" altLang="en-US">
                <a:latin typeface="Arial" panose="020B0604020202020204" pitchFamily="34" charset="0"/>
                <a:cs typeface="Arial" panose="020B0604020202020204" pitchFamily="34" charset="0"/>
              </a:rPr>
              <a:t>Light traveling through or between mediums may be bent or deflected due to:</a:t>
            </a:r>
          </a:p>
          <a:p>
            <a:pPr lvl="2" eaLnBrk="1" hangingPunct="1"/>
            <a:r>
              <a:rPr lang="en-US" altLang="en-US">
                <a:latin typeface="Arial" panose="020B0604020202020204" pitchFamily="34" charset="0"/>
                <a:cs typeface="Arial" panose="020B0604020202020204" pitchFamily="34" charset="0"/>
              </a:rPr>
              <a:t>Reflection</a:t>
            </a:r>
          </a:p>
          <a:p>
            <a:pPr lvl="2" eaLnBrk="1" hangingPunct="1"/>
            <a:r>
              <a:rPr lang="en-US" altLang="en-US">
                <a:latin typeface="Arial" panose="020B0604020202020204" pitchFamily="34" charset="0"/>
                <a:cs typeface="Arial" panose="020B0604020202020204" pitchFamily="34" charset="0"/>
              </a:rPr>
              <a:t>Absorption &amp; re-emission</a:t>
            </a:r>
          </a:p>
          <a:p>
            <a:pPr lvl="2" eaLnBrk="1" hangingPunct="1"/>
            <a:r>
              <a:rPr lang="en-US" altLang="en-US">
                <a:latin typeface="Arial" panose="020B0604020202020204" pitchFamily="34" charset="0"/>
                <a:cs typeface="Arial" panose="020B0604020202020204" pitchFamily="34" charset="0"/>
              </a:rPr>
              <a:t>Refraction (bending)</a:t>
            </a:r>
          </a:p>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008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DAED2EE4-7860-43F2-BC10-BE48C93920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7C45225-7C62-4296-B400-AFA069D56EE1}" type="slidenum">
              <a:rPr lang="en-US" altLang="en-US" sz="1200"/>
              <a:pPr eaLnBrk="1" hangingPunct="1"/>
              <a:t>8</a:t>
            </a:fld>
            <a:endParaRPr lang="en-US" altLang="en-US" sz="1200"/>
          </a:p>
        </p:txBody>
      </p:sp>
      <p:sp>
        <p:nvSpPr>
          <p:cNvPr id="120835" name="Rectangle 2">
            <a:extLst>
              <a:ext uri="{FF2B5EF4-FFF2-40B4-BE49-F238E27FC236}">
                <a16:creationId xmlns:a16="http://schemas.microsoft.com/office/drawing/2014/main" id="{5C001AEC-60EE-4723-AD7D-1242BDCD835B}"/>
              </a:ext>
            </a:extLst>
          </p:cNvPr>
          <p:cNvSpPr>
            <a:spLocks noGrp="1" noRot="1" noChangeAspect="1" noChangeArrowheads="1" noTextEdit="1"/>
          </p:cNvSpPr>
          <p:nvPr>
            <p:ph type="sldImg"/>
          </p:nvPr>
        </p:nvSpPr>
        <p:spPr>
          <a:xfrm>
            <a:off x="-419100" y="457200"/>
            <a:ext cx="7618413" cy="4286250"/>
          </a:xfrm>
          <a:ln/>
        </p:spPr>
      </p:sp>
      <p:sp>
        <p:nvSpPr>
          <p:cNvPr id="120836" name="Rectangle 3">
            <a:extLst>
              <a:ext uri="{FF2B5EF4-FFF2-40B4-BE49-F238E27FC236}">
                <a16:creationId xmlns:a16="http://schemas.microsoft.com/office/drawing/2014/main" id="{6913D379-F7DA-4987-A441-47CEBAE17F72}"/>
              </a:ext>
            </a:extLst>
          </p:cNvPr>
          <p:cNvSpPr>
            <a:spLocks noGrp="1" noChangeArrowheads="1"/>
          </p:cNvSpPr>
          <p:nvPr>
            <p:ph type="body" idx="1"/>
          </p:nvPr>
        </p:nvSpPr>
        <p:spPr>
          <a:xfrm>
            <a:off x="533400" y="4811713"/>
            <a:ext cx="5716588" cy="3722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u="sng" dirty="0">
                <a:latin typeface="Arial" panose="020B0604020202020204" pitchFamily="34" charset="0"/>
                <a:cs typeface="Arial" panose="020B0604020202020204" pitchFamily="34" charset="0"/>
              </a:rPr>
              <a:t>Instructor Note: (Diurnal &amp; Seasonal Effects)</a:t>
            </a:r>
          </a:p>
          <a:p>
            <a:pPr eaLnBrk="1" hangingPunct="1"/>
            <a:r>
              <a:rPr lang="en-US" altLang="en-US" dirty="0">
                <a:latin typeface="Arial" panose="020B0604020202020204" pitchFamily="34" charset="0"/>
                <a:cs typeface="Arial" panose="020B0604020202020204" pitchFamily="34" charset="0"/>
              </a:rPr>
              <a:t>Diurnal Thermal Cycle</a:t>
            </a:r>
          </a:p>
          <a:p>
            <a:pPr lvl="1" eaLnBrk="1" hangingPunct="1"/>
            <a:r>
              <a:rPr lang="en-US" altLang="en-US" dirty="0">
                <a:latin typeface="Arial" panose="020B0604020202020204" pitchFamily="34" charset="0"/>
                <a:cs typeface="Arial" panose="020B0604020202020204" pitchFamily="34" charset="0"/>
              </a:rPr>
              <a:t>The daily heating and cooling cycle of scene objects</a:t>
            </a:r>
          </a:p>
          <a:p>
            <a:pPr lvl="1" eaLnBrk="1" hangingPunct="1"/>
            <a:r>
              <a:rPr lang="en-US" altLang="en-US" dirty="0">
                <a:latin typeface="Arial" panose="020B0604020202020204" pitchFamily="34" charset="0"/>
                <a:cs typeface="Arial" panose="020B0604020202020204" pitchFamily="34" charset="0"/>
              </a:rPr>
              <a:t>Objects absorb solar thermal energy during the day and heat up</a:t>
            </a:r>
          </a:p>
          <a:p>
            <a:pPr lvl="1" eaLnBrk="1" hangingPunct="1"/>
            <a:r>
              <a:rPr lang="en-US" altLang="en-US" dirty="0">
                <a:latin typeface="Arial" panose="020B0604020202020204" pitchFamily="34" charset="0"/>
                <a:cs typeface="Arial" panose="020B0604020202020204" pitchFamily="34" charset="0"/>
              </a:rPr>
              <a:t>Objects release thermal energy at night and cool off</a:t>
            </a:r>
          </a:p>
          <a:p>
            <a:pPr eaLnBrk="1" hangingPunct="1"/>
            <a:r>
              <a:rPr lang="en-US" altLang="en-US" dirty="0">
                <a:latin typeface="Arial" panose="020B0604020202020204" pitchFamily="34" charset="0"/>
                <a:cs typeface="Arial" panose="020B0604020202020204" pitchFamily="34" charset="0"/>
              </a:rPr>
              <a:t>Seasonal Thermal Cycle</a:t>
            </a:r>
          </a:p>
          <a:p>
            <a:pPr lvl="1" eaLnBrk="1" hangingPunct="1"/>
            <a:r>
              <a:rPr lang="en-US" altLang="en-US" dirty="0">
                <a:latin typeface="Arial" panose="020B0604020202020204" pitchFamily="34" charset="0"/>
                <a:cs typeface="Arial" panose="020B0604020202020204" pitchFamily="34" charset="0"/>
              </a:rPr>
              <a:t>The annual heating and cooling cycle of scene objects</a:t>
            </a:r>
          </a:p>
          <a:p>
            <a:pPr lvl="1" eaLnBrk="1" hangingPunct="1"/>
            <a:r>
              <a:rPr lang="en-US" altLang="en-US" dirty="0">
                <a:latin typeface="Arial" panose="020B0604020202020204" pitchFamily="34" charset="0"/>
                <a:cs typeface="Arial" panose="020B0604020202020204" pitchFamily="34" charset="0"/>
              </a:rPr>
              <a:t>More solar energy is present in summer months hence greater thermal energy absorption and higher scene temperatures</a:t>
            </a:r>
          </a:p>
          <a:p>
            <a:pPr lvl="1" eaLnBrk="1" hangingPunct="1"/>
            <a:r>
              <a:rPr lang="en-US" altLang="en-US" dirty="0">
                <a:latin typeface="Arial" panose="020B0604020202020204" pitchFamily="34" charset="0"/>
                <a:cs typeface="Arial" panose="020B0604020202020204" pitchFamily="34" charset="0"/>
              </a:rPr>
              <a:t>Less solar energy is present in winter months hence greater thermal energy release and lower scene temperatures</a:t>
            </a:r>
          </a:p>
          <a:p>
            <a:pPr eaLnBrk="1" hangingPunct="1"/>
            <a:r>
              <a:rPr lang="en-US" altLang="en-US" dirty="0">
                <a:latin typeface="Arial" panose="020B0604020202020204" pitchFamily="34" charset="0"/>
                <a:cs typeface="Arial" panose="020B0604020202020204" pitchFamily="34" charset="0"/>
              </a:rPr>
              <a:t>Instructor Note:	Display and discuss slide 17 (Diurnal Effects)</a:t>
            </a:r>
            <a:endParaRPr lang="en-US" altLang="en-US" i="1" dirty="0">
              <a:latin typeface="Arial" panose="020B0604020202020204" pitchFamily="34" charset="0"/>
              <a:cs typeface="Arial" panose="020B0604020202020204" pitchFamily="34" charset="0"/>
            </a:endParaRPr>
          </a:p>
          <a:p>
            <a:pPr eaLnBrk="1" hangingPunct="1"/>
            <a:r>
              <a:rPr lang="en-US" altLang="en-US" i="1" dirty="0">
                <a:latin typeface="Arial" panose="020B0604020202020204" pitchFamily="34" charset="0"/>
                <a:cs typeface="Arial" panose="020B0604020202020204" pitchFamily="34" charset="0"/>
              </a:rPr>
              <a:t>Illustration of Diurnal effects</a:t>
            </a:r>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Scene objects heat and cool at different rates throughout the day and year.</a:t>
            </a:r>
          </a:p>
          <a:p>
            <a:pPr eaLnBrk="1" hangingPunct="1"/>
            <a:r>
              <a:rPr lang="en-US" altLang="en-US" dirty="0">
                <a:latin typeface="Arial" panose="020B0604020202020204" pitchFamily="34" charset="0"/>
                <a:cs typeface="Arial" panose="020B0604020202020204" pitchFamily="34" charset="0"/>
              </a:rPr>
              <a:t>As a result:</a:t>
            </a:r>
          </a:p>
          <a:p>
            <a:pPr lvl="1" eaLnBrk="1" hangingPunct="1"/>
            <a:r>
              <a:rPr lang="en-US" altLang="en-US" dirty="0">
                <a:latin typeface="Arial" panose="020B0604020202020204" pitchFamily="34" charset="0"/>
                <a:cs typeface="Arial" panose="020B0604020202020204" pitchFamily="34" charset="0"/>
              </a:rPr>
              <a:t>TIR scene contrast varies.</a:t>
            </a:r>
          </a:p>
          <a:p>
            <a:pPr lvl="1" eaLnBrk="1" hangingPunct="1"/>
            <a:r>
              <a:rPr lang="en-US" altLang="en-US" dirty="0">
                <a:latin typeface="Arial" panose="020B0604020202020204" pitchFamily="34" charset="0"/>
                <a:cs typeface="Arial" panose="020B0604020202020204" pitchFamily="34" charset="0"/>
              </a:rPr>
              <a:t>Scene objects relative temperatures may invert. </a:t>
            </a:r>
          </a:p>
          <a:p>
            <a:pPr eaLnBrk="1" hangingPunct="1"/>
            <a:r>
              <a:rPr lang="en-US" altLang="en-US" dirty="0">
                <a:latin typeface="Arial" panose="020B0604020202020204" pitchFamily="34" charset="0"/>
                <a:cs typeface="Arial" panose="020B0604020202020204" pitchFamily="34" charset="0"/>
              </a:rPr>
              <a:t>Periods will exist in these cycles where minimal TIR contrast exists </a:t>
            </a: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857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C2872678-9C4F-4AC5-AD15-F2B2B83A34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3570C47-8607-4565-B85B-9F7FE0BABB02}" type="slidenum">
              <a:rPr lang="en-US" altLang="en-US" sz="1200"/>
              <a:pPr eaLnBrk="1" hangingPunct="1"/>
              <a:t>9</a:t>
            </a:fld>
            <a:endParaRPr lang="en-US" altLang="en-US" sz="1200"/>
          </a:p>
        </p:txBody>
      </p:sp>
      <p:sp>
        <p:nvSpPr>
          <p:cNvPr id="121859" name="Rectangle 2">
            <a:extLst>
              <a:ext uri="{FF2B5EF4-FFF2-40B4-BE49-F238E27FC236}">
                <a16:creationId xmlns:a16="http://schemas.microsoft.com/office/drawing/2014/main" id="{A4E341B1-AEE0-4AF5-AB01-DF824AB31144}"/>
              </a:ext>
            </a:extLst>
          </p:cNvPr>
          <p:cNvSpPr>
            <a:spLocks noGrp="1" noRot="1" noChangeAspect="1" noChangeArrowheads="1" noTextEdit="1"/>
          </p:cNvSpPr>
          <p:nvPr>
            <p:ph type="sldImg"/>
          </p:nvPr>
        </p:nvSpPr>
        <p:spPr>
          <a:xfrm>
            <a:off x="381000" y="684213"/>
            <a:ext cx="6096000" cy="3430587"/>
          </a:xfrm>
          <a:ln/>
        </p:spPr>
      </p:sp>
      <p:sp>
        <p:nvSpPr>
          <p:cNvPr id="808963" name="Rectangle 3">
            <a:extLst>
              <a:ext uri="{FF2B5EF4-FFF2-40B4-BE49-F238E27FC236}">
                <a16:creationId xmlns:a16="http://schemas.microsoft.com/office/drawing/2014/main" id="{4A07106D-A4F0-4B30-A2D9-188F012EB95C}"/>
              </a:ext>
            </a:extLst>
          </p:cNvPr>
          <p:cNvSpPr>
            <a:spLocks noGrp="1" noChangeArrowheads="1"/>
          </p:cNvSpPr>
          <p:nvPr>
            <p:ph type="body" idx="1"/>
          </p:nvPr>
        </p:nvSpPr>
        <p:spPr>
          <a:xfrm>
            <a:off x="658813" y="4191000"/>
            <a:ext cx="5486400" cy="4114800"/>
          </a:xfrm>
        </p:spPr>
        <p:txBody>
          <a:bodyPr/>
          <a:lstStyle/>
          <a:p>
            <a:pPr marL="293587" indent="-293587">
              <a:lnSpc>
                <a:spcPct val="90000"/>
              </a:lnSpc>
              <a:defRPr/>
            </a:pPr>
            <a:r>
              <a:rPr lang="en-US" sz="800" dirty="0"/>
              <a:t>Explain to the soldiers that absolute zero is equal to -459.6 degrees Fahrenheit.  So, this means that everything on Earth emits thermal light.</a:t>
            </a:r>
          </a:p>
          <a:p>
            <a:pPr marL="293587" indent="-293587">
              <a:lnSpc>
                <a:spcPct val="90000"/>
              </a:lnSpc>
              <a:defRPr/>
            </a:pPr>
            <a:endParaRPr lang="en-US" sz="800" dirty="0"/>
          </a:p>
          <a:p>
            <a:pPr marL="293587" indent="-293587">
              <a:lnSpc>
                <a:spcPct val="90000"/>
              </a:lnSpc>
              <a:defRPr/>
            </a:pPr>
            <a:r>
              <a:rPr lang="en-US" sz="800" dirty="0"/>
              <a:t>Explain to the soldiers factors for thermal imaging:</a:t>
            </a:r>
          </a:p>
          <a:p>
            <a:pPr marL="293587" indent="-293587">
              <a:lnSpc>
                <a:spcPct val="90000"/>
              </a:lnSpc>
              <a:defRPr/>
            </a:pPr>
            <a:r>
              <a:rPr lang="en-US" sz="800" dirty="0"/>
              <a:t>  </a:t>
            </a:r>
            <a:r>
              <a:rPr lang="en-US" sz="800" b="1" dirty="0"/>
              <a:t>Exposure:</a:t>
            </a:r>
          </a:p>
          <a:p>
            <a:pPr marL="293587" indent="-293587">
              <a:lnSpc>
                <a:spcPct val="90000"/>
              </a:lnSpc>
              <a:defRPr/>
            </a:pPr>
            <a:r>
              <a:rPr lang="en-US" sz="800" dirty="0"/>
              <a:t>      a.  Solar Energy:</a:t>
            </a:r>
          </a:p>
          <a:p>
            <a:pPr marL="293587" indent="-293587">
              <a:lnSpc>
                <a:spcPct val="90000"/>
              </a:lnSpc>
              <a:defRPr/>
            </a:pPr>
            <a:r>
              <a:rPr lang="en-US" sz="800" dirty="0"/>
              <a:t>           1)  Sun emits energy across entire electromagnetic spectrum</a:t>
            </a:r>
          </a:p>
          <a:p>
            <a:pPr marL="293587" indent="-293587">
              <a:lnSpc>
                <a:spcPct val="90000"/>
              </a:lnSpc>
              <a:defRPr/>
            </a:pPr>
            <a:r>
              <a:rPr lang="en-US" sz="800" dirty="0"/>
              <a:t>           2)  Energy is radiated through the earth’s atmosphere and encounters surface objects</a:t>
            </a:r>
          </a:p>
          <a:p>
            <a:pPr marL="293587" indent="-293587">
              <a:lnSpc>
                <a:spcPct val="90000"/>
              </a:lnSpc>
              <a:defRPr/>
            </a:pPr>
            <a:r>
              <a:rPr lang="en-US" sz="800" dirty="0"/>
              <a:t>           3)  Some energy is absorbed by surface objects</a:t>
            </a:r>
          </a:p>
          <a:p>
            <a:pPr marL="293587" indent="-293587">
              <a:lnSpc>
                <a:spcPct val="90000"/>
              </a:lnSpc>
              <a:defRPr/>
            </a:pPr>
            <a:r>
              <a:rPr lang="en-US" sz="800" dirty="0"/>
              <a:t>           4)  (Depending on radiant quantities of each object)</a:t>
            </a:r>
          </a:p>
          <a:p>
            <a:pPr marL="293587" indent="-293587">
              <a:lnSpc>
                <a:spcPct val="90000"/>
              </a:lnSpc>
              <a:defRPr/>
            </a:pPr>
            <a:r>
              <a:rPr lang="en-US" sz="800" dirty="0"/>
              <a:t>           5)  Some of this energy is stored as heat (thermal energy)</a:t>
            </a:r>
          </a:p>
          <a:p>
            <a:pPr marL="293587" indent="-293587">
              <a:lnSpc>
                <a:spcPct val="90000"/>
              </a:lnSpc>
              <a:defRPr/>
            </a:pPr>
            <a:r>
              <a:rPr lang="en-US" sz="800" dirty="0"/>
              <a:t>           6)  Even after the sun sets, thermal energy still remains mostly in the middle and Far IR spectrum</a:t>
            </a:r>
          </a:p>
          <a:p>
            <a:pPr marL="293587" indent="-293587">
              <a:lnSpc>
                <a:spcPct val="90000"/>
              </a:lnSpc>
              <a:defRPr/>
            </a:pPr>
            <a:r>
              <a:rPr lang="en-US" sz="800" dirty="0"/>
              <a:t>  </a:t>
            </a:r>
            <a:r>
              <a:rPr lang="en-US" sz="800" b="1" dirty="0"/>
              <a:t>Absorption:</a:t>
            </a:r>
          </a:p>
          <a:p>
            <a:pPr marL="293587" indent="-293587">
              <a:lnSpc>
                <a:spcPct val="90000"/>
              </a:lnSpc>
              <a:defRPr/>
            </a:pPr>
            <a:r>
              <a:rPr lang="en-US" sz="800" dirty="0"/>
              <a:t>     b.  Heated Objects:</a:t>
            </a:r>
          </a:p>
          <a:p>
            <a:pPr marL="293587" indent="-293587">
              <a:lnSpc>
                <a:spcPct val="90000"/>
              </a:lnSpc>
              <a:defRPr/>
            </a:pPr>
            <a:r>
              <a:rPr lang="en-US" sz="800" dirty="0"/>
              <a:t>          1)  Besides radiation, thermal energy within an object can also be absorbed through conduction and convection</a:t>
            </a:r>
          </a:p>
          <a:p>
            <a:pPr marL="293587" indent="-293587">
              <a:lnSpc>
                <a:spcPct val="90000"/>
              </a:lnSpc>
              <a:defRPr/>
            </a:pPr>
            <a:r>
              <a:rPr lang="en-US" sz="800" dirty="0"/>
              <a:t>          2)  Temperature of object depends on thermal energy within object</a:t>
            </a:r>
          </a:p>
          <a:p>
            <a:pPr marL="293587" indent="-293587">
              <a:lnSpc>
                <a:spcPct val="90000"/>
              </a:lnSpc>
              <a:defRPr/>
            </a:pPr>
            <a:r>
              <a:rPr lang="en-US" sz="800" dirty="0"/>
              <a:t>          3)  Heated objects emit IR radiation</a:t>
            </a:r>
          </a:p>
          <a:p>
            <a:pPr marL="293587" indent="-293587">
              <a:lnSpc>
                <a:spcPct val="90000"/>
              </a:lnSpc>
              <a:defRPr/>
            </a:pPr>
            <a:r>
              <a:rPr lang="en-US" sz="800" dirty="0"/>
              <a:t>  </a:t>
            </a:r>
            <a:r>
              <a:rPr lang="en-US" sz="800" b="1" dirty="0"/>
              <a:t>Emissivity:</a:t>
            </a:r>
          </a:p>
          <a:p>
            <a:pPr marL="293587" indent="-293587">
              <a:lnSpc>
                <a:spcPct val="90000"/>
              </a:lnSpc>
              <a:defRPr/>
            </a:pPr>
            <a:r>
              <a:rPr lang="en-US" sz="800" dirty="0"/>
              <a:t>     c.  Emissivity  is how an object releases IR light</a:t>
            </a:r>
          </a:p>
          <a:p>
            <a:pPr marL="293587" indent="-293587">
              <a:lnSpc>
                <a:spcPct val="90000"/>
              </a:lnSpc>
              <a:defRPr/>
            </a:pPr>
            <a:r>
              <a:rPr lang="en-US" sz="800" dirty="0"/>
              <a:t>         1)  Different materials have different emissivity rates.</a:t>
            </a:r>
          </a:p>
          <a:p>
            <a:pPr marL="293587" indent="-293587">
              <a:lnSpc>
                <a:spcPct val="90000"/>
              </a:lnSpc>
              <a:defRPr/>
            </a:pPr>
            <a:r>
              <a:rPr lang="en-US" sz="800" dirty="0"/>
              <a:t>	2)  Objects at different temperatures can radiate the same amount (intensity) of TIR as a function of their 		     emissivity.</a:t>
            </a:r>
          </a:p>
          <a:p>
            <a:pPr marL="293587" indent="-293587">
              <a:lnSpc>
                <a:spcPct val="90000"/>
              </a:lnSpc>
              <a:defRPr/>
            </a:pPr>
            <a:r>
              <a:rPr lang="en-US" sz="800" dirty="0"/>
              <a:t>	3)  </a:t>
            </a:r>
            <a:r>
              <a:rPr lang="en-US" sz="800" dirty="0">
                <a:effectLst>
                  <a:outerShdw blurRad="38100" dist="38100" dir="2700000" algn="tl">
                    <a:srgbClr val="C0C0C0"/>
                  </a:outerShdw>
                </a:effectLst>
              </a:rPr>
              <a:t>A material with high emissivity readily absorbs thermal energy and readily emits it</a:t>
            </a:r>
            <a:r>
              <a:rPr lang="en-US" sz="800" dirty="0"/>
              <a:t>.</a:t>
            </a:r>
          </a:p>
          <a:p>
            <a:pPr marL="733969" lvl="1" indent="-293587">
              <a:lnSpc>
                <a:spcPct val="90000"/>
              </a:lnSpc>
              <a:defRPr/>
            </a:pPr>
            <a:r>
              <a:rPr lang="en-US" sz="800" dirty="0"/>
              <a:t>d.  IR Radiation Intensity:  Intensity of IR radiation from an object depends on two factors</a:t>
            </a:r>
          </a:p>
          <a:p>
            <a:pPr marL="733969" lvl="1" indent="-293587">
              <a:lnSpc>
                <a:spcPct val="90000"/>
              </a:lnSpc>
              <a:defRPr/>
            </a:pPr>
            <a:r>
              <a:rPr lang="en-US" sz="800" dirty="0"/>
              <a:t>     1)  Amount of thermal energy (heat)</a:t>
            </a:r>
          </a:p>
          <a:p>
            <a:pPr marL="733969" lvl="1" indent="-293587">
              <a:lnSpc>
                <a:spcPct val="90000"/>
              </a:lnSpc>
              <a:defRPr/>
            </a:pPr>
            <a:r>
              <a:rPr lang="en-US" sz="800" dirty="0"/>
              <a:t>     2)  Emissivity of object</a:t>
            </a:r>
          </a:p>
          <a:p>
            <a:pPr marL="733969" lvl="1" indent="-293587">
              <a:lnSpc>
                <a:spcPct val="90000"/>
              </a:lnSpc>
              <a:defRPr/>
            </a:pPr>
            <a:endParaRPr lang="en-US" sz="800" dirty="0"/>
          </a:p>
          <a:p>
            <a:pPr marL="76583" lvl="1" indent="-76583">
              <a:lnSpc>
                <a:spcPct val="90000"/>
              </a:lnSpc>
              <a:defRPr/>
            </a:pPr>
            <a:r>
              <a:rPr lang="en-US" sz="800" dirty="0"/>
              <a:t>Also the soldiers need to be aware that there are three ways of transferring heat. Conduction, Convection, and Radiation. Explain the differences between these in the rock example. </a:t>
            </a:r>
          </a:p>
          <a:p>
            <a:pPr marL="76583" lvl="1" indent="-76583">
              <a:lnSpc>
                <a:spcPct val="90000"/>
              </a:lnSpc>
              <a:defRPr/>
            </a:pPr>
            <a:r>
              <a:rPr lang="en-US" sz="800" b="1" dirty="0"/>
              <a:t>Conduction:  </a:t>
            </a:r>
            <a:r>
              <a:rPr lang="en-US" sz="800" dirty="0"/>
              <a:t>A transfer of IR energy by physical contact between two objects. (e.g. rock transferring heat into ground)</a:t>
            </a:r>
          </a:p>
          <a:p>
            <a:pPr marL="76583" lvl="1" indent="-76583">
              <a:lnSpc>
                <a:spcPct val="90000"/>
              </a:lnSpc>
              <a:defRPr/>
            </a:pPr>
            <a:r>
              <a:rPr lang="en-US" sz="800" b="1" dirty="0"/>
              <a:t>Convection: </a:t>
            </a:r>
            <a:r>
              <a:rPr lang="en-US" sz="800" dirty="0"/>
              <a:t>A transfer of IR energy by  a gaseous medium between two objects ( e.g.  Air rising from a fire. )</a:t>
            </a:r>
          </a:p>
          <a:p>
            <a:pPr marL="76583" lvl="1" indent="-76583">
              <a:lnSpc>
                <a:spcPct val="90000"/>
              </a:lnSpc>
              <a:defRPr/>
            </a:pPr>
            <a:r>
              <a:rPr lang="en-US" sz="800" b="1" dirty="0"/>
              <a:t>Radiation:  </a:t>
            </a:r>
            <a:r>
              <a:rPr lang="en-US" sz="800" dirty="0"/>
              <a:t>A transfer of IR energy by</a:t>
            </a:r>
            <a:r>
              <a:rPr lang="en-US" sz="800" dirty="0">
                <a:effectLst>
                  <a:outerShdw blurRad="38100" dist="38100" dir="2700000" algn="tl">
                    <a:srgbClr val="C0C0C0"/>
                  </a:outerShdw>
                </a:effectLst>
              </a:rPr>
              <a:t> being changed to electromagnetic energy and given up by radiating away from the object. (This is the mechanism which enables remote thermal sensing.)</a:t>
            </a:r>
            <a:endParaRPr lang="en-US" sz="800" dirty="0"/>
          </a:p>
          <a:p>
            <a:pPr marL="733969" lvl="1" indent="-293587">
              <a:lnSpc>
                <a:spcPct val="90000"/>
              </a:lnSpc>
              <a:defRPr/>
            </a:pPr>
            <a:endParaRPr lang="en-US" sz="800" dirty="0"/>
          </a:p>
        </p:txBody>
      </p:sp>
    </p:spTree>
    <p:extLst>
      <p:ext uri="{BB962C8B-B14F-4D97-AF65-F5344CB8AC3E}">
        <p14:creationId xmlns:p14="http://schemas.microsoft.com/office/powerpoint/2010/main" val="1786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98A85AF3-182E-4BB9-A743-89C12CCC55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6D62D9C-014C-46DC-AAD8-6F32B9A79184}" type="slidenum">
              <a:rPr lang="en-US" altLang="en-US" sz="1200"/>
              <a:pPr eaLnBrk="1" hangingPunct="1"/>
              <a:t>10</a:t>
            </a:fld>
            <a:endParaRPr lang="en-US" altLang="en-US" sz="1200"/>
          </a:p>
        </p:txBody>
      </p:sp>
      <p:sp>
        <p:nvSpPr>
          <p:cNvPr id="122883" name="Rectangle 2">
            <a:extLst>
              <a:ext uri="{FF2B5EF4-FFF2-40B4-BE49-F238E27FC236}">
                <a16:creationId xmlns:a16="http://schemas.microsoft.com/office/drawing/2014/main" id="{8AED4576-9339-4A1B-9C55-F57C10080937}"/>
              </a:ext>
            </a:extLst>
          </p:cNvPr>
          <p:cNvSpPr>
            <a:spLocks noGrp="1" noRot="1" noChangeAspect="1" noChangeArrowheads="1" noTextEdit="1"/>
          </p:cNvSpPr>
          <p:nvPr>
            <p:ph type="sldImg"/>
          </p:nvPr>
        </p:nvSpPr>
        <p:spPr>
          <a:xfrm>
            <a:off x="-419100" y="457200"/>
            <a:ext cx="7618413" cy="4286250"/>
          </a:xfrm>
          <a:ln/>
        </p:spPr>
      </p:sp>
      <p:sp>
        <p:nvSpPr>
          <p:cNvPr id="122884" name="Rectangle 3">
            <a:extLst>
              <a:ext uri="{FF2B5EF4-FFF2-40B4-BE49-F238E27FC236}">
                <a16:creationId xmlns:a16="http://schemas.microsoft.com/office/drawing/2014/main" id="{867B8531-090E-4CED-856A-D2936D7AD43C}"/>
              </a:ext>
            </a:extLst>
          </p:cNvPr>
          <p:cNvSpPr>
            <a:spLocks noGrp="1" noChangeArrowheads="1"/>
          </p:cNvSpPr>
          <p:nvPr>
            <p:ph type="body" idx="1"/>
          </p:nvPr>
        </p:nvSpPr>
        <p:spPr>
          <a:xfrm>
            <a:off x="533400" y="4811713"/>
            <a:ext cx="5716588" cy="3722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u="sng">
                <a:latin typeface="Arial" panose="020B0604020202020204" pitchFamily="34" charset="0"/>
                <a:cs typeface="Arial" panose="020B0604020202020204" pitchFamily="34" charset="0"/>
              </a:rPr>
              <a:t>Instructor Note</a:t>
            </a:r>
            <a:r>
              <a:rPr lang="en-US" altLang="en-US">
                <a:latin typeface="Arial" panose="020B0604020202020204" pitchFamily="34" charset="0"/>
                <a:cs typeface="Arial" panose="020B0604020202020204" pitchFamily="34" charset="0"/>
              </a:rPr>
              <a:t>:	 (Thermal Signatures)</a:t>
            </a:r>
          </a:p>
          <a:p>
            <a:pPr eaLnBrk="1" hangingPunct="1"/>
            <a:r>
              <a:rPr lang="en-US" altLang="en-US">
                <a:latin typeface="Arial" panose="020B0604020202020204" pitchFamily="34" charset="0"/>
                <a:cs typeface="Arial" panose="020B0604020202020204" pitchFamily="34" charset="0"/>
              </a:rPr>
              <a:t>Thermal imagers reveal temperature differences between objects and these differences lead to thermal cues</a:t>
            </a:r>
          </a:p>
          <a:p>
            <a:pPr lvl="1" eaLnBrk="1" hangingPunct="1"/>
            <a:r>
              <a:rPr lang="en-US" altLang="en-US">
                <a:latin typeface="Arial" panose="020B0604020202020204" pitchFamily="34" charset="0"/>
                <a:cs typeface="Arial" panose="020B0604020202020204" pitchFamily="34" charset="0"/>
              </a:rPr>
              <a:t>Engines burn fuel, produce heat and create these thermal cues in the:</a:t>
            </a:r>
          </a:p>
          <a:p>
            <a:pPr lvl="2" eaLnBrk="1" hangingPunct="1"/>
            <a:r>
              <a:rPr lang="en-US" altLang="en-US">
                <a:latin typeface="Arial" panose="020B0604020202020204" pitchFamily="34" charset="0"/>
                <a:cs typeface="Arial" panose="020B0604020202020204" pitchFamily="34" charset="0"/>
              </a:rPr>
              <a:t>Engine compartment</a:t>
            </a:r>
          </a:p>
          <a:p>
            <a:pPr lvl="2" eaLnBrk="1" hangingPunct="1"/>
            <a:r>
              <a:rPr lang="en-US" altLang="en-US">
                <a:latin typeface="Arial" panose="020B0604020202020204" pitchFamily="34" charset="0"/>
                <a:cs typeface="Arial" panose="020B0604020202020204" pitchFamily="34" charset="0"/>
              </a:rPr>
              <a:t>Exhaust pipes and vents</a:t>
            </a:r>
          </a:p>
          <a:p>
            <a:pPr lvl="1" eaLnBrk="1" hangingPunct="1"/>
            <a:r>
              <a:rPr lang="en-US" altLang="en-US">
                <a:latin typeface="Arial" panose="020B0604020202020204" pitchFamily="34" charset="0"/>
                <a:cs typeface="Arial" panose="020B0604020202020204" pitchFamily="34" charset="0"/>
              </a:rPr>
              <a:t>Moving parts cause friction, produce heat and create these thermal cues in the:</a:t>
            </a:r>
          </a:p>
          <a:p>
            <a:pPr lvl="2" eaLnBrk="1" hangingPunct="1"/>
            <a:r>
              <a:rPr lang="en-US" altLang="en-US">
                <a:latin typeface="Arial" panose="020B0604020202020204" pitchFamily="34" charset="0"/>
                <a:cs typeface="Arial" panose="020B0604020202020204" pitchFamily="34" charset="0"/>
              </a:rPr>
              <a:t>(Tracked Vehicles) tracks, road wheels, drive sprockets, support rollers, and shock absorbers</a:t>
            </a:r>
          </a:p>
          <a:p>
            <a:pPr lvl="2" eaLnBrk="1" hangingPunct="1"/>
            <a:r>
              <a:rPr lang="en-US" altLang="en-US">
                <a:latin typeface="Arial" panose="020B0604020202020204" pitchFamily="34" charset="0"/>
                <a:cs typeface="Arial" panose="020B0604020202020204" pitchFamily="34" charset="0"/>
              </a:rPr>
              <a:t>(Wheeled Vehicles) tires, wheels, shock absorbers, drive shafts, transmissions, axles, and differentials</a:t>
            </a:r>
          </a:p>
          <a:p>
            <a:pPr lvl="1" eaLnBrk="1" hangingPunct="1"/>
            <a:r>
              <a:rPr lang="en-US" altLang="en-US">
                <a:latin typeface="Arial" panose="020B0604020202020204" pitchFamily="34" charset="0"/>
                <a:cs typeface="Arial" panose="020B0604020202020204" pitchFamily="34" charset="0"/>
              </a:rPr>
              <a:t>Moving wheels cause disturbance of soil layers and create these thermal cues in the “freshness” of vehicle tracks</a:t>
            </a:r>
          </a:p>
          <a:p>
            <a:pPr lvl="1" eaLnBrk="1" hangingPunct="1">
              <a:lnSpc>
                <a:spcPct val="80000"/>
              </a:lnSpc>
              <a:spcAft>
                <a:spcPct val="25000"/>
              </a:spcAft>
            </a:pPr>
            <a:r>
              <a:rPr lang="en-US" altLang="en-US" sz="800">
                <a:latin typeface="Verdana" panose="020B0604030504040204" pitchFamily="34" charset="0"/>
                <a:cs typeface="Arial" panose="020B0604020202020204" pitchFamily="34" charset="0"/>
              </a:rPr>
              <a:t>With personnel the manner in which a target moves or dresses can reveal important information</a:t>
            </a:r>
          </a:p>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838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atin typeface="Arial" panose="020B0604020202020204" pitchFamily="34" charset="0"/>
              </a:defRPr>
            </a:lvl1pPr>
          </a:lstStyle>
          <a:p>
            <a:endParaRPr dirty="0"/>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atin typeface="Arial" panose="020B0604020202020204" pitchFamily="34" charset="0"/>
              </a:defRPr>
            </a:lvl1pPr>
          </a:lstStyle>
          <a:p>
            <a:endParaRPr dirty="0"/>
          </a:p>
        </p:txBody>
      </p:sp>
      <p:sp>
        <p:nvSpPr>
          <p:cNvPr id="5" name="Holder 5"/>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pPr/>
              <a:t>2/6/2021</a:t>
            </a:fld>
            <a:endParaRPr lang="en-US" dirty="0"/>
          </a:p>
        </p:txBody>
      </p:sp>
      <p:sp>
        <p:nvSpPr>
          <p:cNvPr id="6" name="Holder 6"/>
          <p:cNvSpPr>
            <a:spLocks noGrp="1"/>
          </p:cNvSpPr>
          <p:nvPr>
            <p:ph type="sldNum" sz="quarter" idx="7"/>
          </p:nvPr>
        </p:nvSpPr>
        <p:spPr>
          <a:xfrm>
            <a:off x="10921866" y="6553791"/>
            <a:ext cx="595205" cy="41036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pPr marL="25400">
                <a:lnSpc>
                  <a:spcPts val="3195"/>
                </a:lnSpc>
              </a:pPr>
              <a:t>‹#›</a:t>
            </a:fld>
            <a:endParaRPr lang="en-US" dirty="0"/>
          </a:p>
        </p:txBody>
      </p:sp>
    </p:spTree>
    <p:extLst>
      <p:ext uri="{BB962C8B-B14F-4D97-AF65-F5344CB8AC3E}">
        <p14:creationId xmlns:p14="http://schemas.microsoft.com/office/powerpoint/2010/main" val="776764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10" name="Holder 2">
            <a:extLst>
              <a:ext uri="{FF2B5EF4-FFF2-40B4-BE49-F238E27FC236}">
                <a16:creationId xmlns:a16="http://schemas.microsoft.com/office/drawing/2014/main" id="{E8001CFB-39E8-41EF-AC68-0C40496D9D96}"/>
              </a:ext>
            </a:extLst>
          </p:cNvPr>
          <p:cNvSpPr>
            <a:spLocks noGrp="1"/>
          </p:cNvSpPr>
          <p:nvPr>
            <p:ph type="ftr" sz="quarter" idx="3"/>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p>
        </p:txBody>
      </p:sp>
      <p:pic>
        <p:nvPicPr>
          <p:cNvPr id="11" name="Picture 10">
            <a:extLst>
              <a:ext uri="{FF2B5EF4-FFF2-40B4-BE49-F238E27FC236}">
                <a16:creationId xmlns:a16="http://schemas.microsoft.com/office/drawing/2014/main" id="{F6E80C9F-91F5-455E-8838-519D8765D2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9388" y="0"/>
            <a:ext cx="1622612" cy="1716828"/>
          </a:xfrm>
          <a:prstGeom prst="rect">
            <a:avLst/>
          </a:prstGeom>
        </p:spPr>
      </p:pic>
      <p:sp>
        <p:nvSpPr>
          <p:cNvPr id="12" name="object 2">
            <a:extLst>
              <a:ext uri="{FF2B5EF4-FFF2-40B4-BE49-F238E27FC236}">
                <a16:creationId xmlns:a16="http://schemas.microsoft.com/office/drawing/2014/main" id="{86452017-8431-422B-AD4C-D41CBA288094}"/>
              </a:ext>
            </a:extLst>
          </p:cNvPr>
          <p:cNvSpPr txBox="1"/>
          <p:nvPr userDrawn="1"/>
        </p:nvSpPr>
        <p:spPr>
          <a:xfrm>
            <a:off x="0" y="192603"/>
            <a:ext cx="12192000" cy="269946"/>
          </a:xfrm>
          <a:prstGeom prst="rect">
            <a:avLst/>
          </a:prstGeom>
        </p:spPr>
        <p:txBody>
          <a:bodyPr vert="horz" wrap="square" lIns="0" tIns="1270" rIns="0" bIns="0" rtlCol="0">
            <a:spAutoFit/>
          </a:bodyPr>
          <a:lstStyle/>
          <a:p>
            <a:pPr marL="12700" marR="5080" algn="ctr">
              <a:lnSpc>
                <a:spcPct val="104200"/>
              </a:lnSpc>
              <a:spcBef>
                <a:spcPts val="10"/>
              </a:spcBef>
            </a:pPr>
            <a:r>
              <a:rPr sz="1800" b="1" spc="-5" dirty="0">
                <a:latin typeface="Arial"/>
                <a:cs typeface="Arial"/>
              </a:rPr>
              <a:t>Preliminary Marksmanship Instruction and</a:t>
            </a:r>
            <a:r>
              <a:rPr sz="1800" b="1" spc="-90" dirty="0">
                <a:latin typeface="Arial"/>
                <a:cs typeface="Arial"/>
              </a:rPr>
              <a:t> </a:t>
            </a:r>
            <a:r>
              <a:rPr sz="1800" b="1" spc="-5" dirty="0">
                <a:latin typeface="Arial"/>
                <a:cs typeface="Arial"/>
              </a:rPr>
              <a:t>Evaluation</a:t>
            </a:r>
            <a:endParaRPr sz="1800" dirty="0">
              <a:latin typeface="Arial"/>
              <a:cs typeface="Arial"/>
            </a:endParaRPr>
          </a:p>
        </p:txBody>
      </p:sp>
    </p:spTree>
    <p:extLst>
      <p:ext uri="{BB962C8B-B14F-4D97-AF65-F5344CB8AC3E}">
        <p14:creationId xmlns:p14="http://schemas.microsoft.com/office/powerpoint/2010/main" val="196299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Text, and Content">
    <p:spTree>
      <p:nvGrpSpPr>
        <p:cNvPr id="1" name=""/>
        <p:cNvGrpSpPr/>
        <p:nvPr/>
      </p:nvGrpSpPr>
      <p:grpSpPr>
        <a:xfrm>
          <a:off x="0" y="0"/>
          <a:ext cx="0" cy="0"/>
          <a:chOff x="0" y="0"/>
          <a:chExt cx="0" cy="0"/>
        </a:xfrm>
      </p:grpSpPr>
      <p:sp>
        <p:nvSpPr>
          <p:cNvPr id="11" name="Holder 2">
            <a:extLst>
              <a:ext uri="{FF2B5EF4-FFF2-40B4-BE49-F238E27FC236}">
                <a16:creationId xmlns:a16="http://schemas.microsoft.com/office/drawing/2014/main" id="{B063AB90-77F9-4CE3-81B3-51AD2AD12BEC}"/>
              </a:ext>
            </a:extLst>
          </p:cNvPr>
          <p:cNvSpPr>
            <a:spLocks noGrp="1"/>
          </p:cNvSpPr>
          <p:nvPr>
            <p:ph type="ftr" sz="quarter" idx="3"/>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p>
        </p:txBody>
      </p:sp>
      <p:pic>
        <p:nvPicPr>
          <p:cNvPr id="12" name="Picture 11">
            <a:extLst>
              <a:ext uri="{FF2B5EF4-FFF2-40B4-BE49-F238E27FC236}">
                <a16:creationId xmlns:a16="http://schemas.microsoft.com/office/drawing/2014/main" id="{827E2133-A609-4E73-8572-03F1C100A9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9388" y="0"/>
            <a:ext cx="1622612" cy="1716828"/>
          </a:xfrm>
          <a:prstGeom prst="rect">
            <a:avLst/>
          </a:prstGeom>
        </p:spPr>
      </p:pic>
      <p:sp>
        <p:nvSpPr>
          <p:cNvPr id="13" name="object 2">
            <a:extLst>
              <a:ext uri="{FF2B5EF4-FFF2-40B4-BE49-F238E27FC236}">
                <a16:creationId xmlns:a16="http://schemas.microsoft.com/office/drawing/2014/main" id="{A7832063-F0D3-4530-B40D-88DB1C92A32D}"/>
              </a:ext>
            </a:extLst>
          </p:cNvPr>
          <p:cNvSpPr txBox="1"/>
          <p:nvPr userDrawn="1"/>
        </p:nvSpPr>
        <p:spPr>
          <a:xfrm>
            <a:off x="0" y="192603"/>
            <a:ext cx="12192000" cy="269946"/>
          </a:xfrm>
          <a:prstGeom prst="rect">
            <a:avLst/>
          </a:prstGeom>
        </p:spPr>
        <p:txBody>
          <a:bodyPr vert="horz" wrap="square" lIns="0" tIns="1270" rIns="0" bIns="0" rtlCol="0">
            <a:spAutoFit/>
          </a:bodyPr>
          <a:lstStyle/>
          <a:p>
            <a:pPr marL="12700" marR="5080" algn="ctr">
              <a:lnSpc>
                <a:spcPct val="104200"/>
              </a:lnSpc>
              <a:spcBef>
                <a:spcPts val="10"/>
              </a:spcBef>
            </a:pPr>
            <a:r>
              <a:rPr sz="1800" b="1" spc="-5" dirty="0">
                <a:latin typeface="Arial"/>
                <a:cs typeface="Arial"/>
              </a:rPr>
              <a:t>Preliminary Marksmanship Instruction and</a:t>
            </a:r>
            <a:r>
              <a:rPr sz="1800" b="1" spc="-90" dirty="0">
                <a:latin typeface="Arial"/>
                <a:cs typeface="Arial"/>
              </a:rPr>
              <a:t> </a:t>
            </a:r>
            <a:r>
              <a:rPr sz="1800" b="1" spc="-5" dirty="0">
                <a:latin typeface="Arial"/>
                <a:cs typeface="Arial"/>
              </a:rPr>
              <a:t>Evaluation</a:t>
            </a:r>
            <a:endParaRPr sz="1800" dirty="0">
              <a:latin typeface="Arial"/>
              <a:cs typeface="Arial"/>
            </a:endParaRPr>
          </a:p>
        </p:txBody>
      </p:sp>
    </p:spTree>
    <p:extLst>
      <p:ext uri="{BB962C8B-B14F-4D97-AF65-F5344CB8AC3E}">
        <p14:creationId xmlns:p14="http://schemas.microsoft.com/office/powerpoint/2010/main" val="3790053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CC20D4FD-0054-4D7B-BEFD-6DBDBEB97562}"/>
              </a:ext>
            </a:extLst>
          </p:cNvPr>
          <p:cNvSpPr>
            <a:spLocks noGrp="1"/>
          </p:cNvSpPr>
          <p:nvPr>
            <p:ph type="ftr" sz="quarter" idx="3"/>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p>
        </p:txBody>
      </p:sp>
      <p:pic>
        <p:nvPicPr>
          <p:cNvPr id="3" name="Picture 2">
            <a:extLst>
              <a:ext uri="{FF2B5EF4-FFF2-40B4-BE49-F238E27FC236}">
                <a16:creationId xmlns:a16="http://schemas.microsoft.com/office/drawing/2014/main" id="{12D95841-47EA-442D-97B9-7932435D8A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9388" y="0"/>
            <a:ext cx="1622612" cy="1716828"/>
          </a:xfrm>
          <a:prstGeom prst="rect">
            <a:avLst/>
          </a:prstGeom>
        </p:spPr>
      </p:pic>
      <p:sp>
        <p:nvSpPr>
          <p:cNvPr id="4" name="object 2">
            <a:extLst>
              <a:ext uri="{FF2B5EF4-FFF2-40B4-BE49-F238E27FC236}">
                <a16:creationId xmlns:a16="http://schemas.microsoft.com/office/drawing/2014/main" id="{C79C6893-FDA0-485F-B9C3-751CF61FB955}"/>
              </a:ext>
            </a:extLst>
          </p:cNvPr>
          <p:cNvSpPr txBox="1"/>
          <p:nvPr userDrawn="1"/>
        </p:nvSpPr>
        <p:spPr>
          <a:xfrm>
            <a:off x="0" y="192603"/>
            <a:ext cx="12192000" cy="269946"/>
          </a:xfrm>
          <a:prstGeom prst="rect">
            <a:avLst/>
          </a:prstGeom>
        </p:spPr>
        <p:txBody>
          <a:bodyPr vert="horz" wrap="square" lIns="0" tIns="1270" rIns="0" bIns="0" rtlCol="0">
            <a:spAutoFit/>
          </a:bodyPr>
          <a:lstStyle/>
          <a:p>
            <a:pPr marL="12700" marR="5080" algn="ctr">
              <a:lnSpc>
                <a:spcPct val="104200"/>
              </a:lnSpc>
              <a:spcBef>
                <a:spcPts val="10"/>
              </a:spcBef>
            </a:pPr>
            <a:r>
              <a:rPr sz="1800" b="1" spc="-5" dirty="0">
                <a:latin typeface="Arial"/>
                <a:cs typeface="Arial"/>
              </a:rPr>
              <a:t>Preliminary Marksmanship Instruction and</a:t>
            </a:r>
            <a:r>
              <a:rPr sz="1800" b="1" spc="-90" dirty="0">
                <a:latin typeface="Arial"/>
                <a:cs typeface="Arial"/>
              </a:rPr>
              <a:t> </a:t>
            </a:r>
            <a:r>
              <a:rPr sz="1800" b="1" spc="-5" dirty="0">
                <a:latin typeface="Arial"/>
                <a:cs typeface="Arial"/>
              </a:rPr>
              <a:t>Evaluation</a:t>
            </a:r>
            <a:endParaRPr sz="1800" dirty="0">
              <a:latin typeface="Arial"/>
              <a:cs typeface="Arial"/>
            </a:endParaRPr>
          </a:p>
        </p:txBody>
      </p:sp>
    </p:spTree>
    <p:extLst>
      <p:ext uri="{BB962C8B-B14F-4D97-AF65-F5344CB8AC3E}">
        <p14:creationId xmlns:p14="http://schemas.microsoft.com/office/powerpoint/2010/main" val="373083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76999"/>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a:xfrm>
            <a:off x="715857" y="2301682"/>
            <a:ext cx="10760287" cy="276999"/>
          </a:xfrm>
          <a:prstGeom prst="rect">
            <a:avLst/>
          </a:prstGeom>
        </p:spPr>
        <p:txBody>
          <a:bodyPr lIns="0" tIns="0" rIns="0" bIns="0"/>
          <a:lstStyle>
            <a:lvl1pPr>
              <a:defRPr sz="1800" b="0" i="0">
                <a:solidFill>
                  <a:schemeClr val="tx1"/>
                </a:solidFill>
                <a:latin typeface="Arial"/>
                <a:cs typeface="Aria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pPr/>
              <a:t>2/6/2021</a:t>
            </a:fld>
            <a:endParaRPr lang="en-US" dirty="0"/>
          </a:p>
        </p:txBody>
      </p:sp>
      <p:sp>
        <p:nvSpPr>
          <p:cNvPr id="6" name="Holder 6"/>
          <p:cNvSpPr>
            <a:spLocks noGrp="1"/>
          </p:cNvSpPr>
          <p:nvPr>
            <p:ph type="sldNum" sz="quarter" idx="7"/>
          </p:nvPr>
        </p:nvSpPr>
        <p:spPr>
          <a:xfrm>
            <a:off x="10921866" y="6553791"/>
            <a:ext cx="595205" cy="41036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pPr marL="25400">
                <a:lnSpc>
                  <a:spcPts val="3195"/>
                </a:lnSpc>
              </a:pPr>
              <a:t>‹#›</a:t>
            </a:fld>
            <a:endParaRPr lang="en-US" dirty="0"/>
          </a:p>
        </p:txBody>
      </p:sp>
    </p:spTree>
    <p:extLst>
      <p:ext uri="{BB962C8B-B14F-4D97-AF65-F5344CB8AC3E}">
        <p14:creationId xmlns:p14="http://schemas.microsoft.com/office/powerpoint/2010/main" val="2453880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76999"/>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atin typeface="Arial" panose="020B0604020202020204" pitchFamily="34" charset="0"/>
              </a:defRPr>
            </a:lvl1pPr>
          </a:lstStyle>
          <a:p>
            <a:endParaRPr dirty="0"/>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atin typeface="Arial" panose="020B0604020202020204" pitchFamily="34" charset="0"/>
              </a:defRPr>
            </a:lvl1pPr>
          </a:lstStyle>
          <a:p>
            <a:endParaRPr dirty="0"/>
          </a:p>
        </p:txBody>
      </p:sp>
      <p:sp>
        <p:nvSpPr>
          <p:cNvPr id="5" name="Holder 5"/>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pPr/>
              <a:t>2/6/2021</a:t>
            </a:fld>
            <a:endParaRPr lang="en-US" dirty="0"/>
          </a:p>
        </p:txBody>
      </p:sp>
      <p:sp>
        <p:nvSpPr>
          <p:cNvPr id="7" name="Holder 7"/>
          <p:cNvSpPr>
            <a:spLocks noGrp="1"/>
          </p:cNvSpPr>
          <p:nvPr>
            <p:ph type="sldNum" sz="quarter" idx="7"/>
          </p:nvPr>
        </p:nvSpPr>
        <p:spPr>
          <a:xfrm>
            <a:off x="10921866" y="6553791"/>
            <a:ext cx="595205" cy="41036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pPr marL="25400">
                <a:lnSpc>
                  <a:spcPts val="3195"/>
                </a:lnSpc>
              </a:pPr>
              <a:t>‹#›</a:t>
            </a:fld>
            <a:endParaRPr lang="en-US" dirty="0"/>
          </a:p>
        </p:txBody>
      </p:sp>
    </p:spTree>
    <p:extLst>
      <p:ext uri="{BB962C8B-B14F-4D97-AF65-F5344CB8AC3E}">
        <p14:creationId xmlns:p14="http://schemas.microsoft.com/office/powerpoint/2010/main" val="210666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Holder 3"/>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pPr/>
              <a:t>2/6/2021</a:t>
            </a:fld>
            <a:endParaRPr lang="en-US" dirty="0"/>
          </a:p>
        </p:txBody>
      </p:sp>
      <p:sp>
        <p:nvSpPr>
          <p:cNvPr id="5" name="Holder 5"/>
          <p:cNvSpPr>
            <a:spLocks noGrp="1"/>
          </p:cNvSpPr>
          <p:nvPr>
            <p:ph type="sldNum" sz="quarter" idx="7"/>
          </p:nvPr>
        </p:nvSpPr>
        <p:spPr>
          <a:xfrm>
            <a:off x="10921866" y="6553791"/>
            <a:ext cx="595205" cy="41036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pPr marL="25400">
                <a:lnSpc>
                  <a:spcPts val="3195"/>
                </a:lnSpc>
              </a:pPr>
              <a:t>‹#›</a:t>
            </a:fld>
            <a:endParaRPr lang="en-US" dirty="0"/>
          </a:p>
        </p:txBody>
      </p:sp>
    </p:spTree>
    <p:extLst>
      <p:ext uri="{BB962C8B-B14F-4D97-AF65-F5344CB8AC3E}">
        <p14:creationId xmlns:p14="http://schemas.microsoft.com/office/powerpoint/2010/main" val="115510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pPr/>
              <a:t>2/6/2021</a:t>
            </a:fld>
            <a:endParaRPr lang="en-US" dirty="0"/>
          </a:p>
        </p:txBody>
      </p:sp>
      <p:sp>
        <p:nvSpPr>
          <p:cNvPr id="4" name="Holder 4"/>
          <p:cNvSpPr>
            <a:spLocks noGrp="1"/>
          </p:cNvSpPr>
          <p:nvPr>
            <p:ph type="sldNum" sz="quarter" idx="7"/>
          </p:nvPr>
        </p:nvSpPr>
        <p:spPr>
          <a:xfrm>
            <a:off x="10921866" y="6553791"/>
            <a:ext cx="595205" cy="41036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pPr marL="25400">
                <a:lnSpc>
                  <a:spcPts val="3195"/>
                </a:lnSpc>
              </a:pPr>
              <a:t>‹#›</a:t>
            </a:fld>
            <a:endParaRPr lang="en-US" dirty="0"/>
          </a:p>
        </p:txBody>
      </p:sp>
    </p:spTree>
    <p:extLst>
      <p:ext uri="{BB962C8B-B14F-4D97-AF65-F5344CB8AC3E}">
        <p14:creationId xmlns:p14="http://schemas.microsoft.com/office/powerpoint/2010/main" val="308536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AA65EEA-8A9F-4F43-BC05-51839CBA49AF}"/>
              </a:ext>
            </a:extLst>
          </p:cNvPr>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3" name="Rectangle 5">
            <a:extLst>
              <a:ext uri="{FF2B5EF4-FFF2-40B4-BE49-F238E27FC236}">
                <a16:creationId xmlns:a16="http://schemas.microsoft.com/office/drawing/2014/main" id="{15F4E27F-E372-4D65-922E-FEC5AF2DE024}"/>
              </a:ext>
            </a:extLst>
          </p:cNvPr>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1971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B300F0-8B9A-43A4-AFD2-B7EF8C6E97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9388" y="0"/>
            <a:ext cx="1622612" cy="1716828"/>
          </a:xfrm>
          <a:prstGeom prst="rect">
            <a:avLst/>
          </a:prstGeom>
        </p:spPr>
      </p:pic>
      <p:sp>
        <p:nvSpPr>
          <p:cNvPr id="3" name="object 2">
            <a:extLst>
              <a:ext uri="{FF2B5EF4-FFF2-40B4-BE49-F238E27FC236}">
                <a16:creationId xmlns:a16="http://schemas.microsoft.com/office/drawing/2014/main" id="{21D4DB25-0DDE-43C8-893C-D4E95D2C3EA5}"/>
              </a:ext>
            </a:extLst>
          </p:cNvPr>
          <p:cNvSpPr txBox="1"/>
          <p:nvPr userDrawn="1"/>
        </p:nvSpPr>
        <p:spPr>
          <a:xfrm>
            <a:off x="0" y="192603"/>
            <a:ext cx="12192000" cy="269946"/>
          </a:xfrm>
          <a:prstGeom prst="rect">
            <a:avLst/>
          </a:prstGeom>
        </p:spPr>
        <p:txBody>
          <a:bodyPr vert="horz" wrap="square" lIns="0" tIns="1270" rIns="0" bIns="0" rtlCol="0">
            <a:spAutoFit/>
          </a:bodyPr>
          <a:lstStyle/>
          <a:p>
            <a:pPr marL="12700" marR="5080" algn="ctr">
              <a:lnSpc>
                <a:spcPct val="104200"/>
              </a:lnSpc>
              <a:spcBef>
                <a:spcPts val="10"/>
              </a:spcBef>
            </a:pPr>
            <a:r>
              <a:rPr sz="1800" b="1" spc="-5" dirty="0">
                <a:latin typeface="Arial"/>
                <a:cs typeface="Arial"/>
              </a:rPr>
              <a:t>Preliminary Marksmanship Instruction and</a:t>
            </a:r>
            <a:r>
              <a:rPr sz="1800" b="1" spc="-90" dirty="0">
                <a:latin typeface="Arial"/>
                <a:cs typeface="Arial"/>
              </a:rPr>
              <a:t> </a:t>
            </a:r>
            <a:r>
              <a:rPr sz="1800" b="1" spc="-5" dirty="0">
                <a:latin typeface="Arial"/>
                <a:cs typeface="Arial"/>
              </a:rPr>
              <a:t>Evaluation</a:t>
            </a:r>
            <a:endParaRPr sz="1800" dirty="0">
              <a:latin typeface="Arial"/>
              <a:cs typeface="Arial"/>
            </a:endParaRPr>
          </a:p>
        </p:txBody>
      </p:sp>
    </p:spTree>
    <p:extLst>
      <p:ext uri="{BB962C8B-B14F-4D97-AF65-F5344CB8AC3E}">
        <p14:creationId xmlns:p14="http://schemas.microsoft.com/office/powerpoint/2010/main" val="294647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lvl1pPr>
              <a:defRPr sz="4200">
                <a:effectLst/>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lipArt Placeholder 3"/>
          <p:cNvSpPr>
            <a:spLocks noGrp="1"/>
          </p:cNvSpPr>
          <p:nvPr>
            <p:ph type="clipArt" sz="half" idx="2"/>
          </p:nvPr>
        </p:nvSpPr>
        <p:spPr>
          <a:xfrm>
            <a:off x="6197600" y="1981200"/>
            <a:ext cx="5080000" cy="4114800"/>
          </a:xfrm>
          <a:prstGeom prst="rect">
            <a:avLst/>
          </a:prstGeom>
        </p:spPr>
        <p:txBody>
          <a:bodyPr>
            <a:normAutofit/>
          </a:bodyPr>
          <a:lstStyle>
            <a:lvl1pPr>
              <a:defRPr>
                <a:latin typeface="Arial" panose="020B0604020202020204" pitchFamily="34" charset="0"/>
              </a:defRPr>
            </a:lvl1pPr>
          </a:lstStyle>
          <a:p>
            <a:pPr lvl="0"/>
            <a:endParaRPr lang="en-US" noProof="0" dirty="0"/>
          </a:p>
        </p:txBody>
      </p:sp>
      <p:sp>
        <p:nvSpPr>
          <p:cNvPr id="5" name="Date Placeholder 4">
            <a:extLst>
              <a:ext uri="{FF2B5EF4-FFF2-40B4-BE49-F238E27FC236}">
                <a16:creationId xmlns:a16="http://schemas.microsoft.com/office/drawing/2014/main" id="{92C1A659-D728-4FB6-A99A-7DB1CD178CC6}"/>
              </a:ext>
            </a:extLst>
          </p:cNvPr>
          <p:cNvSpPr>
            <a:spLocks noGrp="1"/>
          </p:cNvSpPr>
          <p:nvPr>
            <p:ph type="dt" sz="half" idx="10"/>
          </p:nvPr>
        </p:nvSpPr>
        <p:spPr>
          <a:xfrm>
            <a:off x="914400" y="6248400"/>
            <a:ext cx="2540000" cy="457200"/>
          </a:xfrm>
        </p:spPr>
        <p:txBody>
          <a:bodyPr/>
          <a:lstStyle>
            <a:lvl1pPr>
              <a:defRPr>
                <a:latin typeface="Arial" panose="020B0604020202020204" pitchFamily="34" charset="0"/>
              </a:defRPr>
            </a:lvl1pPr>
          </a:lstStyle>
          <a:p>
            <a:pPr>
              <a:defRPr/>
            </a:pPr>
            <a:fld id="{E51BB930-6BB1-468F-BC40-899288DC9E86}" type="datetime1">
              <a:rPr lang="en-US" smtClean="0"/>
              <a:pPr>
                <a:defRPr/>
              </a:pPr>
              <a:t>2/6/2021</a:t>
            </a:fld>
            <a:endParaRPr lang="en-US" dirty="0"/>
          </a:p>
        </p:txBody>
      </p:sp>
      <p:sp>
        <p:nvSpPr>
          <p:cNvPr id="6" name="Footer Placeholder 5">
            <a:extLst>
              <a:ext uri="{FF2B5EF4-FFF2-40B4-BE49-F238E27FC236}">
                <a16:creationId xmlns:a16="http://schemas.microsoft.com/office/drawing/2014/main" id="{811CBAF0-D3CE-4AE7-AD6B-6D2D7CDA8DD9}"/>
              </a:ext>
            </a:extLst>
          </p:cNvPr>
          <p:cNvSpPr>
            <a:spLocks noGrp="1"/>
          </p:cNvSpPr>
          <p:nvPr>
            <p:ph type="ftr" sz="quarter" idx="11"/>
          </p:nvPr>
        </p:nvSpPr>
        <p:spPr>
          <a:xfrm>
            <a:off x="4165600" y="6248400"/>
            <a:ext cx="3860800" cy="457200"/>
          </a:xfrm>
        </p:spPr>
        <p:txBody>
          <a:bodyPr/>
          <a:lstStyle>
            <a:lvl1pPr>
              <a:defRPr/>
            </a:lvl1pPr>
          </a:lstStyle>
          <a:p>
            <a:pPr>
              <a:defRPr/>
            </a:pPr>
            <a:r>
              <a:rPr lang="en-US"/>
              <a:t>Foreign Disclosure 1</a:t>
            </a:r>
          </a:p>
        </p:txBody>
      </p:sp>
      <p:sp>
        <p:nvSpPr>
          <p:cNvPr id="7" name="Slide Number Placeholder 6">
            <a:extLst>
              <a:ext uri="{FF2B5EF4-FFF2-40B4-BE49-F238E27FC236}">
                <a16:creationId xmlns:a16="http://schemas.microsoft.com/office/drawing/2014/main" id="{858A0C07-0DCD-4DCE-8AD3-AE5CF17300F2}"/>
              </a:ext>
            </a:extLst>
          </p:cNvPr>
          <p:cNvSpPr>
            <a:spLocks noGrp="1"/>
          </p:cNvSpPr>
          <p:nvPr>
            <p:ph type="sldNum" sz="quarter" idx="12"/>
          </p:nvPr>
        </p:nvSpPr>
        <p:spPr>
          <a:xfrm>
            <a:off x="8737600" y="5638800"/>
            <a:ext cx="2540000" cy="457200"/>
          </a:xfrm>
          <a:prstGeom prst="rect">
            <a:avLst/>
          </a:prstGeom>
        </p:spPr>
        <p:txBody>
          <a:bodyPr/>
          <a:lstStyle>
            <a:lvl1pPr>
              <a:defRPr/>
            </a:lvl1pPr>
          </a:lstStyle>
          <a:p>
            <a:r>
              <a:rPr lang="en-US" altLang="en-US" dirty="0">
                <a:latin typeface="Arial" panose="020B0604020202020204" pitchFamily="34" charset="0"/>
              </a:rPr>
              <a:t> </a:t>
            </a:r>
            <a:fld id="{0BD2A7AE-6FC5-4F34-A92C-6B5D455FC7E4}" type="slidenum">
              <a:rPr lang="en-US" altLang="en-US" smtClean="0">
                <a:latin typeface="Arial" panose="020B0604020202020204" pitchFamily="34" charset="0"/>
              </a:rPr>
              <a:p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213693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10" name="Holder 2">
            <a:extLst>
              <a:ext uri="{FF2B5EF4-FFF2-40B4-BE49-F238E27FC236}">
                <a16:creationId xmlns:a16="http://schemas.microsoft.com/office/drawing/2014/main" id="{AF87C840-2C8A-4CA9-9B66-4CE4DEE1BF0C}"/>
              </a:ext>
            </a:extLst>
          </p:cNvPr>
          <p:cNvSpPr>
            <a:spLocks noGrp="1"/>
          </p:cNvSpPr>
          <p:nvPr>
            <p:ph type="ftr" sz="quarter" idx="3"/>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p>
        </p:txBody>
      </p:sp>
      <p:pic>
        <p:nvPicPr>
          <p:cNvPr id="11" name="Picture 10">
            <a:extLst>
              <a:ext uri="{FF2B5EF4-FFF2-40B4-BE49-F238E27FC236}">
                <a16:creationId xmlns:a16="http://schemas.microsoft.com/office/drawing/2014/main" id="{0AC73D90-5B31-4599-A1E7-8AD2BBFD27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9388" y="0"/>
            <a:ext cx="1622612" cy="1716828"/>
          </a:xfrm>
          <a:prstGeom prst="rect">
            <a:avLst/>
          </a:prstGeom>
        </p:spPr>
      </p:pic>
      <p:sp>
        <p:nvSpPr>
          <p:cNvPr id="12" name="object 2">
            <a:extLst>
              <a:ext uri="{FF2B5EF4-FFF2-40B4-BE49-F238E27FC236}">
                <a16:creationId xmlns:a16="http://schemas.microsoft.com/office/drawing/2014/main" id="{D5061C2D-C85F-47C0-80B2-4F3B337786D8}"/>
              </a:ext>
            </a:extLst>
          </p:cNvPr>
          <p:cNvSpPr txBox="1"/>
          <p:nvPr userDrawn="1"/>
        </p:nvSpPr>
        <p:spPr>
          <a:xfrm>
            <a:off x="0" y="192603"/>
            <a:ext cx="12192000" cy="269946"/>
          </a:xfrm>
          <a:prstGeom prst="rect">
            <a:avLst/>
          </a:prstGeom>
        </p:spPr>
        <p:txBody>
          <a:bodyPr vert="horz" wrap="square" lIns="0" tIns="1270" rIns="0" bIns="0" rtlCol="0">
            <a:spAutoFit/>
          </a:bodyPr>
          <a:lstStyle/>
          <a:p>
            <a:pPr marL="12700" marR="5080" algn="ctr">
              <a:lnSpc>
                <a:spcPct val="104200"/>
              </a:lnSpc>
              <a:spcBef>
                <a:spcPts val="10"/>
              </a:spcBef>
            </a:pPr>
            <a:r>
              <a:rPr sz="1800" b="1" spc="-5" dirty="0">
                <a:latin typeface="Arial"/>
                <a:cs typeface="Arial"/>
              </a:rPr>
              <a:t>Preliminary Marksmanship Instruction and</a:t>
            </a:r>
            <a:r>
              <a:rPr sz="1800" b="1" spc="-90" dirty="0">
                <a:latin typeface="Arial"/>
                <a:cs typeface="Arial"/>
              </a:rPr>
              <a:t> </a:t>
            </a:r>
            <a:r>
              <a:rPr sz="1800" b="1" spc="-5" dirty="0">
                <a:latin typeface="Arial"/>
                <a:cs typeface="Arial"/>
              </a:rPr>
              <a:t>Evaluation</a:t>
            </a:r>
            <a:endParaRPr sz="1800" dirty="0">
              <a:latin typeface="Arial"/>
              <a:cs typeface="Arial"/>
            </a:endParaRPr>
          </a:p>
        </p:txBody>
      </p:sp>
    </p:spTree>
    <p:extLst>
      <p:ext uri="{BB962C8B-B14F-4D97-AF65-F5344CB8AC3E}">
        <p14:creationId xmlns:p14="http://schemas.microsoft.com/office/powerpoint/2010/main" val="163058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2">
                <a:lumMod val="9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Holder 2"/>
          <p:cNvSpPr>
            <a:spLocks noGrp="1"/>
          </p:cNvSpPr>
          <p:nvPr>
            <p:ph type="ftr" sz="quarter" idx="3"/>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569388" y="0"/>
            <a:ext cx="1622612" cy="1716828"/>
          </a:xfrm>
          <a:prstGeom prst="rect">
            <a:avLst/>
          </a:prstGeom>
        </p:spPr>
      </p:pic>
      <p:sp>
        <p:nvSpPr>
          <p:cNvPr id="5" name="object 2">
            <a:extLst>
              <a:ext uri="{FF2B5EF4-FFF2-40B4-BE49-F238E27FC236}">
                <a16:creationId xmlns:a16="http://schemas.microsoft.com/office/drawing/2014/main" id="{97B3E3CC-52B0-4014-8455-EDA2B8D58995}"/>
              </a:ext>
            </a:extLst>
          </p:cNvPr>
          <p:cNvSpPr txBox="1"/>
          <p:nvPr userDrawn="1"/>
        </p:nvSpPr>
        <p:spPr>
          <a:xfrm>
            <a:off x="0" y="192603"/>
            <a:ext cx="12192000" cy="269946"/>
          </a:xfrm>
          <a:prstGeom prst="rect">
            <a:avLst/>
          </a:prstGeom>
        </p:spPr>
        <p:txBody>
          <a:bodyPr vert="horz" wrap="square" lIns="0" tIns="1270" rIns="0" bIns="0" rtlCol="0">
            <a:spAutoFit/>
          </a:bodyPr>
          <a:lstStyle/>
          <a:p>
            <a:pPr marL="12700" marR="5080" algn="ctr">
              <a:lnSpc>
                <a:spcPct val="104200"/>
              </a:lnSpc>
              <a:spcBef>
                <a:spcPts val="10"/>
              </a:spcBef>
            </a:pPr>
            <a:r>
              <a:rPr sz="1800" b="1" spc="-5" dirty="0">
                <a:latin typeface="Arial"/>
                <a:cs typeface="Arial"/>
              </a:rPr>
              <a:t>Preliminary Marksmanship Instruction and</a:t>
            </a:r>
            <a:r>
              <a:rPr sz="1800" b="1" spc="-90" dirty="0">
                <a:latin typeface="Arial"/>
                <a:cs typeface="Arial"/>
              </a:rPr>
              <a:t> </a:t>
            </a:r>
            <a:r>
              <a:rPr sz="1800" b="1" spc="-5" dirty="0">
                <a:latin typeface="Arial"/>
                <a:cs typeface="Arial"/>
              </a:rPr>
              <a:t>Evaluation</a:t>
            </a:r>
            <a:endParaRPr sz="1800" dirty="0">
              <a:latin typeface="Arial"/>
              <a:cs typeface="Arial"/>
            </a:endParaRPr>
          </a:p>
        </p:txBody>
      </p:sp>
    </p:spTree>
    <p:extLst>
      <p:ext uri="{BB962C8B-B14F-4D97-AF65-F5344CB8AC3E}">
        <p14:creationId xmlns:p14="http://schemas.microsoft.com/office/powerpoint/2010/main" val="4103382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225AE00-73A0-4178-B1D9-8E841AB2DE29}"/>
              </a:ext>
            </a:extLst>
          </p:cNvPr>
          <p:cNvSpPr txBox="1"/>
          <p:nvPr/>
        </p:nvSpPr>
        <p:spPr>
          <a:xfrm>
            <a:off x="0" y="772114"/>
            <a:ext cx="12191999" cy="359394"/>
          </a:xfrm>
          <a:prstGeom prst="rect">
            <a:avLst/>
          </a:prstGeom>
        </p:spPr>
        <p:txBody>
          <a:bodyPr vert="horz" wrap="square" lIns="0" tIns="1270" rIns="0" bIns="0" rtlCol="0">
            <a:spAutoFit/>
          </a:bodyPr>
          <a:lstStyle/>
          <a:p>
            <a:pPr marL="12700" marR="5080" algn="ctr">
              <a:lnSpc>
                <a:spcPct val="104200"/>
              </a:lnSpc>
              <a:spcBef>
                <a:spcPts val="10"/>
              </a:spcBef>
            </a:pPr>
            <a:r>
              <a:rPr lang="en-US" sz="2400" spc="-5" dirty="0">
                <a:latin typeface="Arial"/>
                <a:cs typeface="Arial"/>
              </a:rPr>
              <a:t>PAS-13D V1 Thermal Weapon Sight</a:t>
            </a:r>
            <a:endParaRPr sz="2400" dirty="0">
              <a:latin typeface="Arial"/>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336" y="1659181"/>
            <a:ext cx="6029325" cy="45243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C98C5E9-2B6B-4A00-BF0D-F42BC138E3E5}"/>
              </a:ext>
            </a:extLst>
          </p:cNvPr>
          <p:cNvSpPr>
            <a:spLocks noGrp="1" noChangeArrowheads="1"/>
          </p:cNvSpPr>
          <p:nvPr>
            <p:ph type="title" idx="4294967295"/>
          </p:nvPr>
        </p:nvSpPr>
        <p:spPr>
          <a:xfrm>
            <a:off x="0" y="657219"/>
            <a:ext cx="12192000" cy="464689"/>
          </a:xfrm>
          <a:prstGeom prst="rect">
            <a:avLst/>
          </a:prstGeom>
        </p:spPr>
        <p:txBody>
          <a:bodyPr/>
          <a:lstStyle/>
          <a:p>
            <a:pPr algn="ctr" eaLnBrk="1" hangingPunct="1"/>
            <a:r>
              <a:rPr lang="en-US" altLang="en-US" sz="2400" dirty="0">
                <a:latin typeface="Arial" panose="020B0604020202020204" pitchFamily="34" charset="0"/>
              </a:rPr>
              <a:t>Thermal Signatures</a:t>
            </a:r>
          </a:p>
        </p:txBody>
      </p:sp>
      <p:pic>
        <p:nvPicPr>
          <p:cNvPr id="28676" name="Picture 14" descr="D8FC0151">
            <a:extLst>
              <a:ext uri="{FF2B5EF4-FFF2-40B4-BE49-F238E27FC236}">
                <a16:creationId xmlns:a16="http://schemas.microsoft.com/office/drawing/2014/main" id="{8831B391-7EF6-47E1-B854-D10B3129B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86" y="2431427"/>
            <a:ext cx="6894944" cy="351284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15" descr="DSC01706">
            <a:extLst>
              <a:ext uri="{FF2B5EF4-FFF2-40B4-BE49-F238E27FC236}">
                <a16:creationId xmlns:a16="http://schemas.microsoft.com/office/drawing/2014/main" id="{83A0DB78-FE88-4054-91AE-A1524511F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2184" y="2071889"/>
            <a:ext cx="2914209" cy="4231916"/>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28678" name="Rectangle 19">
            <a:extLst>
              <a:ext uri="{FF2B5EF4-FFF2-40B4-BE49-F238E27FC236}">
                <a16:creationId xmlns:a16="http://schemas.microsoft.com/office/drawing/2014/main" id="{1BA4534F-F21B-44B9-86D0-5CE2DA957632}"/>
              </a:ext>
            </a:extLst>
          </p:cNvPr>
          <p:cNvSpPr>
            <a:spLocks noChangeArrowheads="1"/>
          </p:cNvSpPr>
          <p:nvPr/>
        </p:nvSpPr>
        <p:spPr bwMode="auto">
          <a:xfrm>
            <a:off x="8012252" y="2018785"/>
            <a:ext cx="2984141" cy="4285019"/>
          </a:xfrm>
          <a:prstGeom prst="rect">
            <a:avLst/>
          </a:prstGeom>
          <a:solidFill>
            <a:srgbClr val="32D000">
              <a:alpha val="47058"/>
            </a:srgbClr>
          </a:solidFill>
          <a:ln w="9525" algn="ctr">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79" name="Rectangle 20">
            <a:extLst>
              <a:ext uri="{FF2B5EF4-FFF2-40B4-BE49-F238E27FC236}">
                <a16:creationId xmlns:a16="http://schemas.microsoft.com/office/drawing/2014/main" id="{DB797129-BE93-4EEA-8243-5D3C679F31F0}"/>
              </a:ext>
            </a:extLst>
          </p:cNvPr>
          <p:cNvSpPr>
            <a:spLocks noChangeArrowheads="1"/>
          </p:cNvSpPr>
          <p:nvPr/>
        </p:nvSpPr>
        <p:spPr bwMode="auto">
          <a:xfrm>
            <a:off x="773528" y="2355745"/>
            <a:ext cx="7032860" cy="3664204"/>
          </a:xfrm>
          <a:prstGeom prst="rect">
            <a:avLst/>
          </a:prstGeom>
          <a:solidFill>
            <a:srgbClr val="32D000">
              <a:alpha val="47058"/>
            </a:srgbClr>
          </a:solidFill>
          <a:ln w="9525" algn="ctr">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 name="Rectangle 1">
            <a:extLst>
              <a:ext uri="{FF2B5EF4-FFF2-40B4-BE49-F238E27FC236}">
                <a16:creationId xmlns:a16="http://schemas.microsoft.com/office/drawing/2014/main" id="{BE893E70-2D92-4C15-A1AA-CCFADA6051D8}"/>
              </a:ext>
            </a:extLst>
          </p:cNvPr>
          <p:cNvSpPr/>
          <p:nvPr/>
        </p:nvSpPr>
        <p:spPr>
          <a:xfrm>
            <a:off x="2344057" y="1339175"/>
            <a:ext cx="7503886" cy="978729"/>
          </a:xfrm>
          <a:prstGeom prst="rect">
            <a:avLst/>
          </a:prstGeom>
        </p:spPr>
        <p:txBody>
          <a:bodyPr wrap="square">
            <a:spAutoFit/>
          </a:bodyPr>
          <a:lstStyle/>
          <a:p>
            <a:pPr>
              <a:lnSpc>
                <a:spcPct val="80000"/>
              </a:lnSpc>
              <a:spcBef>
                <a:spcPct val="20000"/>
              </a:spcBef>
              <a:spcAft>
                <a:spcPct val="25000"/>
              </a:spcAft>
            </a:pPr>
            <a:r>
              <a:rPr lang="en-US" altLang="en-US" sz="2400" dirty="0">
                <a:latin typeface="Arial" panose="020B0604020202020204" pitchFamily="34" charset="0"/>
              </a:rPr>
              <a:t>Thermal imagers reveal temperature differences between objects and these differences lead to thermal cues</a:t>
            </a:r>
          </a:p>
        </p:txBody>
      </p:sp>
    </p:spTree>
    <p:extLst>
      <p:ext uri="{BB962C8B-B14F-4D97-AF65-F5344CB8AC3E}">
        <p14:creationId xmlns:p14="http://schemas.microsoft.com/office/powerpoint/2010/main" val="73017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a:extLst>
              <a:ext uri="{FF2B5EF4-FFF2-40B4-BE49-F238E27FC236}">
                <a16:creationId xmlns:a16="http://schemas.microsoft.com/office/drawing/2014/main" id="{B6264589-6539-4E0E-8982-9D5C63649620}"/>
              </a:ext>
            </a:extLst>
          </p:cNvPr>
          <p:cNvPicPr>
            <a:picLocks noChangeAspect="1" noChangeArrowheads="1"/>
          </p:cNvPicPr>
          <p:nvPr/>
        </p:nvPicPr>
        <p:blipFill>
          <a:blip r:embed="rId3">
            <a:clrChange>
              <a:clrFrom>
                <a:srgbClr val="ACAF8B"/>
              </a:clrFrom>
              <a:clrTo>
                <a:srgbClr val="ACAF8B">
                  <a:alpha val="0"/>
                </a:srgbClr>
              </a:clrTo>
            </a:clrChange>
            <a:extLst>
              <a:ext uri="{28A0092B-C50C-407E-A947-70E740481C1C}">
                <a14:useLocalDpi xmlns:a14="http://schemas.microsoft.com/office/drawing/2010/main" val="0"/>
              </a:ext>
            </a:extLst>
          </a:blip>
          <a:srcRect l="13300" t="13043" r="13692" b="52167"/>
          <a:stretch>
            <a:fillRect/>
          </a:stretch>
        </p:blipFill>
        <p:spPr bwMode="auto">
          <a:xfrm>
            <a:off x="2388622" y="1903637"/>
            <a:ext cx="7705725"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9">
            <a:extLst>
              <a:ext uri="{FF2B5EF4-FFF2-40B4-BE49-F238E27FC236}">
                <a16:creationId xmlns:a16="http://schemas.microsoft.com/office/drawing/2014/main" id="{DE9815D8-14B3-4E90-A677-4B7F75315063}"/>
              </a:ext>
            </a:extLst>
          </p:cNvPr>
          <p:cNvGrpSpPr>
            <a:grpSpLocks/>
          </p:cNvGrpSpPr>
          <p:nvPr/>
        </p:nvGrpSpPr>
        <p:grpSpPr bwMode="auto">
          <a:xfrm>
            <a:off x="4726669" y="1654399"/>
            <a:ext cx="3902075" cy="2236787"/>
            <a:chOff x="2955472" y="1436914"/>
            <a:chExt cx="3902534" cy="2237015"/>
          </a:xfrm>
        </p:grpSpPr>
        <p:sp>
          <p:nvSpPr>
            <p:cNvPr id="29709" name="TextBox 24">
              <a:extLst>
                <a:ext uri="{FF2B5EF4-FFF2-40B4-BE49-F238E27FC236}">
                  <a16:creationId xmlns:a16="http://schemas.microsoft.com/office/drawing/2014/main" id="{5A35A381-71BC-4429-99A3-2D2CD92F16CB}"/>
                </a:ext>
              </a:extLst>
            </p:cNvPr>
            <p:cNvSpPr txBox="1">
              <a:spLocks noChangeArrowheads="1"/>
            </p:cNvSpPr>
            <p:nvPr/>
          </p:nvSpPr>
          <p:spPr bwMode="auto">
            <a:xfrm>
              <a:off x="3788228" y="1436914"/>
              <a:ext cx="1364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solidFill>
                    <a:srgbClr val="FF0000"/>
                  </a:solidFill>
                </a:rPr>
                <a:t>ENGINE</a:t>
              </a:r>
            </a:p>
          </p:txBody>
        </p:sp>
        <p:cxnSp>
          <p:nvCxnSpPr>
            <p:cNvPr id="27" name="Straight Arrow Connector 26">
              <a:extLst>
                <a:ext uri="{FF2B5EF4-FFF2-40B4-BE49-F238E27FC236}">
                  <a16:creationId xmlns:a16="http://schemas.microsoft.com/office/drawing/2014/main" id="{CF4A602D-DD7A-4DB9-88BC-AA59B6E867DA}"/>
                </a:ext>
              </a:extLst>
            </p:cNvPr>
            <p:cNvCxnSpPr/>
            <p:nvPr/>
          </p:nvCxnSpPr>
          <p:spPr>
            <a:xfrm rot="5400000" flipH="1" flipV="1">
              <a:off x="2734798" y="2049740"/>
              <a:ext cx="1844863" cy="1403515"/>
            </a:xfrm>
            <a:prstGeom prst="straightConnector1">
              <a:avLst/>
            </a:prstGeom>
            <a:ln w="38100">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248A848-0DBC-40F3-B217-AC46024879BB}"/>
                </a:ext>
              </a:extLst>
            </p:cNvPr>
            <p:cNvCxnSpPr/>
            <p:nvPr/>
          </p:nvCxnSpPr>
          <p:spPr>
            <a:xfrm rot="10800000">
              <a:off x="4343110" y="1844943"/>
              <a:ext cx="2514896" cy="1779769"/>
            </a:xfrm>
            <a:prstGeom prst="straightConnector1">
              <a:avLst/>
            </a:prstGeom>
            <a:ln w="38100">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 name="Group 41">
            <a:extLst>
              <a:ext uri="{FF2B5EF4-FFF2-40B4-BE49-F238E27FC236}">
                <a16:creationId xmlns:a16="http://schemas.microsoft.com/office/drawing/2014/main" id="{31158FF8-A80B-42D0-BD72-E394D349D1EB}"/>
              </a:ext>
            </a:extLst>
          </p:cNvPr>
          <p:cNvGrpSpPr>
            <a:grpSpLocks/>
          </p:cNvGrpSpPr>
          <p:nvPr/>
        </p:nvGrpSpPr>
        <p:grpSpPr bwMode="auto">
          <a:xfrm>
            <a:off x="4563157" y="2618010"/>
            <a:ext cx="3984625" cy="1062038"/>
            <a:chOff x="2792186" y="2400300"/>
            <a:chExt cx="3984171" cy="1061358"/>
          </a:xfrm>
        </p:grpSpPr>
        <p:sp>
          <p:nvSpPr>
            <p:cNvPr id="29706" name="TextBox 31">
              <a:extLst>
                <a:ext uri="{FF2B5EF4-FFF2-40B4-BE49-F238E27FC236}">
                  <a16:creationId xmlns:a16="http://schemas.microsoft.com/office/drawing/2014/main" id="{287E9515-1856-42DA-9B3E-E843A68324CA}"/>
                </a:ext>
              </a:extLst>
            </p:cNvPr>
            <p:cNvSpPr txBox="1">
              <a:spLocks noChangeArrowheads="1"/>
            </p:cNvSpPr>
            <p:nvPr/>
          </p:nvSpPr>
          <p:spPr bwMode="auto">
            <a:xfrm>
              <a:off x="3722915" y="2400300"/>
              <a:ext cx="16562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solidFill>
                    <a:srgbClr val="FF0000"/>
                  </a:solidFill>
                </a:rPr>
                <a:t>EXHAUST</a:t>
              </a:r>
            </a:p>
          </p:txBody>
        </p:sp>
        <p:cxnSp>
          <p:nvCxnSpPr>
            <p:cNvPr id="33" name="Straight Arrow Connector 32">
              <a:extLst>
                <a:ext uri="{FF2B5EF4-FFF2-40B4-BE49-F238E27FC236}">
                  <a16:creationId xmlns:a16="http://schemas.microsoft.com/office/drawing/2014/main" id="{BD3945E9-72D4-4779-B00A-BB0A2F769D50}"/>
                </a:ext>
              </a:extLst>
            </p:cNvPr>
            <p:cNvCxnSpPr/>
            <p:nvPr/>
          </p:nvCxnSpPr>
          <p:spPr>
            <a:xfrm flipV="1">
              <a:off x="2792186" y="2792162"/>
              <a:ext cx="1568271" cy="653631"/>
            </a:xfrm>
            <a:prstGeom prst="straightConnector1">
              <a:avLst/>
            </a:prstGeom>
            <a:ln w="38100">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4D5E0CC-D262-4B55-884C-9158981AE183}"/>
                </a:ext>
              </a:extLst>
            </p:cNvPr>
            <p:cNvCxnSpPr/>
            <p:nvPr/>
          </p:nvCxnSpPr>
          <p:spPr>
            <a:xfrm rot="10800000">
              <a:off x="4376330" y="2792162"/>
              <a:ext cx="2400027" cy="669496"/>
            </a:xfrm>
            <a:prstGeom prst="straightConnector1">
              <a:avLst/>
            </a:prstGeom>
            <a:ln w="38100">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 name="Group 42">
            <a:extLst>
              <a:ext uri="{FF2B5EF4-FFF2-40B4-BE49-F238E27FC236}">
                <a16:creationId xmlns:a16="http://schemas.microsoft.com/office/drawing/2014/main" id="{E6C95B63-78B7-4B67-907B-06BFFC12E216}"/>
              </a:ext>
            </a:extLst>
          </p:cNvPr>
          <p:cNvGrpSpPr>
            <a:grpSpLocks/>
          </p:cNvGrpSpPr>
          <p:nvPr/>
        </p:nvGrpSpPr>
        <p:grpSpPr bwMode="auto">
          <a:xfrm>
            <a:off x="4166734" y="3321275"/>
            <a:ext cx="3903662" cy="730250"/>
            <a:chOff x="2948231" y="2491561"/>
            <a:chExt cx="3359570" cy="1019089"/>
          </a:xfrm>
        </p:grpSpPr>
        <p:sp>
          <p:nvSpPr>
            <p:cNvPr id="29703" name="TextBox 43">
              <a:extLst>
                <a:ext uri="{FF2B5EF4-FFF2-40B4-BE49-F238E27FC236}">
                  <a16:creationId xmlns:a16="http://schemas.microsoft.com/office/drawing/2014/main" id="{F0532A55-4B02-486C-88AB-B9B950240EE3}"/>
                </a:ext>
              </a:extLst>
            </p:cNvPr>
            <p:cNvSpPr txBox="1">
              <a:spLocks noChangeArrowheads="1"/>
            </p:cNvSpPr>
            <p:nvPr/>
          </p:nvSpPr>
          <p:spPr bwMode="auto">
            <a:xfrm>
              <a:off x="4319002" y="2491561"/>
              <a:ext cx="938388" cy="64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solidFill>
                    <a:srgbClr val="FF0000"/>
                  </a:solidFill>
                </a:rPr>
                <a:t>TIRES</a:t>
              </a:r>
            </a:p>
          </p:txBody>
        </p:sp>
        <p:cxnSp>
          <p:nvCxnSpPr>
            <p:cNvPr id="45" name="Straight Arrow Connector 44">
              <a:extLst>
                <a:ext uri="{FF2B5EF4-FFF2-40B4-BE49-F238E27FC236}">
                  <a16:creationId xmlns:a16="http://schemas.microsoft.com/office/drawing/2014/main" id="{91BE6FEB-738C-4F28-BF5E-4813459E3446}"/>
                </a:ext>
              </a:extLst>
            </p:cNvPr>
            <p:cNvCxnSpPr/>
            <p:nvPr/>
          </p:nvCxnSpPr>
          <p:spPr>
            <a:xfrm flipV="1">
              <a:off x="2948231" y="2985597"/>
              <a:ext cx="1714624" cy="525053"/>
            </a:xfrm>
            <a:prstGeom prst="straightConnector1">
              <a:avLst/>
            </a:prstGeom>
            <a:ln w="38100">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AE44509-BA24-4DC9-8896-66DC5EF38BBA}"/>
                </a:ext>
              </a:extLst>
            </p:cNvPr>
            <p:cNvCxnSpPr/>
            <p:nvPr/>
          </p:nvCxnSpPr>
          <p:spPr>
            <a:xfrm rot="10800000">
              <a:off x="4661489" y="2998889"/>
              <a:ext cx="1646312" cy="511761"/>
            </a:xfrm>
            <a:prstGeom prst="straightConnector1">
              <a:avLst/>
            </a:prstGeom>
            <a:ln w="38100">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33E876D1-CE94-4133-9E18-57CFC0A8E362}"/>
              </a:ext>
            </a:extLst>
          </p:cNvPr>
          <p:cNvSpPr/>
          <p:nvPr/>
        </p:nvSpPr>
        <p:spPr>
          <a:xfrm>
            <a:off x="5485" y="803573"/>
            <a:ext cx="12192000" cy="461665"/>
          </a:xfrm>
          <a:prstGeom prst="rect">
            <a:avLst/>
          </a:prstGeom>
        </p:spPr>
        <p:txBody>
          <a:bodyPr wrap="square">
            <a:spAutoFit/>
          </a:bodyPr>
          <a:lstStyle/>
          <a:p>
            <a:pPr algn="ctr"/>
            <a:r>
              <a:rPr lang="en-US" sz="2400" dirty="0">
                <a:latin typeface="Arial" panose="020B0604020202020204" pitchFamily="34" charset="0"/>
              </a:rPr>
              <a:t>Thermal Cues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
            <a:extLst>
              <a:ext uri="{FF2B5EF4-FFF2-40B4-BE49-F238E27FC236}">
                <a16:creationId xmlns:a16="http://schemas.microsoft.com/office/drawing/2014/main" id="{6C52BBE1-3C88-4217-BFBB-80365AA4AB05}"/>
              </a:ext>
            </a:extLst>
          </p:cNvPr>
          <p:cNvSpPr>
            <a:spLocks noGrp="1" noChangeArrowheads="1"/>
          </p:cNvSpPr>
          <p:nvPr>
            <p:ph type="title" idx="4294967295"/>
          </p:nvPr>
        </p:nvSpPr>
        <p:spPr>
          <a:xfrm>
            <a:off x="0" y="659262"/>
            <a:ext cx="12192000" cy="443819"/>
          </a:xfrm>
          <a:prstGeom prst="rect">
            <a:avLst/>
          </a:prstGeom>
        </p:spPr>
        <p:txBody>
          <a:bodyPr/>
          <a:lstStyle/>
          <a:p>
            <a:pPr algn="ctr"/>
            <a:r>
              <a:rPr lang="en-US" altLang="en-US" sz="2400" dirty="0">
                <a:latin typeface="Arial" panose="020B0604020202020204" pitchFamily="34" charset="0"/>
              </a:rPr>
              <a:t>Shadowing</a:t>
            </a:r>
          </a:p>
        </p:txBody>
      </p:sp>
      <p:pic>
        <p:nvPicPr>
          <p:cNvPr id="204804" name="Picture 4" descr="Picture4a">
            <a:extLst>
              <a:ext uri="{FF2B5EF4-FFF2-40B4-BE49-F238E27FC236}">
                <a16:creationId xmlns:a16="http://schemas.microsoft.com/office/drawing/2014/main" id="{6431DD5D-9DE1-4707-B9FE-9DC2BFCBBF91}"/>
              </a:ext>
            </a:extLst>
          </p:cNvPr>
          <p:cNvPicPr>
            <a:picLocks noChangeAspect="1" noChangeArrowheads="1"/>
          </p:cNvPicPr>
          <p:nvPr/>
        </p:nvPicPr>
        <p:blipFill>
          <a:blip r:embed="rId3"/>
          <a:srcRect/>
          <a:stretch>
            <a:fillRect/>
          </a:stretch>
        </p:blipFill>
        <p:spPr bwMode="auto">
          <a:xfrm>
            <a:off x="1564483" y="1763031"/>
            <a:ext cx="4267200" cy="3184525"/>
          </a:xfrm>
          <a:prstGeom prst="rect">
            <a:avLst/>
          </a:prstGeom>
          <a:noFill/>
          <a:effectLst>
            <a:outerShdw dist="107763" dir="2700000" algn="ctr" rotWithShape="0">
              <a:srgbClr val="808080">
                <a:alpha val="50000"/>
              </a:srgbClr>
            </a:outerShdw>
          </a:effectLst>
        </p:spPr>
      </p:pic>
      <p:pic>
        <p:nvPicPr>
          <p:cNvPr id="204805" name="Picture 5" descr="Picture4b">
            <a:extLst>
              <a:ext uri="{FF2B5EF4-FFF2-40B4-BE49-F238E27FC236}">
                <a16:creationId xmlns:a16="http://schemas.microsoft.com/office/drawing/2014/main" id="{E119B378-A967-414F-A415-584DFF89065C}"/>
              </a:ext>
            </a:extLst>
          </p:cNvPr>
          <p:cNvPicPr>
            <a:picLocks noChangeAspect="1" noChangeArrowheads="1"/>
          </p:cNvPicPr>
          <p:nvPr/>
        </p:nvPicPr>
        <p:blipFill>
          <a:blip r:embed="rId4"/>
          <a:srcRect/>
          <a:stretch>
            <a:fillRect/>
          </a:stretch>
        </p:blipFill>
        <p:spPr bwMode="auto">
          <a:xfrm>
            <a:off x="6201230" y="1763031"/>
            <a:ext cx="4276725" cy="3168650"/>
          </a:xfrm>
          <a:prstGeom prst="rect">
            <a:avLst/>
          </a:prstGeom>
          <a:noFill/>
          <a:effectLst>
            <a:outerShdw dist="107763" dir="2700000" algn="ctr" rotWithShape="0">
              <a:srgbClr val="808080">
                <a:alpha val="50000"/>
              </a:srgbClr>
            </a:outerShdw>
          </a:effectLst>
        </p:spPr>
      </p:pic>
      <p:sp>
        <p:nvSpPr>
          <p:cNvPr id="30725" name="Text Box 6">
            <a:extLst>
              <a:ext uri="{FF2B5EF4-FFF2-40B4-BE49-F238E27FC236}">
                <a16:creationId xmlns:a16="http://schemas.microsoft.com/office/drawing/2014/main" id="{262E98AD-E0B9-4014-A993-3D4595221CB0}"/>
              </a:ext>
            </a:extLst>
          </p:cNvPr>
          <p:cNvSpPr txBox="1">
            <a:spLocks noChangeArrowheads="1"/>
          </p:cNvSpPr>
          <p:nvPr/>
        </p:nvSpPr>
        <p:spPr bwMode="auto">
          <a:xfrm>
            <a:off x="645808" y="5154836"/>
            <a:ext cx="10371750"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A temporary thermal image left by an object.  It may be:</a:t>
            </a:r>
          </a:p>
          <a:p>
            <a:pPr algn="ctr" eaLnBrk="1" hangingPunct="1">
              <a:spcBef>
                <a:spcPct val="20000"/>
              </a:spcBef>
              <a:buFontTx/>
              <a:buChar char="•"/>
            </a:pPr>
            <a:r>
              <a:rPr lang="en-US" altLang="en-US" dirty="0"/>
              <a:t>  </a:t>
            </a:r>
            <a:r>
              <a:rPr lang="en-US" altLang="en-US" i="1" dirty="0"/>
              <a:t>Hot</a:t>
            </a:r>
            <a:r>
              <a:rPr lang="en-US" altLang="en-US" dirty="0"/>
              <a:t> - Due to heat transference</a:t>
            </a:r>
          </a:p>
          <a:p>
            <a:pPr algn="ctr" eaLnBrk="1" hangingPunct="1">
              <a:spcBef>
                <a:spcPct val="20000"/>
              </a:spcBef>
              <a:buFontTx/>
              <a:buChar char="•"/>
            </a:pPr>
            <a:r>
              <a:rPr lang="en-US" altLang="en-US" dirty="0"/>
              <a:t>  Cool - Due to shielding an area from a heat source (in this case, the sun)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5">
            <a:extLst>
              <a:ext uri="{FF2B5EF4-FFF2-40B4-BE49-F238E27FC236}">
                <a16:creationId xmlns:a16="http://schemas.microsoft.com/office/drawing/2014/main" id="{D869786C-5E4A-424C-8922-FA644E700F2B}"/>
              </a:ext>
            </a:extLst>
          </p:cNvPr>
          <p:cNvSpPr>
            <a:spLocks noChangeArrowheads="1"/>
          </p:cNvSpPr>
          <p:nvPr/>
        </p:nvSpPr>
        <p:spPr bwMode="auto">
          <a:xfrm>
            <a:off x="2128227" y="1180280"/>
            <a:ext cx="7935546" cy="5970865"/>
          </a:xfrm>
          <a:prstGeom prst="rect">
            <a:avLst/>
          </a:prstGeom>
          <a:noFill/>
          <a:ln w="9525">
            <a:noFill/>
            <a:miter lim="800000"/>
            <a:headEnd/>
            <a:tailEnd/>
          </a:ln>
        </p:spPr>
        <p:txBody>
          <a:bodyPr wrap="square">
            <a:spAutoFit/>
          </a:bodyPr>
          <a:lstStyle/>
          <a:p>
            <a:pPr marL="457200" indent="-457200">
              <a:buAutoNum type="arabicPeriod"/>
              <a:defRPr/>
            </a:pPr>
            <a:r>
              <a:rPr lang="en-US" sz="2000" dirty="0" smtClean="0">
                <a:latin typeface="Arial" charset="0"/>
                <a:cs typeface="Arial" charset="0"/>
              </a:rPr>
              <a:t>What </a:t>
            </a:r>
            <a:r>
              <a:rPr lang="en-US" sz="2000" dirty="0">
                <a:latin typeface="Arial" charset="0"/>
                <a:cs typeface="Arial" charset="0"/>
              </a:rPr>
              <a:t>is the difference in transmission between TIR and Visible Light</a:t>
            </a:r>
            <a:r>
              <a:rPr lang="en-US" sz="2000" dirty="0" smtClean="0">
                <a:latin typeface="Arial" charset="0"/>
                <a:cs typeface="Arial" charset="0"/>
              </a:rPr>
              <a:t>?</a:t>
            </a:r>
          </a:p>
          <a:p>
            <a:pPr marL="457200" indent="-457200">
              <a:buAutoNum type="arabicPeriod"/>
              <a:defRPr/>
            </a:pPr>
            <a:endParaRPr lang="en-US" sz="2000" dirty="0">
              <a:latin typeface="Arial" charset="0"/>
              <a:cs typeface="Arial" charset="0"/>
            </a:endParaRPr>
          </a:p>
          <a:p>
            <a:pPr>
              <a:defRPr/>
            </a:pPr>
            <a:r>
              <a:rPr lang="en-US" sz="2000" dirty="0">
                <a:latin typeface="Arial" charset="0"/>
                <a:cs typeface="Arial" charset="0"/>
              </a:rPr>
              <a:t>A: Visible Light is  reflected from an object, TIR is Radiated from an object</a:t>
            </a:r>
            <a:r>
              <a:rPr lang="en-US" sz="2000" dirty="0" smtClean="0">
                <a:latin typeface="Arial" charset="0"/>
                <a:cs typeface="Arial" charset="0"/>
              </a:rPr>
              <a:t>.</a:t>
            </a:r>
          </a:p>
          <a:p>
            <a:pPr>
              <a:defRPr/>
            </a:pPr>
            <a:endParaRPr lang="en-US" sz="2000" dirty="0">
              <a:latin typeface="Arial" charset="0"/>
              <a:cs typeface="Arial" charset="0"/>
            </a:endParaRPr>
          </a:p>
          <a:p>
            <a:pPr marL="457200" indent="-457200">
              <a:buAutoNum type="alphaUcPeriod" startAt="17"/>
              <a:defRPr/>
            </a:pPr>
            <a:r>
              <a:rPr lang="en-US" sz="2000" dirty="0" smtClean="0">
                <a:latin typeface="Arial" charset="0"/>
                <a:cs typeface="Arial" charset="0"/>
              </a:rPr>
              <a:t>What </a:t>
            </a:r>
            <a:r>
              <a:rPr lang="en-US" sz="2000" dirty="0">
                <a:latin typeface="Arial" charset="0"/>
                <a:cs typeface="Arial" charset="0"/>
              </a:rPr>
              <a:t>is the Diurnal effect</a:t>
            </a:r>
            <a:r>
              <a:rPr lang="en-US" sz="2000" dirty="0" smtClean="0">
                <a:latin typeface="Arial" charset="0"/>
                <a:cs typeface="Arial" charset="0"/>
              </a:rPr>
              <a:t>?</a:t>
            </a:r>
          </a:p>
          <a:p>
            <a:pPr marL="457200" indent="-457200">
              <a:buAutoNum type="alphaUcPeriod" startAt="17"/>
              <a:defRPr/>
            </a:pPr>
            <a:endParaRPr lang="en-US" sz="2000" dirty="0">
              <a:latin typeface="Arial" charset="0"/>
              <a:cs typeface="Arial" charset="0"/>
            </a:endParaRPr>
          </a:p>
          <a:p>
            <a:pPr>
              <a:defRPr/>
            </a:pPr>
            <a:r>
              <a:rPr lang="en-US" sz="2000" dirty="0">
                <a:latin typeface="Arial" charset="0"/>
                <a:cs typeface="Arial" charset="0"/>
              </a:rPr>
              <a:t>A:  A time of day when the background object’s  amount of radiation absorbed is equal to the amount being re-radiated</a:t>
            </a:r>
            <a:r>
              <a:rPr lang="en-US" sz="2000" dirty="0" smtClean="0">
                <a:latin typeface="Arial" charset="0"/>
                <a:cs typeface="Arial" charset="0"/>
              </a:rPr>
              <a:t>.</a:t>
            </a:r>
          </a:p>
          <a:p>
            <a:pPr>
              <a:defRPr/>
            </a:pPr>
            <a:endParaRPr lang="en-US" sz="2000" dirty="0">
              <a:latin typeface="Arial" charset="0"/>
              <a:cs typeface="Arial" charset="0"/>
            </a:endParaRPr>
          </a:p>
          <a:p>
            <a:pPr>
              <a:defRPr/>
            </a:pPr>
            <a:r>
              <a:rPr lang="en-US" sz="2000" dirty="0">
                <a:latin typeface="Arial" charset="0"/>
                <a:cs typeface="Arial" charset="0"/>
              </a:rPr>
              <a:t>Q. Can you see an object in TIR if it is behind a pane of glass</a:t>
            </a:r>
            <a:r>
              <a:rPr lang="en-US" sz="2000" dirty="0" smtClean="0">
                <a:latin typeface="Arial" charset="0"/>
                <a:cs typeface="Arial" charset="0"/>
              </a:rPr>
              <a:t>?</a:t>
            </a:r>
          </a:p>
          <a:p>
            <a:pPr>
              <a:defRPr/>
            </a:pPr>
            <a:endParaRPr lang="en-US" sz="2000" dirty="0">
              <a:latin typeface="Arial" charset="0"/>
              <a:cs typeface="Arial" charset="0"/>
            </a:endParaRPr>
          </a:p>
          <a:p>
            <a:pPr>
              <a:defRPr/>
            </a:pPr>
            <a:r>
              <a:rPr lang="en-US" sz="2000" dirty="0">
                <a:latin typeface="Arial" charset="0"/>
                <a:cs typeface="Arial" charset="0"/>
              </a:rPr>
              <a:t>A:  </a:t>
            </a:r>
            <a:r>
              <a:rPr lang="en-US" sz="2000" dirty="0" smtClean="0">
                <a:latin typeface="Arial" charset="0"/>
                <a:cs typeface="Arial" charset="0"/>
              </a:rPr>
              <a:t>No</a:t>
            </a:r>
          </a:p>
          <a:p>
            <a:pPr>
              <a:defRPr/>
            </a:pPr>
            <a:endParaRPr lang="en-US" sz="2000" dirty="0">
              <a:latin typeface="Arial" charset="0"/>
              <a:cs typeface="Arial" charset="0"/>
            </a:endParaRPr>
          </a:p>
          <a:p>
            <a:pPr marL="457200" indent="-457200">
              <a:defRPr/>
            </a:pPr>
            <a:r>
              <a:rPr lang="en-US" sz="2000" dirty="0">
                <a:latin typeface="Arial" charset="0"/>
                <a:cs typeface="Arial" charset="0"/>
              </a:rPr>
              <a:t>Q. What is shadowing</a:t>
            </a:r>
            <a:r>
              <a:rPr lang="en-US" sz="2000" dirty="0" smtClean="0">
                <a:latin typeface="Arial" charset="0"/>
                <a:cs typeface="Arial" charset="0"/>
              </a:rPr>
              <a:t>?</a:t>
            </a:r>
          </a:p>
          <a:p>
            <a:pPr marL="457200" indent="-457200">
              <a:defRPr/>
            </a:pPr>
            <a:endParaRPr lang="en-US" sz="2000" dirty="0">
              <a:latin typeface="Arial" charset="0"/>
              <a:cs typeface="Arial" charset="0"/>
            </a:endParaRPr>
          </a:p>
          <a:p>
            <a:pPr marL="457200" indent="-457200">
              <a:defRPr/>
            </a:pPr>
            <a:r>
              <a:rPr lang="en-US" sz="2000" dirty="0">
                <a:latin typeface="Arial" charset="0"/>
                <a:cs typeface="Arial" charset="0"/>
              </a:rPr>
              <a:t>A. The temporary after image left by an object blocking an IR source. </a:t>
            </a:r>
          </a:p>
          <a:p>
            <a:pPr>
              <a:lnSpc>
                <a:spcPct val="110000"/>
              </a:lnSpc>
              <a:defRPr/>
            </a:pPr>
            <a:endParaRPr lang="en-US" sz="2000" dirty="0">
              <a:latin typeface="Arial" charset="0"/>
              <a:cs typeface="Arial" charset="0"/>
            </a:endParaRPr>
          </a:p>
        </p:txBody>
      </p:sp>
      <p:sp>
        <p:nvSpPr>
          <p:cNvPr id="32772" name="Text Box 7">
            <a:extLst>
              <a:ext uri="{FF2B5EF4-FFF2-40B4-BE49-F238E27FC236}">
                <a16:creationId xmlns:a16="http://schemas.microsoft.com/office/drawing/2014/main" id="{27429543-8F49-48E1-8064-CC68EBCFD829}"/>
              </a:ext>
            </a:extLst>
          </p:cNvPr>
          <p:cNvSpPr txBox="1">
            <a:spLocks noChangeArrowheads="1"/>
          </p:cNvSpPr>
          <p:nvPr/>
        </p:nvSpPr>
        <p:spPr bwMode="auto">
          <a:xfrm>
            <a:off x="0" y="609356"/>
            <a:ext cx="12192000" cy="461665"/>
          </a:xfrm>
          <a:prstGeom prst="rect">
            <a:avLst/>
          </a:prstGeom>
          <a:noFill/>
          <a:ln w="9525">
            <a:noFill/>
            <a:miter lim="800000"/>
            <a:headEnd/>
            <a:tailEnd/>
          </a:ln>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t>Check On Learning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 calcmode="lin" valueType="num">
                                      <p:cBhvr additive="base">
                                        <p:cTn id="13"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 calcmode="lin" valueType="num">
                                      <p:cBhvr additive="base">
                                        <p:cTn id="19"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9939">
                                            <p:txEl>
                                              <p:pRg st="6" end="6"/>
                                            </p:txEl>
                                          </p:spTgt>
                                        </p:tgtEl>
                                        <p:attrNameLst>
                                          <p:attrName>style.visibility</p:attrName>
                                        </p:attrNameLst>
                                      </p:cBhvr>
                                      <p:to>
                                        <p:strVal val="visible"/>
                                      </p:to>
                                    </p:set>
                                    <p:anim calcmode="lin" valueType="num">
                                      <p:cBhvr additive="base">
                                        <p:cTn id="25" dur="500" fill="hold"/>
                                        <p:tgtEl>
                                          <p:spTgt spid="3993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9939">
                                            <p:txEl>
                                              <p:pRg st="8" end="8"/>
                                            </p:txEl>
                                          </p:spTgt>
                                        </p:tgtEl>
                                        <p:attrNameLst>
                                          <p:attrName>style.visibility</p:attrName>
                                        </p:attrNameLst>
                                      </p:cBhvr>
                                      <p:to>
                                        <p:strVal val="visible"/>
                                      </p:to>
                                    </p:set>
                                    <p:anim calcmode="lin" valueType="num">
                                      <p:cBhvr additive="base">
                                        <p:cTn id="31" dur="500" fill="hold"/>
                                        <p:tgtEl>
                                          <p:spTgt spid="3993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9939">
                                            <p:txEl>
                                              <p:pRg st="10" end="10"/>
                                            </p:txEl>
                                          </p:spTgt>
                                        </p:tgtEl>
                                        <p:attrNameLst>
                                          <p:attrName>style.visibility</p:attrName>
                                        </p:attrNameLst>
                                      </p:cBhvr>
                                      <p:to>
                                        <p:strVal val="visible"/>
                                      </p:to>
                                    </p:set>
                                    <p:anim calcmode="lin" valueType="num">
                                      <p:cBhvr additive="base">
                                        <p:cTn id="37" dur="500" fill="hold"/>
                                        <p:tgtEl>
                                          <p:spTgt spid="39939">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93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9939">
                                            <p:txEl>
                                              <p:pRg st="12" end="12"/>
                                            </p:txEl>
                                          </p:spTgt>
                                        </p:tgtEl>
                                        <p:attrNameLst>
                                          <p:attrName>style.visibility</p:attrName>
                                        </p:attrNameLst>
                                      </p:cBhvr>
                                      <p:to>
                                        <p:strVal val="visible"/>
                                      </p:to>
                                    </p:set>
                                    <p:anim calcmode="lin" valueType="num">
                                      <p:cBhvr additive="base">
                                        <p:cTn id="43" dur="500" fill="hold"/>
                                        <p:tgtEl>
                                          <p:spTgt spid="39939">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93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9939">
                                            <p:txEl>
                                              <p:pRg st="14" end="14"/>
                                            </p:txEl>
                                          </p:spTgt>
                                        </p:tgtEl>
                                        <p:attrNameLst>
                                          <p:attrName>style.visibility</p:attrName>
                                        </p:attrNameLst>
                                      </p:cBhvr>
                                      <p:to>
                                        <p:strVal val="visible"/>
                                      </p:to>
                                    </p:set>
                                    <p:anim calcmode="lin" valueType="num">
                                      <p:cBhvr additive="base">
                                        <p:cTn id="49" dur="500" fill="hold"/>
                                        <p:tgtEl>
                                          <p:spTgt spid="39939">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93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A616291-FE3E-44C8-B197-9DECEB0FC1ED}"/>
              </a:ext>
            </a:extLst>
          </p:cNvPr>
          <p:cNvSpPr>
            <a:spLocks noGrp="1" noChangeArrowheads="1"/>
          </p:cNvSpPr>
          <p:nvPr>
            <p:ph type="title" idx="4294967295"/>
          </p:nvPr>
        </p:nvSpPr>
        <p:spPr>
          <a:xfrm>
            <a:off x="0" y="624114"/>
            <a:ext cx="12192000" cy="476250"/>
          </a:xfrm>
          <a:prstGeom prst="rect">
            <a:avLst/>
          </a:prstGeom>
        </p:spPr>
        <p:txBody>
          <a:bodyPr/>
          <a:lstStyle/>
          <a:p>
            <a:pPr algn="ctr" eaLnBrk="1" hangingPunct="1"/>
            <a:r>
              <a:rPr lang="en-US" altLang="en-US" sz="2400" dirty="0">
                <a:ln>
                  <a:noFill/>
                </a:ln>
                <a:latin typeface="Arial" panose="020B0604020202020204" pitchFamily="34" charset="0"/>
              </a:rPr>
              <a:t>Major Components</a:t>
            </a:r>
          </a:p>
        </p:txBody>
      </p:sp>
      <p:sp>
        <p:nvSpPr>
          <p:cNvPr id="41988" name="TextBox 25">
            <a:extLst>
              <a:ext uri="{FF2B5EF4-FFF2-40B4-BE49-F238E27FC236}">
                <a16:creationId xmlns:a16="http://schemas.microsoft.com/office/drawing/2014/main" id="{D88226AC-2196-4704-9296-07166826D76B}"/>
              </a:ext>
            </a:extLst>
          </p:cNvPr>
          <p:cNvSpPr txBox="1">
            <a:spLocks noChangeArrowheads="1"/>
          </p:cNvSpPr>
          <p:nvPr/>
        </p:nvSpPr>
        <p:spPr bwMode="auto">
          <a:xfrm>
            <a:off x="3114675" y="5467351"/>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1000">
                <a:solidFill>
                  <a:schemeClr val="bg1"/>
                </a:solidFill>
              </a:rPr>
              <a:t>8</a:t>
            </a:r>
          </a:p>
        </p:txBody>
      </p:sp>
      <p:pic>
        <p:nvPicPr>
          <p:cNvPr id="41989" name="Picture 1">
            <a:extLst>
              <a:ext uri="{FF2B5EF4-FFF2-40B4-BE49-F238E27FC236}">
                <a16:creationId xmlns:a16="http://schemas.microsoft.com/office/drawing/2014/main" id="{7138EA39-142E-4B93-A6E5-6EC1027AE858}"/>
              </a:ext>
            </a:extLst>
          </p:cNvPr>
          <p:cNvPicPr>
            <a:picLocks noChangeAspect="1" noChangeArrowheads="1"/>
          </p:cNvPicPr>
          <p:nvPr/>
        </p:nvPicPr>
        <p:blipFill>
          <a:blip r:embed="rId3">
            <a:clrChange>
              <a:clrFrom>
                <a:srgbClr val="ACAF8B"/>
              </a:clrFrom>
              <a:clrTo>
                <a:srgbClr val="ACAF8B">
                  <a:alpha val="0"/>
                </a:srgbClr>
              </a:clrTo>
            </a:clrChange>
            <a:extLst>
              <a:ext uri="{28A0092B-C50C-407E-A947-70E740481C1C}">
                <a14:useLocalDpi xmlns:a14="http://schemas.microsoft.com/office/drawing/2010/main" val="0"/>
              </a:ext>
            </a:extLst>
          </a:blip>
          <a:srcRect l="3679" t="16608" r="3223" b="13748"/>
          <a:stretch>
            <a:fillRect/>
          </a:stretch>
        </p:blipFill>
        <p:spPr bwMode="auto">
          <a:xfrm>
            <a:off x="2112964" y="1627188"/>
            <a:ext cx="8245475"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a:extLst>
              <a:ext uri="{FF2B5EF4-FFF2-40B4-BE49-F238E27FC236}">
                <a16:creationId xmlns:a16="http://schemas.microsoft.com/office/drawing/2014/main" id="{F86A5BBE-8AB4-402C-B38F-E28DE9505938}"/>
              </a:ext>
            </a:extLst>
          </p:cNvPr>
          <p:cNvGrpSpPr>
            <a:grpSpLocks/>
          </p:cNvGrpSpPr>
          <p:nvPr/>
        </p:nvGrpSpPr>
        <p:grpSpPr bwMode="auto">
          <a:xfrm>
            <a:off x="2139950" y="1579563"/>
            <a:ext cx="7912100" cy="4913313"/>
            <a:chOff x="581776" y="1394848"/>
            <a:chExt cx="7911295" cy="4912962"/>
          </a:xfrm>
        </p:grpSpPr>
        <p:pic>
          <p:nvPicPr>
            <p:cNvPr id="43014" name="Picture 1">
              <a:extLst>
                <a:ext uri="{FF2B5EF4-FFF2-40B4-BE49-F238E27FC236}">
                  <a16:creationId xmlns:a16="http://schemas.microsoft.com/office/drawing/2014/main" id="{24E38269-4D10-4093-AD64-069FA449BDC8}"/>
                </a:ext>
              </a:extLst>
            </p:cNvPr>
            <p:cNvPicPr>
              <a:picLocks noChangeAspect="1" noChangeArrowheads="1"/>
            </p:cNvPicPr>
            <p:nvPr/>
          </p:nvPicPr>
          <p:blipFill>
            <a:blip r:embed="rId3">
              <a:clrChange>
                <a:clrFrom>
                  <a:srgbClr val="ACAF8B"/>
                </a:clrFrom>
                <a:clrTo>
                  <a:srgbClr val="ACAF8B">
                    <a:alpha val="0"/>
                  </a:srgbClr>
                </a:clrTo>
              </a:clrChange>
              <a:extLst>
                <a:ext uri="{28A0092B-C50C-407E-A947-70E740481C1C}">
                  <a14:useLocalDpi xmlns:a14="http://schemas.microsoft.com/office/drawing/2010/main" val="0"/>
                </a:ext>
              </a:extLst>
            </a:blip>
            <a:srcRect l="4245" t="16573" r="3789" b="14124"/>
            <a:stretch>
              <a:fillRect/>
            </a:stretch>
          </p:blipFill>
          <p:spPr bwMode="auto">
            <a:xfrm>
              <a:off x="581776" y="1828800"/>
              <a:ext cx="7911295" cy="447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Box 7">
              <a:extLst>
                <a:ext uri="{FF2B5EF4-FFF2-40B4-BE49-F238E27FC236}">
                  <a16:creationId xmlns:a16="http://schemas.microsoft.com/office/drawing/2014/main" id="{71BBC706-1FB8-4362-9C98-9B9C0D536560}"/>
                </a:ext>
              </a:extLst>
            </p:cNvPr>
            <p:cNvSpPr txBox="1">
              <a:spLocks noChangeArrowheads="1"/>
            </p:cNvSpPr>
            <p:nvPr/>
          </p:nvSpPr>
          <p:spPr bwMode="auto">
            <a:xfrm>
              <a:off x="3812010" y="1394848"/>
              <a:ext cx="1033357"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LTWS</a:t>
              </a:r>
            </a:p>
          </p:txBody>
        </p:sp>
      </p:grpSp>
      <p:sp>
        <p:nvSpPr>
          <p:cNvPr id="43012" name="Rectangle 2">
            <a:extLst>
              <a:ext uri="{FF2B5EF4-FFF2-40B4-BE49-F238E27FC236}">
                <a16:creationId xmlns:a16="http://schemas.microsoft.com/office/drawing/2014/main" id="{1A780FB1-6567-48CB-81C4-FE14CFBFF5DB}"/>
              </a:ext>
            </a:extLst>
          </p:cNvPr>
          <p:cNvSpPr>
            <a:spLocks noGrp="1" noChangeArrowheads="1"/>
          </p:cNvSpPr>
          <p:nvPr>
            <p:ph type="title" idx="4294967295"/>
          </p:nvPr>
        </p:nvSpPr>
        <p:spPr>
          <a:xfrm>
            <a:off x="0" y="653137"/>
            <a:ext cx="12192000" cy="461963"/>
          </a:xfrm>
          <a:prstGeom prst="rect">
            <a:avLst/>
          </a:prstGeom>
        </p:spPr>
        <p:txBody>
          <a:bodyPr/>
          <a:lstStyle/>
          <a:p>
            <a:pPr algn="ctr" eaLnBrk="1" hangingPunct="1">
              <a:lnSpc>
                <a:spcPct val="110000"/>
              </a:lnSpc>
            </a:pPr>
            <a:r>
              <a:rPr lang="en-US" altLang="en-US" sz="2400" dirty="0">
                <a:latin typeface="Arial" panose="020B0604020202020204" pitchFamily="34" charset="0"/>
              </a:rPr>
              <a:t>Equipment Description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05B4359-7FF1-4044-8F74-114181E3E43E}"/>
              </a:ext>
            </a:extLst>
          </p:cNvPr>
          <p:cNvSpPr>
            <a:spLocks noGrp="1" noChangeArrowheads="1"/>
          </p:cNvSpPr>
          <p:nvPr>
            <p:ph type="title" idx="4294967295"/>
          </p:nvPr>
        </p:nvSpPr>
        <p:spPr>
          <a:xfrm>
            <a:off x="0" y="642254"/>
            <a:ext cx="12192000" cy="504371"/>
          </a:xfrm>
          <a:prstGeom prst="rect">
            <a:avLst/>
          </a:prstGeom>
        </p:spPr>
        <p:txBody>
          <a:bodyPr/>
          <a:lstStyle/>
          <a:p>
            <a:pPr algn="ctr" eaLnBrk="1" hangingPunct="1">
              <a:lnSpc>
                <a:spcPct val="110000"/>
              </a:lnSpc>
            </a:pPr>
            <a:r>
              <a:rPr lang="en-US" altLang="en-US" sz="2400" dirty="0">
                <a:latin typeface="Arial" panose="020B0604020202020204" pitchFamily="34" charset="0"/>
              </a:rPr>
              <a:t>Equipment Description</a:t>
            </a:r>
          </a:p>
        </p:txBody>
      </p:sp>
      <p:pic>
        <p:nvPicPr>
          <p:cNvPr id="214019" name="Picture 3">
            <a:extLst>
              <a:ext uri="{FF2B5EF4-FFF2-40B4-BE49-F238E27FC236}">
                <a16:creationId xmlns:a16="http://schemas.microsoft.com/office/drawing/2014/main" id="{949FB1FD-CC0D-4055-86E5-D3B65F0E416A}"/>
              </a:ext>
            </a:extLst>
          </p:cNvPr>
          <p:cNvPicPr>
            <a:picLocks noChangeAspect="1" noChangeArrowheads="1"/>
          </p:cNvPicPr>
          <p:nvPr/>
        </p:nvPicPr>
        <p:blipFill>
          <a:blip r:embed="rId3">
            <a:clrChange>
              <a:clrFrom>
                <a:srgbClr val="ACAF8B"/>
              </a:clrFrom>
              <a:clrTo>
                <a:srgbClr val="ACAF8B">
                  <a:alpha val="0"/>
                </a:srgbClr>
              </a:clrTo>
            </a:clrChange>
            <a:extLst>
              <a:ext uri="{28A0092B-C50C-407E-A947-70E740481C1C}">
                <a14:useLocalDpi xmlns:a14="http://schemas.microsoft.com/office/drawing/2010/main" val="0"/>
              </a:ext>
            </a:extLst>
          </a:blip>
          <a:srcRect l="5659" t="17326" r="4071" b="25424"/>
          <a:stretch>
            <a:fillRect/>
          </a:stretch>
        </p:blipFill>
        <p:spPr bwMode="auto">
          <a:xfrm>
            <a:off x="2242343" y="1767779"/>
            <a:ext cx="7707313"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4019"/>
                                        </p:tgtEl>
                                        <p:attrNameLst>
                                          <p:attrName>style.visibility</p:attrName>
                                        </p:attrNameLst>
                                      </p:cBhvr>
                                      <p:to>
                                        <p:strVal val="visible"/>
                                      </p:to>
                                    </p:set>
                                    <p:animEffect transition="in" filter="blinds(horizontal)">
                                      <p:cBhvr>
                                        <p:cTn id="7" dur="500"/>
                                        <p:tgtEl>
                                          <p:spTgt spid="214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3" name="Picture 1">
            <a:extLst>
              <a:ext uri="{FF2B5EF4-FFF2-40B4-BE49-F238E27FC236}">
                <a16:creationId xmlns:a16="http://schemas.microsoft.com/office/drawing/2014/main" id="{35D5733A-6AA9-4FFF-B462-883553257277}"/>
              </a:ext>
            </a:extLst>
          </p:cNvPr>
          <p:cNvPicPr>
            <a:picLocks noChangeAspect="1" noChangeArrowheads="1"/>
          </p:cNvPicPr>
          <p:nvPr/>
        </p:nvPicPr>
        <p:blipFill>
          <a:blip r:embed="rId3">
            <a:clrChange>
              <a:clrFrom>
                <a:srgbClr val="ACAF8B"/>
              </a:clrFrom>
              <a:clrTo>
                <a:srgbClr val="ACAF8B">
                  <a:alpha val="0"/>
                </a:srgbClr>
              </a:clrTo>
            </a:clrChange>
            <a:extLst>
              <a:ext uri="{28A0092B-C50C-407E-A947-70E740481C1C}">
                <a14:useLocalDpi xmlns:a14="http://schemas.microsoft.com/office/drawing/2010/main" val="0"/>
              </a:ext>
            </a:extLst>
          </a:blip>
          <a:srcRect l="12451" t="16196" r="9731" b="20151"/>
          <a:stretch>
            <a:fillRect/>
          </a:stretch>
        </p:blipFill>
        <p:spPr bwMode="auto">
          <a:xfrm>
            <a:off x="2586038" y="1944689"/>
            <a:ext cx="67611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a:extLst>
              <a:ext uri="{FF2B5EF4-FFF2-40B4-BE49-F238E27FC236}">
                <a16:creationId xmlns:a16="http://schemas.microsoft.com/office/drawing/2014/main" id="{824C995B-F978-4CF4-9937-7BA52F904F21}"/>
              </a:ext>
            </a:extLst>
          </p:cNvPr>
          <p:cNvSpPr>
            <a:spLocks noGrp="1" noChangeArrowheads="1"/>
          </p:cNvSpPr>
          <p:nvPr>
            <p:ph type="title" idx="4294967295"/>
          </p:nvPr>
        </p:nvSpPr>
        <p:spPr>
          <a:xfrm>
            <a:off x="0" y="656766"/>
            <a:ext cx="12192000" cy="464574"/>
          </a:xfrm>
          <a:prstGeom prst="rect">
            <a:avLst/>
          </a:prstGeom>
        </p:spPr>
        <p:txBody>
          <a:bodyPr/>
          <a:lstStyle/>
          <a:p>
            <a:pPr algn="ctr" eaLnBrk="1" hangingPunct="1">
              <a:lnSpc>
                <a:spcPct val="110000"/>
              </a:lnSpc>
            </a:pPr>
            <a:r>
              <a:rPr lang="en-US" altLang="en-US" sz="2400" dirty="0">
                <a:ln>
                  <a:noFill/>
                </a:ln>
                <a:latin typeface="Arial" panose="020B0604020202020204" pitchFamily="34" charset="0"/>
              </a:rPr>
              <a:t>Equipment Description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7873"/>
                                        </p:tgtEl>
                                        <p:attrNameLst>
                                          <p:attrName>style.visibility</p:attrName>
                                        </p:attrNameLst>
                                      </p:cBhvr>
                                      <p:to>
                                        <p:strVal val="visible"/>
                                      </p:to>
                                    </p:set>
                                    <p:animEffect transition="in" filter="blinds(horizontal)">
                                      <p:cBhvr>
                                        <p:cTn id="7" dur="500"/>
                                        <p:tgtEl>
                                          <p:spTgt spid="207873"/>
                                        </p:tgtEl>
                                      </p:cBhvr>
                                    </p:animEffect>
                                  </p:childTnLst>
                                  <p:subTnLst>
                                    <p:set>
                                      <p:cBhvr override="childStyle">
                                        <p:cTn dur="1" fill="hold" display="0" masterRel="nextClick" afterEffect="1"/>
                                        <p:tgtEl>
                                          <p:spTgt spid="20787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824C995B-F978-4CF4-9937-7BA52F904F21}"/>
              </a:ext>
            </a:extLst>
          </p:cNvPr>
          <p:cNvSpPr>
            <a:spLocks noGrp="1" noChangeArrowheads="1"/>
          </p:cNvSpPr>
          <p:nvPr>
            <p:ph type="title" idx="4294967295"/>
          </p:nvPr>
        </p:nvSpPr>
        <p:spPr>
          <a:xfrm>
            <a:off x="0" y="656766"/>
            <a:ext cx="12192000" cy="464574"/>
          </a:xfrm>
          <a:prstGeom prst="rect">
            <a:avLst/>
          </a:prstGeom>
        </p:spPr>
        <p:txBody>
          <a:bodyPr/>
          <a:lstStyle/>
          <a:p>
            <a:pPr algn="ctr" eaLnBrk="1" hangingPunct="1">
              <a:lnSpc>
                <a:spcPct val="110000"/>
              </a:lnSpc>
            </a:pPr>
            <a:r>
              <a:rPr lang="en-US" altLang="en-US" sz="2400" dirty="0">
                <a:ln>
                  <a:noFill/>
                </a:ln>
                <a:latin typeface="Arial" panose="020B0604020202020204" pitchFamily="34" charset="0"/>
              </a:rPr>
              <a:t>Equipment Description</a:t>
            </a:r>
          </a:p>
        </p:txBody>
      </p:sp>
      <p:grpSp>
        <p:nvGrpSpPr>
          <p:cNvPr id="2" name="Group 8">
            <a:extLst>
              <a:ext uri="{FF2B5EF4-FFF2-40B4-BE49-F238E27FC236}">
                <a16:creationId xmlns:a16="http://schemas.microsoft.com/office/drawing/2014/main" id="{C621F721-165F-4830-8C90-13F9CC37FBAC}"/>
              </a:ext>
            </a:extLst>
          </p:cNvPr>
          <p:cNvGrpSpPr>
            <a:grpSpLocks/>
          </p:cNvGrpSpPr>
          <p:nvPr/>
        </p:nvGrpSpPr>
        <p:grpSpPr bwMode="auto">
          <a:xfrm>
            <a:off x="1747837" y="1665909"/>
            <a:ext cx="8696325" cy="4360863"/>
            <a:chOff x="328419" y="2034430"/>
            <a:chExt cx="8696318" cy="4360276"/>
          </a:xfrm>
        </p:grpSpPr>
        <p:pic>
          <p:nvPicPr>
            <p:cNvPr id="45062" name="Picture 2">
              <a:extLst>
                <a:ext uri="{FF2B5EF4-FFF2-40B4-BE49-F238E27FC236}">
                  <a16:creationId xmlns:a16="http://schemas.microsoft.com/office/drawing/2014/main" id="{69630D84-9D4D-4C49-8537-EE0B220156D0}"/>
                </a:ext>
              </a:extLst>
            </p:cNvPr>
            <p:cNvPicPr>
              <a:picLocks noChangeAspect="1" noChangeArrowheads="1"/>
            </p:cNvPicPr>
            <p:nvPr/>
          </p:nvPicPr>
          <p:blipFill>
            <a:blip r:embed="rId3">
              <a:clrChange>
                <a:clrFrom>
                  <a:srgbClr val="ACAF8B"/>
                </a:clrFrom>
                <a:clrTo>
                  <a:srgbClr val="ACAF8B">
                    <a:alpha val="0"/>
                  </a:srgbClr>
                </a:clrTo>
              </a:clrChange>
              <a:extLst>
                <a:ext uri="{28A0092B-C50C-407E-A947-70E740481C1C}">
                  <a14:useLocalDpi xmlns:a14="http://schemas.microsoft.com/office/drawing/2010/main" val="0"/>
                </a:ext>
              </a:extLst>
            </a:blip>
            <a:srcRect l="14149" t="53860" r="15956" b="16006"/>
            <a:stretch>
              <a:fillRect/>
            </a:stretch>
          </p:blipFill>
          <p:spPr bwMode="auto">
            <a:xfrm>
              <a:off x="1083204" y="2034430"/>
              <a:ext cx="6689195" cy="398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7">
              <a:extLst>
                <a:ext uri="{FF2B5EF4-FFF2-40B4-BE49-F238E27FC236}">
                  <a16:creationId xmlns:a16="http://schemas.microsoft.com/office/drawing/2014/main" id="{B5364C1A-55B4-4F98-AFCC-ADEBE6694854}"/>
                </a:ext>
              </a:extLst>
            </p:cNvPr>
            <p:cNvSpPr txBox="1">
              <a:spLocks noChangeArrowheads="1"/>
            </p:cNvSpPr>
            <p:nvPr/>
          </p:nvSpPr>
          <p:spPr bwMode="auto">
            <a:xfrm>
              <a:off x="328419" y="6025377"/>
              <a:ext cx="8696318"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1800" b="1" dirty="0">
                  <a:solidFill>
                    <a:srgbClr val="C00000"/>
                  </a:solidFill>
                </a:rPr>
                <a:t>State of Charge INDICATOR ONLY WORKS WITH L91 AA LITHIUM BATTERIES</a:t>
              </a:r>
            </a:p>
          </p:txBody>
        </p:sp>
      </p:grpSp>
    </p:spTree>
    <p:extLst>
      <p:ext uri="{BB962C8B-B14F-4D97-AF65-F5344CB8AC3E}">
        <p14:creationId xmlns:p14="http://schemas.microsoft.com/office/powerpoint/2010/main" val="117891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a:extLst>
              <a:ext uri="{FF2B5EF4-FFF2-40B4-BE49-F238E27FC236}">
                <a16:creationId xmlns:a16="http://schemas.microsoft.com/office/drawing/2014/main" id="{339514A2-29CE-45A4-941B-B6AD5255CD01}"/>
              </a:ext>
            </a:extLst>
          </p:cNvPr>
          <p:cNvPicPr>
            <a:picLocks noChangeAspect="1" noChangeArrowheads="1"/>
          </p:cNvPicPr>
          <p:nvPr/>
        </p:nvPicPr>
        <p:blipFill>
          <a:blip r:embed="rId3">
            <a:clrChange>
              <a:clrFrom>
                <a:srgbClr val="ACAF8B"/>
              </a:clrFrom>
              <a:clrTo>
                <a:srgbClr val="ACAF8B">
                  <a:alpha val="0"/>
                </a:srgbClr>
              </a:clrTo>
            </a:clrChange>
            <a:extLst>
              <a:ext uri="{28A0092B-C50C-407E-A947-70E740481C1C}">
                <a14:useLocalDpi xmlns:a14="http://schemas.microsoft.com/office/drawing/2010/main" val="0"/>
              </a:ext>
            </a:extLst>
          </a:blip>
          <a:srcRect l="64519" t="14313" r="4353" b="52919"/>
          <a:stretch>
            <a:fillRect/>
          </a:stretch>
        </p:blipFill>
        <p:spPr bwMode="auto">
          <a:xfrm>
            <a:off x="4143376" y="1676400"/>
            <a:ext cx="4899025"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Text Box 4">
            <a:extLst>
              <a:ext uri="{FF2B5EF4-FFF2-40B4-BE49-F238E27FC236}">
                <a16:creationId xmlns:a16="http://schemas.microsoft.com/office/drawing/2014/main" id="{86A5A35A-1593-42F1-87D5-E7A0D8F697A0}"/>
              </a:ext>
            </a:extLst>
          </p:cNvPr>
          <p:cNvSpPr txBox="1">
            <a:spLocks noChangeArrowheads="1"/>
          </p:cNvSpPr>
          <p:nvPr/>
        </p:nvSpPr>
        <p:spPr bwMode="auto">
          <a:xfrm>
            <a:off x="6781800" y="1371600"/>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a:t> </a:t>
            </a:r>
            <a:endParaRPr lang="en-US" altLang="en-US">
              <a:latin typeface="Arial Black" panose="020B0A04020102020204" pitchFamily="34" charset="0"/>
            </a:endParaRPr>
          </a:p>
        </p:txBody>
      </p:sp>
      <p:sp>
        <p:nvSpPr>
          <p:cNvPr id="98310" name="Text Box 15">
            <a:extLst>
              <a:ext uri="{FF2B5EF4-FFF2-40B4-BE49-F238E27FC236}">
                <a16:creationId xmlns:a16="http://schemas.microsoft.com/office/drawing/2014/main" id="{0969ACF9-EDA6-4764-9D44-0D896E5B3571}"/>
              </a:ext>
            </a:extLst>
          </p:cNvPr>
          <p:cNvSpPr txBox="1">
            <a:spLocks noChangeArrowheads="1"/>
          </p:cNvSpPr>
          <p:nvPr/>
        </p:nvSpPr>
        <p:spPr bwMode="auto">
          <a:xfrm>
            <a:off x="2209800" y="5715001"/>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a:t>NOTE:  IF BATTERY LOW LIGHT COMES ON AFTER  	  	  INSTALLATION CHECK FOR CORROSION.</a:t>
            </a:r>
          </a:p>
        </p:txBody>
      </p:sp>
      <p:grpSp>
        <p:nvGrpSpPr>
          <p:cNvPr id="2" name="Group 24">
            <a:extLst>
              <a:ext uri="{FF2B5EF4-FFF2-40B4-BE49-F238E27FC236}">
                <a16:creationId xmlns:a16="http://schemas.microsoft.com/office/drawing/2014/main" id="{C201A54E-029D-45F4-A984-FDD7C12DEECE}"/>
              </a:ext>
            </a:extLst>
          </p:cNvPr>
          <p:cNvGrpSpPr>
            <a:grpSpLocks/>
          </p:cNvGrpSpPr>
          <p:nvPr/>
        </p:nvGrpSpPr>
        <p:grpSpPr bwMode="auto">
          <a:xfrm>
            <a:off x="2843213" y="2466976"/>
            <a:ext cx="4710112" cy="2957513"/>
            <a:chOff x="1318648" y="1952785"/>
            <a:chExt cx="4710193" cy="2956882"/>
          </a:xfrm>
        </p:grpSpPr>
        <p:sp>
          <p:nvSpPr>
            <p:cNvPr id="98320" name="Text Box 8">
              <a:extLst>
                <a:ext uri="{FF2B5EF4-FFF2-40B4-BE49-F238E27FC236}">
                  <a16:creationId xmlns:a16="http://schemas.microsoft.com/office/drawing/2014/main" id="{11C4DB80-260D-40A5-BBC2-20AEBC53F147}"/>
                </a:ext>
              </a:extLst>
            </p:cNvPr>
            <p:cNvSpPr txBox="1">
              <a:spLocks noChangeArrowheads="1"/>
            </p:cNvSpPr>
            <p:nvPr/>
          </p:nvSpPr>
          <p:spPr bwMode="auto">
            <a:xfrm>
              <a:off x="1318648" y="4447803"/>
              <a:ext cx="1466875" cy="46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a:t>GASKET</a:t>
              </a:r>
            </a:p>
          </p:txBody>
        </p:sp>
        <p:sp>
          <p:nvSpPr>
            <p:cNvPr id="98321" name="Line 14">
              <a:extLst>
                <a:ext uri="{FF2B5EF4-FFF2-40B4-BE49-F238E27FC236}">
                  <a16:creationId xmlns:a16="http://schemas.microsoft.com/office/drawing/2014/main" id="{8BACD67D-2677-45BA-B332-EB55B81CBB96}"/>
                </a:ext>
              </a:extLst>
            </p:cNvPr>
            <p:cNvSpPr>
              <a:spLocks noChangeShapeType="1"/>
            </p:cNvSpPr>
            <p:nvPr/>
          </p:nvSpPr>
          <p:spPr bwMode="auto">
            <a:xfrm flipV="1">
              <a:off x="2748365" y="1952785"/>
              <a:ext cx="2800027" cy="2789695"/>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anose="020B0604020202020204" pitchFamily="34" charset="0"/>
              </a:endParaRPr>
            </a:p>
          </p:txBody>
        </p:sp>
        <p:sp>
          <p:nvSpPr>
            <p:cNvPr id="98322" name="Line 14">
              <a:extLst>
                <a:ext uri="{FF2B5EF4-FFF2-40B4-BE49-F238E27FC236}">
                  <a16:creationId xmlns:a16="http://schemas.microsoft.com/office/drawing/2014/main" id="{854443DF-CE60-4F53-B5FB-0B29175F356F}"/>
                </a:ext>
              </a:extLst>
            </p:cNvPr>
            <p:cNvSpPr>
              <a:spLocks noChangeShapeType="1"/>
            </p:cNvSpPr>
            <p:nvPr/>
          </p:nvSpPr>
          <p:spPr bwMode="auto">
            <a:xfrm flipV="1">
              <a:off x="2776779" y="2650210"/>
              <a:ext cx="3252062" cy="2120685"/>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anose="020B0604020202020204" pitchFamily="34" charset="0"/>
              </a:endParaRPr>
            </a:p>
          </p:txBody>
        </p:sp>
      </p:grpSp>
      <p:grpSp>
        <p:nvGrpSpPr>
          <p:cNvPr id="3" name="Group 25">
            <a:extLst>
              <a:ext uri="{FF2B5EF4-FFF2-40B4-BE49-F238E27FC236}">
                <a16:creationId xmlns:a16="http://schemas.microsoft.com/office/drawing/2014/main" id="{B66A9B0B-22D9-4583-A17A-D298F405814A}"/>
              </a:ext>
            </a:extLst>
          </p:cNvPr>
          <p:cNvGrpSpPr>
            <a:grpSpLocks/>
          </p:cNvGrpSpPr>
          <p:nvPr/>
        </p:nvGrpSpPr>
        <p:grpSpPr bwMode="auto">
          <a:xfrm>
            <a:off x="7475539" y="2513014"/>
            <a:ext cx="2619375" cy="866775"/>
            <a:chOff x="5951348" y="1999281"/>
            <a:chExt cx="2619968" cy="866614"/>
          </a:xfrm>
        </p:grpSpPr>
        <p:sp>
          <p:nvSpPr>
            <p:cNvPr id="98317" name="Text Box 6">
              <a:extLst>
                <a:ext uri="{FF2B5EF4-FFF2-40B4-BE49-F238E27FC236}">
                  <a16:creationId xmlns:a16="http://schemas.microsoft.com/office/drawing/2014/main" id="{BC4365B5-3AC0-45D5-A3EC-28BE7FCFFFE2}"/>
                </a:ext>
              </a:extLst>
            </p:cNvPr>
            <p:cNvSpPr txBox="1">
              <a:spLocks noChangeArrowheads="1"/>
            </p:cNvSpPr>
            <p:nvPr/>
          </p:nvSpPr>
          <p:spPr bwMode="auto">
            <a:xfrm>
              <a:off x="6710345" y="2408780"/>
              <a:ext cx="1860971" cy="45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a:t>CONTACTS</a:t>
              </a:r>
            </a:p>
          </p:txBody>
        </p:sp>
        <p:sp>
          <p:nvSpPr>
            <p:cNvPr id="98318" name="Line 10">
              <a:extLst>
                <a:ext uri="{FF2B5EF4-FFF2-40B4-BE49-F238E27FC236}">
                  <a16:creationId xmlns:a16="http://schemas.microsoft.com/office/drawing/2014/main" id="{0262BE4C-E2D6-4BEA-BBC3-369D683E6439}"/>
                </a:ext>
              </a:extLst>
            </p:cNvPr>
            <p:cNvSpPr>
              <a:spLocks noChangeShapeType="1"/>
            </p:cNvSpPr>
            <p:nvPr/>
          </p:nvSpPr>
          <p:spPr bwMode="auto">
            <a:xfrm flipH="1" flipV="1">
              <a:off x="5951348" y="1999281"/>
              <a:ext cx="821410" cy="650929"/>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anose="020B0604020202020204" pitchFamily="34" charset="0"/>
              </a:endParaRPr>
            </a:p>
          </p:txBody>
        </p:sp>
        <p:sp>
          <p:nvSpPr>
            <p:cNvPr id="98319" name="Line 10">
              <a:extLst>
                <a:ext uri="{FF2B5EF4-FFF2-40B4-BE49-F238E27FC236}">
                  <a16:creationId xmlns:a16="http://schemas.microsoft.com/office/drawing/2014/main" id="{DE1C7560-6917-493A-8106-ED8BAFD6161E}"/>
                </a:ext>
              </a:extLst>
            </p:cNvPr>
            <p:cNvSpPr>
              <a:spLocks noChangeShapeType="1"/>
            </p:cNvSpPr>
            <p:nvPr/>
          </p:nvSpPr>
          <p:spPr bwMode="auto">
            <a:xfrm flipH="1" flipV="1">
              <a:off x="6245817" y="2417736"/>
              <a:ext cx="526942" cy="278969"/>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anose="020B0604020202020204" pitchFamily="34" charset="0"/>
              </a:endParaRPr>
            </a:p>
          </p:txBody>
        </p:sp>
      </p:grpSp>
      <p:grpSp>
        <p:nvGrpSpPr>
          <p:cNvPr id="4" name="Group 22">
            <a:extLst>
              <a:ext uri="{FF2B5EF4-FFF2-40B4-BE49-F238E27FC236}">
                <a16:creationId xmlns:a16="http://schemas.microsoft.com/office/drawing/2014/main" id="{B3564747-559B-404C-9504-09BEF130E885}"/>
              </a:ext>
            </a:extLst>
          </p:cNvPr>
          <p:cNvGrpSpPr>
            <a:grpSpLocks/>
          </p:cNvGrpSpPr>
          <p:nvPr/>
        </p:nvGrpSpPr>
        <p:grpSpPr bwMode="auto">
          <a:xfrm>
            <a:off x="1524000" y="2209800"/>
            <a:ext cx="3270250" cy="1373188"/>
            <a:chOff x="0" y="1695773"/>
            <a:chExt cx="3270142" cy="1372891"/>
          </a:xfrm>
        </p:grpSpPr>
        <p:sp>
          <p:nvSpPr>
            <p:cNvPr id="98314" name="Text Box 9">
              <a:extLst>
                <a:ext uri="{FF2B5EF4-FFF2-40B4-BE49-F238E27FC236}">
                  <a16:creationId xmlns:a16="http://schemas.microsoft.com/office/drawing/2014/main" id="{95662BA0-3C1D-4C1B-B883-E6C4343562B4}"/>
                </a:ext>
              </a:extLst>
            </p:cNvPr>
            <p:cNvSpPr txBox="1">
              <a:spLocks noChangeArrowheads="1"/>
            </p:cNvSpPr>
            <p:nvPr/>
          </p:nvSpPr>
          <p:spPr bwMode="auto">
            <a:xfrm>
              <a:off x="0" y="1695773"/>
              <a:ext cx="1911287" cy="90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BATTERY</a:t>
              </a:r>
            </a:p>
            <a:p>
              <a:pPr algn="ctr" eaLnBrk="1" hangingPunct="1">
                <a:spcBef>
                  <a:spcPct val="20000"/>
                </a:spcBef>
              </a:pPr>
              <a:r>
                <a:rPr lang="en-US" altLang="en-US" dirty="0"/>
                <a:t>CASSETTE </a:t>
              </a:r>
            </a:p>
          </p:txBody>
        </p:sp>
        <p:sp>
          <p:nvSpPr>
            <p:cNvPr id="98315" name="Line 13">
              <a:extLst>
                <a:ext uri="{FF2B5EF4-FFF2-40B4-BE49-F238E27FC236}">
                  <a16:creationId xmlns:a16="http://schemas.microsoft.com/office/drawing/2014/main" id="{5CCAFA15-DDA2-4A42-BE1F-363EDEE9487A}"/>
                </a:ext>
              </a:extLst>
            </p:cNvPr>
            <p:cNvSpPr>
              <a:spLocks noChangeShapeType="1"/>
            </p:cNvSpPr>
            <p:nvPr/>
          </p:nvSpPr>
          <p:spPr bwMode="auto">
            <a:xfrm>
              <a:off x="1760350" y="2214965"/>
              <a:ext cx="1447800" cy="45719"/>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anose="020B0604020202020204" pitchFamily="34" charset="0"/>
              </a:endParaRPr>
            </a:p>
          </p:txBody>
        </p:sp>
        <p:sp>
          <p:nvSpPr>
            <p:cNvPr id="98316" name="Line 14">
              <a:extLst>
                <a:ext uri="{FF2B5EF4-FFF2-40B4-BE49-F238E27FC236}">
                  <a16:creationId xmlns:a16="http://schemas.microsoft.com/office/drawing/2014/main" id="{CD92C6B5-8871-41AE-BE10-A83A67E0E5BB}"/>
                </a:ext>
              </a:extLst>
            </p:cNvPr>
            <p:cNvSpPr>
              <a:spLocks noChangeShapeType="1"/>
            </p:cNvSpPr>
            <p:nvPr/>
          </p:nvSpPr>
          <p:spPr bwMode="auto">
            <a:xfrm>
              <a:off x="1782305" y="2247254"/>
              <a:ext cx="1487837" cy="821410"/>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anose="020B0604020202020204" pitchFamily="34" charset="0"/>
              </a:endParaRPr>
            </a:p>
          </p:txBody>
        </p:sp>
      </p:grpSp>
      <p:sp>
        <p:nvSpPr>
          <p:cNvPr id="19" name="Text Box 1035">
            <a:extLst>
              <a:ext uri="{FF2B5EF4-FFF2-40B4-BE49-F238E27FC236}">
                <a16:creationId xmlns:a16="http://schemas.microsoft.com/office/drawing/2014/main" id="{676524FA-FD62-4B0F-A528-F2D459C6C822}"/>
              </a:ext>
            </a:extLst>
          </p:cNvPr>
          <p:cNvSpPr txBox="1">
            <a:spLocks noChangeArrowheads="1"/>
          </p:cNvSpPr>
          <p:nvPr/>
        </p:nvSpPr>
        <p:spPr bwMode="auto">
          <a:xfrm>
            <a:off x="0" y="653960"/>
            <a:ext cx="12192000" cy="461653"/>
          </a:xfrm>
          <a:prstGeom prst="rect">
            <a:avLst/>
          </a:prstGeom>
          <a:noFill/>
          <a:ln>
            <a:noFill/>
          </a:ln>
        </p:spPr>
        <p:txBody>
          <a:bodyPr wrap="square"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PMCS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A3B90EEA-FE6D-474A-9497-931248C4B72D}"/>
              </a:ext>
            </a:extLst>
          </p:cNvPr>
          <p:cNvSpPr>
            <a:spLocks noGrp="1" noChangeArrowheads="1"/>
          </p:cNvSpPr>
          <p:nvPr>
            <p:ph type="title" idx="4294967295"/>
          </p:nvPr>
        </p:nvSpPr>
        <p:spPr>
          <a:xfrm>
            <a:off x="0" y="602345"/>
            <a:ext cx="12192000" cy="529772"/>
          </a:xfrm>
          <a:prstGeom prst="rect">
            <a:avLst/>
          </a:prstGeom>
        </p:spPr>
        <p:txBody>
          <a:bodyPr/>
          <a:lstStyle/>
          <a:p>
            <a:pPr algn="ctr" eaLnBrk="1" hangingPunct="1"/>
            <a:r>
              <a:rPr lang="en-US" altLang="en-US" sz="2400" dirty="0">
                <a:latin typeface="Arial" panose="020B0604020202020204" pitchFamily="34" charset="0"/>
              </a:rPr>
              <a:t>TLO</a:t>
            </a:r>
          </a:p>
        </p:txBody>
      </p:sp>
      <p:sp>
        <p:nvSpPr>
          <p:cNvPr id="18436" name="Rectangle 2">
            <a:extLst>
              <a:ext uri="{FF2B5EF4-FFF2-40B4-BE49-F238E27FC236}">
                <a16:creationId xmlns:a16="http://schemas.microsoft.com/office/drawing/2014/main" id="{8780C8EE-9745-4DD7-A07C-8B86F653062C}"/>
              </a:ext>
            </a:extLst>
          </p:cNvPr>
          <p:cNvSpPr>
            <a:spLocks noChangeArrowheads="1"/>
          </p:cNvSpPr>
          <p:nvPr/>
        </p:nvSpPr>
        <p:spPr bwMode="auto">
          <a:xfrm>
            <a:off x="2614385" y="2210936"/>
            <a:ext cx="696322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Wingdings" panose="05000000000000000000" pitchFamily="2" charset="2"/>
              <a:buNone/>
            </a:pPr>
            <a:r>
              <a:rPr lang="en-US" altLang="en-US" sz="2000" u="sng" dirty="0"/>
              <a:t>Action</a:t>
            </a:r>
            <a:r>
              <a:rPr lang="en-US" altLang="en-US" sz="2000" dirty="0"/>
              <a:t>:  Employ a AN/PAS-13D series Thermal Sight. </a:t>
            </a:r>
          </a:p>
          <a:p>
            <a:pPr algn="ctr" eaLnBrk="1" hangingPunct="1">
              <a:spcBef>
                <a:spcPct val="20000"/>
              </a:spcBef>
              <a:buFont typeface="Wingdings" panose="05000000000000000000" pitchFamily="2" charset="2"/>
              <a:buNone/>
            </a:pPr>
            <a:endParaRPr lang="en-US" altLang="en-US" sz="2000" dirty="0"/>
          </a:p>
          <a:p>
            <a:pPr eaLnBrk="1" hangingPunct="1">
              <a:spcBef>
                <a:spcPct val="20000"/>
              </a:spcBef>
              <a:buFont typeface="Wingdings" panose="05000000000000000000" pitchFamily="2" charset="2"/>
              <a:buNone/>
            </a:pPr>
            <a:r>
              <a:rPr lang="en-US" altLang="en-US" sz="2000" u="sng" dirty="0"/>
              <a:t>Conditions</a:t>
            </a:r>
            <a:r>
              <a:rPr lang="en-US" altLang="en-US" sz="2000" dirty="0"/>
              <a:t>:  Given a fully operational AN/PAS-13D series Thermal Sight, M4A1 Carbine, M855A1 ammunition, and a 25 meter zero range. </a:t>
            </a:r>
          </a:p>
          <a:p>
            <a:pPr algn="ctr" eaLnBrk="1" hangingPunct="1">
              <a:spcBef>
                <a:spcPct val="20000"/>
              </a:spcBef>
              <a:buFont typeface="Wingdings" panose="05000000000000000000" pitchFamily="2" charset="2"/>
              <a:buNone/>
            </a:pPr>
            <a:endParaRPr lang="en-US" altLang="en-US" sz="2000" dirty="0"/>
          </a:p>
          <a:p>
            <a:pPr eaLnBrk="1" hangingPunct="1">
              <a:spcBef>
                <a:spcPct val="20000"/>
              </a:spcBef>
              <a:buFont typeface="Wingdings" panose="05000000000000000000" pitchFamily="2" charset="2"/>
              <a:buNone/>
            </a:pPr>
            <a:r>
              <a:rPr lang="en-US" altLang="en-US" sz="2000" u="sng" dirty="0"/>
              <a:t>Standards</a:t>
            </a:r>
            <a:r>
              <a:rPr lang="en-US" altLang="en-US" sz="2000" dirty="0"/>
              <a:t>:  Qualify with the AN/PAS-13D series Thermal Sight IAW TM11-5855-324-10 </a:t>
            </a:r>
          </a:p>
          <a:p>
            <a:pPr eaLnBrk="1" hangingPunct="1"/>
            <a:endParaRPr lang="en-US" alt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0BDEDDBD-E760-438F-8775-C8AFEDF41F7F}"/>
              </a:ext>
            </a:extLst>
          </p:cNvPr>
          <p:cNvSpPr>
            <a:spLocks noGrp="1" noChangeArrowheads="1"/>
          </p:cNvSpPr>
          <p:nvPr>
            <p:ph type="title" idx="4294967295"/>
          </p:nvPr>
        </p:nvSpPr>
        <p:spPr>
          <a:xfrm>
            <a:off x="0" y="660396"/>
            <a:ext cx="12192000" cy="457204"/>
          </a:xfrm>
          <a:prstGeom prst="rect">
            <a:avLst/>
          </a:prstGeom>
        </p:spPr>
        <p:txBody>
          <a:bodyPr/>
          <a:lstStyle/>
          <a:p>
            <a:pPr algn="ctr" eaLnBrk="1" hangingPunct="1">
              <a:lnSpc>
                <a:spcPct val="110000"/>
              </a:lnSpc>
            </a:pPr>
            <a:r>
              <a:rPr lang="en-US" altLang="en-US" sz="2400" dirty="0">
                <a:ln>
                  <a:noFill/>
                </a:ln>
                <a:latin typeface="Arial" panose="020B0604020202020204" pitchFamily="34" charset="0"/>
              </a:rPr>
              <a:t>Equipment Description </a:t>
            </a:r>
          </a:p>
        </p:txBody>
      </p:sp>
      <p:pic>
        <p:nvPicPr>
          <p:cNvPr id="46084" name="Picture 1">
            <a:extLst>
              <a:ext uri="{FF2B5EF4-FFF2-40B4-BE49-F238E27FC236}">
                <a16:creationId xmlns:a16="http://schemas.microsoft.com/office/drawing/2014/main" id="{3A95119A-D032-4DF3-841B-120207138B41}"/>
              </a:ext>
            </a:extLst>
          </p:cNvPr>
          <p:cNvPicPr>
            <a:picLocks noChangeAspect="1" noChangeArrowheads="1"/>
          </p:cNvPicPr>
          <p:nvPr/>
        </p:nvPicPr>
        <p:blipFill>
          <a:blip r:embed="rId3">
            <a:clrChange>
              <a:clrFrom>
                <a:srgbClr val="ACAF8B"/>
              </a:clrFrom>
              <a:clrTo>
                <a:srgbClr val="ACAF8B">
                  <a:alpha val="0"/>
                </a:srgbClr>
              </a:clrTo>
            </a:clrChange>
            <a:extLst>
              <a:ext uri="{28A0092B-C50C-407E-A947-70E740481C1C}">
                <a14:useLocalDpi xmlns:a14="http://schemas.microsoft.com/office/drawing/2010/main" val="0"/>
              </a:ext>
            </a:extLst>
          </a:blip>
          <a:srcRect l="14716" t="13936" r="14542" b="12994"/>
          <a:stretch>
            <a:fillRect/>
          </a:stretch>
        </p:blipFill>
        <p:spPr bwMode="auto">
          <a:xfrm>
            <a:off x="3275014" y="1797051"/>
            <a:ext cx="57816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40C4341B-E21D-492B-BC78-CA599B681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22" t="15443" r="10297" b="14877"/>
          <a:stretch>
            <a:fillRect/>
          </a:stretch>
        </p:blipFill>
        <p:spPr bwMode="auto">
          <a:xfrm>
            <a:off x="2985408" y="1178379"/>
            <a:ext cx="73437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a:extLst>
              <a:ext uri="{FF2B5EF4-FFF2-40B4-BE49-F238E27FC236}">
                <a16:creationId xmlns:a16="http://schemas.microsoft.com/office/drawing/2014/main" id="{D5FAFA99-48BC-4AD7-BEA6-B61ADB60D938}"/>
              </a:ext>
            </a:extLst>
          </p:cNvPr>
          <p:cNvSpPr>
            <a:spLocks noChangeArrowheads="1"/>
          </p:cNvSpPr>
          <p:nvPr/>
        </p:nvSpPr>
        <p:spPr bwMode="auto">
          <a:xfrm>
            <a:off x="0" y="653138"/>
            <a:ext cx="12192000" cy="414337"/>
          </a:xfrm>
          <a:prstGeom prst="rect">
            <a:avLst/>
          </a:prstGeom>
          <a:noFill/>
          <a:ln w="9525">
            <a:noFill/>
            <a:miter lim="800000"/>
            <a:headEnd/>
            <a:tailEnd/>
          </a:ln>
        </p:spPr>
        <p:txBody>
          <a:bodyPr lIns="91429" tIns="45714" rIns="91429" bIns="45714" anchor="ctr"/>
          <a:lstStyle/>
          <a:p>
            <a:pPr algn="ctr">
              <a:spcBef>
                <a:spcPct val="20000"/>
              </a:spcBef>
              <a:defRPr/>
            </a:pPr>
            <a:endParaRPr lang="en-US" sz="2400" dirty="0">
              <a:effectLst>
                <a:outerShdw blurRad="38100" dist="38100" dir="2700000" algn="tl">
                  <a:srgbClr val="000000"/>
                </a:outerShdw>
              </a:effectLst>
              <a:latin typeface="Arial" charset="0"/>
              <a:cs typeface="Arial" charset="0"/>
            </a:endParaRPr>
          </a:p>
          <a:p>
            <a:pPr algn="ctr">
              <a:spcBef>
                <a:spcPct val="20000"/>
              </a:spcBef>
              <a:defRPr/>
            </a:pPr>
            <a:endParaRPr lang="en-US" sz="2400" dirty="0">
              <a:effectLst>
                <a:outerShdw blurRad="38100" dist="38100" dir="2700000" algn="tl">
                  <a:srgbClr val="000000"/>
                </a:outerShdw>
              </a:effectLst>
              <a:latin typeface="Arial" charset="0"/>
              <a:cs typeface="Arial" charset="0"/>
            </a:endParaRPr>
          </a:p>
          <a:p>
            <a:pPr algn="ctr">
              <a:spcBef>
                <a:spcPct val="20000"/>
              </a:spcBef>
              <a:defRPr/>
            </a:pPr>
            <a:r>
              <a:rPr lang="en-US" sz="2400" dirty="0">
                <a:latin typeface="Arial" charset="0"/>
                <a:cs typeface="Arial" charset="0"/>
              </a:rPr>
              <a:t>CONTROLS</a:t>
            </a:r>
          </a:p>
          <a:p>
            <a:pPr algn="ctr">
              <a:spcBef>
                <a:spcPct val="20000"/>
              </a:spcBef>
              <a:defRPr/>
            </a:pPr>
            <a:endParaRPr lang="en-US" sz="2400" dirty="0">
              <a:effectLst>
                <a:outerShdw blurRad="38100" dist="38100" dir="2700000" algn="tl">
                  <a:srgbClr val="000000"/>
                </a:outerShdw>
              </a:effectLst>
              <a:latin typeface="Arial" charset="0"/>
              <a:cs typeface="Arial" charset="0"/>
            </a:endParaRPr>
          </a:p>
          <a:p>
            <a:pPr algn="ctr">
              <a:spcBef>
                <a:spcPct val="20000"/>
              </a:spcBef>
              <a:defRPr/>
            </a:pPr>
            <a:r>
              <a:rPr lang="en-US" sz="2400" dirty="0">
                <a:latin typeface="Arial" charset="0"/>
                <a:cs typeface="Arial" charset="0"/>
              </a:rPr>
              <a:t> </a:t>
            </a:r>
            <a:endParaRPr lang="en-US" sz="2400" dirty="0">
              <a:effectLst>
                <a:outerShdw blurRad="38100" dist="38100" dir="2700000" algn="tl">
                  <a:srgbClr val="000000"/>
                </a:outerShdw>
              </a:effectLst>
              <a:latin typeface="Arial" charset="0"/>
              <a:cs typeface="Arial" charset="0"/>
            </a:endParaRPr>
          </a:p>
        </p:txBody>
      </p:sp>
      <p:pic>
        <p:nvPicPr>
          <p:cNvPr id="50181" name="Picture 5">
            <a:extLst>
              <a:ext uri="{FF2B5EF4-FFF2-40B4-BE49-F238E27FC236}">
                <a16:creationId xmlns:a16="http://schemas.microsoft.com/office/drawing/2014/main" id="{23F70C7F-CF50-4B35-B2A8-E21FA2982F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133" y="1178379"/>
            <a:ext cx="143827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BD7AD07F-ABD9-4D5C-8EC6-02ABE60453B5}"/>
              </a:ext>
            </a:extLst>
          </p:cNvPr>
          <p:cNvSpPr txBox="1">
            <a:spLocks noChangeArrowheads="1"/>
          </p:cNvSpPr>
          <p:nvPr/>
        </p:nvSpPr>
        <p:spPr bwMode="auto">
          <a:xfrm>
            <a:off x="-10432" y="4479926"/>
            <a:ext cx="60213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100" b="1" dirty="0">
                <a:solidFill>
                  <a:schemeClr val="bg1"/>
                </a:solidFill>
              </a:rPr>
              <a:t>Hold FOV / MODE to access the menu system</a:t>
            </a:r>
          </a:p>
        </p:txBody>
      </p:sp>
      <p:sp>
        <p:nvSpPr>
          <p:cNvPr id="9" name="TextBox 8">
            <a:extLst>
              <a:ext uri="{FF2B5EF4-FFF2-40B4-BE49-F238E27FC236}">
                <a16:creationId xmlns:a16="http://schemas.microsoft.com/office/drawing/2014/main" id="{CD1C6109-B950-45DF-9CCB-901AA292FA91}"/>
              </a:ext>
            </a:extLst>
          </p:cNvPr>
          <p:cNvSpPr txBox="1">
            <a:spLocks noChangeArrowheads="1"/>
          </p:cNvSpPr>
          <p:nvPr/>
        </p:nvSpPr>
        <p:spPr bwMode="auto">
          <a:xfrm>
            <a:off x="-10432" y="4893923"/>
            <a:ext cx="74787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100" b="1" dirty="0">
                <a:solidFill>
                  <a:schemeClr val="bg1"/>
                </a:solidFill>
              </a:rPr>
              <a:t>Use the GAIN / BRT buttons to scroll through sub-menus</a:t>
            </a:r>
          </a:p>
        </p:txBody>
      </p:sp>
      <p:sp>
        <p:nvSpPr>
          <p:cNvPr id="10" name="TextBox 9">
            <a:extLst>
              <a:ext uri="{FF2B5EF4-FFF2-40B4-BE49-F238E27FC236}">
                <a16:creationId xmlns:a16="http://schemas.microsoft.com/office/drawing/2014/main" id="{DB00BAC5-A462-4215-A503-A28F4856AB08}"/>
              </a:ext>
            </a:extLst>
          </p:cNvPr>
          <p:cNvSpPr txBox="1">
            <a:spLocks noChangeArrowheads="1"/>
          </p:cNvSpPr>
          <p:nvPr/>
        </p:nvSpPr>
        <p:spPr bwMode="auto">
          <a:xfrm>
            <a:off x="-10432" y="5255870"/>
            <a:ext cx="63960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100" b="1" dirty="0">
                <a:solidFill>
                  <a:schemeClr val="bg1"/>
                </a:solidFill>
              </a:rPr>
              <a:t>Use the FOV/MODE button to select MENU items</a:t>
            </a:r>
          </a:p>
        </p:txBody>
      </p:sp>
      <p:sp>
        <p:nvSpPr>
          <p:cNvPr id="11" name="TextBox 10">
            <a:extLst>
              <a:ext uri="{FF2B5EF4-FFF2-40B4-BE49-F238E27FC236}">
                <a16:creationId xmlns:a16="http://schemas.microsoft.com/office/drawing/2014/main" id="{00B3A2F3-5AE0-4C80-8656-FCD09544E755}"/>
              </a:ext>
            </a:extLst>
          </p:cNvPr>
          <p:cNvSpPr txBox="1">
            <a:spLocks noChangeArrowheads="1"/>
          </p:cNvSpPr>
          <p:nvPr/>
        </p:nvSpPr>
        <p:spPr bwMode="auto">
          <a:xfrm>
            <a:off x="-10432" y="5601833"/>
            <a:ext cx="89344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100" b="1" dirty="0">
                <a:solidFill>
                  <a:schemeClr val="bg1"/>
                </a:solidFill>
              </a:rPr>
              <a:t>Selecting the Up Arrow will return the user to the display main menu</a:t>
            </a:r>
          </a:p>
        </p:txBody>
      </p:sp>
      <p:sp>
        <p:nvSpPr>
          <p:cNvPr id="12" name="TextBox 11">
            <a:extLst>
              <a:ext uri="{FF2B5EF4-FFF2-40B4-BE49-F238E27FC236}">
                <a16:creationId xmlns:a16="http://schemas.microsoft.com/office/drawing/2014/main" id="{FD6FF3A0-3402-44B9-9334-CA14F3F38FED}"/>
              </a:ext>
            </a:extLst>
          </p:cNvPr>
          <p:cNvSpPr txBox="1">
            <a:spLocks noChangeArrowheads="1"/>
          </p:cNvSpPr>
          <p:nvPr/>
        </p:nvSpPr>
        <p:spPr bwMode="auto">
          <a:xfrm>
            <a:off x="-10432" y="5928521"/>
            <a:ext cx="88249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100" b="1" dirty="0">
                <a:solidFill>
                  <a:schemeClr val="bg1"/>
                </a:solidFill>
              </a:rPr>
              <a:t>Selecting the X function allows the user to exit all on-screen menus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2">
            <a:extLst>
              <a:ext uri="{FF2B5EF4-FFF2-40B4-BE49-F238E27FC236}">
                <a16:creationId xmlns:a16="http://schemas.microsoft.com/office/drawing/2014/main" id="{F0FF7A5C-15BB-48F3-8565-9735CAD05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581" t="19209" r="59534" b="18645"/>
          <a:stretch>
            <a:fillRect/>
          </a:stretch>
        </p:blipFill>
        <p:spPr bwMode="auto">
          <a:xfrm>
            <a:off x="1524001" y="914400"/>
            <a:ext cx="1457325"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a:extLst>
              <a:ext uri="{FF2B5EF4-FFF2-40B4-BE49-F238E27FC236}">
                <a16:creationId xmlns:a16="http://schemas.microsoft.com/office/drawing/2014/main" id="{BBF24072-214B-400F-9D74-7EB6743A4EF4}"/>
              </a:ext>
            </a:extLst>
          </p:cNvPr>
          <p:cNvCxnSpPr>
            <a:cxnSpLocks/>
            <a:stCxn id="51207" idx="1"/>
          </p:cNvCxnSpPr>
          <p:nvPr/>
        </p:nvCxnSpPr>
        <p:spPr bwMode="auto">
          <a:xfrm flipH="1">
            <a:off x="2590798" y="2897190"/>
            <a:ext cx="1457326" cy="4278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3AB7DCD-AC53-44C2-B483-2F6FB4CAC281}"/>
              </a:ext>
            </a:extLst>
          </p:cNvPr>
          <p:cNvCxnSpPr>
            <a:cxnSpLocks/>
            <a:stCxn id="51208" idx="1"/>
          </p:cNvCxnSpPr>
          <p:nvPr/>
        </p:nvCxnSpPr>
        <p:spPr bwMode="auto">
          <a:xfrm flipH="1" flipV="1">
            <a:off x="2590798" y="3960811"/>
            <a:ext cx="1524001" cy="625648"/>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C8A5A93-48E9-4F76-A209-9C8792B85B75}"/>
              </a:ext>
            </a:extLst>
          </p:cNvPr>
          <p:cNvCxnSpPr>
            <a:cxnSpLocks/>
            <a:stCxn id="51210" idx="1"/>
          </p:cNvCxnSpPr>
          <p:nvPr/>
        </p:nvCxnSpPr>
        <p:spPr bwMode="auto">
          <a:xfrm flipH="1" flipV="1">
            <a:off x="2481943" y="4988093"/>
            <a:ext cx="1632856" cy="865134"/>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1207" name="TextBox 33">
            <a:extLst>
              <a:ext uri="{FF2B5EF4-FFF2-40B4-BE49-F238E27FC236}">
                <a16:creationId xmlns:a16="http://schemas.microsoft.com/office/drawing/2014/main" id="{367722EB-EAB5-489F-862C-706B54D7BC95}"/>
              </a:ext>
            </a:extLst>
          </p:cNvPr>
          <p:cNvSpPr txBox="1">
            <a:spLocks noChangeArrowheads="1"/>
          </p:cNvSpPr>
          <p:nvPr/>
        </p:nvSpPr>
        <p:spPr bwMode="auto">
          <a:xfrm>
            <a:off x="4048124" y="2235202"/>
            <a:ext cx="48117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t>WHEN MENU IS OFF, THIS WILL </a:t>
            </a:r>
          </a:p>
          <a:p>
            <a:pPr eaLnBrk="1" hangingPunct="1"/>
            <a:r>
              <a:rPr lang="en-US" altLang="en-US" sz="2000" dirty="0"/>
              <a:t>ADJUST YOUR LEVEL OF GAIN. GAIN </a:t>
            </a:r>
          </a:p>
          <a:p>
            <a:pPr eaLnBrk="1" hangingPunct="1"/>
            <a:r>
              <a:rPr lang="en-US" altLang="en-US" sz="2000" dirty="0"/>
              <a:t>AFFECTS THE TWS SENSETIVITY TO </a:t>
            </a:r>
          </a:p>
          <a:p>
            <a:pPr eaLnBrk="1" hangingPunct="1"/>
            <a:r>
              <a:rPr lang="en-US" altLang="en-US" sz="2000" dirty="0"/>
              <a:t>DIFFERENT TEMPERATURES.</a:t>
            </a:r>
          </a:p>
        </p:txBody>
      </p:sp>
      <p:sp>
        <p:nvSpPr>
          <p:cNvPr id="51208" name="TextBox 37">
            <a:extLst>
              <a:ext uri="{FF2B5EF4-FFF2-40B4-BE49-F238E27FC236}">
                <a16:creationId xmlns:a16="http://schemas.microsoft.com/office/drawing/2014/main" id="{2E8F7F20-B1EE-42F4-8FEB-E8F21BC90B8E}"/>
              </a:ext>
            </a:extLst>
          </p:cNvPr>
          <p:cNvSpPr txBox="1">
            <a:spLocks noChangeArrowheads="1"/>
          </p:cNvSpPr>
          <p:nvPr/>
        </p:nvSpPr>
        <p:spPr bwMode="auto">
          <a:xfrm>
            <a:off x="4114799" y="3770484"/>
            <a:ext cx="6553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t>WHEN MENU IS OFF, THIS WILL </a:t>
            </a:r>
          </a:p>
          <a:p>
            <a:pPr eaLnBrk="1" hangingPunct="1"/>
            <a:r>
              <a:rPr lang="en-US" altLang="en-US" sz="2000" dirty="0"/>
              <a:t>ADJUST YOUR DISPLAY SCREENS BRIGHTNESS. </a:t>
            </a:r>
          </a:p>
          <a:p>
            <a:pPr eaLnBrk="1" hangingPunct="1"/>
            <a:r>
              <a:rPr lang="en-US" altLang="en-US" sz="2000" dirty="0"/>
              <a:t>BRIGHTNESS DOES NOT AFFECT THE THERMAL </a:t>
            </a:r>
          </a:p>
          <a:p>
            <a:pPr eaLnBrk="1" hangingPunct="1"/>
            <a:r>
              <a:rPr lang="en-US" altLang="en-US" sz="2000" dirty="0"/>
              <a:t>SCENE, ONLY THE BRIGHTNESS OF THE DISPLAY SCREEN.</a:t>
            </a:r>
          </a:p>
        </p:txBody>
      </p:sp>
      <p:sp>
        <p:nvSpPr>
          <p:cNvPr id="51210" name="TextBox 48">
            <a:extLst>
              <a:ext uri="{FF2B5EF4-FFF2-40B4-BE49-F238E27FC236}">
                <a16:creationId xmlns:a16="http://schemas.microsoft.com/office/drawing/2014/main" id="{04B49F4E-7344-4463-A5B5-3FCC5AC789DF}"/>
              </a:ext>
            </a:extLst>
          </p:cNvPr>
          <p:cNvSpPr txBox="1">
            <a:spLocks noChangeArrowheads="1"/>
          </p:cNvSpPr>
          <p:nvPr/>
        </p:nvSpPr>
        <p:spPr bwMode="auto">
          <a:xfrm>
            <a:off x="4114799" y="5499214"/>
            <a:ext cx="441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t>PRESS TO ADJUST POLARITY FROM WHITE HOT TO BLACK HOT</a:t>
            </a:r>
          </a:p>
        </p:txBody>
      </p:sp>
      <p:sp>
        <p:nvSpPr>
          <p:cNvPr id="16" name="Rectangle 2">
            <a:extLst>
              <a:ext uri="{FF2B5EF4-FFF2-40B4-BE49-F238E27FC236}">
                <a16:creationId xmlns:a16="http://schemas.microsoft.com/office/drawing/2014/main" id="{20792D97-6E46-40DB-B2C8-56251515204E}"/>
              </a:ext>
            </a:extLst>
          </p:cNvPr>
          <p:cNvSpPr>
            <a:spLocks noChangeArrowheads="1"/>
          </p:cNvSpPr>
          <p:nvPr/>
        </p:nvSpPr>
        <p:spPr bwMode="auto">
          <a:xfrm>
            <a:off x="0" y="653138"/>
            <a:ext cx="12192000" cy="414337"/>
          </a:xfrm>
          <a:prstGeom prst="rect">
            <a:avLst/>
          </a:prstGeom>
          <a:noFill/>
          <a:ln w="9525">
            <a:noFill/>
            <a:miter lim="800000"/>
            <a:headEnd/>
            <a:tailEnd/>
          </a:ln>
        </p:spPr>
        <p:txBody>
          <a:bodyPr lIns="91429" tIns="45714" rIns="91429" bIns="45714" anchor="ctr"/>
          <a:lstStyle/>
          <a:p>
            <a:pPr algn="ctr">
              <a:spcBef>
                <a:spcPct val="20000"/>
              </a:spcBef>
              <a:defRPr/>
            </a:pPr>
            <a:endParaRPr lang="en-US" sz="2400" dirty="0">
              <a:effectLst>
                <a:outerShdw blurRad="38100" dist="38100" dir="2700000" algn="tl">
                  <a:srgbClr val="000000"/>
                </a:outerShdw>
              </a:effectLst>
              <a:latin typeface="Arial" charset="0"/>
              <a:cs typeface="Arial" charset="0"/>
            </a:endParaRPr>
          </a:p>
          <a:p>
            <a:pPr algn="ctr">
              <a:spcBef>
                <a:spcPct val="20000"/>
              </a:spcBef>
              <a:defRPr/>
            </a:pPr>
            <a:endParaRPr lang="en-US" sz="2400" dirty="0">
              <a:effectLst>
                <a:outerShdw blurRad="38100" dist="38100" dir="2700000" algn="tl">
                  <a:srgbClr val="000000"/>
                </a:outerShdw>
              </a:effectLst>
              <a:latin typeface="Arial" charset="0"/>
              <a:cs typeface="Arial" charset="0"/>
            </a:endParaRPr>
          </a:p>
          <a:p>
            <a:pPr algn="ctr">
              <a:spcBef>
                <a:spcPct val="20000"/>
              </a:spcBef>
              <a:defRPr/>
            </a:pPr>
            <a:r>
              <a:rPr lang="en-US" sz="2400" dirty="0">
                <a:latin typeface="Arial" charset="0"/>
                <a:cs typeface="Arial" charset="0"/>
              </a:rPr>
              <a:t>CONTROLS</a:t>
            </a:r>
          </a:p>
          <a:p>
            <a:pPr algn="ctr">
              <a:spcBef>
                <a:spcPct val="20000"/>
              </a:spcBef>
              <a:defRPr/>
            </a:pPr>
            <a:endParaRPr lang="en-US" sz="2400" dirty="0">
              <a:effectLst>
                <a:outerShdw blurRad="38100" dist="38100" dir="2700000" algn="tl">
                  <a:srgbClr val="000000"/>
                </a:outerShdw>
              </a:effectLst>
              <a:latin typeface="Arial" charset="0"/>
              <a:cs typeface="Arial" charset="0"/>
            </a:endParaRPr>
          </a:p>
          <a:p>
            <a:pPr algn="ctr">
              <a:spcBef>
                <a:spcPct val="20000"/>
              </a:spcBef>
              <a:defRPr/>
            </a:pPr>
            <a:r>
              <a:rPr lang="en-US" sz="2400" dirty="0">
                <a:latin typeface="Arial" charset="0"/>
                <a:cs typeface="Arial" charset="0"/>
              </a:rPr>
              <a:t> </a:t>
            </a:r>
            <a:endParaRPr lang="en-US" sz="2400" dirty="0">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6">
            <a:extLst>
              <a:ext uri="{FF2B5EF4-FFF2-40B4-BE49-F238E27FC236}">
                <a16:creationId xmlns:a16="http://schemas.microsoft.com/office/drawing/2014/main" id="{3A585983-3957-4A57-A339-9287F7FEDF47}"/>
              </a:ext>
            </a:extLst>
          </p:cNvPr>
          <p:cNvSpPr>
            <a:spLocks noChangeArrowheads="1"/>
          </p:cNvSpPr>
          <p:nvPr/>
        </p:nvSpPr>
        <p:spPr bwMode="auto">
          <a:xfrm>
            <a:off x="4005943" y="3959679"/>
            <a:ext cx="46545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000" dirty="0"/>
              <a:t> TO INITALLY CALIBRATE IMAGE, HOLD BOTH GAIN AND BRT SWITCHES FOR &gt;1 SECOND ON UNIFORM BACKGROUND. </a:t>
            </a:r>
          </a:p>
          <a:p>
            <a:pPr algn="ctr" eaLnBrk="1" hangingPunct="1">
              <a:spcBef>
                <a:spcPct val="20000"/>
              </a:spcBef>
            </a:pPr>
            <a:endParaRPr lang="en-US" altLang="en-US" sz="2000" dirty="0"/>
          </a:p>
        </p:txBody>
      </p:sp>
      <p:pic>
        <p:nvPicPr>
          <p:cNvPr id="52229" name="Picture 2">
            <a:extLst>
              <a:ext uri="{FF2B5EF4-FFF2-40B4-BE49-F238E27FC236}">
                <a16:creationId xmlns:a16="http://schemas.microsoft.com/office/drawing/2014/main" id="{B17F97BF-CA35-4923-A894-9D3B83898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581" t="19209" r="59534" b="18645"/>
          <a:stretch>
            <a:fillRect/>
          </a:stretch>
        </p:blipFill>
        <p:spPr bwMode="auto">
          <a:xfrm>
            <a:off x="1524001" y="914400"/>
            <a:ext cx="1457325"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a:extLst>
              <a:ext uri="{FF2B5EF4-FFF2-40B4-BE49-F238E27FC236}">
                <a16:creationId xmlns:a16="http://schemas.microsoft.com/office/drawing/2014/main" id="{FE9CE4CE-7B36-4BC6-A323-512661A8F442}"/>
              </a:ext>
            </a:extLst>
          </p:cNvPr>
          <p:cNvCxnSpPr>
            <a:cxnSpLocks/>
            <a:stCxn id="52228" idx="1"/>
          </p:cNvCxnSpPr>
          <p:nvPr/>
        </p:nvCxnSpPr>
        <p:spPr bwMode="auto">
          <a:xfrm flipH="1" flipV="1">
            <a:off x="2652487" y="3065407"/>
            <a:ext cx="1353456" cy="174041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21E6C8C-C90E-4912-B9E5-B5A87FA4B59F}"/>
              </a:ext>
            </a:extLst>
          </p:cNvPr>
          <p:cNvCxnSpPr>
            <a:cxnSpLocks/>
            <a:stCxn id="52228" idx="1"/>
          </p:cNvCxnSpPr>
          <p:nvPr/>
        </p:nvCxnSpPr>
        <p:spPr bwMode="auto">
          <a:xfrm flipH="1" flipV="1">
            <a:off x="2652487" y="3959681"/>
            <a:ext cx="1353456" cy="84613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AD5E3CE-8B2A-4766-ACB1-D269633C35F8}"/>
              </a:ext>
            </a:extLst>
          </p:cNvPr>
          <p:cNvCxnSpPr>
            <a:cxnSpLocks/>
            <a:stCxn id="52233" idx="1"/>
          </p:cNvCxnSpPr>
          <p:nvPr/>
        </p:nvCxnSpPr>
        <p:spPr bwMode="auto">
          <a:xfrm flipH="1" flipV="1">
            <a:off x="2554514" y="1887992"/>
            <a:ext cx="1553029" cy="952499"/>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2233" name="Rectangle 26">
            <a:extLst>
              <a:ext uri="{FF2B5EF4-FFF2-40B4-BE49-F238E27FC236}">
                <a16:creationId xmlns:a16="http://schemas.microsoft.com/office/drawing/2014/main" id="{DA9455BB-226B-4DB1-8B4A-D71B1FA02C8C}"/>
              </a:ext>
            </a:extLst>
          </p:cNvPr>
          <p:cNvSpPr>
            <a:spLocks noChangeArrowheads="1"/>
          </p:cNvSpPr>
          <p:nvPr/>
        </p:nvSpPr>
        <p:spPr bwMode="auto">
          <a:xfrm>
            <a:off x="4107543" y="2178503"/>
            <a:ext cx="46370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000" dirty="0"/>
              <a:t> TO CHAGE BETWEEN WIDE FIELD OF VIEW (WFOV) AND NARROW FIELD OF VIEW (NFOV). TAP ON THE FOV BUTTON</a:t>
            </a:r>
          </a:p>
        </p:txBody>
      </p:sp>
      <p:sp>
        <p:nvSpPr>
          <p:cNvPr id="16" name="Rectangle 2">
            <a:extLst>
              <a:ext uri="{FF2B5EF4-FFF2-40B4-BE49-F238E27FC236}">
                <a16:creationId xmlns:a16="http://schemas.microsoft.com/office/drawing/2014/main" id="{147D2EDF-BAAB-4498-B0C7-D7850EFDA4A3}"/>
              </a:ext>
            </a:extLst>
          </p:cNvPr>
          <p:cNvSpPr>
            <a:spLocks noChangeArrowheads="1"/>
          </p:cNvSpPr>
          <p:nvPr/>
        </p:nvSpPr>
        <p:spPr bwMode="auto">
          <a:xfrm>
            <a:off x="0" y="653138"/>
            <a:ext cx="12192000" cy="414337"/>
          </a:xfrm>
          <a:prstGeom prst="rect">
            <a:avLst/>
          </a:prstGeom>
          <a:noFill/>
          <a:ln w="9525">
            <a:noFill/>
            <a:miter lim="800000"/>
            <a:headEnd/>
            <a:tailEnd/>
          </a:ln>
        </p:spPr>
        <p:txBody>
          <a:bodyPr lIns="91429" tIns="45714" rIns="91429" bIns="45714" anchor="ctr"/>
          <a:lstStyle/>
          <a:p>
            <a:pPr algn="ctr">
              <a:spcBef>
                <a:spcPct val="20000"/>
              </a:spcBef>
              <a:defRPr/>
            </a:pPr>
            <a:endParaRPr lang="en-US" sz="2400" dirty="0">
              <a:effectLst>
                <a:outerShdw blurRad="38100" dist="38100" dir="2700000" algn="tl">
                  <a:srgbClr val="000000"/>
                </a:outerShdw>
              </a:effectLst>
              <a:latin typeface="Arial" charset="0"/>
              <a:cs typeface="Arial" charset="0"/>
            </a:endParaRPr>
          </a:p>
          <a:p>
            <a:pPr algn="ctr">
              <a:spcBef>
                <a:spcPct val="20000"/>
              </a:spcBef>
              <a:defRPr/>
            </a:pPr>
            <a:endParaRPr lang="en-US" sz="2400" dirty="0">
              <a:effectLst>
                <a:outerShdw blurRad="38100" dist="38100" dir="2700000" algn="tl">
                  <a:srgbClr val="000000"/>
                </a:outerShdw>
              </a:effectLst>
              <a:latin typeface="Arial" charset="0"/>
              <a:cs typeface="Arial" charset="0"/>
            </a:endParaRPr>
          </a:p>
          <a:p>
            <a:pPr algn="ctr">
              <a:spcBef>
                <a:spcPct val="20000"/>
              </a:spcBef>
              <a:defRPr/>
            </a:pPr>
            <a:r>
              <a:rPr lang="en-US" sz="2400" dirty="0">
                <a:latin typeface="Arial" charset="0"/>
                <a:cs typeface="Arial" charset="0"/>
              </a:rPr>
              <a:t>CONTROLS</a:t>
            </a:r>
          </a:p>
          <a:p>
            <a:pPr algn="ctr">
              <a:spcBef>
                <a:spcPct val="20000"/>
              </a:spcBef>
              <a:defRPr/>
            </a:pPr>
            <a:endParaRPr lang="en-US" sz="2400" dirty="0">
              <a:effectLst>
                <a:outerShdw blurRad="38100" dist="38100" dir="2700000" algn="tl">
                  <a:srgbClr val="000000"/>
                </a:outerShdw>
              </a:effectLst>
              <a:latin typeface="Arial" charset="0"/>
              <a:cs typeface="Arial" charset="0"/>
            </a:endParaRPr>
          </a:p>
          <a:p>
            <a:pPr algn="ctr">
              <a:spcBef>
                <a:spcPct val="20000"/>
              </a:spcBef>
              <a:defRPr/>
            </a:pPr>
            <a:r>
              <a:rPr lang="en-US" sz="2400" dirty="0">
                <a:latin typeface="Arial" charset="0"/>
                <a:cs typeface="Arial" charset="0"/>
              </a:rPr>
              <a:t> </a:t>
            </a:r>
            <a:endParaRPr lang="en-US" sz="2400" dirty="0">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2">
            <a:extLst>
              <a:ext uri="{FF2B5EF4-FFF2-40B4-BE49-F238E27FC236}">
                <a16:creationId xmlns:a16="http://schemas.microsoft.com/office/drawing/2014/main" id="{18FC4161-1726-4375-8418-B023F0745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98" t="15819" r="3789" b="30321"/>
          <a:stretch>
            <a:fillRect/>
          </a:stretch>
        </p:blipFill>
        <p:spPr bwMode="auto">
          <a:xfrm>
            <a:off x="1953418" y="1952512"/>
            <a:ext cx="8304213"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3" name="Picture 3">
            <a:extLst>
              <a:ext uri="{FF2B5EF4-FFF2-40B4-BE49-F238E27FC236}">
                <a16:creationId xmlns:a16="http://schemas.microsoft.com/office/drawing/2014/main" id="{374847D7-A351-47AE-8001-D305213DF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282" t="16573" r="3789" b="31075"/>
          <a:stretch>
            <a:fillRect/>
          </a:stretch>
        </p:blipFill>
        <p:spPr bwMode="auto">
          <a:xfrm>
            <a:off x="1934368" y="1929494"/>
            <a:ext cx="8323263"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23B5F987-D70C-4F92-809D-E5409D974234}"/>
              </a:ext>
            </a:extLst>
          </p:cNvPr>
          <p:cNvSpPr>
            <a:spLocks noChangeArrowheads="1"/>
          </p:cNvSpPr>
          <p:nvPr/>
        </p:nvSpPr>
        <p:spPr bwMode="auto">
          <a:xfrm>
            <a:off x="0" y="653138"/>
            <a:ext cx="12192000" cy="414337"/>
          </a:xfrm>
          <a:prstGeom prst="rect">
            <a:avLst/>
          </a:prstGeom>
          <a:noFill/>
          <a:ln w="9525">
            <a:noFill/>
            <a:miter lim="800000"/>
            <a:headEnd/>
            <a:tailEnd/>
          </a:ln>
        </p:spPr>
        <p:txBody>
          <a:bodyPr lIns="91429" tIns="45714" rIns="91429" bIns="45714" anchor="ctr"/>
          <a:lstStyle/>
          <a:p>
            <a:pPr algn="ctr">
              <a:spcBef>
                <a:spcPct val="20000"/>
              </a:spcBef>
              <a:defRPr/>
            </a:pPr>
            <a:endParaRPr lang="en-US" sz="2400" dirty="0">
              <a:effectLst>
                <a:outerShdw blurRad="38100" dist="38100" dir="2700000" algn="tl">
                  <a:srgbClr val="000000"/>
                </a:outerShdw>
              </a:effectLst>
              <a:latin typeface="Arial" charset="0"/>
              <a:cs typeface="Arial" charset="0"/>
            </a:endParaRPr>
          </a:p>
          <a:p>
            <a:pPr algn="ctr">
              <a:spcBef>
                <a:spcPct val="20000"/>
              </a:spcBef>
              <a:defRPr/>
            </a:pPr>
            <a:endParaRPr lang="en-US" sz="2400" dirty="0">
              <a:effectLst>
                <a:outerShdw blurRad="38100" dist="38100" dir="2700000" algn="tl">
                  <a:srgbClr val="000000"/>
                </a:outerShdw>
              </a:effectLst>
              <a:latin typeface="Arial" charset="0"/>
              <a:cs typeface="Arial" charset="0"/>
            </a:endParaRPr>
          </a:p>
          <a:p>
            <a:pPr algn="ctr">
              <a:spcBef>
                <a:spcPct val="20000"/>
              </a:spcBef>
              <a:defRPr/>
            </a:pPr>
            <a:r>
              <a:rPr lang="en-US" sz="2400" dirty="0">
                <a:latin typeface="Arial" charset="0"/>
                <a:cs typeface="Arial" charset="0"/>
              </a:rPr>
              <a:t>Reticle Selection</a:t>
            </a:r>
          </a:p>
          <a:p>
            <a:pPr algn="ctr">
              <a:spcBef>
                <a:spcPct val="20000"/>
              </a:spcBef>
              <a:defRPr/>
            </a:pPr>
            <a:endParaRPr lang="en-US" sz="2400" dirty="0">
              <a:effectLst>
                <a:outerShdw blurRad="38100" dist="38100" dir="2700000" algn="tl">
                  <a:srgbClr val="000000"/>
                </a:outerShdw>
              </a:effectLst>
              <a:latin typeface="Arial" charset="0"/>
              <a:cs typeface="Arial" charset="0"/>
            </a:endParaRPr>
          </a:p>
          <a:p>
            <a:pPr algn="ctr">
              <a:spcBef>
                <a:spcPct val="20000"/>
              </a:spcBef>
              <a:defRPr/>
            </a:pPr>
            <a:r>
              <a:rPr lang="en-US" sz="2400" dirty="0">
                <a:latin typeface="Arial" charset="0"/>
                <a:cs typeface="Arial" charset="0"/>
              </a:rPr>
              <a:t> </a:t>
            </a:r>
            <a:endParaRPr lang="en-US" sz="2400" dirty="0">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1362"/>
                                        </p:tgtEl>
                                        <p:attrNameLst>
                                          <p:attrName>style.visibility</p:attrName>
                                        </p:attrNameLst>
                                      </p:cBhvr>
                                      <p:to>
                                        <p:strVal val="visible"/>
                                      </p:to>
                                    </p:set>
                                    <p:animEffect transition="in" filter="blinds(horizontal)">
                                      <p:cBhvr>
                                        <p:cTn id="7" dur="500"/>
                                        <p:tgtEl>
                                          <p:spTgt spid="271362"/>
                                        </p:tgtEl>
                                      </p:cBhvr>
                                    </p:animEffect>
                                  </p:childTnLst>
                                  <p:subTnLst>
                                    <p:set>
                                      <p:cBhvr override="childStyle">
                                        <p:cTn dur="1" fill="hold" display="0" masterRel="nextClick" afterEffect="1"/>
                                        <p:tgtEl>
                                          <p:spTgt spid="27136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1363"/>
                                        </p:tgtEl>
                                        <p:attrNameLst>
                                          <p:attrName>style.visibility</p:attrName>
                                        </p:attrNameLst>
                                      </p:cBhvr>
                                      <p:to>
                                        <p:strVal val="visible"/>
                                      </p:to>
                                    </p:set>
                                    <p:animEffect transition="in" filter="blinds(horizontal)">
                                      <p:cBhvr>
                                        <p:cTn id="12" dur="500"/>
                                        <p:tgtEl>
                                          <p:spTgt spid="271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5">
            <a:extLst>
              <a:ext uri="{FF2B5EF4-FFF2-40B4-BE49-F238E27FC236}">
                <a16:creationId xmlns:a16="http://schemas.microsoft.com/office/drawing/2014/main" id="{A7972150-1C26-4E20-B8BA-3B247AC7D7B2}"/>
              </a:ext>
            </a:extLst>
          </p:cNvPr>
          <p:cNvGrpSpPr>
            <a:grpSpLocks/>
          </p:cNvGrpSpPr>
          <p:nvPr/>
        </p:nvGrpSpPr>
        <p:grpSpPr bwMode="auto">
          <a:xfrm>
            <a:off x="2100264" y="1127349"/>
            <a:ext cx="3386137" cy="5502275"/>
            <a:chOff x="336" y="522"/>
            <a:chExt cx="2133" cy="3466"/>
          </a:xfrm>
        </p:grpSpPr>
        <p:grpSp>
          <p:nvGrpSpPr>
            <p:cNvPr id="62475" name="Group 17">
              <a:extLst>
                <a:ext uri="{FF2B5EF4-FFF2-40B4-BE49-F238E27FC236}">
                  <a16:creationId xmlns:a16="http://schemas.microsoft.com/office/drawing/2014/main" id="{E9DCC0E6-207C-4590-BEC3-DABB61B32DEC}"/>
                </a:ext>
              </a:extLst>
            </p:cNvPr>
            <p:cNvGrpSpPr>
              <a:grpSpLocks/>
            </p:cNvGrpSpPr>
            <p:nvPr/>
          </p:nvGrpSpPr>
          <p:grpSpPr bwMode="auto">
            <a:xfrm>
              <a:off x="336" y="522"/>
              <a:ext cx="2036" cy="1642"/>
              <a:chOff x="336" y="522"/>
              <a:chExt cx="2036" cy="1642"/>
            </a:xfrm>
          </p:grpSpPr>
          <p:pic>
            <p:nvPicPr>
              <p:cNvPr id="62480" name="Picture 2" descr="BLKHTWIDE">
                <a:extLst>
                  <a:ext uri="{FF2B5EF4-FFF2-40B4-BE49-F238E27FC236}">
                    <a16:creationId xmlns:a16="http://schemas.microsoft.com/office/drawing/2014/main" id="{85879481-B0B5-45B1-BD10-4CBDBBAAE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768"/>
                <a:ext cx="2036" cy="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1" name="Text Box 7">
                <a:extLst>
                  <a:ext uri="{FF2B5EF4-FFF2-40B4-BE49-F238E27FC236}">
                    <a16:creationId xmlns:a16="http://schemas.microsoft.com/office/drawing/2014/main" id="{43EBBCBA-20CA-4B69-BF94-8E3760323419}"/>
                  </a:ext>
                </a:extLst>
              </p:cNvPr>
              <p:cNvSpPr txBox="1">
                <a:spLocks noChangeArrowheads="1"/>
              </p:cNvSpPr>
              <p:nvPr/>
            </p:nvSpPr>
            <p:spPr bwMode="auto">
              <a:xfrm>
                <a:off x="1030" y="522"/>
                <a:ext cx="5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000" dirty="0"/>
                  <a:t>WFOV</a:t>
                </a:r>
              </a:p>
            </p:txBody>
          </p:sp>
          <p:sp>
            <p:nvSpPr>
              <p:cNvPr id="62482" name="Text Box 13">
                <a:extLst>
                  <a:ext uri="{FF2B5EF4-FFF2-40B4-BE49-F238E27FC236}">
                    <a16:creationId xmlns:a16="http://schemas.microsoft.com/office/drawing/2014/main" id="{1735B4A2-2643-4230-84AC-63C858411F00}"/>
                  </a:ext>
                </a:extLst>
              </p:cNvPr>
              <p:cNvSpPr txBox="1">
                <a:spLocks noChangeArrowheads="1"/>
              </p:cNvSpPr>
              <p:nvPr/>
            </p:nvSpPr>
            <p:spPr bwMode="auto">
              <a:xfrm>
                <a:off x="427" y="1914"/>
                <a:ext cx="19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000" dirty="0"/>
                  <a:t>1.36 X MAGNIFICATION</a:t>
                </a:r>
              </a:p>
            </p:txBody>
          </p:sp>
        </p:grpSp>
        <p:grpSp>
          <p:nvGrpSpPr>
            <p:cNvPr id="62476" name="Group 19">
              <a:extLst>
                <a:ext uri="{FF2B5EF4-FFF2-40B4-BE49-F238E27FC236}">
                  <a16:creationId xmlns:a16="http://schemas.microsoft.com/office/drawing/2014/main" id="{75DCBD30-D48C-465A-988E-DC8A962A437F}"/>
                </a:ext>
              </a:extLst>
            </p:cNvPr>
            <p:cNvGrpSpPr>
              <a:grpSpLocks/>
            </p:cNvGrpSpPr>
            <p:nvPr/>
          </p:nvGrpSpPr>
          <p:grpSpPr bwMode="auto">
            <a:xfrm>
              <a:off x="384" y="2352"/>
              <a:ext cx="2085" cy="1636"/>
              <a:chOff x="384" y="2352"/>
              <a:chExt cx="2085" cy="1636"/>
            </a:xfrm>
          </p:grpSpPr>
          <p:pic>
            <p:nvPicPr>
              <p:cNvPr id="62477" name="Picture 4" descr="NRWBLKHT">
                <a:extLst>
                  <a:ext uri="{FF2B5EF4-FFF2-40B4-BE49-F238E27FC236}">
                    <a16:creationId xmlns:a16="http://schemas.microsoft.com/office/drawing/2014/main" id="{19BFBD17-389D-427D-8AE0-CC3E5F0C5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2592"/>
                <a:ext cx="2016"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8" name="Text Box 9">
                <a:extLst>
                  <a:ext uri="{FF2B5EF4-FFF2-40B4-BE49-F238E27FC236}">
                    <a16:creationId xmlns:a16="http://schemas.microsoft.com/office/drawing/2014/main" id="{62DEEC19-4D90-4805-91E7-74EDCC12672E}"/>
                  </a:ext>
                </a:extLst>
              </p:cNvPr>
              <p:cNvSpPr txBox="1">
                <a:spLocks noChangeArrowheads="1"/>
              </p:cNvSpPr>
              <p:nvPr/>
            </p:nvSpPr>
            <p:spPr bwMode="auto">
              <a:xfrm>
                <a:off x="1056" y="2352"/>
                <a:ext cx="61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000" dirty="0"/>
                  <a:t>NFOV</a:t>
                </a:r>
              </a:p>
            </p:txBody>
          </p:sp>
          <p:sp>
            <p:nvSpPr>
              <p:cNvPr id="62479" name="Text Box 15">
                <a:extLst>
                  <a:ext uri="{FF2B5EF4-FFF2-40B4-BE49-F238E27FC236}">
                    <a16:creationId xmlns:a16="http://schemas.microsoft.com/office/drawing/2014/main" id="{EF51EDD9-3F6A-4AE2-81CE-45638D8F1034}"/>
                  </a:ext>
                </a:extLst>
              </p:cNvPr>
              <p:cNvSpPr txBox="1">
                <a:spLocks noChangeArrowheads="1"/>
              </p:cNvSpPr>
              <p:nvPr/>
            </p:nvSpPr>
            <p:spPr bwMode="auto">
              <a:xfrm>
                <a:off x="558" y="3738"/>
                <a:ext cx="19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000" dirty="0"/>
                  <a:t>2.71 X MAGNIFICATION</a:t>
                </a:r>
              </a:p>
            </p:txBody>
          </p:sp>
        </p:grpSp>
      </p:grpSp>
      <p:sp>
        <p:nvSpPr>
          <p:cNvPr id="62468" name="Text Box 6">
            <a:extLst>
              <a:ext uri="{FF2B5EF4-FFF2-40B4-BE49-F238E27FC236}">
                <a16:creationId xmlns:a16="http://schemas.microsoft.com/office/drawing/2014/main" id="{B72D7D59-71F0-4EA1-A478-F9026D5449BF}"/>
              </a:ext>
            </a:extLst>
          </p:cNvPr>
          <p:cNvSpPr txBox="1">
            <a:spLocks noChangeArrowheads="1"/>
          </p:cNvSpPr>
          <p:nvPr/>
        </p:nvSpPr>
        <p:spPr bwMode="auto">
          <a:xfrm>
            <a:off x="0" y="522511"/>
            <a:ext cx="12192000" cy="461665"/>
          </a:xfrm>
          <a:prstGeom prst="rect">
            <a:avLst/>
          </a:prstGeom>
          <a:noFill/>
          <a:ln>
            <a:noFill/>
          </a:ln>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M4/M16 RETICLE </a:t>
            </a:r>
          </a:p>
        </p:txBody>
      </p:sp>
      <p:sp>
        <p:nvSpPr>
          <p:cNvPr id="62469" name="Text Box 23">
            <a:extLst>
              <a:ext uri="{FF2B5EF4-FFF2-40B4-BE49-F238E27FC236}">
                <a16:creationId xmlns:a16="http://schemas.microsoft.com/office/drawing/2014/main" id="{AA035FB8-FB4F-4BE7-84AF-7F81E08BD92B}"/>
              </a:ext>
            </a:extLst>
          </p:cNvPr>
          <p:cNvSpPr txBox="1">
            <a:spLocks noChangeArrowheads="1"/>
          </p:cNvSpPr>
          <p:nvPr/>
        </p:nvSpPr>
        <p:spPr bwMode="auto">
          <a:xfrm>
            <a:off x="1523711" y="670899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endParaRPr lang="en-US" altLang="en-US"/>
          </a:p>
        </p:txBody>
      </p:sp>
      <p:sp>
        <p:nvSpPr>
          <p:cNvPr id="124952" name="Text Box 24">
            <a:extLst>
              <a:ext uri="{FF2B5EF4-FFF2-40B4-BE49-F238E27FC236}">
                <a16:creationId xmlns:a16="http://schemas.microsoft.com/office/drawing/2014/main" id="{A043F444-30C0-40F7-A275-16A51C252F2F}"/>
              </a:ext>
            </a:extLst>
          </p:cNvPr>
          <p:cNvSpPr txBox="1">
            <a:spLocks noChangeArrowheads="1"/>
          </p:cNvSpPr>
          <p:nvPr/>
        </p:nvSpPr>
        <p:spPr bwMode="auto">
          <a:xfrm>
            <a:off x="5394325" y="4935760"/>
            <a:ext cx="5029200" cy="861774"/>
          </a:xfrm>
          <a:prstGeom prst="rect">
            <a:avLst/>
          </a:prstGeom>
          <a:noFill/>
          <a:ln w="9525">
            <a:noFill/>
            <a:miter lim="800000"/>
            <a:headEnd/>
            <a:tailEnd/>
          </a:ln>
        </p:spPr>
        <p:txBody>
          <a:bodyPr>
            <a:spAutoFit/>
          </a:bodyPr>
          <a:lstStyle/>
          <a:p>
            <a:pPr>
              <a:spcBef>
                <a:spcPct val="20000"/>
              </a:spcBef>
              <a:defRPr/>
            </a:pPr>
            <a:r>
              <a:rPr lang="en-US" sz="1600" dirty="0">
                <a:solidFill>
                  <a:schemeClr val="hlink"/>
                </a:solidFill>
                <a:latin typeface="Arial" charset="0"/>
                <a:cs typeface="Arial" charset="0"/>
              </a:rPr>
              <a:t>WINDAGE AND ELEVATION ADJUSTMENTS ARE HALVED WHILE IN NFOV FOR THE LTWS. AND 1/3 FOR THE M/HTWS.</a:t>
            </a:r>
            <a:r>
              <a:rPr lang="en-US" dirty="0">
                <a:solidFill>
                  <a:schemeClr val="hlink"/>
                </a:solidFill>
                <a:latin typeface="Arial" charset="0"/>
                <a:cs typeface="Arial" charset="0"/>
              </a:rPr>
              <a:t> </a:t>
            </a:r>
          </a:p>
        </p:txBody>
      </p:sp>
      <p:grpSp>
        <p:nvGrpSpPr>
          <p:cNvPr id="62471" name="Group 32">
            <a:extLst>
              <a:ext uri="{FF2B5EF4-FFF2-40B4-BE49-F238E27FC236}">
                <a16:creationId xmlns:a16="http://schemas.microsoft.com/office/drawing/2014/main" id="{B227B9E4-B11B-4C6A-84FB-6490FA544EAB}"/>
              </a:ext>
            </a:extLst>
          </p:cNvPr>
          <p:cNvGrpSpPr>
            <a:grpSpLocks/>
          </p:cNvGrpSpPr>
          <p:nvPr/>
        </p:nvGrpSpPr>
        <p:grpSpPr bwMode="auto">
          <a:xfrm>
            <a:off x="3173414" y="1960785"/>
            <a:ext cx="6988175" cy="1568450"/>
            <a:chOff x="1649186" y="1742653"/>
            <a:chExt cx="6988628" cy="1569660"/>
          </a:xfrm>
        </p:grpSpPr>
        <p:sp>
          <p:nvSpPr>
            <p:cNvPr id="62472" name="TextBox 26">
              <a:extLst>
                <a:ext uri="{FF2B5EF4-FFF2-40B4-BE49-F238E27FC236}">
                  <a16:creationId xmlns:a16="http://schemas.microsoft.com/office/drawing/2014/main" id="{59AA432B-076C-4FF1-90B8-E480ADD7F988}"/>
                </a:ext>
              </a:extLst>
            </p:cNvPr>
            <p:cNvSpPr txBox="1">
              <a:spLocks noChangeArrowheads="1"/>
            </p:cNvSpPr>
            <p:nvPr/>
          </p:nvSpPr>
          <p:spPr bwMode="auto">
            <a:xfrm>
              <a:off x="3902529" y="1742653"/>
              <a:ext cx="473528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dirty="0"/>
                <a:t>NOTE THAT THE STADIA LINES INDICATE WHAT YOU WILL BE SEEING IN THE NARROW FIELD OF VIEW.</a:t>
              </a:r>
            </a:p>
          </p:txBody>
        </p:sp>
        <p:cxnSp>
          <p:nvCxnSpPr>
            <p:cNvPr id="29" name="Straight Arrow Connector 28">
              <a:extLst>
                <a:ext uri="{FF2B5EF4-FFF2-40B4-BE49-F238E27FC236}">
                  <a16:creationId xmlns:a16="http://schemas.microsoft.com/office/drawing/2014/main" id="{9E55EF04-1CBD-498B-99B1-9B7032A35E83}"/>
                </a:ext>
              </a:extLst>
            </p:cNvPr>
            <p:cNvCxnSpPr/>
            <p:nvPr/>
          </p:nvCxnSpPr>
          <p:spPr>
            <a:xfrm flipV="1">
              <a:off x="2758920" y="2351135"/>
              <a:ext cx="1077983" cy="15887"/>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F67F4F9-E800-4BA4-9A7E-8F28CB3DA60C}"/>
                </a:ext>
              </a:extLst>
            </p:cNvPr>
            <p:cNvCxnSpPr/>
            <p:nvPr/>
          </p:nvCxnSpPr>
          <p:spPr>
            <a:xfrm>
              <a:off x="1649186" y="1911058"/>
              <a:ext cx="2236932" cy="408303"/>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5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00155EC9-0960-4535-83B0-BE11A22FD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319" t="18456" r="72833" b="18645"/>
          <a:stretch>
            <a:fillRect/>
          </a:stretch>
        </p:blipFill>
        <p:spPr bwMode="auto">
          <a:xfrm>
            <a:off x="2344739" y="1069975"/>
            <a:ext cx="15335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0">
            <a:extLst>
              <a:ext uri="{FF2B5EF4-FFF2-40B4-BE49-F238E27FC236}">
                <a16:creationId xmlns:a16="http://schemas.microsoft.com/office/drawing/2014/main" id="{A494FB36-C7FC-421C-89DF-F50ED136FCAA}"/>
              </a:ext>
            </a:extLst>
          </p:cNvPr>
          <p:cNvSpPr>
            <a:spLocks noChangeArrowheads="1"/>
          </p:cNvSpPr>
          <p:nvPr/>
        </p:nvSpPr>
        <p:spPr bwMode="auto">
          <a:xfrm>
            <a:off x="0" y="653145"/>
            <a:ext cx="12192000" cy="457200"/>
          </a:xfrm>
          <a:prstGeom prst="rect">
            <a:avLst/>
          </a:prstGeom>
          <a:noFill/>
          <a:ln w="9525">
            <a:noFill/>
            <a:miter lim="800000"/>
            <a:headEnd/>
            <a:tailEnd/>
          </a:ln>
        </p:spPr>
        <p:txBody>
          <a:bodyPr lIns="91429" tIns="45714" rIns="91429" bIns="45714" anchor="ctr"/>
          <a:lstStyle/>
          <a:p>
            <a:pPr algn="ctr">
              <a:spcBef>
                <a:spcPct val="20000"/>
              </a:spcBef>
              <a:defRPr/>
            </a:pPr>
            <a:r>
              <a:rPr lang="en-US" sz="2400" dirty="0">
                <a:latin typeface="Arial" charset="0"/>
                <a:cs typeface="Arial" charset="0"/>
              </a:rPr>
              <a:t>RETICLE ADJUST</a:t>
            </a:r>
          </a:p>
        </p:txBody>
      </p:sp>
      <p:sp>
        <p:nvSpPr>
          <p:cNvPr id="63493" name="Text Box 25">
            <a:extLst>
              <a:ext uri="{FF2B5EF4-FFF2-40B4-BE49-F238E27FC236}">
                <a16:creationId xmlns:a16="http://schemas.microsoft.com/office/drawing/2014/main" id="{A88C3606-787F-4731-B8AC-BAACACB057DE}"/>
              </a:ext>
            </a:extLst>
          </p:cNvPr>
          <p:cNvSpPr txBox="1">
            <a:spLocks noChangeArrowheads="1"/>
          </p:cNvSpPr>
          <p:nvPr/>
        </p:nvSpPr>
        <p:spPr bwMode="auto">
          <a:xfrm>
            <a:off x="5321300" y="4354514"/>
            <a:ext cx="534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000" dirty="0"/>
              <a:t>PRESS AND HOLD IN DIRECTION OF IMPACT WHEN IN ZERO/RETICLE MODE. </a:t>
            </a:r>
          </a:p>
        </p:txBody>
      </p:sp>
      <p:grpSp>
        <p:nvGrpSpPr>
          <p:cNvPr id="2" name="Group 21">
            <a:extLst>
              <a:ext uri="{FF2B5EF4-FFF2-40B4-BE49-F238E27FC236}">
                <a16:creationId xmlns:a16="http://schemas.microsoft.com/office/drawing/2014/main" id="{11B4BD4A-DBF1-4F62-BF44-C131712B82AB}"/>
              </a:ext>
            </a:extLst>
          </p:cNvPr>
          <p:cNvGrpSpPr>
            <a:grpSpLocks/>
          </p:cNvGrpSpPr>
          <p:nvPr/>
        </p:nvGrpSpPr>
        <p:grpSpPr bwMode="auto">
          <a:xfrm>
            <a:off x="1601900" y="2438402"/>
            <a:ext cx="3004784" cy="473575"/>
            <a:chOff x="68103" y="2388030"/>
            <a:chExt cx="2626882" cy="377952"/>
          </a:xfrm>
        </p:grpSpPr>
        <p:sp>
          <p:nvSpPr>
            <p:cNvPr id="63509" name="Text Box 35">
              <a:extLst>
                <a:ext uri="{FF2B5EF4-FFF2-40B4-BE49-F238E27FC236}">
                  <a16:creationId xmlns:a16="http://schemas.microsoft.com/office/drawing/2014/main" id="{B45164B3-D036-47C1-AEA2-0440EB16FA56}"/>
                </a:ext>
              </a:extLst>
            </p:cNvPr>
            <p:cNvSpPr txBox="1">
              <a:spLocks noChangeArrowheads="1"/>
            </p:cNvSpPr>
            <p:nvPr/>
          </p:nvSpPr>
          <p:spPr bwMode="auto">
            <a:xfrm>
              <a:off x="2159389" y="2397545"/>
              <a:ext cx="535596" cy="3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UP</a:t>
              </a:r>
            </a:p>
          </p:txBody>
        </p:sp>
        <p:sp>
          <p:nvSpPr>
            <p:cNvPr id="63510" name="Text Box 36">
              <a:extLst>
                <a:ext uri="{FF2B5EF4-FFF2-40B4-BE49-F238E27FC236}">
                  <a16:creationId xmlns:a16="http://schemas.microsoft.com/office/drawing/2014/main" id="{4FA4F9B0-40D2-4C3C-8F70-07697C9BCFDB}"/>
                </a:ext>
              </a:extLst>
            </p:cNvPr>
            <p:cNvSpPr txBox="1">
              <a:spLocks noChangeArrowheads="1"/>
            </p:cNvSpPr>
            <p:nvPr/>
          </p:nvSpPr>
          <p:spPr bwMode="auto">
            <a:xfrm>
              <a:off x="68103" y="2388030"/>
              <a:ext cx="1013472" cy="3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solidFill>
                    <a:schemeClr val="bg1"/>
                  </a:solidFill>
                </a:rPr>
                <a:t>DOWN</a:t>
              </a:r>
            </a:p>
          </p:txBody>
        </p:sp>
      </p:grpSp>
      <p:grpSp>
        <p:nvGrpSpPr>
          <p:cNvPr id="3" name="Group 22">
            <a:extLst>
              <a:ext uri="{FF2B5EF4-FFF2-40B4-BE49-F238E27FC236}">
                <a16:creationId xmlns:a16="http://schemas.microsoft.com/office/drawing/2014/main" id="{A6BB6518-E74D-4BA5-A5BE-EAD2C8E88183}"/>
              </a:ext>
            </a:extLst>
          </p:cNvPr>
          <p:cNvGrpSpPr>
            <a:grpSpLocks/>
          </p:cNvGrpSpPr>
          <p:nvPr/>
        </p:nvGrpSpPr>
        <p:grpSpPr bwMode="auto">
          <a:xfrm>
            <a:off x="1512887" y="3189289"/>
            <a:ext cx="3375026" cy="473075"/>
            <a:chOff x="-11896" y="3190068"/>
            <a:chExt cx="3375540" cy="472698"/>
          </a:xfrm>
        </p:grpSpPr>
        <p:sp>
          <p:nvSpPr>
            <p:cNvPr id="63507" name="Text Box 37">
              <a:extLst>
                <a:ext uri="{FF2B5EF4-FFF2-40B4-BE49-F238E27FC236}">
                  <a16:creationId xmlns:a16="http://schemas.microsoft.com/office/drawing/2014/main" id="{2F162F3D-77C7-4966-A92F-4E0C3085C4B9}"/>
                </a:ext>
              </a:extLst>
            </p:cNvPr>
            <p:cNvSpPr txBox="1">
              <a:spLocks noChangeArrowheads="1"/>
            </p:cNvSpPr>
            <p:nvPr/>
          </p:nvSpPr>
          <p:spPr bwMode="auto">
            <a:xfrm>
              <a:off x="-11896" y="3190068"/>
              <a:ext cx="952407" cy="46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a:solidFill>
                    <a:schemeClr val="bg1"/>
                  </a:solidFill>
                </a:rPr>
                <a:t>LEFT</a:t>
              </a:r>
            </a:p>
          </p:txBody>
        </p:sp>
        <p:sp>
          <p:nvSpPr>
            <p:cNvPr id="63508" name="Text Box 38">
              <a:extLst>
                <a:ext uri="{FF2B5EF4-FFF2-40B4-BE49-F238E27FC236}">
                  <a16:creationId xmlns:a16="http://schemas.microsoft.com/office/drawing/2014/main" id="{7C38A6D0-8254-4335-98ED-5C1083A583CB}"/>
                </a:ext>
              </a:extLst>
            </p:cNvPr>
            <p:cNvSpPr txBox="1">
              <a:spLocks noChangeArrowheads="1"/>
            </p:cNvSpPr>
            <p:nvPr/>
          </p:nvSpPr>
          <p:spPr bwMode="auto">
            <a:xfrm>
              <a:off x="2231847" y="3205930"/>
              <a:ext cx="1131797" cy="45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RIGHT</a:t>
              </a:r>
            </a:p>
          </p:txBody>
        </p:sp>
      </p:grpSp>
      <p:grpSp>
        <p:nvGrpSpPr>
          <p:cNvPr id="4" name="Group 19">
            <a:extLst>
              <a:ext uri="{FF2B5EF4-FFF2-40B4-BE49-F238E27FC236}">
                <a16:creationId xmlns:a16="http://schemas.microsoft.com/office/drawing/2014/main" id="{59EFAD55-2770-45A0-96A4-E35DE2A2E89C}"/>
              </a:ext>
            </a:extLst>
          </p:cNvPr>
          <p:cNvGrpSpPr>
            <a:grpSpLocks/>
          </p:cNvGrpSpPr>
          <p:nvPr/>
        </p:nvGrpSpPr>
        <p:grpSpPr bwMode="auto">
          <a:xfrm>
            <a:off x="6032147" y="1449388"/>
            <a:ext cx="2886428" cy="2438400"/>
            <a:chOff x="5979760" y="2581275"/>
            <a:chExt cx="2886428" cy="2438400"/>
          </a:xfrm>
        </p:grpSpPr>
        <p:sp>
          <p:nvSpPr>
            <p:cNvPr id="63500" name="Line 64">
              <a:extLst>
                <a:ext uri="{FF2B5EF4-FFF2-40B4-BE49-F238E27FC236}">
                  <a16:creationId xmlns:a16="http://schemas.microsoft.com/office/drawing/2014/main" id="{9AE49E3A-1F47-46B9-9015-6AA6CB85349A}"/>
                </a:ext>
              </a:extLst>
            </p:cNvPr>
            <p:cNvSpPr>
              <a:spLocks noChangeShapeType="1"/>
            </p:cNvSpPr>
            <p:nvPr/>
          </p:nvSpPr>
          <p:spPr bwMode="auto">
            <a:xfrm>
              <a:off x="6005513" y="3836988"/>
              <a:ext cx="28194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lIns="91386" tIns="45694" rIns="91386" bIns="45694">
              <a:spAutoFit/>
            </a:bodyPr>
            <a:lstStyle/>
            <a:p>
              <a:endParaRPr lang="en-US" dirty="0">
                <a:latin typeface="Arial" panose="020B0604020202020204" pitchFamily="34" charset="0"/>
              </a:endParaRPr>
            </a:p>
          </p:txBody>
        </p:sp>
        <p:sp>
          <p:nvSpPr>
            <p:cNvPr id="63501" name="Line 65">
              <a:extLst>
                <a:ext uri="{FF2B5EF4-FFF2-40B4-BE49-F238E27FC236}">
                  <a16:creationId xmlns:a16="http://schemas.microsoft.com/office/drawing/2014/main" id="{0E32FCF9-AB03-49EB-86AA-1F10D7E049A9}"/>
                </a:ext>
              </a:extLst>
            </p:cNvPr>
            <p:cNvSpPr>
              <a:spLocks noChangeShapeType="1"/>
            </p:cNvSpPr>
            <p:nvPr/>
          </p:nvSpPr>
          <p:spPr bwMode="auto">
            <a:xfrm>
              <a:off x="7377113" y="2693988"/>
              <a:ext cx="0" cy="22860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lIns="91386" tIns="45694" rIns="91386" bIns="45694">
              <a:spAutoFit/>
            </a:bodyPr>
            <a:lstStyle/>
            <a:p>
              <a:endParaRPr lang="en-US" dirty="0">
                <a:latin typeface="Arial" panose="020B0604020202020204" pitchFamily="34" charset="0"/>
              </a:endParaRPr>
            </a:p>
          </p:txBody>
        </p:sp>
        <p:sp>
          <p:nvSpPr>
            <p:cNvPr id="63502" name="Text Box 66">
              <a:extLst>
                <a:ext uri="{FF2B5EF4-FFF2-40B4-BE49-F238E27FC236}">
                  <a16:creationId xmlns:a16="http://schemas.microsoft.com/office/drawing/2014/main" id="{7B10BB1A-6BC9-40C9-8DCC-57448435AEDC}"/>
                </a:ext>
              </a:extLst>
            </p:cNvPr>
            <p:cNvSpPr txBox="1">
              <a:spLocks noChangeArrowheads="1"/>
            </p:cNvSpPr>
            <p:nvPr/>
          </p:nvSpPr>
          <p:spPr bwMode="auto">
            <a:xfrm>
              <a:off x="6980238" y="3419475"/>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6" tIns="45694" rIns="91386" bIns="4569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a:t>0  0</a:t>
              </a:r>
            </a:p>
          </p:txBody>
        </p:sp>
        <p:sp>
          <p:nvSpPr>
            <p:cNvPr id="63503" name="Text Box 67">
              <a:extLst>
                <a:ext uri="{FF2B5EF4-FFF2-40B4-BE49-F238E27FC236}">
                  <a16:creationId xmlns:a16="http://schemas.microsoft.com/office/drawing/2014/main" id="{211D4044-1A80-48F9-9188-505B54E5466D}"/>
                </a:ext>
              </a:extLst>
            </p:cNvPr>
            <p:cNvSpPr txBox="1">
              <a:spLocks noChangeArrowheads="1"/>
            </p:cNvSpPr>
            <p:nvPr/>
          </p:nvSpPr>
          <p:spPr bwMode="auto">
            <a:xfrm>
              <a:off x="5979760" y="3446463"/>
              <a:ext cx="543631" cy="4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6" tIns="45694" rIns="91386" bIns="4569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L5</a:t>
              </a:r>
            </a:p>
          </p:txBody>
        </p:sp>
        <p:sp>
          <p:nvSpPr>
            <p:cNvPr id="63504" name="Text Box 68">
              <a:extLst>
                <a:ext uri="{FF2B5EF4-FFF2-40B4-BE49-F238E27FC236}">
                  <a16:creationId xmlns:a16="http://schemas.microsoft.com/office/drawing/2014/main" id="{766F93A8-9674-4881-97A1-9C98FAA8CA80}"/>
                </a:ext>
              </a:extLst>
            </p:cNvPr>
            <p:cNvSpPr txBox="1">
              <a:spLocks noChangeArrowheads="1"/>
            </p:cNvSpPr>
            <p:nvPr/>
          </p:nvSpPr>
          <p:spPr bwMode="auto">
            <a:xfrm>
              <a:off x="8291513" y="3446463"/>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6" tIns="45694" rIns="91386" bIns="4569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a:t>R5</a:t>
              </a:r>
            </a:p>
          </p:txBody>
        </p:sp>
        <p:sp>
          <p:nvSpPr>
            <p:cNvPr id="63505" name="Text Box 69">
              <a:extLst>
                <a:ext uri="{FF2B5EF4-FFF2-40B4-BE49-F238E27FC236}">
                  <a16:creationId xmlns:a16="http://schemas.microsoft.com/office/drawing/2014/main" id="{B035463D-6EB2-4D14-8A5E-B82A07A38E64}"/>
                </a:ext>
              </a:extLst>
            </p:cNvPr>
            <p:cNvSpPr txBox="1">
              <a:spLocks noChangeArrowheads="1"/>
            </p:cNvSpPr>
            <p:nvPr/>
          </p:nvSpPr>
          <p:spPr bwMode="auto">
            <a:xfrm>
              <a:off x="6980238" y="2581275"/>
              <a:ext cx="65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6" tIns="45694" rIns="91386" bIns="4569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a:t>U 5</a:t>
              </a:r>
            </a:p>
          </p:txBody>
        </p:sp>
        <p:sp>
          <p:nvSpPr>
            <p:cNvPr id="63506" name="Text Box 70">
              <a:extLst>
                <a:ext uri="{FF2B5EF4-FFF2-40B4-BE49-F238E27FC236}">
                  <a16:creationId xmlns:a16="http://schemas.microsoft.com/office/drawing/2014/main" id="{287D5A33-6CEF-40DD-BFD5-671C194FD5AB}"/>
                </a:ext>
              </a:extLst>
            </p:cNvPr>
            <p:cNvSpPr txBox="1">
              <a:spLocks noChangeArrowheads="1"/>
            </p:cNvSpPr>
            <p:nvPr/>
          </p:nvSpPr>
          <p:spPr bwMode="auto">
            <a:xfrm>
              <a:off x="7010400" y="4562475"/>
              <a:ext cx="65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6" tIns="45694" rIns="91386" bIns="4569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a:t>D 5</a:t>
              </a:r>
            </a:p>
          </p:txBody>
        </p:sp>
      </p:grpSp>
      <p:sp>
        <p:nvSpPr>
          <p:cNvPr id="63497" name="Text Box 71">
            <a:extLst>
              <a:ext uri="{FF2B5EF4-FFF2-40B4-BE49-F238E27FC236}">
                <a16:creationId xmlns:a16="http://schemas.microsoft.com/office/drawing/2014/main" id="{32C689D9-A4D1-4D3D-A5B8-63E63EAA5C14}"/>
              </a:ext>
            </a:extLst>
          </p:cNvPr>
          <p:cNvSpPr txBox="1">
            <a:spLocks noChangeArrowheads="1"/>
          </p:cNvSpPr>
          <p:nvPr/>
        </p:nvSpPr>
        <p:spPr bwMode="auto">
          <a:xfrm>
            <a:off x="1431926" y="6019801"/>
            <a:ext cx="9236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endParaRPr lang="en-US" altLang="en-US">
              <a:solidFill>
                <a:schemeClr val="bg1"/>
              </a:solidFill>
            </a:endParaRPr>
          </a:p>
        </p:txBody>
      </p:sp>
      <p:sp>
        <p:nvSpPr>
          <p:cNvPr id="63498" name="Text Box 72">
            <a:extLst>
              <a:ext uri="{FF2B5EF4-FFF2-40B4-BE49-F238E27FC236}">
                <a16:creationId xmlns:a16="http://schemas.microsoft.com/office/drawing/2014/main" id="{CFCA1F55-34C6-4F53-BB59-DCCE78B5402B}"/>
              </a:ext>
            </a:extLst>
          </p:cNvPr>
          <p:cNvSpPr txBox="1">
            <a:spLocks noChangeArrowheads="1"/>
          </p:cNvSpPr>
          <p:nvPr/>
        </p:nvSpPr>
        <p:spPr bwMode="auto">
          <a:xfrm>
            <a:off x="1736726" y="6132514"/>
            <a:ext cx="862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endParaRPr lang="en-US" altLang="en-US">
              <a:solidFill>
                <a:schemeClr val="bg1"/>
              </a:solidFill>
            </a:endParaRPr>
          </a:p>
        </p:txBody>
      </p:sp>
      <p:sp>
        <p:nvSpPr>
          <p:cNvPr id="19529" name="Text Box 73">
            <a:extLst>
              <a:ext uri="{FF2B5EF4-FFF2-40B4-BE49-F238E27FC236}">
                <a16:creationId xmlns:a16="http://schemas.microsoft.com/office/drawing/2014/main" id="{EEC861F1-764A-48CE-A106-0304EBCC9E4D}"/>
              </a:ext>
            </a:extLst>
          </p:cNvPr>
          <p:cNvSpPr txBox="1">
            <a:spLocks noChangeArrowheads="1"/>
          </p:cNvSpPr>
          <p:nvPr/>
        </p:nvSpPr>
        <p:spPr bwMode="auto">
          <a:xfrm>
            <a:off x="1600200" y="5715000"/>
            <a:ext cx="9067800" cy="369332"/>
          </a:xfrm>
          <a:prstGeom prst="rect">
            <a:avLst/>
          </a:prstGeom>
          <a:noFill/>
          <a:ln w="9525">
            <a:noFill/>
            <a:miter lim="800000"/>
            <a:headEnd/>
            <a:tailEnd/>
          </a:ln>
        </p:spPr>
        <p:txBody>
          <a:bodyPr>
            <a:spAutoFit/>
          </a:bodyPr>
          <a:lstStyle/>
          <a:p>
            <a:pPr algn="ctr">
              <a:spcBef>
                <a:spcPct val="20000"/>
              </a:spcBef>
              <a:defRPr/>
            </a:pPr>
            <a:r>
              <a:rPr lang="en-US" dirty="0">
                <a:latin typeface="Arial" charset="0"/>
                <a:cs typeface="Arial" charset="0"/>
              </a:rPr>
              <a:t>THE OPERATOR MUST ADJUST WHILE IN ZERO MODE.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5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2">
            <a:extLst>
              <a:ext uri="{FF2B5EF4-FFF2-40B4-BE49-F238E27FC236}">
                <a16:creationId xmlns:a16="http://schemas.microsoft.com/office/drawing/2014/main" id="{52623583-EC4F-4EBC-8F4D-3A36329DC7C4}"/>
              </a:ext>
            </a:extLst>
          </p:cNvPr>
          <p:cNvPicPr>
            <a:picLocks noChangeAspect="1" noChangeArrowheads="1"/>
          </p:cNvPicPr>
          <p:nvPr/>
        </p:nvPicPr>
        <p:blipFill>
          <a:blip r:embed="rId3">
            <a:clrChange>
              <a:clrFrom>
                <a:srgbClr val="ACAF8B"/>
              </a:clrFrom>
              <a:clrTo>
                <a:srgbClr val="ACAF8B">
                  <a:alpha val="0"/>
                </a:srgbClr>
              </a:clrTo>
            </a:clrChange>
            <a:extLst>
              <a:ext uri="{28A0092B-C50C-407E-A947-70E740481C1C}">
                <a14:useLocalDpi xmlns:a14="http://schemas.microsoft.com/office/drawing/2010/main" val="0"/>
              </a:ext>
            </a:extLst>
          </a:blip>
          <a:srcRect l="3937" t="16624" r="4031" b="19125"/>
          <a:stretch>
            <a:fillRect/>
          </a:stretch>
        </p:blipFill>
        <p:spPr bwMode="auto">
          <a:xfrm>
            <a:off x="1676400" y="1371600"/>
            <a:ext cx="8763000" cy="5029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 Box 6">
            <a:extLst>
              <a:ext uri="{FF2B5EF4-FFF2-40B4-BE49-F238E27FC236}">
                <a16:creationId xmlns:a16="http://schemas.microsoft.com/office/drawing/2014/main" id="{A7183ABB-5DAA-41FC-A322-F7FDB0A38A05}"/>
              </a:ext>
            </a:extLst>
          </p:cNvPr>
          <p:cNvSpPr txBox="1">
            <a:spLocks noChangeArrowheads="1"/>
          </p:cNvSpPr>
          <p:nvPr/>
        </p:nvSpPr>
        <p:spPr bwMode="auto">
          <a:xfrm>
            <a:off x="0" y="522511"/>
            <a:ext cx="12192000" cy="461665"/>
          </a:xfrm>
          <a:prstGeom prst="rect">
            <a:avLst/>
          </a:prstGeom>
          <a:noFill/>
          <a:ln>
            <a:noFill/>
          </a:ln>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Extended Battery Life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07C02256-E342-410F-B091-3166F3F27500}"/>
              </a:ext>
            </a:extLst>
          </p:cNvPr>
          <p:cNvSpPr txBox="1">
            <a:spLocks noChangeArrowheads="1"/>
          </p:cNvSpPr>
          <p:nvPr/>
        </p:nvSpPr>
        <p:spPr>
          <a:xfrm>
            <a:off x="0" y="660396"/>
            <a:ext cx="12192000" cy="457204"/>
          </a:xfrm>
          <a:prstGeom prst="rect">
            <a:avLst/>
          </a:prstGeom>
        </p:spPr>
        <p:txBody>
          <a:bodyPr/>
          <a:lstStyle>
            <a:lvl1pPr>
              <a:defRPr>
                <a:latin typeface="+mj-lt"/>
                <a:ea typeface="+mj-ea"/>
                <a:cs typeface="+mj-cs"/>
              </a:defRPr>
            </a:lvl1pPr>
          </a:lstStyle>
          <a:p>
            <a:pPr algn="ctr">
              <a:lnSpc>
                <a:spcPct val="110000"/>
              </a:lnSpc>
            </a:pPr>
            <a:r>
              <a:rPr lang="en-US" altLang="en-US" sz="2400" kern="0" dirty="0">
                <a:solidFill>
                  <a:sysClr val="windowText" lastClr="000000"/>
                </a:solidFill>
                <a:latin typeface="Arial" panose="020B0604020202020204" pitchFamily="34" charset="0"/>
              </a:rPr>
              <a:t>Check On Learning</a:t>
            </a:r>
          </a:p>
        </p:txBody>
      </p:sp>
      <p:sp>
        <p:nvSpPr>
          <p:cNvPr id="3" name="Rectangle 2">
            <a:extLst>
              <a:ext uri="{FF2B5EF4-FFF2-40B4-BE49-F238E27FC236}">
                <a16:creationId xmlns:a16="http://schemas.microsoft.com/office/drawing/2014/main" id="{CEEAD5DE-BF3D-4F86-9F85-D53C4C128192}"/>
              </a:ext>
            </a:extLst>
          </p:cNvPr>
          <p:cNvSpPr/>
          <p:nvPr/>
        </p:nvSpPr>
        <p:spPr>
          <a:xfrm>
            <a:off x="2077111" y="1799421"/>
            <a:ext cx="8036210" cy="369332"/>
          </a:xfrm>
          <a:prstGeom prst="rect">
            <a:avLst/>
          </a:prstGeom>
        </p:spPr>
        <p:txBody>
          <a:bodyPr wrap="square">
            <a:spAutoFit/>
          </a:bodyPr>
          <a:lstStyle/>
          <a:p>
            <a:r>
              <a:rPr lang="en-US" altLang="en-US" b="1" dirty="0" smtClean="0">
                <a:latin typeface="Arial" panose="020B0604020202020204" pitchFamily="34" charset="0"/>
                <a:cs typeface="Arial" panose="020B0604020202020204" pitchFamily="34" charset="0"/>
              </a:rPr>
              <a:t>What </a:t>
            </a:r>
            <a:r>
              <a:rPr lang="en-US" altLang="en-US" b="1" dirty="0">
                <a:latin typeface="Arial" panose="020B0604020202020204" pitchFamily="34" charset="0"/>
                <a:cs typeface="Arial" panose="020B0604020202020204" pitchFamily="34" charset="0"/>
              </a:rPr>
              <a:t>does each circle on the state of charge indicator represent?</a:t>
            </a:r>
          </a:p>
        </p:txBody>
      </p:sp>
      <p:sp>
        <p:nvSpPr>
          <p:cNvPr id="4" name="Rectangle 3">
            <a:extLst>
              <a:ext uri="{FF2B5EF4-FFF2-40B4-BE49-F238E27FC236}">
                <a16:creationId xmlns:a16="http://schemas.microsoft.com/office/drawing/2014/main" id="{EC991763-F0E6-4D85-A496-6258151D6695}"/>
              </a:ext>
            </a:extLst>
          </p:cNvPr>
          <p:cNvSpPr/>
          <p:nvPr/>
        </p:nvSpPr>
        <p:spPr>
          <a:xfrm>
            <a:off x="2073574" y="2407020"/>
            <a:ext cx="2638864" cy="369332"/>
          </a:xfrm>
          <a:prstGeom prst="rect">
            <a:avLst/>
          </a:prstGeom>
        </p:spPr>
        <p:txBody>
          <a:bodyPr wrap="none">
            <a:spAutoFit/>
          </a:bodyPr>
          <a:lstStyle/>
          <a:p>
            <a:r>
              <a:rPr lang="en-US" altLang="en-US" b="1" dirty="0" smtClean="0">
                <a:latin typeface="Arial" panose="020B0604020202020204" pitchFamily="34" charset="0"/>
                <a:cs typeface="Arial" panose="020B0604020202020204" pitchFamily="34" charset="0"/>
              </a:rPr>
              <a:t>1/6</a:t>
            </a:r>
            <a:r>
              <a:rPr lang="en-US" altLang="en-US" b="1" baseline="30000" dirty="0" smtClean="0">
                <a:latin typeface="Arial" panose="020B0604020202020204" pitchFamily="34" charset="0"/>
                <a:cs typeface="Arial" panose="020B0604020202020204" pitchFamily="34" charset="0"/>
              </a:rPr>
              <a:t>th</a:t>
            </a:r>
            <a:r>
              <a:rPr lang="en-US" altLang="en-US" b="1" dirty="0" smtClean="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of the battery life.</a:t>
            </a:r>
          </a:p>
        </p:txBody>
      </p:sp>
      <p:sp>
        <p:nvSpPr>
          <p:cNvPr id="7" name="TextBox 6"/>
          <p:cNvSpPr txBox="1"/>
          <p:nvPr/>
        </p:nvSpPr>
        <p:spPr>
          <a:xfrm>
            <a:off x="2073574" y="3163494"/>
            <a:ext cx="5451044" cy="369332"/>
          </a:xfrm>
          <a:prstGeom prst="rect">
            <a:avLst/>
          </a:prstGeom>
          <a:noFill/>
        </p:spPr>
        <p:txBody>
          <a:bodyPr wrap="none" rtlCol="0">
            <a:spAutoFit/>
          </a:bodyPr>
          <a:lstStyle/>
          <a:p>
            <a:pPr marL="215900" indent="-215900"/>
            <a:r>
              <a:rPr lang="en-US" altLang="en-US" b="1" dirty="0" smtClean="0">
                <a:latin typeface="Arial" panose="020B0604020202020204" pitchFamily="34" charset="0"/>
                <a:cs typeface="Arial" panose="020B0604020202020204" pitchFamily="34" charset="0"/>
              </a:rPr>
              <a:t>What </a:t>
            </a:r>
            <a:r>
              <a:rPr lang="en-US" altLang="en-US" b="1" dirty="0">
                <a:latin typeface="Arial" panose="020B0604020202020204" pitchFamily="34" charset="0"/>
                <a:cs typeface="Arial" panose="020B0604020202020204" pitchFamily="34" charset="0"/>
              </a:rPr>
              <a:t>is the preferred battery for the PAS-13D?</a:t>
            </a:r>
          </a:p>
        </p:txBody>
      </p:sp>
      <p:sp>
        <p:nvSpPr>
          <p:cNvPr id="8" name="TextBox 7"/>
          <p:cNvSpPr txBox="1"/>
          <p:nvPr/>
        </p:nvSpPr>
        <p:spPr>
          <a:xfrm>
            <a:off x="2073574" y="3653291"/>
            <a:ext cx="6062237" cy="369332"/>
          </a:xfrm>
          <a:prstGeom prst="rect">
            <a:avLst/>
          </a:prstGeom>
          <a:noFill/>
        </p:spPr>
        <p:txBody>
          <a:bodyPr wrap="none" rtlCol="0">
            <a:spAutoFit/>
          </a:bodyPr>
          <a:lstStyle/>
          <a:p>
            <a:pPr marL="215900" indent="-215900"/>
            <a:r>
              <a:rPr lang="en-US" altLang="en-US" b="1" dirty="0" smtClean="0">
                <a:latin typeface="Arial" panose="020B0604020202020204" pitchFamily="34" charset="0"/>
                <a:cs typeface="Arial" panose="020B0604020202020204" pitchFamily="34" charset="0"/>
              </a:rPr>
              <a:t>L91 </a:t>
            </a:r>
            <a:r>
              <a:rPr lang="en-US" altLang="en-US" b="1" dirty="0">
                <a:latin typeface="Arial" panose="020B0604020202020204" pitchFamily="34" charset="0"/>
                <a:cs typeface="Arial" panose="020B0604020202020204" pitchFamily="34" charset="0"/>
              </a:rPr>
              <a:t>AA Lithium, 4 each for LTWS, 6 each for M/HTWS.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 name="Rectangle 61">
            <a:extLst>
              <a:ext uri="{FF2B5EF4-FFF2-40B4-BE49-F238E27FC236}">
                <a16:creationId xmlns:a16="http://schemas.microsoft.com/office/drawing/2014/main" id="{95062B03-1539-4AB1-8FC3-8151565040BB}"/>
              </a:ext>
            </a:extLst>
          </p:cNvPr>
          <p:cNvSpPr>
            <a:spLocks noChangeArrowheads="1"/>
          </p:cNvSpPr>
          <p:nvPr/>
        </p:nvSpPr>
        <p:spPr bwMode="auto">
          <a:xfrm>
            <a:off x="1523998" y="5878289"/>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NOTE: TIGHTEN RAIL GRABBER TWO CLICKS. </a:t>
            </a:r>
          </a:p>
        </p:txBody>
      </p:sp>
      <p:sp>
        <p:nvSpPr>
          <p:cNvPr id="67590" name="TextBox 23">
            <a:extLst>
              <a:ext uri="{FF2B5EF4-FFF2-40B4-BE49-F238E27FC236}">
                <a16:creationId xmlns:a16="http://schemas.microsoft.com/office/drawing/2014/main" id="{FEC4F2EE-BFE7-47A1-9177-C6177982738F}"/>
              </a:ext>
            </a:extLst>
          </p:cNvPr>
          <p:cNvSpPr txBox="1">
            <a:spLocks noChangeArrowheads="1"/>
          </p:cNvSpPr>
          <p:nvPr/>
        </p:nvSpPr>
        <p:spPr bwMode="auto">
          <a:xfrm>
            <a:off x="1" y="1245284"/>
            <a:ext cx="1219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M4/ M16A4</a:t>
            </a:r>
          </a:p>
        </p:txBody>
      </p:sp>
      <p:pic>
        <p:nvPicPr>
          <p:cNvPr id="67592" name="Picture 3" descr="C:\Users\Isaac Miller\Pictures\M4.jpg">
            <a:extLst>
              <a:ext uri="{FF2B5EF4-FFF2-40B4-BE49-F238E27FC236}">
                <a16:creationId xmlns:a16="http://schemas.microsoft.com/office/drawing/2014/main" id="{556829F9-ACB7-4144-B4C1-EA347C56ED4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38283" b="64703"/>
          <a:stretch>
            <a:fillRect/>
          </a:stretch>
        </p:blipFill>
        <p:spPr bwMode="auto">
          <a:xfrm>
            <a:off x="3447256" y="3267719"/>
            <a:ext cx="4426626" cy="201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as13dltws.jpg">
            <a:extLst>
              <a:ext uri="{FF2B5EF4-FFF2-40B4-BE49-F238E27FC236}">
                <a16:creationId xmlns:a16="http://schemas.microsoft.com/office/drawing/2014/main" id="{EDAF2BCC-8115-4F37-90D0-125D3DE161F9}"/>
              </a:ext>
            </a:extLst>
          </p:cNvPr>
          <p:cNvPicPr>
            <a:picLocks noChangeAspect="1"/>
          </p:cNvPicPr>
          <p:nvPr/>
        </p:nvPicPr>
        <p:blipFill>
          <a:blip r:embed="rId4">
            <a:clrChange>
              <a:clrFrom>
                <a:srgbClr val="ABAF8C"/>
              </a:clrFrom>
              <a:clrTo>
                <a:srgbClr val="ABAF8C">
                  <a:alpha val="0"/>
                </a:srgbClr>
              </a:clrTo>
            </a:clrChange>
            <a:extLst>
              <a:ext uri="{28A0092B-C50C-407E-A947-70E740481C1C}">
                <a14:useLocalDpi xmlns:a14="http://schemas.microsoft.com/office/drawing/2010/main" val="0"/>
              </a:ext>
            </a:extLst>
          </a:blip>
          <a:srcRect/>
          <a:stretch>
            <a:fillRect/>
          </a:stretch>
        </p:blipFill>
        <p:spPr bwMode="auto">
          <a:xfrm>
            <a:off x="4950736" y="2217622"/>
            <a:ext cx="2290524" cy="105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a:extLst>
              <a:ext uri="{FF2B5EF4-FFF2-40B4-BE49-F238E27FC236}">
                <a16:creationId xmlns:a16="http://schemas.microsoft.com/office/drawing/2014/main" id="{CA86B507-FC75-4A02-B705-9241F0C6F891}"/>
              </a:ext>
            </a:extLst>
          </p:cNvPr>
          <p:cNvSpPr txBox="1">
            <a:spLocks noChangeArrowheads="1"/>
          </p:cNvSpPr>
          <p:nvPr/>
        </p:nvSpPr>
        <p:spPr bwMode="auto">
          <a:xfrm>
            <a:off x="0" y="522511"/>
            <a:ext cx="12192000" cy="461665"/>
          </a:xfrm>
          <a:prstGeom prst="rect">
            <a:avLst/>
          </a:prstGeom>
          <a:noFill/>
          <a:ln>
            <a:noFill/>
          </a:ln>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Mounting TWS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0 1.48148E-6 L 0.00013 0.16574 " pathEditMode="relative" rAng="0" ptsTypes="AA">
                                      <p:cBhvr>
                                        <p:cTn id="6" dur="2000" fill="hold"/>
                                        <p:tgtEl>
                                          <p:spTgt spid="16"/>
                                        </p:tgtEl>
                                        <p:attrNameLst>
                                          <p:attrName>ppt_x</p:attrName>
                                          <p:attrName>ppt_y</p:attrName>
                                        </p:attrNameLst>
                                      </p:cBhvr>
                                      <p:rCtr x="0" y="8287"/>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AE91DFF-D12E-4437-AA4D-CD7FC1CB237A}"/>
              </a:ext>
            </a:extLst>
          </p:cNvPr>
          <p:cNvSpPr>
            <a:spLocks noGrp="1"/>
          </p:cNvSpPr>
          <p:nvPr>
            <p:ph type="title" idx="4294967295"/>
          </p:nvPr>
        </p:nvSpPr>
        <p:spPr>
          <a:xfrm>
            <a:off x="0" y="667656"/>
            <a:ext cx="12192000" cy="476250"/>
          </a:xfrm>
          <a:prstGeom prst="rect">
            <a:avLst/>
          </a:prstGeom>
        </p:spPr>
        <p:txBody>
          <a:bodyPr/>
          <a:lstStyle/>
          <a:p>
            <a:pPr algn="ctr" eaLnBrk="1" hangingPunct="1"/>
            <a:r>
              <a:rPr lang="en-US" altLang="en-US" sz="2400" dirty="0">
                <a:latin typeface="Arial" panose="020B0604020202020204" pitchFamily="34" charset="0"/>
                <a:cs typeface="Arial" panose="020B0604020202020204" pitchFamily="34" charset="0"/>
              </a:rPr>
              <a:t>Administrative</a:t>
            </a:r>
          </a:p>
        </p:txBody>
      </p:sp>
      <p:sp>
        <p:nvSpPr>
          <p:cNvPr id="20483" name="Rectangle 3">
            <a:extLst>
              <a:ext uri="{FF2B5EF4-FFF2-40B4-BE49-F238E27FC236}">
                <a16:creationId xmlns:a16="http://schemas.microsoft.com/office/drawing/2014/main" id="{14504896-04AE-4991-8594-15567A11501F}"/>
              </a:ext>
            </a:extLst>
          </p:cNvPr>
          <p:cNvSpPr>
            <a:spLocks noGrp="1"/>
          </p:cNvSpPr>
          <p:nvPr>
            <p:ph type="body" idx="4294967295"/>
          </p:nvPr>
        </p:nvSpPr>
        <p:spPr>
          <a:xfrm>
            <a:off x="2438400" y="1600200"/>
            <a:ext cx="8229600" cy="5257800"/>
          </a:xfrm>
          <a:prstGeom prst="rect">
            <a:avLst/>
          </a:prstGeom>
        </p:spPr>
        <p:txBody>
          <a:bodyPr/>
          <a:lstStyle/>
          <a:p>
            <a:pPr eaLnBrk="1" hangingPunct="1">
              <a:buFont typeface="Wingdings 2" panose="05020102010507070707" pitchFamily="18" charset="2"/>
              <a:buNone/>
            </a:pPr>
            <a:r>
              <a:rPr lang="en-US" altLang="en-US" b="1" dirty="0">
                <a:latin typeface="Arial" panose="020B0604020202020204" pitchFamily="34" charset="0"/>
              </a:rPr>
              <a:t>Safety: </a:t>
            </a:r>
            <a:r>
              <a:rPr lang="en-US" altLang="en-US" dirty="0">
                <a:latin typeface="Arial" panose="020B0604020202020204" pitchFamily="34" charset="0"/>
              </a:rPr>
              <a:t>Fire Exit, Germanium Lens</a:t>
            </a:r>
          </a:p>
          <a:p>
            <a:pPr eaLnBrk="1" hangingPunct="1">
              <a:buFont typeface="Wingdings 2" panose="05020102010507070707" pitchFamily="18" charset="2"/>
              <a:buNone/>
            </a:pPr>
            <a:r>
              <a:rPr lang="en-US" altLang="en-US" b="1" dirty="0">
                <a:latin typeface="Arial" panose="020B0604020202020204" pitchFamily="34" charset="0"/>
              </a:rPr>
              <a:t>	</a:t>
            </a:r>
          </a:p>
          <a:p>
            <a:pPr eaLnBrk="1" hangingPunct="1">
              <a:buFont typeface="Wingdings 2" panose="05020102010507070707" pitchFamily="18" charset="2"/>
              <a:buNone/>
            </a:pPr>
            <a:r>
              <a:rPr lang="en-US" altLang="en-US" b="1" dirty="0">
                <a:latin typeface="Arial" panose="020B0604020202020204" pitchFamily="34" charset="0"/>
              </a:rPr>
              <a:t>Risk Assessment: </a:t>
            </a:r>
            <a:r>
              <a:rPr lang="en-US" altLang="en-US" dirty="0">
                <a:latin typeface="Arial" panose="020B0604020202020204" pitchFamily="34" charset="0"/>
              </a:rPr>
              <a:t>Low</a:t>
            </a:r>
          </a:p>
          <a:p>
            <a:pPr eaLnBrk="1" hangingPunct="1">
              <a:buFont typeface="Wingdings 2" panose="05020102010507070707" pitchFamily="18" charset="2"/>
              <a:buNone/>
            </a:pPr>
            <a:r>
              <a:rPr lang="en-US" altLang="en-US" dirty="0">
                <a:latin typeface="Arial" panose="020B0604020202020204" pitchFamily="34" charset="0"/>
              </a:rPr>
              <a:t>	</a:t>
            </a:r>
          </a:p>
          <a:p>
            <a:pPr eaLnBrk="1" hangingPunct="1">
              <a:buFont typeface="Wingdings 2" panose="05020102010507070707" pitchFamily="18" charset="2"/>
              <a:buNone/>
            </a:pPr>
            <a:r>
              <a:rPr lang="en-US" altLang="en-US" b="1" dirty="0">
                <a:latin typeface="Arial" panose="020B0604020202020204" pitchFamily="34" charset="0"/>
              </a:rPr>
              <a:t>Environmental: </a:t>
            </a:r>
            <a:r>
              <a:rPr lang="en-US" altLang="en-US" dirty="0">
                <a:latin typeface="Arial" panose="020B0604020202020204" pitchFamily="34" charset="0"/>
              </a:rPr>
              <a:t> Dispose of batteries in accordance with proper hazmat protocols. </a:t>
            </a:r>
          </a:p>
          <a:p>
            <a:pPr eaLnBrk="1" hangingPunct="1">
              <a:buFont typeface="Wingdings 2" panose="05020102010507070707" pitchFamily="18" charset="2"/>
              <a:buNone/>
            </a:pPr>
            <a:r>
              <a:rPr lang="en-US" altLang="en-US" dirty="0">
                <a:latin typeface="Arial" panose="020B0604020202020204" pitchFamily="34" charset="0"/>
              </a:rPr>
              <a:t>	</a:t>
            </a:r>
          </a:p>
          <a:p>
            <a:pPr eaLnBrk="1" hangingPunct="1">
              <a:buFont typeface="Wingdings 2" panose="05020102010507070707" pitchFamily="18" charset="2"/>
              <a:buNone/>
            </a:pPr>
            <a:r>
              <a:rPr lang="en-US" altLang="en-US" b="1" dirty="0">
                <a:latin typeface="Arial" panose="020B0604020202020204" pitchFamily="34" charset="0"/>
              </a:rPr>
              <a:t>Evaluation:  </a:t>
            </a:r>
            <a:r>
              <a:rPr lang="en-US" altLang="en-US" dirty="0">
                <a:latin typeface="Arial" panose="020B0604020202020204" pitchFamily="34" charset="0"/>
              </a:rPr>
              <a:t>Practical Exercises and Check on Learning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6803" name="Picture 4" descr="ofstscan">
            <a:extLst>
              <a:ext uri="{FF2B5EF4-FFF2-40B4-BE49-F238E27FC236}">
                <a16:creationId xmlns:a16="http://schemas.microsoft.com/office/drawing/2014/main" id="{EFD85E27-E218-492E-9D84-5B5476084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596564"/>
            <a:ext cx="42672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5">
            <a:extLst>
              <a:ext uri="{FF2B5EF4-FFF2-40B4-BE49-F238E27FC236}">
                <a16:creationId xmlns:a16="http://schemas.microsoft.com/office/drawing/2014/main" id="{D867F0F3-7A28-411C-AA38-B0B0687BF4AF}"/>
              </a:ext>
            </a:extLst>
          </p:cNvPr>
          <p:cNvSpPr txBox="1">
            <a:spLocks noChangeArrowheads="1"/>
          </p:cNvSpPr>
          <p:nvPr/>
        </p:nvSpPr>
        <p:spPr bwMode="auto">
          <a:xfrm>
            <a:off x="5549900" y="5778040"/>
            <a:ext cx="1227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000" b="1" dirty="0"/>
              <a:t>M4 MWS</a:t>
            </a:r>
          </a:p>
        </p:txBody>
      </p:sp>
      <p:sp>
        <p:nvSpPr>
          <p:cNvPr id="126994" name="Text Box 18">
            <a:extLst>
              <a:ext uri="{FF2B5EF4-FFF2-40B4-BE49-F238E27FC236}">
                <a16:creationId xmlns:a16="http://schemas.microsoft.com/office/drawing/2014/main" id="{2FD67C68-D16C-4A58-B538-FB68B3471B28}"/>
              </a:ext>
            </a:extLst>
          </p:cNvPr>
          <p:cNvSpPr txBox="1">
            <a:spLocks noChangeArrowheads="1"/>
          </p:cNvSpPr>
          <p:nvPr/>
        </p:nvSpPr>
        <p:spPr bwMode="auto">
          <a:xfrm>
            <a:off x="381000" y="2381423"/>
            <a:ext cx="2362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Place fingers over ovals on both sides of black dot to create a heat source. </a:t>
            </a:r>
          </a:p>
        </p:txBody>
      </p:sp>
      <p:sp>
        <p:nvSpPr>
          <p:cNvPr id="126995" name="Text Box 19">
            <a:extLst>
              <a:ext uri="{FF2B5EF4-FFF2-40B4-BE49-F238E27FC236}">
                <a16:creationId xmlns:a16="http://schemas.microsoft.com/office/drawing/2014/main" id="{48296423-7112-4DF0-BF3E-3303094060BB}"/>
              </a:ext>
            </a:extLst>
          </p:cNvPr>
          <p:cNvSpPr txBox="1">
            <a:spLocks noChangeArrowheads="1"/>
          </p:cNvSpPr>
          <p:nvPr/>
        </p:nvSpPr>
        <p:spPr bwMode="auto">
          <a:xfrm>
            <a:off x="404018" y="4530453"/>
            <a:ext cx="2362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Place zeroing aim point in center of black dot (in between the two fingers).</a:t>
            </a:r>
          </a:p>
        </p:txBody>
      </p:sp>
      <p:sp>
        <p:nvSpPr>
          <p:cNvPr id="126997" name="Text Box 21">
            <a:extLst>
              <a:ext uri="{FF2B5EF4-FFF2-40B4-BE49-F238E27FC236}">
                <a16:creationId xmlns:a16="http://schemas.microsoft.com/office/drawing/2014/main" id="{A835FDB9-D8CE-4355-838C-DFE6826C7722}"/>
              </a:ext>
            </a:extLst>
          </p:cNvPr>
          <p:cNvSpPr txBox="1">
            <a:spLocks noChangeArrowheads="1"/>
          </p:cNvSpPr>
          <p:nvPr/>
        </p:nvSpPr>
        <p:spPr bwMode="auto">
          <a:xfrm>
            <a:off x="8197850" y="996583"/>
            <a:ext cx="2438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Move </a:t>
            </a:r>
            <a:r>
              <a:rPr lang="en-US" altLang="en-US" dirty="0" err="1"/>
              <a:t>borelight</a:t>
            </a:r>
            <a:r>
              <a:rPr lang="en-US" altLang="en-US" dirty="0"/>
              <a:t> laser to it’s gray dot by making adjustments to the TWS.  </a:t>
            </a:r>
          </a:p>
        </p:txBody>
      </p:sp>
      <p:sp>
        <p:nvSpPr>
          <p:cNvPr id="126998" name="Text Box 22">
            <a:extLst>
              <a:ext uri="{FF2B5EF4-FFF2-40B4-BE49-F238E27FC236}">
                <a16:creationId xmlns:a16="http://schemas.microsoft.com/office/drawing/2014/main" id="{5D23BF73-E0EC-4424-9C13-1396B4FBB4A7}"/>
              </a:ext>
            </a:extLst>
          </p:cNvPr>
          <p:cNvSpPr txBox="1">
            <a:spLocks noChangeArrowheads="1"/>
          </p:cNvSpPr>
          <p:nvPr/>
        </p:nvSpPr>
        <p:spPr bwMode="auto">
          <a:xfrm>
            <a:off x="8197850" y="2880963"/>
            <a:ext cx="2438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Continue to make adjustments until the </a:t>
            </a:r>
            <a:r>
              <a:rPr lang="en-US" altLang="en-US" dirty="0" err="1"/>
              <a:t>borelight</a:t>
            </a:r>
            <a:r>
              <a:rPr lang="en-US" altLang="en-US" dirty="0"/>
              <a:t> laser is centered in it’s gray dot.  </a:t>
            </a:r>
          </a:p>
        </p:txBody>
      </p:sp>
      <p:sp>
        <p:nvSpPr>
          <p:cNvPr id="126999" name="Text Box 23">
            <a:extLst>
              <a:ext uri="{FF2B5EF4-FFF2-40B4-BE49-F238E27FC236}">
                <a16:creationId xmlns:a16="http://schemas.microsoft.com/office/drawing/2014/main" id="{4FBD3016-9C28-4998-82E3-EAA18F1341C7}"/>
              </a:ext>
            </a:extLst>
          </p:cNvPr>
          <p:cNvSpPr txBox="1">
            <a:spLocks noChangeArrowheads="1"/>
          </p:cNvSpPr>
          <p:nvPr/>
        </p:nvSpPr>
        <p:spPr bwMode="auto">
          <a:xfrm>
            <a:off x="1524000" y="6316202"/>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NOTE: BORESIGHTING ONE FOV BORESIGHTS BOTH FOVS.</a:t>
            </a:r>
          </a:p>
        </p:txBody>
      </p:sp>
      <p:sp>
        <p:nvSpPr>
          <p:cNvPr id="127002" name="Text Box 26">
            <a:extLst>
              <a:ext uri="{FF2B5EF4-FFF2-40B4-BE49-F238E27FC236}">
                <a16:creationId xmlns:a16="http://schemas.microsoft.com/office/drawing/2014/main" id="{43AEE9A4-458C-475F-B135-E9882455B481}"/>
              </a:ext>
            </a:extLst>
          </p:cNvPr>
          <p:cNvSpPr txBox="1">
            <a:spLocks noChangeArrowheads="1"/>
          </p:cNvSpPr>
          <p:nvPr/>
        </p:nvSpPr>
        <p:spPr bwMode="auto">
          <a:xfrm>
            <a:off x="273050" y="739316"/>
            <a:ext cx="2432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Stabilizing the  weapon is crucial.</a:t>
            </a:r>
          </a:p>
        </p:txBody>
      </p:sp>
      <p:sp>
        <p:nvSpPr>
          <p:cNvPr id="127003" name="Text Box 27">
            <a:extLst>
              <a:ext uri="{FF2B5EF4-FFF2-40B4-BE49-F238E27FC236}">
                <a16:creationId xmlns:a16="http://schemas.microsoft.com/office/drawing/2014/main" id="{D6078535-1EFB-4CE2-9C31-23F8E3BD7582}"/>
              </a:ext>
            </a:extLst>
          </p:cNvPr>
          <p:cNvSpPr txBox="1">
            <a:spLocks noChangeArrowheads="1"/>
          </p:cNvSpPr>
          <p:nvPr/>
        </p:nvSpPr>
        <p:spPr bwMode="auto">
          <a:xfrm>
            <a:off x="404018" y="1916819"/>
            <a:ext cx="2170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Zero </a:t>
            </a:r>
            <a:r>
              <a:rPr lang="en-US" altLang="en-US" dirty="0" err="1"/>
              <a:t>borelight</a:t>
            </a:r>
            <a:r>
              <a:rPr lang="en-US" altLang="en-US" dirty="0"/>
              <a:t>.</a:t>
            </a:r>
          </a:p>
        </p:txBody>
      </p:sp>
      <p:pic>
        <p:nvPicPr>
          <p:cNvPr id="127004" name="Picture 28" descr="ofstscnwfing">
            <a:extLst>
              <a:ext uri="{FF2B5EF4-FFF2-40B4-BE49-F238E27FC236}">
                <a16:creationId xmlns:a16="http://schemas.microsoft.com/office/drawing/2014/main" id="{4A27DA9E-0F73-45ED-8CC3-41D7E606B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596564"/>
            <a:ext cx="42672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009" name="Picture 33" descr="waimpointwdot">
            <a:extLst>
              <a:ext uri="{FF2B5EF4-FFF2-40B4-BE49-F238E27FC236}">
                <a16:creationId xmlns:a16="http://schemas.microsoft.com/office/drawing/2014/main" id="{66640588-5B70-4ECC-873F-1E6D9FC90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596564"/>
            <a:ext cx="42672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011" name="Picture 35" descr="waimpointwdotnercntr">
            <a:extLst>
              <a:ext uri="{FF2B5EF4-FFF2-40B4-BE49-F238E27FC236}">
                <a16:creationId xmlns:a16="http://schemas.microsoft.com/office/drawing/2014/main" id="{5DAD982E-D464-4806-BECE-7BA362C043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1596564"/>
            <a:ext cx="42672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012" name="Picture 36" descr="waimpointwdotncntr">
            <a:extLst>
              <a:ext uri="{FF2B5EF4-FFF2-40B4-BE49-F238E27FC236}">
                <a16:creationId xmlns:a16="http://schemas.microsoft.com/office/drawing/2014/main" id="{05665505-99C3-43F8-A351-198F98A0CE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1596564"/>
            <a:ext cx="42672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6">
            <a:extLst>
              <a:ext uri="{FF2B5EF4-FFF2-40B4-BE49-F238E27FC236}">
                <a16:creationId xmlns:a16="http://schemas.microsoft.com/office/drawing/2014/main" id="{7CC38617-AC33-4650-BF1C-4CA69D53B3B2}"/>
              </a:ext>
            </a:extLst>
          </p:cNvPr>
          <p:cNvSpPr txBox="1">
            <a:spLocks noChangeArrowheads="1"/>
          </p:cNvSpPr>
          <p:nvPr/>
        </p:nvSpPr>
        <p:spPr bwMode="auto">
          <a:xfrm>
            <a:off x="0" y="653137"/>
            <a:ext cx="12192000" cy="461665"/>
          </a:xfrm>
          <a:prstGeom prst="rect">
            <a:avLst/>
          </a:prstGeom>
          <a:noFill/>
          <a:ln>
            <a:noFill/>
          </a:ln>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10M Bore Sighting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7002"/>
                                        </p:tgtEl>
                                        <p:attrNameLst>
                                          <p:attrName>style.visibility</p:attrName>
                                        </p:attrNameLst>
                                      </p:cBhvr>
                                      <p:to>
                                        <p:strVal val="visible"/>
                                      </p:to>
                                    </p:set>
                                  </p:childTnLst>
                                  <p:subTnLst>
                                    <p:set>
                                      <p:cBhvr override="childStyle">
                                        <p:cTn dur="1" fill="hold" display="0" masterRel="nextClick" afterEffect="1"/>
                                        <p:tgtEl>
                                          <p:spTgt spid="12700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7003"/>
                                        </p:tgtEl>
                                        <p:attrNameLst>
                                          <p:attrName>style.visibility</p:attrName>
                                        </p:attrNameLst>
                                      </p:cBhvr>
                                      <p:to>
                                        <p:strVal val="visible"/>
                                      </p:to>
                                    </p:set>
                                  </p:childTnLst>
                                  <p:subTnLst>
                                    <p:set>
                                      <p:cBhvr override="childStyle">
                                        <p:cTn dur="1" fill="hold" display="0" masterRel="nextClick" afterEffect="1"/>
                                        <p:tgtEl>
                                          <p:spTgt spid="12700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6994"/>
                                        </p:tgtEl>
                                        <p:attrNameLst>
                                          <p:attrName>style.visibility</p:attrName>
                                        </p:attrNameLst>
                                      </p:cBhvr>
                                      <p:to>
                                        <p:strVal val="visible"/>
                                      </p:to>
                                    </p:set>
                                  </p:childTnLst>
                                  <p:subTnLst>
                                    <p:set>
                                      <p:cBhvr override="childStyle">
                                        <p:cTn dur="1" fill="hold" display="0" masterRel="nextClick" afterEffect="1"/>
                                        <p:tgtEl>
                                          <p:spTgt spid="12699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2700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6995"/>
                                        </p:tgtEl>
                                        <p:attrNameLst>
                                          <p:attrName>style.visibility</p:attrName>
                                        </p:attrNameLst>
                                      </p:cBhvr>
                                      <p:to>
                                        <p:strVal val="visible"/>
                                      </p:to>
                                    </p:set>
                                  </p:childTnLst>
                                  <p:subTnLst>
                                    <p:set>
                                      <p:cBhvr override="childStyle">
                                        <p:cTn dur="1" fill="hold" display="0" masterRel="nextClick" afterEffect="1"/>
                                        <p:tgtEl>
                                          <p:spTgt spid="126995"/>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2700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6997"/>
                                        </p:tgtEl>
                                        <p:attrNameLst>
                                          <p:attrName>style.visibility</p:attrName>
                                        </p:attrNameLst>
                                      </p:cBhvr>
                                      <p:to>
                                        <p:strVal val="visible"/>
                                      </p:to>
                                    </p:set>
                                  </p:childTnLst>
                                  <p:subTnLst>
                                    <p:set>
                                      <p:cBhvr override="childStyle">
                                        <p:cTn dur="1" fill="hold" display="0" masterRel="nextClick" afterEffect="1"/>
                                        <p:tgtEl>
                                          <p:spTgt spid="126997"/>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270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6998"/>
                                        </p:tgtEl>
                                        <p:attrNameLst>
                                          <p:attrName>style.visibility</p:attrName>
                                        </p:attrNameLst>
                                      </p:cBhvr>
                                      <p:to>
                                        <p:strVal val="visible"/>
                                      </p:to>
                                    </p:set>
                                  </p:childTnLst>
                                  <p:subTnLst>
                                    <p:set>
                                      <p:cBhvr override="childStyle">
                                        <p:cTn dur="1" fill="hold" display="0" masterRel="nextClick" afterEffect="1"/>
                                        <p:tgtEl>
                                          <p:spTgt spid="126998"/>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270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26999"/>
                                        </p:tgtEl>
                                        <p:attrNameLst>
                                          <p:attrName>style.visibility</p:attrName>
                                        </p:attrNameLst>
                                      </p:cBhvr>
                                      <p:to>
                                        <p:strVal val="visible"/>
                                      </p:to>
                                    </p:set>
                                  </p:childTnLst>
                                  <p:subTnLst>
                                    <p:set>
                                      <p:cBhvr override="childStyle">
                                        <p:cTn dur="1" fill="hold" display="0" masterRel="nextClick" afterEffect="1"/>
                                        <p:tgtEl>
                                          <p:spTgt spid="12699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4" grpId="0" autoUpdateAnimBg="0"/>
      <p:bldP spid="126995" grpId="0" autoUpdateAnimBg="0"/>
      <p:bldP spid="126997" grpId="0" autoUpdateAnimBg="0"/>
      <p:bldP spid="126998" grpId="0" autoUpdateAnimBg="0"/>
      <p:bldP spid="126999" grpId="0" autoUpdateAnimBg="0"/>
      <p:bldP spid="127002" grpId="0" autoUpdateAnimBg="0"/>
      <p:bldP spid="12700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63816A50-191E-4DD7-AB0D-BCEB0EB0CEF2}"/>
              </a:ext>
            </a:extLst>
          </p:cNvPr>
          <p:cNvSpPr/>
          <p:nvPr/>
        </p:nvSpPr>
        <p:spPr>
          <a:xfrm>
            <a:off x="1856579" y="1464355"/>
            <a:ext cx="3444876" cy="4463144"/>
          </a:xfrm>
          <a:prstGeom prst="rect">
            <a:avLst/>
          </a:prstGeom>
          <a:blipFill>
            <a:blip r:embed="rId4" cstate="print"/>
            <a:stretch>
              <a:fillRect/>
            </a:stretch>
          </a:blipFill>
        </p:spPr>
        <p:txBody>
          <a:bodyPr wrap="square" lIns="0" tIns="0" rIns="0" bIns="0" rtlCol="0"/>
          <a:lstStyle/>
          <a:p>
            <a:endParaRPr/>
          </a:p>
        </p:txBody>
      </p:sp>
      <p:sp>
        <p:nvSpPr>
          <p:cNvPr id="42" name="object 5">
            <a:extLst>
              <a:ext uri="{FF2B5EF4-FFF2-40B4-BE49-F238E27FC236}">
                <a16:creationId xmlns:a16="http://schemas.microsoft.com/office/drawing/2014/main" id="{B76A353B-53BF-4708-9089-E8CB400FDDF2}"/>
              </a:ext>
            </a:extLst>
          </p:cNvPr>
          <p:cNvSpPr/>
          <p:nvPr/>
        </p:nvSpPr>
        <p:spPr>
          <a:xfrm>
            <a:off x="7042151" y="1478869"/>
            <a:ext cx="3444876" cy="4463144"/>
          </a:xfrm>
          <a:prstGeom prst="rect">
            <a:avLst/>
          </a:prstGeom>
          <a:blipFill>
            <a:blip r:embed="rId4" cstate="print"/>
            <a:stretch>
              <a:fillRect/>
            </a:stretch>
          </a:blipFill>
        </p:spPr>
        <p:txBody>
          <a:bodyPr wrap="square" lIns="0" tIns="0" rIns="0" bIns="0" rtlCol="0"/>
          <a:lstStyle/>
          <a:p>
            <a:endParaRPr/>
          </a:p>
        </p:txBody>
      </p:sp>
      <p:sp>
        <p:nvSpPr>
          <p:cNvPr id="84994" name="Text Box 26">
            <a:extLst>
              <a:ext uri="{FF2B5EF4-FFF2-40B4-BE49-F238E27FC236}">
                <a16:creationId xmlns:a16="http://schemas.microsoft.com/office/drawing/2014/main" id="{D5B238C0-F178-459B-B63A-0A4CF982726F}"/>
              </a:ext>
            </a:extLst>
          </p:cNvPr>
          <p:cNvSpPr txBox="1">
            <a:spLocks noChangeArrowheads="1"/>
          </p:cNvSpPr>
          <p:nvPr/>
        </p:nvSpPr>
        <p:spPr bwMode="auto">
          <a:xfrm>
            <a:off x="1524000" y="5715001"/>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endParaRPr lang="en-US" altLang="en-US" dirty="0"/>
          </a:p>
          <a:p>
            <a:pPr algn="ctr" eaLnBrk="1" hangingPunct="1">
              <a:spcBef>
                <a:spcPct val="20000"/>
              </a:spcBef>
            </a:pPr>
            <a:r>
              <a:rPr lang="en-US" altLang="en-US" dirty="0"/>
              <a:t> NOTE:  RETIGHTEN AFTER INITIAL </a:t>
            </a:r>
            <a:r>
              <a:rPr lang="en-US" altLang="en-US" dirty="0" smtClean="0"/>
              <a:t>5 </a:t>
            </a:r>
            <a:r>
              <a:rPr lang="en-US" altLang="en-US" dirty="0"/>
              <a:t>ROUND SHOT GROUP.</a:t>
            </a:r>
          </a:p>
        </p:txBody>
      </p:sp>
      <p:sp>
        <p:nvSpPr>
          <p:cNvPr id="84996" name="Text Box 6">
            <a:extLst>
              <a:ext uri="{FF2B5EF4-FFF2-40B4-BE49-F238E27FC236}">
                <a16:creationId xmlns:a16="http://schemas.microsoft.com/office/drawing/2014/main" id="{B959339E-2E55-401F-B409-DD4B05A89ADC}"/>
              </a:ext>
            </a:extLst>
          </p:cNvPr>
          <p:cNvSpPr txBox="1">
            <a:spLocks noChangeArrowheads="1"/>
          </p:cNvSpPr>
          <p:nvPr/>
        </p:nvSpPr>
        <p:spPr bwMode="auto">
          <a:xfrm>
            <a:off x="2744789" y="5105400"/>
            <a:ext cx="576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000"/>
              <a:t>M16A4, M4 AND MWS         	               M16A2</a:t>
            </a:r>
          </a:p>
        </p:txBody>
      </p:sp>
      <p:sp>
        <p:nvSpPr>
          <p:cNvPr id="84997" name="Text Box 7">
            <a:extLst>
              <a:ext uri="{FF2B5EF4-FFF2-40B4-BE49-F238E27FC236}">
                <a16:creationId xmlns:a16="http://schemas.microsoft.com/office/drawing/2014/main" id="{50218B51-0E0E-40E8-9AF4-CC03AB891A7E}"/>
              </a:ext>
            </a:extLst>
          </p:cNvPr>
          <p:cNvSpPr txBox="1">
            <a:spLocks noChangeArrowheads="1"/>
          </p:cNvSpPr>
          <p:nvPr/>
        </p:nvSpPr>
        <p:spPr bwMode="auto">
          <a:xfrm>
            <a:off x="2559050" y="5426075"/>
            <a:ext cx="6019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000"/>
              <a:t>                 POINT OF AIM</a:t>
            </a:r>
          </a:p>
          <a:p>
            <a:pPr algn="ctr" eaLnBrk="1" hangingPunct="1">
              <a:spcBef>
                <a:spcPct val="20000"/>
              </a:spcBef>
            </a:pPr>
            <a:r>
              <a:rPr lang="en-US" altLang="en-US" sz="2000"/>
              <a:t>              POINT OF IMPACT</a:t>
            </a:r>
          </a:p>
        </p:txBody>
      </p:sp>
      <p:sp>
        <p:nvSpPr>
          <p:cNvPr id="84998" name="Text Box 8">
            <a:extLst>
              <a:ext uri="{FF2B5EF4-FFF2-40B4-BE49-F238E27FC236}">
                <a16:creationId xmlns:a16="http://schemas.microsoft.com/office/drawing/2014/main" id="{1428208D-991B-422D-8ACB-489D6B965F47}"/>
              </a:ext>
            </a:extLst>
          </p:cNvPr>
          <p:cNvSpPr txBox="1">
            <a:spLocks noChangeArrowheads="1"/>
          </p:cNvSpPr>
          <p:nvPr/>
        </p:nvSpPr>
        <p:spPr bwMode="auto">
          <a:xfrm>
            <a:off x="5257800" y="2133601"/>
            <a:ext cx="1752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000" dirty="0"/>
              <a:t>M16A2        25m  TARGET</a:t>
            </a:r>
          </a:p>
        </p:txBody>
      </p:sp>
      <p:sp>
        <p:nvSpPr>
          <p:cNvPr id="84999" name="Line 10">
            <a:extLst>
              <a:ext uri="{FF2B5EF4-FFF2-40B4-BE49-F238E27FC236}">
                <a16:creationId xmlns:a16="http://schemas.microsoft.com/office/drawing/2014/main" id="{620F5604-5751-4760-B801-046B13F2213D}"/>
              </a:ext>
            </a:extLst>
          </p:cNvPr>
          <p:cNvSpPr>
            <a:spLocks noChangeShapeType="1"/>
          </p:cNvSpPr>
          <p:nvPr/>
        </p:nvSpPr>
        <p:spPr bwMode="auto">
          <a:xfrm flipH="1" flipV="1">
            <a:off x="6003927" y="3336924"/>
            <a:ext cx="14288" cy="213360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anose="020B0604020202020204" pitchFamily="34" charset="0"/>
            </a:endParaRPr>
          </a:p>
        </p:txBody>
      </p:sp>
      <p:sp>
        <p:nvSpPr>
          <p:cNvPr id="85000" name="Line 13">
            <a:extLst>
              <a:ext uri="{FF2B5EF4-FFF2-40B4-BE49-F238E27FC236}">
                <a16:creationId xmlns:a16="http://schemas.microsoft.com/office/drawing/2014/main" id="{0DB240F5-3A15-43A8-BD0A-56027B0C6CB1}"/>
              </a:ext>
            </a:extLst>
          </p:cNvPr>
          <p:cNvSpPr>
            <a:spLocks noChangeShapeType="1"/>
          </p:cNvSpPr>
          <p:nvPr/>
        </p:nvSpPr>
        <p:spPr bwMode="auto">
          <a:xfrm>
            <a:off x="7772400" y="6019800"/>
            <a:ext cx="121920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anose="020B0604020202020204" pitchFamily="34" charset="0"/>
            </a:endParaRPr>
          </a:p>
        </p:txBody>
      </p:sp>
      <p:sp>
        <p:nvSpPr>
          <p:cNvPr id="66597" name="Line 37">
            <a:extLst>
              <a:ext uri="{FF2B5EF4-FFF2-40B4-BE49-F238E27FC236}">
                <a16:creationId xmlns:a16="http://schemas.microsoft.com/office/drawing/2014/main" id="{E7188548-5F8D-4B4B-B77F-05BABB5FEAEE}"/>
              </a:ext>
            </a:extLst>
          </p:cNvPr>
          <p:cNvSpPr>
            <a:spLocks noChangeShapeType="1"/>
          </p:cNvSpPr>
          <p:nvPr/>
        </p:nvSpPr>
        <p:spPr bwMode="auto">
          <a:xfrm flipV="1">
            <a:off x="8534400" y="4648200"/>
            <a:ext cx="0" cy="381000"/>
          </a:xfrm>
          <a:prstGeom prst="line">
            <a:avLst/>
          </a:prstGeom>
          <a:noFill/>
          <a:ln w="9525">
            <a:solidFill>
              <a:srgbClr val="FF0000"/>
            </a:solidFill>
            <a:round/>
            <a:headEnd/>
            <a:tailEnd type="triangle" w="med" len="med"/>
          </a:ln>
          <a:effectLst/>
        </p:spPr>
        <p:txBody>
          <a:bodyPr wrap="none" anchor="ctr"/>
          <a:lstStyle/>
          <a:p>
            <a:pPr algn="ctr">
              <a:spcBef>
                <a:spcPct val="20000"/>
              </a:spcBef>
              <a:defRPr/>
            </a:pPr>
            <a:endParaRPr lang="en-US">
              <a:effectLst>
                <a:outerShdw blurRad="38100" dist="38100" dir="2700000" algn="tl">
                  <a:srgbClr val="000000">
                    <a:alpha val="43137"/>
                  </a:srgbClr>
                </a:outerShdw>
              </a:effectLst>
              <a:latin typeface="Arial" charset="0"/>
              <a:cs typeface="Arial" charset="0"/>
            </a:endParaRPr>
          </a:p>
        </p:txBody>
      </p:sp>
      <p:grpSp>
        <p:nvGrpSpPr>
          <p:cNvPr id="2" name="Group 80">
            <a:extLst>
              <a:ext uri="{FF2B5EF4-FFF2-40B4-BE49-F238E27FC236}">
                <a16:creationId xmlns:a16="http://schemas.microsoft.com/office/drawing/2014/main" id="{64E4DC1E-B36F-473D-8827-273E5C548F94}"/>
              </a:ext>
            </a:extLst>
          </p:cNvPr>
          <p:cNvGrpSpPr>
            <a:grpSpLocks/>
          </p:cNvGrpSpPr>
          <p:nvPr/>
        </p:nvGrpSpPr>
        <p:grpSpPr bwMode="auto">
          <a:xfrm>
            <a:off x="3219448" y="3414712"/>
            <a:ext cx="719137" cy="719137"/>
            <a:chOff x="1008" y="2496"/>
            <a:chExt cx="480" cy="432"/>
          </a:xfrm>
        </p:grpSpPr>
        <p:sp>
          <p:nvSpPr>
            <p:cNvPr id="66600" name="Line 40">
              <a:extLst>
                <a:ext uri="{FF2B5EF4-FFF2-40B4-BE49-F238E27FC236}">
                  <a16:creationId xmlns:a16="http://schemas.microsoft.com/office/drawing/2014/main" id="{9E18A39A-24D4-4947-9D0E-FF86824907E2}"/>
                </a:ext>
              </a:extLst>
            </p:cNvPr>
            <p:cNvSpPr>
              <a:spLocks noChangeShapeType="1"/>
            </p:cNvSpPr>
            <p:nvPr/>
          </p:nvSpPr>
          <p:spPr bwMode="auto">
            <a:xfrm flipV="1">
              <a:off x="1249" y="2736"/>
              <a:ext cx="0" cy="192"/>
            </a:xfrm>
            <a:prstGeom prst="line">
              <a:avLst/>
            </a:prstGeom>
            <a:noFill/>
            <a:ln w="9525">
              <a:solidFill>
                <a:srgbClr val="FF0000"/>
              </a:solidFill>
              <a:round/>
              <a:headEnd/>
              <a:tailEnd type="triangle" w="med" len="med"/>
            </a:ln>
            <a:effectLst/>
          </p:spPr>
          <p:txBody>
            <a:bodyPr wrap="none" anchor="ctr"/>
            <a:lstStyle/>
            <a:p>
              <a:pPr algn="ctr">
                <a:spcBef>
                  <a:spcPct val="20000"/>
                </a:spcBef>
                <a:defRPr/>
              </a:pPr>
              <a:endParaRPr lang="en-US">
                <a:effectLst>
                  <a:outerShdw blurRad="38100" dist="38100" dir="2700000" algn="tl">
                    <a:srgbClr val="000000">
                      <a:alpha val="43137"/>
                    </a:srgbClr>
                  </a:outerShdw>
                </a:effectLst>
                <a:latin typeface="Arial" charset="0"/>
                <a:cs typeface="Arial" charset="0"/>
              </a:endParaRPr>
            </a:p>
          </p:txBody>
        </p:sp>
        <p:sp>
          <p:nvSpPr>
            <p:cNvPr id="66618" name="Rectangle 58">
              <a:extLst>
                <a:ext uri="{FF2B5EF4-FFF2-40B4-BE49-F238E27FC236}">
                  <a16:creationId xmlns:a16="http://schemas.microsoft.com/office/drawing/2014/main" id="{76746571-83BE-42FD-8078-4FEF5ABC9022}"/>
                </a:ext>
              </a:extLst>
            </p:cNvPr>
            <p:cNvSpPr>
              <a:spLocks noChangeArrowheads="1"/>
            </p:cNvSpPr>
            <p:nvPr/>
          </p:nvSpPr>
          <p:spPr bwMode="auto">
            <a:xfrm>
              <a:off x="1008" y="2496"/>
              <a:ext cx="480" cy="432"/>
            </a:xfrm>
            <a:prstGeom prst="rect">
              <a:avLst/>
            </a:prstGeom>
            <a:noFill/>
            <a:ln w="28575">
              <a:solidFill>
                <a:srgbClr val="FF0000"/>
              </a:solidFill>
              <a:miter lim="800000"/>
              <a:headEnd/>
              <a:tailEnd/>
            </a:ln>
            <a:effectLst/>
          </p:spPr>
          <p:txBody>
            <a:bodyPr wrap="none" anchor="ctr"/>
            <a:lstStyle/>
            <a:p>
              <a:pPr algn="ctr">
                <a:spcBef>
                  <a:spcPct val="20000"/>
                </a:spcBef>
                <a:defRPr/>
              </a:pPr>
              <a:endParaRPr lang="en-US">
                <a:effectLst>
                  <a:outerShdw blurRad="38100" dist="38100" dir="2700000" algn="tl">
                    <a:srgbClr val="000000">
                      <a:alpha val="43137"/>
                    </a:srgbClr>
                  </a:outerShdw>
                </a:effectLst>
                <a:latin typeface="Arial" charset="0"/>
                <a:cs typeface="Arial" charset="0"/>
              </a:endParaRPr>
            </a:p>
          </p:txBody>
        </p:sp>
        <p:sp>
          <p:nvSpPr>
            <p:cNvPr id="66620" name="Line 60">
              <a:extLst>
                <a:ext uri="{FF2B5EF4-FFF2-40B4-BE49-F238E27FC236}">
                  <a16:creationId xmlns:a16="http://schemas.microsoft.com/office/drawing/2014/main" id="{74DEC60F-3DA3-4D6F-BFE1-D3F97314DAB7}"/>
                </a:ext>
              </a:extLst>
            </p:cNvPr>
            <p:cNvSpPr>
              <a:spLocks noChangeShapeType="1"/>
            </p:cNvSpPr>
            <p:nvPr/>
          </p:nvSpPr>
          <p:spPr bwMode="auto">
            <a:xfrm flipV="1">
              <a:off x="1008" y="2496"/>
              <a:ext cx="144" cy="144"/>
            </a:xfrm>
            <a:prstGeom prst="line">
              <a:avLst/>
            </a:prstGeom>
            <a:noFill/>
            <a:ln w="28575">
              <a:solidFill>
                <a:srgbClr val="FF0000"/>
              </a:solidFill>
              <a:round/>
              <a:headEnd/>
              <a:tailEnd/>
            </a:ln>
            <a:effectLst/>
          </p:spPr>
          <p:txBody>
            <a:bodyPr wrap="none" anchor="ctr"/>
            <a:lstStyle/>
            <a:p>
              <a:pPr algn="ctr">
                <a:spcBef>
                  <a:spcPct val="20000"/>
                </a:spcBef>
                <a:defRPr/>
              </a:pPr>
              <a:endParaRPr lang="en-US">
                <a:effectLst>
                  <a:outerShdw blurRad="38100" dist="38100" dir="2700000" algn="tl">
                    <a:srgbClr val="000000">
                      <a:alpha val="43137"/>
                    </a:srgbClr>
                  </a:outerShdw>
                </a:effectLst>
                <a:latin typeface="Arial" charset="0"/>
                <a:cs typeface="Arial" charset="0"/>
              </a:endParaRPr>
            </a:p>
          </p:txBody>
        </p:sp>
        <p:sp>
          <p:nvSpPr>
            <p:cNvPr id="66621" name="Line 61">
              <a:extLst>
                <a:ext uri="{FF2B5EF4-FFF2-40B4-BE49-F238E27FC236}">
                  <a16:creationId xmlns:a16="http://schemas.microsoft.com/office/drawing/2014/main" id="{CBE8102E-BF1D-4D99-A0B7-E4EF00A3A4C5}"/>
                </a:ext>
              </a:extLst>
            </p:cNvPr>
            <p:cNvSpPr>
              <a:spLocks noChangeShapeType="1"/>
            </p:cNvSpPr>
            <p:nvPr/>
          </p:nvSpPr>
          <p:spPr bwMode="auto">
            <a:xfrm flipV="1">
              <a:off x="1008" y="2496"/>
              <a:ext cx="336" cy="336"/>
            </a:xfrm>
            <a:prstGeom prst="line">
              <a:avLst/>
            </a:prstGeom>
            <a:noFill/>
            <a:ln w="28575">
              <a:solidFill>
                <a:srgbClr val="FF0000"/>
              </a:solidFill>
              <a:round/>
              <a:headEnd/>
              <a:tailEnd/>
            </a:ln>
            <a:effectLst/>
          </p:spPr>
          <p:txBody>
            <a:bodyPr wrap="none" anchor="ctr"/>
            <a:lstStyle/>
            <a:p>
              <a:pPr algn="ctr">
                <a:spcBef>
                  <a:spcPct val="20000"/>
                </a:spcBef>
                <a:defRPr/>
              </a:pPr>
              <a:endParaRPr lang="en-US">
                <a:effectLst>
                  <a:outerShdw blurRad="38100" dist="38100" dir="2700000" algn="tl">
                    <a:srgbClr val="000000">
                      <a:alpha val="43137"/>
                    </a:srgbClr>
                  </a:outerShdw>
                </a:effectLst>
                <a:latin typeface="Arial" charset="0"/>
                <a:cs typeface="Arial" charset="0"/>
              </a:endParaRPr>
            </a:p>
          </p:txBody>
        </p:sp>
        <p:sp>
          <p:nvSpPr>
            <p:cNvPr id="66622" name="Line 62">
              <a:extLst>
                <a:ext uri="{FF2B5EF4-FFF2-40B4-BE49-F238E27FC236}">
                  <a16:creationId xmlns:a16="http://schemas.microsoft.com/office/drawing/2014/main" id="{15806FFC-00D4-4613-9F0E-660464FE7DAF}"/>
                </a:ext>
              </a:extLst>
            </p:cNvPr>
            <p:cNvSpPr>
              <a:spLocks noChangeShapeType="1"/>
            </p:cNvSpPr>
            <p:nvPr/>
          </p:nvSpPr>
          <p:spPr bwMode="auto">
            <a:xfrm flipV="1">
              <a:off x="1104" y="2544"/>
              <a:ext cx="384" cy="384"/>
            </a:xfrm>
            <a:prstGeom prst="line">
              <a:avLst/>
            </a:prstGeom>
            <a:noFill/>
            <a:ln w="28575">
              <a:solidFill>
                <a:srgbClr val="FF0000"/>
              </a:solidFill>
              <a:round/>
              <a:headEnd/>
              <a:tailEnd/>
            </a:ln>
            <a:effectLst/>
          </p:spPr>
          <p:txBody>
            <a:bodyPr wrap="none" anchor="ctr"/>
            <a:lstStyle/>
            <a:p>
              <a:pPr algn="ctr">
                <a:spcBef>
                  <a:spcPct val="20000"/>
                </a:spcBef>
                <a:defRPr/>
              </a:pPr>
              <a:endParaRPr lang="en-US" dirty="0">
                <a:effectLst>
                  <a:outerShdw blurRad="38100" dist="38100" dir="2700000" algn="tl">
                    <a:srgbClr val="000000">
                      <a:alpha val="43137"/>
                    </a:srgbClr>
                  </a:outerShdw>
                </a:effectLst>
                <a:latin typeface="Arial" charset="0"/>
                <a:cs typeface="Arial" charset="0"/>
              </a:endParaRPr>
            </a:p>
          </p:txBody>
        </p:sp>
        <p:sp>
          <p:nvSpPr>
            <p:cNvPr id="66623" name="Line 63">
              <a:extLst>
                <a:ext uri="{FF2B5EF4-FFF2-40B4-BE49-F238E27FC236}">
                  <a16:creationId xmlns:a16="http://schemas.microsoft.com/office/drawing/2014/main" id="{E69AEE76-49D3-4BA8-BCD4-7D88AD18F762}"/>
                </a:ext>
              </a:extLst>
            </p:cNvPr>
            <p:cNvSpPr>
              <a:spLocks noChangeShapeType="1"/>
            </p:cNvSpPr>
            <p:nvPr/>
          </p:nvSpPr>
          <p:spPr bwMode="auto">
            <a:xfrm flipV="1">
              <a:off x="1344" y="2784"/>
              <a:ext cx="144" cy="144"/>
            </a:xfrm>
            <a:prstGeom prst="line">
              <a:avLst/>
            </a:prstGeom>
            <a:noFill/>
            <a:ln w="28575">
              <a:solidFill>
                <a:srgbClr val="FF0000"/>
              </a:solidFill>
              <a:round/>
              <a:headEnd/>
              <a:tailEnd/>
            </a:ln>
            <a:effectLst/>
          </p:spPr>
          <p:txBody>
            <a:bodyPr wrap="none" anchor="ctr"/>
            <a:lstStyle/>
            <a:p>
              <a:pPr algn="ctr">
                <a:spcBef>
                  <a:spcPct val="20000"/>
                </a:spcBef>
                <a:defRPr/>
              </a:pPr>
              <a:endParaRPr lang="en-US">
                <a:effectLst>
                  <a:outerShdw blurRad="38100" dist="38100" dir="2700000" algn="tl">
                    <a:srgbClr val="000000">
                      <a:alpha val="43137"/>
                    </a:srgbClr>
                  </a:outerShdw>
                </a:effectLst>
                <a:latin typeface="Arial" charset="0"/>
                <a:cs typeface="Arial" charset="0"/>
              </a:endParaRPr>
            </a:p>
          </p:txBody>
        </p:sp>
      </p:grpSp>
      <p:sp>
        <p:nvSpPr>
          <p:cNvPr id="85005" name="Line 64">
            <a:extLst>
              <a:ext uri="{FF2B5EF4-FFF2-40B4-BE49-F238E27FC236}">
                <a16:creationId xmlns:a16="http://schemas.microsoft.com/office/drawing/2014/main" id="{80F6CD94-0F44-42D0-BF9D-1353FCF481D5}"/>
              </a:ext>
            </a:extLst>
          </p:cNvPr>
          <p:cNvSpPr>
            <a:spLocks noChangeShapeType="1"/>
          </p:cNvSpPr>
          <p:nvPr/>
        </p:nvSpPr>
        <p:spPr bwMode="auto">
          <a:xfrm flipH="1" flipV="1">
            <a:off x="3580514" y="3290810"/>
            <a:ext cx="5184074" cy="46115"/>
          </a:xfrm>
          <a:prstGeom prst="line">
            <a:avLst/>
          </a:prstGeom>
          <a:noFill/>
          <a:ln w="9525">
            <a:solidFill>
              <a:srgbClr val="FF0000"/>
            </a:solidFill>
            <a:round/>
            <a:headEnd type="triangle" w="lg" len="lg"/>
            <a:tailEnd type="triangle" w="lg" len="lg"/>
          </a:ln>
          <a:extLst>
            <a:ext uri="{909E8E84-426E-40DD-AFC4-6F175D3DCCD1}">
              <a14:hiddenFill xmlns:a14="http://schemas.microsoft.com/office/drawing/2010/main">
                <a:noFill/>
              </a14:hiddenFill>
            </a:ext>
          </a:extLst>
        </p:spPr>
        <p:txBody>
          <a:bodyPr wrap="none" anchor="ctr"/>
          <a:lstStyle/>
          <a:p>
            <a:endParaRPr lang="en-US" dirty="0">
              <a:latin typeface="Arial" panose="020B0604020202020204" pitchFamily="34" charset="0"/>
            </a:endParaRPr>
          </a:p>
        </p:txBody>
      </p:sp>
      <p:sp>
        <p:nvSpPr>
          <p:cNvPr id="85006" name="Line 65">
            <a:extLst>
              <a:ext uri="{FF2B5EF4-FFF2-40B4-BE49-F238E27FC236}">
                <a16:creationId xmlns:a16="http://schemas.microsoft.com/office/drawing/2014/main" id="{322C8066-DBD4-4541-A182-95CA488D4991}"/>
              </a:ext>
            </a:extLst>
          </p:cNvPr>
          <p:cNvSpPr>
            <a:spLocks noChangeShapeType="1"/>
          </p:cNvSpPr>
          <p:nvPr/>
        </p:nvSpPr>
        <p:spPr bwMode="auto">
          <a:xfrm flipV="1">
            <a:off x="3505200" y="4343400"/>
            <a:ext cx="0" cy="1676400"/>
          </a:xfrm>
          <a:prstGeom prst="line">
            <a:avLst/>
          </a:prstGeom>
          <a:noFill/>
          <a:ln w="9525">
            <a:solidFill>
              <a:schemeClr val="hlink"/>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dirty="0">
              <a:latin typeface="Arial" panose="020B0604020202020204" pitchFamily="34" charset="0"/>
            </a:endParaRPr>
          </a:p>
        </p:txBody>
      </p:sp>
      <p:sp>
        <p:nvSpPr>
          <p:cNvPr id="85007" name="Line 66">
            <a:extLst>
              <a:ext uri="{FF2B5EF4-FFF2-40B4-BE49-F238E27FC236}">
                <a16:creationId xmlns:a16="http://schemas.microsoft.com/office/drawing/2014/main" id="{1675381D-17B9-4AF9-BEAA-5E59C0E19FBA}"/>
              </a:ext>
            </a:extLst>
          </p:cNvPr>
          <p:cNvSpPr>
            <a:spLocks noChangeShapeType="1"/>
          </p:cNvSpPr>
          <p:nvPr/>
        </p:nvSpPr>
        <p:spPr bwMode="auto">
          <a:xfrm flipV="1">
            <a:off x="8534400" y="4648200"/>
            <a:ext cx="0" cy="1371600"/>
          </a:xfrm>
          <a:prstGeom prst="line">
            <a:avLst/>
          </a:prstGeom>
          <a:noFill/>
          <a:ln w="9525">
            <a:solidFill>
              <a:schemeClr val="hlink"/>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dirty="0">
              <a:latin typeface="Arial" panose="020B0604020202020204" pitchFamily="34" charset="0"/>
            </a:endParaRPr>
          </a:p>
        </p:txBody>
      </p:sp>
      <p:grpSp>
        <p:nvGrpSpPr>
          <p:cNvPr id="3" name="Group 81">
            <a:extLst>
              <a:ext uri="{FF2B5EF4-FFF2-40B4-BE49-F238E27FC236}">
                <a16:creationId xmlns:a16="http://schemas.microsoft.com/office/drawing/2014/main" id="{D7CC4DA5-6F6E-467A-9492-A66F753599EB}"/>
              </a:ext>
            </a:extLst>
          </p:cNvPr>
          <p:cNvGrpSpPr>
            <a:grpSpLocks/>
          </p:cNvGrpSpPr>
          <p:nvPr/>
        </p:nvGrpSpPr>
        <p:grpSpPr bwMode="auto">
          <a:xfrm>
            <a:off x="8383589" y="3467023"/>
            <a:ext cx="762000" cy="739775"/>
            <a:chOff x="4176" y="2736"/>
            <a:chExt cx="480" cy="386"/>
          </a:xfrm>
        </p:grpSpPr>
        <p:sp>
          <p:nvSpPr>
            <p:cNvPr id="66619" name="Rectangle 59">
              <a:extLst>
                <a:ext uri="{FF2B5EF4-FFF2-40B4-BE49-F238E27FC236}">
                  <a16:creationId xmlns:a16="http://schemas.microsoft.com/office/drawing/2014/main" id="{96DD95CB-98E4-4174-A947-F11811D8B651}"/>
                </a:ext>
              </a:extLst>
            </p:cNvPr>
            <p:cNvSpPr>
              <a:spLocks noChangeArrowheads="1"/>
            </p:cNvSpPr>
            <p:nvPr/>
          </p:nvSpPr>
          <p:spPr bwMode="auto">
            <a:xfrm>
              <a:off x="4176" y="2736"/>
              <a:ext cx="480" cy="384"/>
            </a:xfrm>
            <a:prstGeom prst="rect">
              <a:avLst/>
            </a:prstGeom>
            <a:noFill/>
            <a:ln w="28575">
              <a:solidFill>
                <a:srgbClr val="FF0000"/>
              </a:solidFill>
              <a:miter lim="800000"/>
              <a:headEnd/>
              <a:tailEnd/>
            </a:ln>
            <a:effectLst/>
          </p:spPr>
          <p:txBody>
            <a:bodyPr wrap="none" anchor="ctr"/>
            <a:lstStyle/>
            <a:p>
              <a:pPr algn="ctr">
                <a:spcBef>
                  <a:spcPct val="20000"/>
                </a:spcBef>
                <a:defRPr/>
              </a:pPr>
              <a:endParaRPr lang="en-US">
                <a:effectLst>
                  <a:outerShdw blurRad="38100" dist="38100" dir="2700000" algn="tl">
                    <a:srgbClr val="000000">
                      <a:alpha val="43137"/>
                    </a:srgbClr>
                  </a:outerShdw>
                </a:effectLst>
                <a:latin typeface="Arial" charset="0"/>
                <a:cs typeface="Arial" charset="0"/>
              </a:endParaRPr>
            </a:p>
          </p:txBody>
        </p:sp>
        <p:sp>
          <p:nvSpPr>
            <p:cNvPr id="66627" name="Line 67">
              <a:extLst>
                <a:ext uri="{FF2B5EF4-FFF2-40B4-BE49-F238E27FC236}">
                  <a16:creationId xmlns:a16="http://schemas.microsoft.com/office/drawing/2014/main" id="{0B290797-A9D3-4871-9148-9217E429474E}"/>
                </a:ext>
              </a:extLst>
            </p:cNvPr>
            <p:cNvSpPr>
              <a:spLocks noChangeShapeType="1"/>
            </p:cNvSpPr>
            <p:nvPr/>
          </p:nvSpPr>
          <p:spPr bwMode="auto">
            <a:xfrm flipV="1">
              <a:off x="4176" y="2736"/>
              <a:ext cx="144" cy="144"/>
            </a:xfrm>
            <a:prstGeom prst="line">
              <a:avLst/>
            </a:prstGeom>
            <a:noFill/>
            <a:ln w="28575">
              <a:solidFill>
                <a:srgbClr val="FF0000"/>
              </a:solidFill>
              <a:round/>
              <a:headEnd/>
              <a:tailEnd/>
            </a:ln>
            <a:effectLst/>
          </p:spPr>
          <p:txBody>
            <a:bodyPr wrap="none" anchor="ctr"/>
            <a:lstStyle/>
            <a:p>
              <a:pPr algn="ctr">
                <a:spcBef>
                  <a:spcPct val="20000"/>
                </a:spcBef>
                <a:defRPr/>
              </a:pPr>
              <a:endParaRPr lang="en-US">
                <a:effectLst>
                  <a:outerShdw blurRad="38100" dist="38100" dir="2700000" algn="tl">
                    <a:srgbClr val="000000">
                      <a:alpha val="43137"/>
                    </a:srgbClr>
                  </a:outerShdw>
                </a:effectLst>
                <a:latin typeface="Arial" charset="0"/>
                <a:cs typeface="Arial" charset="0"/>
              </a:endParaRPr>
            </a:p>
          </p:txBody>
        </p:sp>
        <p:sp>
          <p:nvSpPr>
            <p:cNvPr id="66628" name="Line 68">
              <a:extLst>
                <a:ext uri="{FF2B5EF4-FFF2-40B4-BE49-F238E27FC236}">
                  <a16:creationId xmlns:a16="http://schemas.microsoft.com/office/drawing/2014/main" id="{AED14D46-7497-497B-A146-D7BBEC46BE24}"/>
                </a:ext>
              </a:extLst>
            </p:cNvPr>
            <p:cNvSpPr>
              <a:spLocks noChangeShapeType="1"/>
            </p:cNvSpPr>
            <p:nvPr/>
          </p:nvSpPr>
          <p:spPr bwMode="auto">
            <a:xfrm flipV="1">
              <a:off x="4176" y="2736"/>
              <a:ext cx="288" cy="288"/>
            </a:xfrm>
            <a:prstGeom prst="line">
              <a:avLst/>
            </a:prstGeom>
            <a:noFill/>
            <a:ln w="28575">
              <a:solidFill>
                <a:srgbClr val="FF0000"/>
              </a:solidFill>
              <a:round/>
              <a:headEnd/>
              <a:tailEnd/>
            </a:ln>
            <a:effectLst/>
          </p:spPr>
          <p:txBody>
            <a:bodyPr wrap="none" anchor="ctr"/>
            <a:lstStyle/>
            <a:p>
              <a:pPr algn="ctr">
                <a:spcBef>
                  <a:spcPct val="20000"/>
                </a:spcBef>
                <a:defRPr/>
              </a:pPr>
              <a:endParaRPr lang="en-US">
                <a:effectLst>
                  <a:outerShdw blurRad="38100" dist="38100" dir="2700000" algn="tl">
                    <a:srgbClr val="000000">
                      <a:alpha val="43137"/>
                    </a:srgbClr>
                  </a:outerShdw>
                </a:effectLst>
                <a:latin typeface="Arial" charset="0"/>
                <a:cs typeface="Arial" charset="0"/>
              </a:endParaRPr>
            </a:p>
          </p:txBody>
        </p:sp>
        <p:sp>
          <p:nvSpPr>
            <p:cNvPr id="66629" name="Line 69">
              <a:extLst>
                <a:ext uri="{FF2B5EF4-FFF2-40B4-BE49-F238E27FC236}">
                  <a16:creationId xmlns:a16="http://schemas.microsoft.com/office/drawing/2014/main" id="{EADF7939-0833-43D8-9A42-1E093932CB31}"/>
                </a:ext>
              </a:extLst>
            </p:cNvPr>
            <p:cNvSpPr>
              <a:spLocks noChangeShapeType="1"/>
            </p:cNvSpPr>
            <p:nvPr/>
          </p:nvSpPr>
          <p:spPr bwMode="auto">
            <a:xfrm flipV="1">
              <a:off x="4266" y="2738"/>
              <a:ext cx="384" cy="384"/>
            </a:xfrm>
            <a:prstGeom prst="line">
              <a:avLst/>
            </a:prstGeom>
            <a:noFill/>
            <a:ln w="28575">
              <a:solidFill>
                <a:srgbClr val="FF0000"/>
              </a:solidFill>
              <a:round/>
              <a:headEnd/>
              <a:tailEnd/>
            </a:ln>
            <a:effectLst/>
          </p:spPr>
          <p:txBody>
            <a:bodyPr wrap="none" anchor="ctr"/>
            <a:lstStyle/>
            <a:p>
              <a:pPr algn="ctr">
                <a:spcBef>
                  <a:spcPct val="20000"/>
                </a:spcBef>
                <a:defRPr/>
              </a:pPr>
              <a:endParaRPr lang="en-US">
                <a:effectLst>
                  <a:outerShdw blurRad="38100" dist="38100" dir="2700000" algn="tl">
                    <a:srgbClr val="000000">
                      <a:alpha val="43137"/>
                    </a:srgbClr>
                  </a:outerShdw>
                </a:effectLst>
                <a:latin typeface="Arial" charset="0"/>
                <a:cs typeface="Arial" charset="0"/>
              </a:endParaRPr>
            </a:p>
          </p:txBody>
        </p:sp>
        <p:sp>
          <p:nvSpPr>
            <p:cNvPr id="66630" name="Line 70">
              <a:extLst>
                <a:ext uri="{FF2B5EF4-FFF2-40B4-BE49-F238E27FC236}">
                  <a16:creationId xmlns:a16="http://schemas.microsoft.com/office/drawing/2014/main" id="{7DA1BBBC-3FB5-4A32-949C-9FB4F51BB2D5}"/>
                </a:ext>
              </a:extLst>
            </p:cNvPr>
            <p:cNvSpPr>
              <a:spLocks noChangeShapeType="1"/>
            </p:cNvSpPr>
            <p:nvPr/>
          </p:nvSpPr>
          <p:spPr bwMode="auto">
            <a:xfrm flipV="1">
              <a:off x="4416" y="2880"/>
              <a:ext cx="240" cy="240"/>
            </a:xfrm>
            <a:prstGeom prst="line">
              <a:avLst/>
            </a:prstGeom>
            <a:noFill/>
            <a:ln w="28575">
              <a:solidFill>
                <a:srgbClr val="FF0000"/>
              </a:solidFill>
              <a:round/>
              <a:headEnd/>
              <a:tailEnd/>
            </a:ln>
            <a:effectLst/>
          </p:spPr>
          <p:txBody>
            <a:bodyPr wrap="none" anchor="ctr"/>
            <a:lstStyle/>
            <a:p>
              <a:pPr algn="ctr">
                <a:spcBef>
                  <a:spcPct val="20000"/>
                </a:spcBef>
                <a:defRPr/>
              </a:pPr>
              <a:endParaRPr lang="en-US">
                <a:effectLst>
                  <a:outerShdw blurRad="38100" dist="38100" dir="2700000" algn="tl">
                    <a:srgbClr val="000000">
                      <a:alpha val="43137"/>
                    </a:srgbClr>
                  </a:outerShdw>
                </a:effectLst>
                <a:latin typeface="Arial" charset="0"/>
                <a:cs typeface="Arial" charset="0"/>
              </a:endParaRPr>
            </a:p>
          </p:txBody>
        </p:sp>
      </p:grpSp>
      <p:sp>
        <p:nvSpPr>
          <p:cNvPr id="85009" name="Line 72">
            <a:extLst>
              <a:ext uri="{FF2B5EF4-FFF2-40B4-BE49-F238E27FC236}">
                <a16:creationId xmlns:a16="http://schemas.microsoft.com/office/drawing/2014/main" id="{1A281D19-0F16-4006-AC0C-2629E7A2E631}"/>
              </a:ext>
            </a:extLst>
          </p:cNvPr>
          <p:cNvSpPr>
            <a:spLocks noChangeShapeType="1"/>
          </p:cNvSpPr>
          <p:nvPr/>
        </p:nvSpPr>
        <p:spPr bwMode="auto">
          <a:xfrm>
            <a:off x="3200400" y="6019800"/>
            <a:ext cx="137160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anose="020B0604020202020204" pitchFamily="34" charset="0"/>
            </a:endParaRPr>
          </a:p>
        </p:txBody>
      </p:sp>
      <p:sp>
        <p:nvSpPr>
          <p:cNvPr id="85010" name="Text Box 75">
            <a:extLst>
              <a:ext uri="{FF2B5EF4-FFF2-40B4-BE49-F238E27FC236}">
                <a16:creationId xmlns:a16="http://schemas.microsoft.com/office/drawing/2014/main" id="{962DCDE8-6C40-4672-976A-DFAC08E60E20}"/>
              </a:ext>
            </a:extLst>
          </p:cNvPr>
          <p:cNvSpPr txBox="1">
            <a:spLocks noChangeArrowheads="1"/>
          </p:cNvSpPr>
          <p:nvPr/>
        </p:nvSpPr>
        <p:spPr bwMode="auto">
          <a:xfrm>
            <a:off x="1050925" y="5468258"/>
            <a:ext cx="2122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000" dirty="0"/>
              <a:t> 3.8 SQUARES (3.4cm)</a:t>
            </a:r>
          </a:p>
        </p:txBody>
      </p:sp>
      <p:sp>
        <p:nvSpPr>
          <p:cNvPr id="85011" name="Rectangle 78">
            <a:extLst>
              <a:ext uri="{FF2B5EF4-FFF2-40B4-BE49-F238E27FC236}">
                <a16:creationId xmlns:a16="http://schemas.microsoft.com/office/drawing/2014/main" id="{0B799A10-6EAD-4A0D-9A85-EF782641BC9E}"/>
              </a:ext>
            </a:extLst>
          </p:cNvPr>
          <p:cNvSpPr>
            <a:spLocks noChangeArrowheads="1"/>
          </p:cNvSpPr>
          <p:nvPr/>
        </p:nvSpPr>
        <p:spPr bwMode="auto">
          <a:xfrm>
            <a:off x="8561388" y="5410201"/>
            <a:ext cx="21066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000"/>
              <a:t>8.1 SQUARES (6.5 cm)</a:t>
            </a:r>
          </a:p>
        </p:txBody>
      </p:sp>
      <p:sp>
        <p:nvSpPr>
          <p:cNvPr id="85012" name="Text Box 82">
            <a:extLst>
              <a:ext uri="{FF2B5EF4-FFF2-40B4-BE49-F238E27FC236}">
                <a16:creationId xmlns:a16="http://schemas.microsoft.com/office/drawing/2014/main" id="{E6BFF0C0-4154-45FF-83A7-2E0E903E223D}"/>
              </a:ext>
            </a:extLst>
          </p:cNvPr>
          <p:cNvSpPr txBox="1">
            <a:spLocks noChangeArrowheads="1"/>
          </p:cNvSpPr>
          <p:nvPr/>
        </p:nvSpPr>
        <p:spPr bwMode="auto">
          <a:xfrm>
            <a:off x="0" y="656766"/>
            <a:ext cx="12192000" cy="461653"/>
          </a:xfrm>
          <a:prstGeom prst="rect">
            <a:avLst/>
          </a:prstGeom>
          <a:noFill/>
          <a:ln>
            <a:noFill/>
          </a:ln>
        </p:spPr>
        <p:txBody>
          <a:bodyPr wrap="square"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Zeroing Procedures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5">
            <a:extLst>
              <a:ext uri="{FF2B5EF4-FFF2-40B4-BE49-F238E27FC236}">
                <a16:creationId xmlns:a16="http://schemas.microsoft.com/office/drawing/2014/main" id="{42A9CDAC-687D-4631-BDC2-076D57EE66F4}"/>
              </a:ext>
            </a:extLst>
          </p:cNvPr>
          <p:cNvSpPr/>
          <p:nvPr/>
        </p:nvSpPr>
        <p:spPr>
          <a:xfrm>
            <a:off x="5684757" y="1633536"/>
            <a:ext cx="4529300" cy="5222966"/>
          </a:xfrm>
          <a:prstGeom prst="rect">
            <a:avLst/>
          </a:prstGeom>
          <a:blipFill>
            <a:blip r:embed="rId3" cstate="print"/>
            <a:stretch>
              <a:fillRect/>
            </a:stretch>
          </a:blipFill>
        </p:spPr>
        <p:txBody>
          <a:bodyPr wrap="square" lIns="0" tIns="0" rIns="0" bIns="0" rtlCol="0"/>
          <a:lstStyle/>
          <a:p>
            <a:endParaRPr/>
          </a:p>
        </p:txBody>
      </p:sp>
      <p:sp>
        <p:nvSpPr>
          <p:cNvPr id="89091" name="Text Box 1035">
            <a:extLst>
              <a:ext uri="{FF2B5EF4-FFF2-40B4-BE49-F238E27FC236}">
                <a16:creationId xmlns:a16="http://schemas.microsoft.com/office/drawing/2014/main" id="{F7377031-905D-4E04-B67A-1AAF2492F65D}"/>
              </a:ext>
            </a:extLst>
          </p:cNvPr>
          <p:cNvSpPr txBox="1">
            <a:spLocks noChangeArrowheads="1"/>
          </p:cNvSpPr>
          <p:nvPr/>
        </p:nvSpPr>
        <p:spPr bwMode="auto">
          <a:xfrm>
            <a:off x="0" y="653960"/>
            <a:ext cx="12192000" cy="461653"/>
          </a:xfrm>
          <a:prstGeom prst="rect">
            <a:avLst/>
          </a:prstGeom>
          <a:noFill/>
          <a:ln>
            <a:noFill/>
          </a:ln>
        </p:spPr>
        <p:txBody>
          <a:bodyPr wrap="square"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Zeroing Procedures</a:t>
            </a:r>
          </a:p>
        </p:txBody>
      </p:sp>
      <p:sp>
        <p:nvSpPr>
          <p:cNvPr id="109573" name="Rectangle 1029">
            <a:extLst>
              <a:ext uri="{FF2B5EF4-FFF2-40B4-BE49-F238E27FC236}">
                <a16:creationId xmlns:a16="http://schemas.microsoft.com/office/drawing/2014/main" id="{EA67A51C-F715-4224-8530-F14E204E66FC}"/>
              </a:ext>
            </a:extLst>
          </p:cNvPr>
          <p:cNvSpPr>
            <a:spLocks noChangeArrowheads="1"/>
          </p:cNvSpPr>
          <p:nvPr/>
        </p:nvSpPr>
        <p:spPr bwMode="auto">
          <a:xfrm>
            <a:off x="7511142" y="4005946"/>
            <a:ext cx="914400" cy="838200"/>
          </a:xfrm>
          <a:prstGeom prst="rect">
            <a:avLst/>
          </a:prstGeom>
          <a:noFill/>
          <a:ln w="28575">
            <a:solidFill>
              <a:srgbClr val="FF0000"/>
            </a:solidFill>
            <a:miter lim="800000"/>
            <a:headEnd/>
            <a:tailEnd/>
          </a:ln>
          <a:effectLst/>
        </p:spPr>
        <p:txBody>
          <a:bodyPr wrap="none" anchor="ctr"/>
          <a:lstStyle/>
          <a:p>
            <a:pPr algn="ctr">
              <a:spcBef>
                <a:spcPct val="20000"/>
              </a:spcBef>
              <a:defRPr/>
            </a:pPr>
            <a:endParaRPr lang="en-US">
              <a:effectLst>
                <a:outerShdw blurRad="38100" dist="38100" dir="2700000" algn="tl">
                  <a:srgbClr val="000000">
                    <a:alpha val="43137"/>
                  </a:srgbClr>
                </a:outerShdw>
              </a:effectLst>
              <a:latin typeface="Arial" charset="0"/>
              <a:cs typeface="Arial" charset="0"/>
            </a:endParaRPr>
          </a:p>
        </p:txBody>
      </p:sp>
      <p:sp>
        <p:nvSpPr>
          <p:cNvPr id="109574" name="Line 1030">
            <a:extLst>
              <a:ext uri="{FF2B5EF4-FFF2-40B4-BE49-F238E27FC236}">
                <a16:creationId xmlns:a16="http://schemas.microsoft.com/office/drawing/2014/main" id="{A4DEA52B-6531-493D-84BB-779F924065D3}"/>
              </a:ext>
            </a:extLst>
          </p:cNvPr>
          <p:cNvSpPr>
            <a:spLocks noChangeShapeType="1"/>
          </p:cNvSpPr>
          <p:nvPr/>
        </p:nvSpPr>
        <p:spPr bwMode="auto">
          <a:xfrm flipV="1">
            <a:off x="7511142" y="4005946"/>
            <a:ext cx="274638" cy="279400"/>
          </a:xfrm>
          <a:prstGeom prst="line">
            <a:avLst/>
          </a:prstGeom>
          <a:noFill/>
          <a:ln w="28575">
            <a:solidFill>
              <a:srgbClr val="FF0000"/>
            </a:solidFill>
            <a:round/>
            <a:headEnd/>
            <a:tailEnd/>
          </a:ln>
          <a:effectLst/>
        </p:spPr>
        <p:txBody>
          <a:bodyPr wrap="none" anchor="ctr"/>
          <a:lstStyle/>
          <a:p>
            <a:pPr algn="ctr">
              <a:spcBef>
                <a:spcPct val="20000"/>
              </a:spcBef>
              <a:defRPr/>
            </a:pPr>
            <a:endParaRPr lang="en-US">
              <a:effectLst>
                <a:outerShdw blurRad="38100" dist="38100" dir="2700000" algn="tl">
                  <a:srgbClr val="000000">
                    <a:alpha val="43137"/>
                  </a:srgbClr>
                </a:outerShdw>
              </a:effectLst>
              <a:latin typeface="Arial" charset="0"/>
              <a:cs typeface="Arial" charset="0"/>
            </a:endParaRPr>
          </a:p>
        </p:txBody>
      </p:sp>
      <p:sp>
        <p:nvSpPr>
          <p:cNvPr id="109575" name="Line 1031">
            <a:extLst>
              <a:ext uri="{FF2B5EF4-FFF2-40B4-BE49-F238E27FC236}">
                <a16:creationId xmlns:a16="http://schemas.microsoft.com/office/drawing/2014/main" id="{4511CE02-1D18-4BF4-8851-310E6ED280DD}"/>
              </a:ext>
            </a:extLst>
          </p:cNvPr>
          <p:cNvSpPr>
            <a:spLocks noChangeShapeType="1"/>
          </p:cNvSpPr>
          <p:nvPr/>
        </p:nvSpPr>
        <p:spPr bwMode="auto">
          <a:xfrm flipV="1">
            <a:off x="7511143" y="4005947"/>
            <a:ext cx="639763" cy="652463"/>
          </a:xfrm>
          <a:prstGeom prst="line">
            <a:avLst/>
          </a:prstGeom>
          <a:noFill/>
          <a:ln w="28575">
            <a:solidFill>
              <a:srgbClr val="FF0000"/>
            </a:solidFill>
            <a:round/>
            <a:headEnd/>
            <a:tailEnd/>
          </a:ln>
          <a:effectLst/>
        </p:spPr>
        <p:txBody>
          <a:bodyPr wrap="none" anchor="ctr"/>
          <a:lstStyle/>
          <a:p>
            <a:pPr algn="ctr">
              <a:spcBef>
                <a:spcPct val="20000"/>
              </a:spcBef>
              <a:defRPr/>
            </a:pPr>
            <a:endParaRPr lang="en-US">
              <a:effectLst>
                <a:outerShdw blurRad="38100" dist="38100" dir="2700000" algn="tl">
                  <a:srgbClr val="000000">
                    <a:alpha val="43137"/>
                  </a:srgbClr>
                </a:outerShdw>
              </a:effectLst>
              <a:latin typeface="Arial" charset="0"/>
              <a:cs typeface="Arial" charset="0"/>
            </a:endParaRPr>
          </a:p>
        </p:txBody>
      </p:sp>
      <p:sp>
        <p:nvSpPr>
          <p:cNvPr id="109576" name="Line 1032">
            <a:extLst>
              <a:ext uri="{FF2B5EF4-FFF2-40B4-BE49-F238E27FC236}">
                <a16:creationId xmlns:a16="http://schemas.microsoft.com/office/drawing/2014/main" id="{B28E94B3-87C3-4531-A232-45133065FFEB}"/>
              </a:ext>
            </a:extLst>
          </p:cNvPr>
          <p:cNvSpPr>
            <a:spLocks noChangeShapeType="1"/>
          </p:cNvSpPr>
          <p:nvPr/>
        </p:nvSpPr>
        <p:spPr bwMode="auto">
          <a:xfrm flipV="1">
            <a:off x="7739742" y="4158346"/>
            <a:ext cx="685800" cy="685800"/>
          </a:xfrm>
          <a:prstGeom prst="line">
            <a:avLst/>
          </a:prstGeom>
          <a:noFill/>
          <a:ln w="28575">
            <a:solidFill>
              <a:srgbClr val="FF0000"/>
            </a:solidFill>
            <a:round/>
            <a:headEnd/>
            <a:tailEnd/>
          </a:ln>
          <a:effectLst/>
        </p:spPr>
        <p:txBody>
          <a:bodyPr wrap="none" anchor="ctr"/>
          <a:lstStyle/>
          <a:p>
            <a:pPr algn="ctr">
              <a:spcBef>
                <a:spcPct val="20000"/>
              </a:spcBef>
              <a:defRPr/>
            </a:pPr>
            <a:endParaRPr lang="en-US">
              <a:effectLst>
                <a:outerShdw blurRad="38100" dist="38100" dir="2700000" algn="tl">
                  <a:srgbClr val="000000">
                    <a:alpha val="43137"/>
                  </a:srgbClr>
                </a:outerShdw>
              </a:effectLst>
              <a:latin typeface="Arial" charset="0"/>
              <a:cs typeface="Arial" charset="0"/>
            </a:endParaRPr>
          </a:p>
        </p:txBody>
      </p:sp>
      <p:sp>
        <p:nvSpPr>
          <p:cNvPr id="109577" name="Line 1033">
            <a:extLst>
              <a:ext uri="{FF2B5EF4-FFF2-40B4-BE49-F238E27FC236}">
                <a16:creationId xmlns:a16="http://schemas.microsoft.com/office/drawing/2014/main" id="{372150D6-FE8B-421A-BE6D-693BBA95D133}"/>
              </a:ext>
            </a:extLst>
          </p:cNvPr>
          <p:cNvSpPr>
            <a:spLocks noChangeShapeType="1"/>
          </p:cNvSpPr>
          <p:nvPr/>
        </p:nvSpPr>
        <p:spPr bwMode="auto">
          <a:xfrm flipV="1">
            <a:off x="8150906" y="4564746"/>
            <a:ext cx="274637" cy="279400"/>
          </a:xfrm>
          <a:prstGeom prst="line">
            <a:avLst/>
          </a:prstGeom>
          <a:noFill/>
          <a:ln w="28575">
            <a:solidFill>
              <a:srgbClr val="FF0000"/>
            </a:solidFill>
            <a:round/>
            <a:headEnd/>
            <a:tailEnd/>
          </a:ln>
          <a:effectLst/>
        </p:spPr>
        <p:txBody>
          <a:bodyPr wrap="none" anchor="ctr"/>
          <a:lstStyle/>
          <a:p>
            <a:pPr algn="ctr">
              <a:spcBef>
                <a:spcPct val="20000"/>
              </a:spcBef>
              <a:defRPr/>
            </a:pPr>
            <a:endParaRPr lang="en-US">
              <a:effectLst>
                <a:outerShdw blurRad="38100" dist="38100" dir="2700000" algn="tl">
                  <a:srgbClr val="000000">
                    <a:alpha val="43137"/>
                  </a:srgbClr>
                </a:outerShdw>
              </a:effectLst>
              <a:latin typeface="Arial" charset="0"/>
              <a:cs typeface="Arial" charset="0"/>
            </a:endParaRPr>
          </a:p>
        </p:txBody>
      </p:sp>
      <p:sp>
        <p:nvSpPr>
          <p:cNvPr id="89101" name="Text Box 1064">
            <a:extLst>
              <a:ext uri="{FF2B5EF4-FFF2-40B4-BE49-F238E27FC236}">
                <a16:creationId xmlns:a16="http://schemas.microsoft.com/office/drawing/2014/main" id="{F08A4446-568E-4EBD-A27C-55829596B99B}"/>
              </a:ext>
            </a:extLst>
          </p:cNvPr>
          <p:cNvSpPr txBox="1">
            <a:spLocks noChangeArrowheads="1"/>
          </p:cNvSpPr>
          <p:nvPr/>
        </p:nvSpPr>
        <p:spPr bwMode="auto">
          <a:xfrm>
            <a:off x="669664" y="2200883"/>
            <a:ext cx="5061474" cy="134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M</a:t>
            </a:r>
            <a:r>
              <a:rPr lang="en-US" altLang="en-US" dirty="0" smtClean="0"/>
              <a:t>TWS</a:t>
            </a:r>
            <a:endParaRPr lang="en-US" altLang="en-US" dirty="0"/>
          </a:p>
          <a:p>
            <a:pPr algn="ctr" eaLnBrk="1" hangingPunct="1">
              <a:spcBef>
                <a:spcPct val="20000"/>
              </a:spcBef>
            </a:pPr>
            <a:r>
              <a:rPr lang="en-US" altLang="en-US" dirty="0"/>
              <a:t>WFOV </a:t>
            </a:r>
            <a:r>
              <a:rPr lang="en-US" altLang="en-US" dirty="0" smtClean="0"/>
              <a:t>1click = 2 MOA </a:t>
            </a:r>
          </a:p>
          <a:p>
            <a:pPr algn="ctr" eaLnBrk="1" hangingPunct="1">
              <a:spcBef>
                <a:spcPct val="20000"/>
              </a:spcBef>
            </a:pPr>
            <a:r>
              <a:rPr lang="en-US" altLang="en-US" dirty="0" smtClean="0"/>
              <a:t>NFOV </a:t>
            </a:r>
            <a:r>
              <a:rPr lang="en-US" altLang="en-US" dirty="0"/>
              <a:t>2 </a:t>
            </a:r>
            <a:r>
              <a:rPr lang="en-US" altLang="en-US" dirty="0" smtClean="0"/>
              <a:t>clicks = 1/2 MOA</a:t>
            </a:r>
            <a:endParaRPr lang="en-US" altLang="en-US" dirty="0"/>
          </a:p>
        </p:txBody>
      </p:sp>
      <p:sp>
        <p:nvSpPr>
          <p:cNvPr id="89102" name="Text Box 1067">
            <a:extLst>
              <a:ext uri="{FF2B5EF4-FFF2-40B4-BE49-F238E27FC236}">
                <a16:creationId xmlns:a16="http://schemas.microsoft.com/office/drawing/2014/main" id="{E6DFB4F4-C360-427B-B4EF-08D355CC0BA2}"/>
              </a:ext>
            </a:extLst>
          </p:cNvPr>
          <p:cNvSpPr txBox="1">
            <a:spLocks noChangeArrowheads="1"/>
          </p:cNvSpPr>
          <p:nvPr/>
        </p:nvSpPr>
        <p:spPr bwMode="auto">
          <a:xfrm>
            <a:off x="6888164" y="6172200"/>
            <a:ext cx="2122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000">
                <a:solidFill>
                  <a:schemeClr val="bg1"/>
                </a:solidFill>
              </a:rPr>
              <a:t>M16/M4 SERIES</a:t>
            </a:r>
          </a:p>
        </p:txBody>
      </p:sp>
      <p:sp>
        <p:nvSpPr>
          <p:cNvPr id="39" name="Text Box 1064">
            <a:extLst>
              <a:ext uri="{FF2B5EF4-FFF2-40B4-BE49-F238E27FC236}">
                <a16:creationId xmlns:a16="http://schemas.microsoft.com/office/drawing/2014/main" id="{F08A4446-568E-4EBD-A27C-55829596B99B}"/>
              </a:ext>
            </a:extLst>
          </p:cNvPr>
          <p:cNvSpPr txBox="1">
            <a:spLocks noChangeArrowheads="1"/>
          </p:cNvSpPr>
          <p:nvPr/>
        </p:nvSpPr>
        <p:spPr bwMode="auto">
          <a:xfrm>
            <a:off x="-5489526" y="2849453"/>
            <a:ext cx="5061474" cy="134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smtClean="0"/>
              <a:t>LTWS</a:t>
            </a:r>
            <a:endParaRPr lang="en-US" altLang="en-US" dirty="0"/>
          </a:p>
          <a:p>
            <a:pPr algn="ctr" eaLnBrk="1" hangingPunct="1">
              <a:spcBef>
                <a:spcPct val="20000"/>
              </a:spcBef>
            </a:pPr>
            <a:r>
              <a:rPr lang="en-US" altLang="en-US" dirty="0"/>
              <a:t>WFOV </a:t>
            </a:r>
            <a:r>
              <a:rPr lang="en-US" altLang="en-US" dirty="0" smtClean="0"/>
              <a:t>1click=2.5 </a:t>
            </a:r>
            <a:r>
              <a:rPr lang="en-US" altLang="en-US" dirty="0"/>
              <a:t>cm @ 25M</a:t>
            </a:r>
          </a:p>
          <a:p>
            <a:pPr algn="ctr" eaLnBrk="1" hangingPunct="1">
              <a:spcBef>
                <a:spcPct val="20000"/>
              </a:spcBef>
            </a:pPr>
            <a:r>
              <a:rPr lang="en-US" altLang="en-US" dirty="0"/>
              <a:t>NFOV 2 </a:t>
            </a:r>
            <a:r>
              <a:rPr lang="en-US" altLang="en-US" dirty="0" smtClean="0"/>
              <a:t>click=1.25cm@ 25m</a:t>
            </a:r>
            <a:endParaRPr lang="en-US" altLang="en-US" dirty="0"/>
          </a:p>
        </p:txBody>
      </p:sp>
      <p:grpSp>
        <p:nvGrpSpPr>
          <p:cNvPr id="10" name="Group 9"/>
          <p:cNvGrpSpPr/>
          <p:nvPr/>
        </p:nvGrpSpPr>
        <p:grpSpPr>
          <a:xfrm>
            <a:off x="6401266" y="2822827"/>
            <a:ext cx="599862" cy="700650"/>
            <a:chOff x="1222917" y="4648690"/>
            <a:chExt cx="695093" cy="978160"/>
          </a:xfrm>
          <a:solidFill>
            <a:srgbClr val="92D050"/>
          </a:solidFill>
        </p:grpSpPr>
        <p:sp>
          <p:nvSpPr>
            <p:cNvPr id="9" name="Oval 8"/>
            <p:cNvSpPr/>
            <p:nvPr/>
          </p:nvSpPr>
          <p:spPr>
            <a:xfrm>
              <a:off x="1315844" y="4844146"/>
              <a:ext cx="144966" cy="162752"/>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222917" y="5382722"/>
              <a:ext cx="144966" cy="162752"/>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425498" y="5138994"/>
              <a:ext cx="144966" cy="162752"/>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628078" y="5464098"/>
              <a:ext cx="144966" cy="162752"/>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773044" y="4648690"/>
              <a:ext cx="144966" cy="162752"/>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5827972">
            <a:off x="7675781" y="4087419"/>
            <a:ext cx="599862" cy="700650"/>
            <a:chOff x="1222917" y="4648690"/>
            <a:chExt cx="695093" cy="978160"/>
          </a:xfrm>
          <a:solidFill>
            <a:srgbClr val="92D050"/>
          </a:solidFill>
        </p:grpSpPr>
        <p:sp>
          <p:nvSpPr>
            <p:cNvPr id="47" name="Oval 46"/>
            <p:cNvSpPr/>
            <p:nvPr/>
          </p:nvSpPr>
          <p:spPr>
            <a:xfrm>
              <a:off x="1315844" y="4844146"/>
              <a:ext cx="144966" cy="162752"/>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222917" y="5382722"/>
              <a:ext cx="144966" cy="162752"/>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425498" y="5138994"/>
              <a:ext cx="144966" cy="162752"/>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628078" y="5464098"/>
              <a:ext cx="144966" cy="162752"/>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73044" y="4648690"/>
              <a:ext cx="144966" cy="162752"/>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4">
            <a:extLst>
              <a:ext uri="{FF2B5EF4-FFF2-40B4-BE49-F238E27FC236}">
                <a16:creationId xmlns:a16="http://schemas.microsoft.com/office/drawing/2014/main" id="{6371DBD7-E13E-4F17-81F1-4B0A40F18398}"/>
              </a:ext>
            </a:extLst>
          </p:cNvPr>
          <p:cNvSpPr txBox="1">
            <a:spLocks noChangeArrowheads="1"/>
          </p:cNvSpPr>
          <p:nvPr/>
        </p:nvSpPr>
        <p:spPr bwMode="auto">
          <a:xfrm>
            <a:off x="2438400" y="1448944"/>
            <a:ext cx="8915400"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AutoNum type="arabicPeriod"/>
            </a:pPr>
            <a:r>
              <a:rPr lang="en-US" altLang="en-US" sz="1600" b="1" dirty="0"/>
              <a:t>DISPLAY WILL NOT COME ON</a:t>
            </a:r>
          </a:p>
          <a:p>
            <a:pPr eaLnBrk="1" hangingPunct="1">
              <a:spcBef>
                <a:spcPct val="20000"/>
              </a:spcBef>
              <a:buFont typeface="Arial" panose="020B0604020202020204" pitchFamily="34" charset="0"/>
              <a:buAutoNum type="arabicPeriod"/>
            </a:pPr>
            <a:endParaRPr lang="en-US" altLang="en-US" sz="1600" b="1" dirty="0"/>
          </a:p>
          <a:p>
            <a:pPr eaLnBrk="1" hangingPunct="1">
              <a:spcBef>
                <a:spcPct val="20000"/>
              </a:spcBef>
              <a:buFont typeface="Arial" panose="020B0604020202020204" pitchFamily="34" charset="0"/>
              <a:buAutoNum type="arabicPeriod"/>
            </a:pPr>
            <a:r>
              <a:rPr lang="en-US" altLang="en-US" sz="1600" b="1" dirty="0"/>
              <a:t>DISPLAY IS BLURRY</a:t>
            </a:r>
          </a:p>
          <a:p>
            <a:pPr eaLnBrk="1" hangingPunct="1">
              <a:spcBef>
                <a:spcPct val="20000"/>
              </a:spcBef>
              <a:buFont typeface="Arial" panose="020B0604020202020204" pitchFamily="34" charset="0"/>
              <a:buAutoNum type="arabicPeriod"/>
            </a:pPr>
            <a:endParaRPr lang="en-US" altLang="en-US" sz="1600" b="1" dirty="0"/>
          </a:p>
          <a:p>
            <a:pPr eaLnBrk="1" hangingPunct="1">
              <a:spcBef>
                <a:spcPct val="20000"/>
              </a:spcBef>
              <a:buFont typeface="Arial" panose="020B0604020202020204" pitchFamily="34" charset="0"/>
              <a:buAutoNum type="arabicPeriod"/>
            </a:pPr>
            <a:r>
              <a:rPr lang="en-US" altLang="en-US" sz="1600" b="1" dirty="0"/>
              <a:t>FOV IS TOO DARK CAN NOT SEE OBJECTS</a:t>
            </a:r>
          </a:p>
          <a:p>
            <a:pPr eaLnBrk="1" hangingPunct="1">
              <a:spcBef>
                <a:spcPct val="20000"/>
              </a:spcBef>
              <a:buFont typeface="Arial" panose="020B0604020202020204" pitchFamily="34" charset="0"/>
              <a:buAutoNum type="arabicPeriod"/>
            </a:pPr>
            <a:endParaRPr lang="en-US" altLang="en-US" sz="1600" b="1" dirty="0"/>
          </a:p>
          <a:p>
            <a:pPr eaLnBrk="1" hangingPunct="1">
              <a:spcBef>
                <a:spcPct val="20000"/>
              </a:spcBef>
              <a:buFont typeface="Arial" panose="020B0604020202020204" pitchFamily="34" charset="0"/>
              <a:buAutoNum type="arabicPeriod"/>
            </a:pPr>
            <a:r>
              <a:rPr lang="en-US" altLang="en-US" sz="1600" b="1" dirty="0"/>
              <a:t>CAN NOT TELL ONE OBJECT FROM ANOTHER</a:t>
            </a:r>
          </a:p>
          <a:p>
            <a:pPr eaLnBrk="1" hangingPunct="1">
              <a:spcBef>
                <a:spcPct val="20000"/>
              </a:spcBef>
              <a:buFont typeface="Arial" panose="020B0604020202020204" pitchFamily="34" charset="0"/>
              <a:buAutoNum type="arabicPeriod"/>
            </a:pPr>
            <a:endParaRPr lang="en-US" altLang="en-US" sz="1600" b="1" dirty="0"/>
          </a:p>
          <a:p>
            <a:pPr eaLnBrk="1" hangingPunct="1">
              <a:spcBef>
                <a:spcPct val="20000"/>
              </a:spcBef>
              <a:buFont typeface="Arial" panose="020B0604020202020204" pitchFamily="34" charset="0"/>
              <a:buAutoNum type="arabicPeriod"/>
            </a:pPr>
            <a:r>
              <a:rPr lang="en-US" altLang="en-US" sz="1600" b="1" dirty="0"/>
              <a:t>DISPLAY IS NOT FOCUSED, TARGET IS BLURRY</a:t>
            </a:r>
          </a:p>
          <a:p>
            <a:pPr eaLnBrk="1" hangingPunct="1">
              <a:spcBef>
                <a:spcPct val="20000"/>
              </a:spcBef>
              <a:buFont typeface="Arial" panose="020B0604020202020204" pitchFamily="34" charset="0"/>
              <a:buAutoNum type="arabicPeriod"/>
            </a:pPr>
            <a:endParaRPr lang="en-US" altLang="en-US" sz="1600" b="1" dirty="0"/>
          </a:p>
          <a:p>
            <a:pPr eaLnBrk="1" hangingPunct="1">
              <a:spcBef>
                <a:spcPct val="20000"/>
              </a:spcBef>
              <a:buFont typeface="Arial" panose="020B0604020202020204" pitchFamily="34" charset="0"/>
              <a:buAutoNum type="arabicPeriod"/>
            </a:pPr>
            <a:r>
              <a:rPr lang="en-US" altLang="en-US" sz="1600" b="1" dirty="0"/>
              <a:t>RETICLE WILL NOT CHANGE</a:t>
            </a:r>
          </a:p>
          <a:p>
            <a:pPr eaLnBrk="1" hangingPunct="1">
              <a:spcBef>
                <a:spcPct val="20000"/>
              </a:spcBef>
              <a:buFont typeface="Arial" panose="020B0604020202020204" pitchFamily="34" charset="0"/>
              <a:buAutoNum type="arabicPeriod"/>
            </a:pPr>
            <a:endParaRPr lang="en-US" altLang="en-US" sz="1600" b="1" dirty="0"/>
          </a:p>
          <a:p>
            <a:pPr eaLnBrk="1" hangingPunct="1">
              <a:spcBef>
                <a:spcPct val="20000"/>
              </a:spcBef>
              <a:buFont typeface="Arial" panose="020B0604020202020204" pitchFamily="34" charset="0"/>
              <a:buAutoNum type="arabicPeriod"/>
            </a:pPr>
            <a:r>
              <a:rPr lang="en-US" altLang="en-US" sz="1600" b="1" dirty="0"/>
              <a:t>WINDAGE/ELEVATION WILL NOT CHANGE</a:t>
            </a:r>
          </a:p>
          <a:p>
            <a:pPr eaLnBrk="1" hangingPunct="1">
              <a:spcBef>
                <a:spcPct val="20000"/>
              </a:spcBef>
              <a:buFont typeface="Arial" panose="020B0604020202020204" pitchFamily="34" charset="0"/>
              <a:buAutoNum type="arabicPeriod"/>
            </a:pPr>
            <a:endParaRPr lang="en-US" altLang="en-US" sz="1600" b="1" dirty="0"/>
          </a:p>
          <a:p>
            <a:pPr eaLnBrk="1" hangingPunct="1">
              <a:spcBef>
                <a:spcPct val="20000"/>
              </a:spcBef>
              <a:buFont typeface="Arial" panose="020B0604020202020204" pitchFamily="34" charset="0"/>
              <a:buAutoNum type="arabicPeriod"/>
            </a:pPr>
            <a:r>
              <a:rPr lang="en-US" altLang="en-US" sz="1600" b="1" dirty="0"/>
              <a:t>BATTERY KEEPS GOING DEAD</a:t>
            </a:r>
          </a:p>
          <a:p>
            <a:pPr eaLnBrk="1" hangingPunct="1">
              <a:spcBef>
                <a:spcPct val="20000"/>
              </a:spcBef>
              <a:buFont typeface="Arial" panose="020B0604020202020204" pitchFamily="34" charset="0"/>
              <a:buAutoNum type="arabicPeriod"/>
            </a:pPr>
            <a:endParaRPr lang="en-US" altLang="en-US" sz="1600" b="1" dirty="0"/>
          </a:p>
          <a:p>
            <a:pPr eaLnBrk="1" hangingPunct="1">
              <a:spcBef>
                <a:spcPct val="20000"/>
              </a:spcBef>
              <a:buFont typeface="Arial" panose="020B0604020202020204" pitchFamily="34" charset="0"/>
              <a:buAutoNum type="arabicPeriod"/>
            </a:pPr>
            <a:r>
              <a:rPr lang="en-US" altLang="en-US" sz="1600" b="1" dirty="0"/>
              <a:t>BATTERY LOW LIGHT COMES ON IMMEDIATELY</a:t>
            </a:r>
          </a:p>
          <a:p>
            <a:pPr eaLnBrk="1" hangingPunct="1">
              <a:spcBef>
                <a:spcPct val="20000"/>
              </a:spcBef>
              <a:buFont typeface="Arial" panose="020B0604020202020204" pitchFamily="34" charset="0"/>
              <a:buAutoNum type="arabicPeriod"/>
            </a:pPr>
            <a:endParaRPr lang="en-US" altLang="en-US" sz="1600" dirty="0"/>
          </a:p>
        </p:txBody>
      </p:sp>
      <p:sp>
        <p:nvSpPr>
          <p:cNvPr id="230406" name="Text Box 6">
            <a:extLst>
              <a:ext uri="{FF2B5EF4-FFF2-40B4-BE49-F238E27FC236}">
                <a16:creationId xmlns:a16="http://schemas.microsoft.com/office/drawing/2014/main" id="{1772C391-ECD0-4D5B-9B28-C762703E4AA5}"/>
              </a:ext>
            </a:extLst>
          </p:cNvPr>
          <p:cNvSpPr txBox="1">
            <a:spLocks noChangeArrowheads="1"/>
          </p:cNvSpPr>
          <p:nvPr/>
        </p:nvSpPr>
        <p:spPr bwMode="auto">
          <a:xfrm>
            <a:off x="2743200" y="1677544"/>
            <a:ext cx="2438400" cy="4000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20000"/>
              </a:spcBef>
              <a:defRPr/>
            </a:pPr>
            <a:r>
              <a:rPr lang="en-US" sz="2000" b="1" dirty="0">
                <a:solidFill>
                  <a:srgbClr val="0070C0"/>
                </a:solidFill>
                <a:latin typeface="Arial" panose="020B0604020202020204" pitchFamily="34" charset="0"/>
              </a:rPr>
              <a:t>Battery Is Dead</a:t>
            </a:r>
          </a:p>
        </p:txBody>
      </p:sp>
      <p:sp>
        <p:nvSpPr>
          <p:cNvPr id="230407" name="Text Box 7">
            <a:extLst>
              <a:ext uri="{FF2B5EF4-FFF2-40B4-BE49-F238E27FC236}">
                <a16:creationId xmlns:a16="http://schemas.microsoft.com/office/drawing/2014/main" id="{0512F767-85C5-4E7E-B675-B63587DE6388}"/>
              </a:ext>
            </a:extLst>
          </p:cNvPr>
          <p:cNvSpPr txBox="1">
            <a:spLocks noChangeArrowheads="1"/>
          </p:cNvSpPr>
          <p:nvPr/>
        </p:nvSpPr>
        <p:spPr bwMode="auto">
          <a:xfrm>
            <a:off x="2667001" y="2287144"/>
            <a:ext cx="4379913" cy="40005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a:spcBef>
                <a:spcPct val="20000"/>
              </a:spcBef>
              <a:defRPr/>
            </a:pPr>
            <a:r>
              <a:rPr lang="en-US" sz="2000" b="1" dirty="0">
                <a:solidFill>
                  <a:srgbClr val="0070C0"/>
                </a:solidFill>
                <a:latin typeface="Arial" charset="0"/>
                <a:cs typeface="Arial" charset="0"/>
              </a:rPr>
              <a:t>   ADJUST DIOPTER FOCUS RING.</a:t>
            </a:r>
          </a:p>
        </p:txBody>
      </p:sp>
      <p:sp>
        <p:nvSpPr>
          <p:cNvPr id="230408" name="Text Box 8">
            <a:extLst>
              <a:ext uri="{FF2B5EF4-FFF2-40B4-BE49-F238E27FC236}">
                <a16:creationId xmlns:a16="http://schemas.microsoft.com/office/drawing/2014/main" id="{4505B873-9949-4A49-A04C-19FCB9C10CE6}"/>
              </a:ext>
            </a:extLst>
          </p:cNvPr>
          <p:cNvSpPr txBox="1">
            <a:spLocks noChangeArrowheads="1"/>
          </p:cNvSpPr>
          <p:nvPr/>
        </p:nvSpPr>
        <p:spPr bwMode="auto">
          <a:xfrm>
            <a:off x="2895601" y="2820544"/>
            <a:ext cx="3040063" cy="40005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a:spcBef>
                <a:spcPct val="20000"/>
              </a:spcBef>
              <a:defRPr/>
            </a:pPr>
            <a:r>
              <a:rPr lang="en-US" sz="2000" b="1" dirty="0">
                <a:solidFill>
                  <a:srgbClr val="0070C0"/>
                </a:solidFill>
                <a:latin typeface="Arial" charset="0"/>
                <a:cs typeface="Arial" charset="0"/>
              </a:rPr>
              <a:t>ADJUST BRIGHTNESS.</a:t>
            </a:r>
          </a:p>
        </p:txBody>
      </p:sp>
      <p:sp>
        <p:nvSpPr>
          <p:cNvPr id="230409" name="Text Box 9">
            <a:extLst>
              <a:ext uri="{FF2B5EF4-FFF2-40B4-BE49-F238E27FC236}">
                <a16:creationId xmlns:a16="http://schemas.microsoft.com/office/drawing/2014/main" id="{F02DDB74-2152-4527-96A2-B39E4EF3D7D9}"/>
              </a:ext>
            </a:extLst>
          </p:cNvPr>
          <p:cNvSpPr txBox="1">
            <a:spLocks noChangeArrowheads="1"/>
          </p:cNvSpPr>
          <p:nvPr/>
        </p:nvSpPr>
        <p:spPr bwMode="auto">
          <a:xfrm>
            <a:off x="2895600" y="3430114"/>
            <a:ext cx="2066591" cy="40011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a:spcBef>
                <a:spcPct val="20000"/>
              </a:spcBef>
              <a:defRPr/>
            </a:pPr>
            <a:r>
              <a:rPr lang="en-US" sz="2000" b="1" dirty="0">
                <a:solidFill>
                  <a:srgbClr val="0070C0"/>
                </a:solidFill>
                <a:latin typeface="Arial" charset="0"/>
                <a:cs typeface="Arial" charset="0"/>
              </a:rPr>
              <a:t>ADJUST </a:t>
            </a:r>
            <a:r>
              <a:rPr lang="en-US" sz="2000" b="1" dirty="0" smtClean="0">
                <a:solidFill>
                  <a:srgbClr val="0070C0"/>
                </a:solidFill>
                <a:latin typeface="Arial" charset="0"/>
                <a:cs typeface="Arial" charset="0"/>
              </a:rPr>
              <a:t>GAIN</a:t>
            </a:r>
            <a:r>
              <a:rPr lang="en-US" sz="2000" b="1" dirty="0" smtClean="0">
                <a:solidFill>
                  <a:srgbClr val="0070C0"/>
                </a:solidFill>
                <a:latin typeface="Arial" charset="0"/>
                <a:cs typeface="Arial" charset="0"/>
              </a:rPr>
              <a:t>.</a:t>
            </a:r>
            <a:r>
              <a:rPr lang="en-US" sz="2000" dirty="0" smtClean="0">
                <a:effectLst>
                  <a:outerShdw blurRad="38100" dist="38100" dir="2700000" algn="tl">
                    <a:srgbClr val="C0C0C0"/>
                  </a:outerShdw>
                </a:effectLst>
                <a:latin typeface="Arial" charset="0"/>
                <a:cs typeface="Arial" charset="0"/>
              </a:rPr>
              <a:t> </a:t>
            </a:r>
            <a:endParaRPr lang="en-US" sz="2000" b="1" dirty="0">
              <a:solidFill>
                <a:srgbClr val="0070C0"/>
              </a:solidFill>
              <a:latin typeface="Arial" charset="0"/>
              <a:cs typeface="Arial" charset="0"/>
            </a:endParaRPr>
          </a:p>
        </p:txBody>
      </p:sp>
      <p:sp>
        <p:nvSpPr>
          <p:cNvPr id="230410" name="Text Box 10">
            <a:extLst>
              <a:ext uri="{FF2B5EF4-FFF2-40B4-BE49-F238E27FC236}">
                <a16:creationId xmlns:a16="http://schemas.microsoft.com/office/drawing/2014/main" id="{99332933-BABB-4FBA-B59E-E3B4006E6006}"/>
              </a:ext>
            </a:extLst>
          </p:cNvPr>
          <p:cNvSpPr txBox="1">
            <a:spLocks noChangeArrowheads="1"/>
          </p:cNvSpPr>
          <p:nvPr/>
        </p:nvSpPr>
        <p:spPr bwMode="auto">
          <a:xfrm>
            <a:off x="2895601" y="4039744"/>
            <a:ext cx="5076825" cy="40005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a:spcBef>
                <a:spcPct val="20000"/>
              </a:spcBef>
              <a:defRPr/>
            </a:pPr>
            <a:r>
              <a:rPr lang="en-US" sz="2000" b="1" dirty="0">
                <a:solidFill>
                  <a:srgbClr val="0070C0"/>
                </a:solidFill>
                <a:latin typeface="Arial" charset="0"/>
                <a:cs typeface="Arial" charset="0"/>
              </a:rPr>
              <a:t>ADJUST THE OBJECTIVE FOCUS RING.</a:t>
            </a:r>
          </a:p>
        </p:txBody>
      </p:sp>
      <p:sp>
        <p:nvSpPr>
          <p:cNvPr id="230411" name="Text Box 11">
            <a:extLst>
              <a:ext uri="{FF2B5EF4-FFF2-40B4-BE49-F238E27FC236}">
                <a16:creationId xmlns:a16="http://schemas.microsoft.com/office/drawing/2014/main" id="{D6BE2512-110C-4601-B4C2-667FD0AF2B7C}"/>
              </a:ext>
            </a:extLst>
          </p:cNvPr>
          <p:cNvSpPr txBox="1">
            <a:spLocks noChangeArrowheads="1"/>
          </p:cNvSpPr>
          <p:nvPr/>
        </p:nvSpPr>
        <p:spPr bwMode="auto">
          <a:xfrm>
            <a:off x="1864056" y="4639527"/>
            <a:ext cx="6450013" cy="4000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20000"/>
              </a:spcBef>
              <a:defRPr/>
            </a:pPr>
            <a:r>
              <a:rPr lang="en-US" sz="2000" b="1" dirty="0">
                <a:solidFill>
                  <a:srgbClr val="0070C0"/>
                </a:solidFill>
                <a:latin typeface="Arial" charset="0"/>
                <a:cs typeface="Arial" charset="0"/>
              </a:rPr>
              <a:t>CHOOSE RETICLE SELECT  MENU.</a:t>
            </a:r>
          </a:p>
        </p:txBody>
      </p:sp>
      <p:sp>
        <p:nvSpPr>
          <p:cNvPr id="230412" name="Text Box 12">
            <a:extLst>
              <a:ext uri="{FF2B5EF4-FFF2-40B4-BE49-F238E27FC236}">
                <a16:creationId xmlns:a16="http://schemas.microsoft.com/office/drawing/2014/main" id="{5EEFBC07-FD29-40F2-A966-4D7997424FE7}"/>
              </a:ext>
            </a:extLst>
          </p:cNvPr>
          <p:cNvSpPr txBox="1">
            <a:spLocks noChangeArrowheads="1"/>
          </p:cNvSpPr>
          <p:nvPr/>
        </p:nvSpPr>
        <p:spPr bwMode="auto">
          <a:xfrm>
            <a:off x="2539782" y="5239310"/>
            <a:ext cx="6274603" cy="40011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a:spcBef>
                <a:spcPct val="20000"/>
              </a:spcBef>
              <a:defRPr/>
            </a:pPr>
            <a:r>
              <a:rPr lang="en-US" sz="2000" b="1" dirty="0">
                <a:solidFill>
                  <a:srgbClr val="0070C0"/>
                </a:solidFill>
                <a:latin typeface="Arial" charset="0"/>
                <a:cs typeface="Arial" charset="0"/>
              </a:rPr>
              <a:t>  </a:t>
            </a:r>
            <a:r>
              <a:rPr lang="en-US" sz="2000" b="1" dirty="0" smtClean="0">
                <a:solidFill>
                  <a:srgbClr val="0070C0"/>
                </a:solidFill>
                <a:latin typeface="Arial" charset="0"/>
                <a:cs typeface="Arial" charset="0"/>
              </a:rPr>
              <a:t>   </a:t>
            </a:r>
            <a:r>
              <a:rPr lang="en-US" sz="2000" b="1" dirty="0" smtClean="0">
                <a:solidFill>
                  <a:srgbClr val="0070C0"/>
                </a:solidFill>
                <a:latin typeface="Arial" charset="0"/>
                <a:cs typeface="Arial" charset="0"/>
              </a:rPr>
              <a:t>ENSURE SIGHT IS IN RETICLE ADJUST MODE</a:t>
            </a:r>
            <a:r>
              <a:rPr lang="en-US" sz="2000" b="1" dirty="0" smtClean="0">
                <a:solidFill>
                  <a:srgbClr val="0070C0"/>
                </a:solidFill>
                <a:latin typeface="Arial" charset="0"/>
                <a:cs typeface="Arial" charset="0"/>
              </a:rPr>
              <a:t>.</a:t>
            </a:r>
            <a:endParaRPr lang="en-US" sz="2000" b="1" dirty="0">
              <a:solidFill>
                <a:srgbClr val="0070C0"/>
              </a:solidFill>
              <a:latin typeface="Arial" charset="0"/>
              <a:cs typeface="Arial" charset="0"/>
            </a:endParaRPr>
          </a:p>
        </p:txBody>
      </p:sp>
      <p:sp>
        <p:nvSpPr>
          <p:cNvPr id="230413" name="Text Box 13">
            <a:extLst>
              <a:ext uri="{FF2B5EF4-FFF2-40B4-BE49-F238E27FC236}">
                <a16:creationId xmlns:a16="http://schemas.microsoft.com/office/drawing/2014/main" id="{A7A149CC-8B23-45FC-B5F1-F525A9F93269}"/>
              </a:ext>
            </a:extLst>
          </p:cNvPr>
          <p:cNvSpPr txBox="1">
            <a:spLocks noChangeArrowheads="1"/>
          </p:cNvSpPr>
          <p:nvPr/>
        </p:nvSpPr>
        <p:spPr bwMode="auto">
          <a:xfrm>
            <a:off x="2895600" y="5792344"/>
            <a:ext cx="4757738" cy="40005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a:spcBef>
                <a:spcPct val="20000"/>
              </a:spcBef>
              <a:defRPr/>
            </a:pPr>
            <a:r>
              <a:rPr lang="en-US" sz="2000" b="1" dirty="0">
                <a:solidFill>
                  <a:srgbClr val="0070C0"/>
                </a:solidFill>
                <a:latin typeface="Arial" charset="0"/>
                <a:cs typeface="Arial" charset="0"/>
              </a:rPr>
              <a:t>ENSURE EMERGENCY MODE IS OFF.</a:t>
            </a:r>
          </a:p>
        </p:txBody>
      </p:sp>
      <p:sp>
        <p:nvSpPr>
          <p:cNvPr id="230414" name="Text Box 14">
            <a:extLst>
              <a:ext uri="{FF2B5EF4-FFF2-40B4-BE49-F238E27FC236}">
                <a16:creationId xmlns:a16="http://schemas.microsoft.com/office/drawing/2014/main" id="{BB083703-CA56-4076-B312-FCDE31723885}"/>
              </a:ext>
            </a:extLst>
          </p:cNvPr>
          <p:cNvSpPr txBox="1">
            <a:spLocks noChangeArrowheads="1"/>
          </p:cNvSpPr>
          <p:nvPr/>
        </p:nvSpPr>
        <p:spPr bwMode="auto">
          <a:xfrm>
            <a:off x="2286000" y="6401944"/>
            <a:ext cx="4724400" cy="4000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20000"/>
              </a:spcBef>
              <a:defRPr/>
            </a:pPr>
            <a:r>
              <a:rPr lang="en-US" sz="2000" b="1" dirty="0">
                <a:solidFill>
                  <a:srgbClr val="0070C0"/>
                </a:solidFill>
                <a:latin typeface="Arial" charset="0"/>
                <a:cs typeface="Arial" charset="0"/>
              </a:rPr>
              <a:t>CHECK FOR CORROSION.</a:t>
            </a:r>
          </a:p>
        </p:txBody>
      </p:sp>
      <p:sp>
        <p:nvSpPr>
          <p:cNvPr id="14" name="Text Box 1035">
            <a:extLst>
              <a:ext uri="{FF2B5EF4-FFF2-40B4-BE49-F238E27FC236}">
                <a16:creationId xmlns:a16="http://schemas.microsoft.com/office/drawing/2014/main" id="{876DD3AF-530D-47AE-951D-58663193CCD8}"/>
              </a:ext>
            </a:extLst>
          </p:cNvPr>
          <p:cNvSpPr txBox="1">
            <a:spLocks noChangeArrowheads="1"/>
          </p:cNvSpPr>
          <p:nvPr/>
        </p:nvSpPr>
        <p:spPr bwMode="auto">
          <a:xfrm>
            <a:off x="0" y="653963"/>
            <a:ext cx="12192000" cy="461653"/>
          </a:xfrm>
          <a:prstGeom prst="rect">
            <a:avLst/>
          </a:prstGeom>
          <a:noFill/>
          <a:ln>
            <a:noFill/>
          </a:ln>
        </p:spPr>
        <p:txBody>
          <a:bodyPr wrap="square" lIns="91429" tIns="45714" rIns="91429" bIns="45714">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dirty="0"/>
              <a:t>PMCS: Trouble Shooting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AE91DFF-D12E-4437-AA4D-CD7FC1CB237A}"/>
              </a:ext>
            </a:extLst>
          </p:cNvPr>
          <p:cNvSpPr>
            <a:spLocks noGrp="1"/>
          </p:cNvSpPr>
          <p:nvPr>
            <p:ph type="title" idx="4294967295"/>
          </p:nvPr>
        </p:nvSpPr>
        <p:spPr>
          <a:xfrm>
            <a:off x="0" y="667656"/>
            <a:ext cx="12192000" cy="476250"/>
          </a:xfrm>
          <a:prstGeom prst="rect">
            <a:avLst/>
          </a:prstGeom>
        </p:spPr>
        <p:txBody>
          <a:bodyPr/>
          <a:lstStyle/>
          <a:p>
            <a:pPr algn="ctr" eaLnBrk="1" hangingPunct="1"/>
            <a:r>
              <a:rPr lang="en-US" altLang="en-US" sz="2400" dirty="0">
                <a:latin typeface="Arial" panose="020B0604020202020204" pitchFamily="34" charset="0"/>
              </a:rPr>
              <a:t>A/N PAS-13 D</a:t>
            </a:r>
            <a:endParaRPr lang="en-US" altLang="en-US" sz="2400" dirty="0">
              <a:latin typeface="Arial" panose="020B0604020202020204" pitchFamily="34" charset="0"/>
              <a:cs typeface="Arial" panose="020B0604020202020204" pitchFamily="34" charset="0"/>
            </a:endParaRPr>
          </a:p>
        </p:txBody>
      </p:sp>
      <p:pic>
        <p:nvPicPr>
          <p:cNvPr id="4" name="Picture 1">
            <a:extLst>
              <a:ext uri="{FF2B5EF4-FFF2-40B4-BE49-F238E27FC236}">
                <a16:creationId xmlns:a16="http://schemas.microsoft.com/office/drawing/2014/main" id="{02B759AD-D516-4FC7-BCA5-00D0455BB13E}"/>
              </a:ext>
            </a:extLst>
          </p:cNvPr>
          <p:cNvPicPr>
            <a:picLocks noChangeAspect="1" noChangeArrowheads="1"/>
          </p:cNvPicPr>
          <p:nvPr/>
        </p:nvPicPr>
        <p:blipFill>
          <a:blip r:embed="rId3">
            <a:clrChange>
              <a:clrFrom>
                <a:srgbClr val="ACAF8B"/>
              </a:clrFrom>
              <a:clrTo>
                <a:srgbClr val="ACAF8B">
                  <a:alpha val="0"/>
                </a:srgbClr>
              </a:clrTo>
            </a:clrChange>
            <a:extLst>
              <a:ext uri="{28A0092B-C50C-407E-A947-70E740481C1C}">
                <a14:useLocalDpi xmlns:a14="http://schemas.microsoft.com/office/drawing/2010/main" val="0"/>
              </a:ext>
            </a:extLst>
          </a:blip>
          <a:srcRect l="20273" t="17198" r="20995" b="34525"/>
          <a:stretch>
            <a:fillRect/>
          </a:stretch>
        </p:blipFill>
        <p:spPr bwMode="auto">
          <a:xfrm>
            <a:off x="2758131" y="1756228"/>
            <a:ext cx="6675738" cy="412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738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6" t="-225" r="236" b="71461"/>
          <a:stretch/>
        </p:blipFill>
        <p:spPr>
          <a:xfrm>
            <a:off x="1910861" y="1735016"/>
            <a:ext cx="8299939" cy="3938954"/>
          </a:xfrm>
          <a:prstGeom prst="rect">
            <a:avLst/>
          </a:prstGeom>
        </p:spPr>
      </p:pic>
    </p:spTree>
    <p:extLst>
      <p:ext uri="{BB962C8B-B14F-4D97-AF65-F5344CB8AC3E}">
        <p14:creationId xmlns:p14="http://schemas.microsoft.com/office/powerpoint/2010/main" val="2651066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a:extLst>
              <a:ext uri="{FF2B5EF4-FFF2-40B4-BE49-F238E27FC236}">
                <a16:creationId xmlns:a16="http://schemas.microsoft.com/office/drawing/2014/main" id="{FAC34374-A9C2-406E-833F-133D0CDBA5BD}"/>
              </a:ext>
            </a:extLst>
          </p:cNvPr>
          <p:cNvSpPr txBox="1">
            <a:spLocks noChangeArrowheads="1"/>
          </p:cNvSpPr>
          <p:nvPr/>
        </p:nvSpPr>
        <p:spPr bwMode="auto">
          <a:xfrm>
            <a:off x="0" y="659959"/>
            <a:ext cx="12192000" cy="461665"/>
          </a:xfrm>
          <a:prstGeom prst="rect">
            <a:avLst/>
          </a:prstGeom>
          <a:noFill/>
          <a:ln>
            <a:noFill/>
          </a:ln>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a:t>Thermal  Imaging</a:t>
            </a:r>
          </a:p>
        </p:txBody>
      </p:sp>
      <p:pic>
        <p:nvPicPr>
          <p:cNvPr id="23555" name="Picture 4" descr="C:\Users\John\Pictures\Picture1.jpg">
            <a:extLst>
              <a:ext uri="{FF2B5EF4-FFF2-40B4-BE49-F238E27FC236}">
                <a16:creationId xmlns:a16="http://schemas.microsoft.com/office/drawing/2014/main" id="{9A451F68-18C3-4D2F-B77C-5CF822294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821" y="1121624"/>
            <a:ext cx="7548358" cy="55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C:\Users\John\Pictures\Picture3.jpg">
            <a:extLst>
              <a:ext uri="{FF2B5EF4-FFF2-40B4-BE49-F238E27FC236}">
                <a16:creationId xmlns:a16="http://schemas.microsoft.com/office/drawing/2014/main" id="{EF0C9F7D-912B-4B28-A8D1-8BDB91C07359}"/>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05716" y="2797793"/>
            <a:ext cx="1148340" cy="63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andy beach next to a body of water&#10;&#10;Description automatically generated">
            <a:extLst>
              <a:ext uri="{FF2B5EF4-FFF2-40B4-BE49-F238E27FC236}">
                <a16:creationId xmlns:a16="http://schemas.microsoft.com/office/drawing/2014/main" id="{B8BCB765-B736-4899-810A-21BD08C4F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106" y="1695404"/>
            <a:ext cx="7426303" cy="4944030"/>
          </a:xfrm>
          <a:prstGeom prst="rect">
            <a:avLst/>
          </a:prstGeom>
        </p:spPr>
      </p:pic>
      <p:sp>
        <p:nvSpPr>
          <p:cNvPr id="25602" name="Rectangle 4">
            <a:extLst>
              <a:ext uri="{FF2B5EF4-FFF2-40B4-BE49-F238E27FC236}">
                <a16:creationId xmlns:a16="http://schemas.microsoft.com/office/drawing/2014/main" id="{0AC9E233-7F9A-4AF5-BC6E-5A774BD36DC3}"/>
              </a:ext>
            </a:extLst>
          </p:cNvPr>
          <p:cNvSpPr>
            <a:spLocks noGrp="1" noChangeArrowheads="1"/>
          </p:cNvSpPr>
          <p:nvPr>
            <p:ph type="title" idx="4294967295"/>
          </p:nvPr>
        </p:nvSpPr>
        <p:spPr>
          <a:xfrm>
            <a:off x="0" y="703946"/>
            <a:ext cx="12192000" cy="442686"/>
          </a:xfrm>
          <a:prstGeom prst="rect">
            <a:avLst/>
          </a:prstGeom>
        </p:spPr>
        <p:txBody>
          <a:bodyPr/>
          <a:lstStyle/>
          <a:p>
            <a:pPr algn="ctr" eaLnBrk="1" hangingPunct="1"/>
            <a:r>
              <a:rPr lang="en-US" altLang="en-US" sz="2400" dirty="0">
                <a:latin typeface="Arial" panose="020B0604020202020204" pitchFamily="34" charset="0"/>
                <a:cs typeface="Arial" panose="020B0604020202020204" pitchFamily="34" charset="0"/>
              </a:rPr>
              <a:t>Atmospheric Turbulence</a:t>
            </a:r>
          </a:p>
        </p:txBody>
      </p:sp>
      <p:sp>
        <p:nvSpPr>
          <p:cNvPr id="3" name="Rectangle 2">
            <a:extLst>
              <a:ext uri="{FF2B5EF4-FFF2-40B4-BE49-F238E27FC236}">
                <a16:creationId xmlns:a16="http://schemas.microsoft.com/office/drawing/2014/main" id="{FDC8C158-1F04-45D6-9AB4-0729E244C71D}"/>
              </a:ext>
            </a:extLst>
          </p:cNvPr>
          <p:cNvSpPr/>
          <p:nvPr/>
        </p:nvSpPr>
        <p:spPr>
          <a:xfrm>
            <a:off x="0" y="1280803"/>
            <a:ext cx="12192000" cy="414601"/>
          </a:xfrm>
          <a:prstGeom prst="rect">
            <a:avLst/>
          </a:prstGeom>
        </p:spPr>
        <p:txBody>
          <a:bodyPr wrap="square">
            <a:spAutoFit/>
          </a:bodyPr>
          <a:lstStyle/>
          <a:p>
            <a:pPr algn="ctr">
              <a:lnSpc>
                <a:spcPct val="87000"/>
              </a:lnSpc>
              <a:spcBef>
                <a:spcPct val="50000"/>
              </a:spcBef>
              <a:buSzPct val="100000"/>
            </a:pPr>
            <a:r>
              <a:rPr lang="en-US" altLang="en-US" sz="2400" dirty="0">
                <a:latin typeface="Arial" panose="020B0604020202020204" pitchFamily="34" charset="0"/>
              </a:rPr>
              <a:t>Twinkling or shimmering (Mirage)</a:t>
            </a:r>
          </a:p>
        </p:txBody>
      </p:sp>
      <p:sp>
        <p:nvSpPr>
          <p:cNvPr id="4" name="Rectangle 3">
            <a:extLst>
              <a:ext uri="{FF2B5EF4-FFF2-40B4-BE49-F238E27FC236}">
                <a16:creationId xmlns:a16="http://schemas.microsoft.com/office/drawing/2014/main" id="{892FD421-4D89-4DBB-8013-72265DE30909}"/>
              </a:ext>
            </a:extLst>
          </p:cNvPr>
          <p:cNvSpPr/>
          <p:nvPr/>
        </p:nvSpPr>
        <p:spPr>
          <a:xfrm>
            <a:off x="234257" y="2787758"/>
            <a:ext cx="6096000" cy="574966"/>
          </a:xfrm>
          <a:prstGeom prst="rect">
            <a:avLst/>
          </a:prstGeom>
        </p:spPr>
        <p:txBody>
          <a:bodyPr>
            <a:spAutoFit/>
          </a:bodyPr>
          <a:lstStyle/>
          <a:p>
            <a:pPr>
              <a:lnSpc>
                <a:spcPct val="87000"/>
              </a:lnSpc>
              <a:spcBef>
                <a:spcPct val="50000"/>
              </a:spcBef>
              <a:buSzPct val="100000"/>
            </a:pPr>
            <a:r>
              <a:rPr lang="en-US" altLang="en-US" dirty="0">
                <a:latin typeface="Arial" panose="020B0604020202020204" pitchFamily="34" charset="0"/>
              </a:rPr>
              <a:t>Affects line-of-sight through air near heated surfaces (such as air above a road heated by sunlight).</a:t>
            </a:r>
          </a:p>
        </p:txBody>
      </p:sp>
      <p:sp>
        <p:nvSpPr>
          <p:cNvPr id="5" name="Rectangle 4">
            <a:extLst>
              <a:ext uri="{FF2B5EF4-FFF2-40B4-BE49-F238E27FC236}">
                <a16:creationId xmlns:a16="http://schemas.microsoft.com/office/drawing/2014/main" id="{1DCA16D8-3DD6-4988-BD84-A1F5D21467A0}"/>
              </a:ext>
            </a:extLst>
          </p:cNvPr>
          <p:cNvSpPr/>
          <p:nvPr/>
        </p:nvSpPr>
        <p:spPr>
          <a:xfrm>
            <a:off x="234257" y="3679504"/>
            <a:ext cx="6096000" cy="574966"/>
          </a:xfrm>
          <a:prstGeom prst="rect">
            <a:avLst/>
          </a:prstGeom>
        </p:spPr>
        <p:txBody>
          <a:bodyPr>
            <a:spAutoFit/>
          </a:bodyPr>
          <a:lstStyle/>
          <a:p>
            <a:pPr>
              <a:lnSpc>
                <a:spcPct val="87000"/>
              </a:lnSpc>
              <a:spcBef>
                <a:spcPct val="50000"/>
              </a:spcBef>
              <a:buSzPct val="100000"/>
            </a:pPr>
            <a:r>
              <a:rPr lang="en-US" altLang="en-US" dirty="0">
                <a:latin typeface="Arial" panose="020B0604020202020204" pitchFamily="34" charset="0"/>
              </a:rPr>
              <a:t>Affects stability and clarity of image (may cause image to appear to move or be unfocused).</a:t>
            </a:r>
          </a:p>
        </p:txBody>
      </p:sp>
      <p:sp>
        <p:nvSpPr>
          <p:cNvPr id="6" name="Rectangle 5">
            <a:extLst>
              <a:ext uri="{FF2B5EF4-FFF2-40B4-BE49-F238E27FC236}">
                <a16:creationId xmlns:a16="http://schemas.microsoft.com/office/drawing/2014/main" id="{86EC64C8-F24E-4018-940E-632B4A3FD797}"/>
              </a:ext>
            </a:extLst>
          </p:cNvPr>
          <p:cNvSpPr/>
          <p:nvPr/>
        </p:nvSpPr>
        <p:spPr>
          <a:xfrm>
            <a:off x="234257" y="4669071"/>
            <a:ext cx="6096000" cy="574966"/>
          </a:xfrm>
          <a:prstGeom prst="rect">
            <a:avLst/>
          </a:prstGeom>
        </p:spPr>
        <p:txBody>
          <a:bodyPr>
            <a:spAutoFit/>
          </a:bodyPr>
          <a:lstStyle/>
          <a:p>
            <a:pPr>
              <a:lnSpc>
                <a:spcPct val="87000"/>
              </a:lnSpc>
              <a:spcBef>
                <a:spcPct val="50000"/>
              </a:spcBef>
              <a:buSzPct val="100000"/>
            </a:pPr>
            <a:r>
              <a:rPr lang="en-US" altLang="en-US" dirty="0">
                <a:latin typeface="Arial" panose="020B0604020202020204" pitchFamily="34" charset="0"/>
              </a:rPr>
              <a:t>To avoid atmospheric turbulence move to a higher position or, if possible, wait for temperatures to cool.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9" descr="Diurnal 1">
            <a:extLst>
              <a:ext uri="{FF2B5EF4-FFF2-40B4-BE49-F238E27FC236}">
                <a16:creationId xmlns:a16="http://schemas.microsoft.com/office/drawing/2014/main" id="{AC72C6A6-6F2D-41D6-950D-F9D21B1F5B29}"/>
              </a:ext>
            </a:extLst>
          </p:cNvPr>
          <p:cNvPicPr>
            <a:picLocks noChangeAspect="1" noChangeArrowheads="1"/>
          </p:cNvPicPr>
          <p:nvPr/>
        </p:nvPicPr>
        <p:blipFill>
          <a:blip r:embed="rId3">
            <a:clrChange>
              <a:clrFrom>
                <a:srgbClr val="272672"/>
              </a:clrFrom>
              <a:clrTo>
                <a:srgbClr val="272672">
                  <a:alpha val="0"/>
                </a:srgbClr>
              </a:clrTo>
            </a:clrChange>
            <a:extLst>
              <a:ext uri="{28A0092B-C50C-407E-A947-70E740481C1C}">
                <a14:useLocalDpi xmlns:a14="http://schemas.microsoft.com/office/drawing/2010/main" val="0"/>
              </a:ext>
            </a:extLst>
          </a:blip>
          <a:srcRect/>
          <a:stretch>
            <a:fillRect/>
          </a:stretch>
        </p:blipFill>
        <p:spPr bwMode="auto">
          <a:xfrm>
            <a:off x="1743643" y="696570"/>
            <a:ext cx="9144000" cy="4724400"/>
          </a:xfrm>
          <a:prstGeom prst="rect">
            <a:avLst/>
          </a:prstGeom>
          <a:noFill/>
          <a:ln>
            <a:noFill/>
          </a:ln>
        </p:spPr>
      </p:pic>
      <p:sp>
        <p:nvSpPr>
          <p:cNvPr id="26628" name="Rectangle 10">
            <a:extLst>
              <a:ext uri="{FF2B5EF4-FFF2-40B4-BE49-F238E27FC236}">
                <a16:creationId xmlns:a16="http://schemas.microsoft.com/office/drawing/2014/main" id="{1A33CD9C-202E-460B-9E5A-546B802A96D8}"/>
              </a:ext>
            </a:extLst>
          </p:cNvPr>
          <p:cNvSpPr>
            <a:spLocks noGrp="1" noChangeArrowheads="1"/>
          </p:cNvSpPr>
          <p:nvPr>
            <p:ph type="title" idx="4294967295"/>
          </p:nvPr>
        </p:nvSpPr>
        <p:spPr>
          <a:xfrm>
            <a:off x="0" y="557893"/>
            <a:ext cx="12192000" cy="598488"/>
          </a:xfrm>
          <a:prstGeom prst="rect">
            <a:avLst/>
          </a:prstGeom>
        </p:spPr>
        <p:txBody>
          <a:bodyPr/>
          <a:lstStyle/>
          <a:p>
            <a:pPr algn="ctr" eaLnBrk="1" hangingPunct="1"/>
            <a:r>
              <a:rPr lang="en-US" altLang="en-US" sz="2400" dirty="0">
                <a:solidFill>
                  <a:schemeClr val="tx1"/>
                </a:solidFill>
                <a:latin typeface="Arial" panose="020B0604020202020204" pitchFamily="34" charset="0"/>
              </a:rPr>
              <a:t>Diurnal Effects</a:t>
            </a:r>
          </a:p>
        </p:txBody>
      </p:sp>
      <p:sp>
        <p:nvSpPr>
          <p:cNvPr id="26630" name="Rectangle 2">
            <a:extLst>
              <a:ext uri="{FF2B5EF4-FFF2-40B4-BE49-F238E27FC236}">
                <a16:creationId xmlns:a16="http://schemas.microsoft.com/office/drawing/2014/main" id="{3D6C3571-1B6F-46F1-A6D8-05F6FC61B1B7}"/>
              </a:ext>
            </a:extLst>
          </p:cNvPr>
          <p:cNvSpPr>
            <a:spLocks noChangeArrowheads="1"/>
          </p:cNvSpPr>
          <p:nvPr/>
        </p:nvSpPr>
        <p:spPr bwMode="auto">
          <a:xfrm rot="16200000">
            <a:off x="2346893" y="2489088"/>
            <a:ext cx="18653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1400" dirty="0">
              <a:latin typeface="Helvetica" panose="020B0604020202020204" pitchFamily="34" charset="0"/>
            </a:endParaRPr>
          </a:p>
          <a:p>
            <a:r>
              <a:rPr lang="en-US" altLang="en-US" sz="1400" dirty="0">
                <a:latin typeface="Helvetica" panose="020B0604020202020204" pitchFamily="34" charset="0"/>
              </a:rPr>
              <a:t>IR Radiation Intensity</a:t>
            </a:r>
          </a:p>
        </p:txBody>
      </p:sp>
      <p:sp>
        <p:nvSpPr>
          <p:cNvPr id="26631" name="Rectangle 3">
            <a:extLst>
              <a:ext uri="{FF2B5EF4-FFF2-40B4-BE49-F238E27FC236}">
                <a16:creationId xmlns:a16="http://schemas.microsoft.com/office/drawing/2014/main" id="{21C03E3A-F17E-4EE9-8D10-EF099C0F38B1}"/>
              </a:ext>
            </a:extLst>
          </p:cNvPr>
          <p:cNvSpPr>
            <a:spLocks noChangeArrowheads="1"/>
          </p:cNvSpPr>
          <p:nvPr/>
        </p:nvSpPr>
        <p:spPr bwMode="auto">
          <a:xfrm>
            <a:off x="3362099" y="4967969"/>
            <a:ext cx="44903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200" b="1" dirty="0"/>
              <a:t>Diurnal TIR radiance variations</a:t>
            </a:r>
          </a:p>
          <a:p>
            <a:r>
              <a:rPr lang="en-US" altLang="en-US" sz="1200" dirty="0"/>
              <a:t>SS= Sunset, SR = Sunrise</a:t>
            </a:r>
          </a:p>
          <a:p>
            <a:r>
              <a:rPr lang="en-US" altLang="en-US" sz="1200" dirty="0"/>
              <a:t>ENT=end of nautical twilight, BNT=beginning of nautical twilight</a:t>
            </a:r>
          </a:p>
        </p:txBody>
      </p:sp>
      <p:sp>
        <p:nvSpPr>
          <p:cNvPr id="26632" name="Text Box 4">
            <a:extLst>
              <a:ext uri="{FF2B5EF4-FFF2-40B4-BE49-F238E27FC236}">
                <a16:creationId xmlns:a16="http://schemas.microsoft.com/office/drawing/2014/main" id="{C460834C-CE98-4D8F-8A9F-669B4AC07880}"/>
              </a:ext>
            </a:extLst>
          </p:cNvPr>
          <p:cNvSpPr txBox="1">
            <a:spLocks noChangeArrowheads="1"/>
          </p:cNvSpPr>
          <p:nvPr/>
        </p:nvSpPr>
        <p:spPr bwMode="auto">
          <a:xfrm>
            <a:off x="2196875" y="5633131"/>
            <a:ext cx="8237537" cy="11541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0639" tIns="50319" rIns="100639" bIns="50319">
            <a:spAutoFit/>
          </a:bodyPr>
          <a:lstStyle>
            <a:lvl1pPr marL="119063" indent="-119063" defTabSz="1006475" eaLnBrk="0" hangingPunct="0">
              <a:defRPr sz="2400">
                <a:solidFill>
                  <a:schemeClr val="tx1"/>
                </a:solidFill>
                <a:latin typeface="Arial" panose="020B0604020202020204" pitchFamily="34" charset="0"/>
                <a:cs typeface="Arial" panose="020B0604020202020204" pitchFamily="34" charset="0"/>
              </a:defRPr>
            </a:lvl1pPr>
            <a:lvl2pPr marL="357188" indent="-123825" defTabSz="1006475" eaLnBrk="0" hangingPunct="0">
              <a:defRPr sz="2400">
                <a:solidFill>
                  <a:schemeClr val="tx1"/>
                </a:solidFill>
                <a:latin typeface="Arial" panose="020B0604020202020204" pitchFamily="34" charset="0"/>
                <a:cs typeface="Arial" panose="020B0604020202020204" pitchFamily="34" charset="0"/>
              </a:defRPr>
            </a:lvl2pPr>
            <a:lvl3pPr marL="1143000" indent="-228600" defTabSz="1006475" eaLnBrk="0" hangingPunct="0">
              <a:defRPr sz="2400">
                <a:solidFill>
                  <a:schemeClr val="tx1"/>
                </a:solidFill>
                <a:latin typeface="Arial" panose="020B0604020202020204" pitchFamily="34" charset="0"/>
                <a:cs typeface="Arial" panose="020B0604020202020204" pitchFamily="34" charset="0"/>
              </a:defRPr>
            </a:lvl3pPr>
            <a:lvl4pPr marL="1600200" indent="-228600" defTabSz="1006475" eaLnBrk="0" hangingPunct="0">
              <a:defRPr sz="2400">
                <a:solidFill>
                  <a:schemeClr val="tx1"/>
                </a:solidFill>
                <a:latin typeface="Arial" panose="020B0604020202020204" pitchFamily="34" charset="0"/>
                <a:cs typeface="Arial" panose="020B0604020202020204" pitchFamily="34" charset="0"/>
              </a:defRPr>
            </a:lvl4pPr>
            <a:lvl5pPr marL="2057400" indent="-228600" defTabSz="1006475" eaLnBrk="0" hangingPunct="0">
              <a:defRPr sz="2400">
                <a:solidFill>
                  <a:schemeClr val="tx1"/>
                </a:solidFill>
                <a:latin typeface="Arial" panose="020B0604020202020204" pitchFamily="34" charset="0"/>
                <a:cs typeface="Arial" panose="020B0604020202020204" pitchFamily="34" charset="0"/>
              </a:defRPr>
            </a:lvl5pPr>
            <a:lvl6pPr marL="2514600" indent="-228600" defTabSz="10064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0064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0064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00647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Char char="•"/>
            </a:pPr>
            <a:r>
              <a:rPr lang="en-US" altLang="en-US" sz="1200" b="1" dirty="0"/>
              <a:t> Scene objects heat and cool at different rates throughout the day and year.</a:t>
            </a:r>
          </a:p>
          <a:p>
            <a:pPr>
              <a:lnSpc>
                <a:spcPct val="70000"/>
              </a:lnSpc>
              <a:spcBef>
                <a:spcPct val="50000"/>
              </a:spcBef>
              <a:buFontTx/>
              <a:buChar char="•"/>
            </a:pPr>
            <a:r>
              <a:rPr lang="en-US" altLang="en-US" sz="1200" b="1" dirty="0"/>
              <a:t> As a result:</a:t>
            </a:r>
          </a:p>
          <a:p>
            <a:pPr lvl="1">
              <a:lnSpc>
                <a:spcPct val="70000"/>
              </a:lnSpc>
              <a:spcBef>
                <a:spcPct val="50000"/>
              </a:spcBef>
              <a:buFontTx/>
              <a:buChar char="-"/>
            </a:pPr>
            <a:r>
              <a:rPr lang="en-US" altLang="en-US" sz="1200" b="1" dirty="0"/>
              <a:t>TIR scene contrast varies.</a:t>
            </a:r>
          </a:p>
          <a:p>
            <a:pPr lvl="1">
              <a:lnSpc>
                <a:spcPct val="70000"/>
              </a:lnSpc>
              <a:spcBef>
                <a:spcPct val="50000"/>
              </a:spcBef>
              <a:buFontTx/>
              <a:buChar char="-"/>
            </a:pPr>
            <a:r>
              <a:rPr lang="en-US" altLang="en-US" sz="1200" b="1" dirty="0"/>
              <a:t>Scene objects relative temperatures may invert. </a:t>
            </a:r>
          </a:p>
          <a:p>
            <a:pPr>
              <a:lnSpc>
                <a:spcPct val="90000"/>
              </a:lnSpc>
              <a:spcBef>
                <a:spcPct val="50000"/>
              </a:spcBef>
              <a:buFontTx/>
              <a:buChar char="•"/>
            </a:pPr>
            <a:r>
              <a:rPr lang="en-US" altLang="en-US" sz="1200" b="1" dirty="0"/>
              <a:t> Periods will exist in these cycles where minimal TIR contrast exists (crossover points).</a:t>
            </a:r>
          </a:p>
        </p:txBody>
      </p:sp>
      <p:sp>
        <p:nvSpPr>
          <p:cNvPr id="10" name="TextBox 9">
            <a:extLst>
              <a:ext uri="{FF2B5EF4-FFF2-40B4-BE49-F238E27FC236}">
                <a16:creationId xmlns:a16="http://schemas.microsoft.com/office/drawing/2014/main" id="{05C92BCC-C737-43ED-9670-20CC31CA2F31}"/>
              </a:ext>
            </a:extLst>
          </p:cNvPr>
          <p:cNvSpPr txBox="1"/>
          <p:nvPr/>
        </p:nvSpPr>
        <p:spPr>
          <a:xfrm>
            <a:off x="4362224" y="1491344"/>
            <a:ext cx="2542684" cy="307777"/>
          </a:xfrm>
          <a:prstGeom prst="rect">
            <a:avLst/>
          </a:prstGeom>
          <a:noFill/>
        </p:spPr>
        <p:txBody>
          <a:bodyPr wrap="none">
            <a:spAutoFit/>
          </a:bodyPr>
          <a:lstStyle/>
          <a:p>
            <a:pPr>
              <a:defRPr/>
            </a:pPr>
            <a:r>
              <a:rPr lang="en-US" sz="1400" dirty="0">
                <a:effectLst>
                  <a:outerShdw blurRad="38100" dist="38100" dir="2700000" algn="tl">
                    <a:srgbClr val="000000">
                      <a:alpha val="43137"/>
                    </a:srgbClr>
                  </a:outerShdw>
                </a:effectLst>
                <a:latin typeface="Arial" charset="0"/>
                <a:cs typeface="Arial" charset="0"/>
              </a:rPr>
              <a:t>Note </a:t>
            </a:r>
            <a:r>
              <a:rPr lang="en-US" sz="1400" dirty="0">
                <a:latin typeface="Arial" charset="0"/>
                <a:cs typeface="Arial" charset="0"/>
              </a:rPr>
              <a:t>various</a:t>
            </a:r>
            <a:r>
              <a:rPr lang="en-US" sz="1400" dirty="0">
                <a:effectLst>
                  <a:outerShdw blurRad="38100" dist="38100" dir="2700000" algn="tl">
                    <a:srgbClr val="000000">
                      <a:alpha val="43137"/>
                    </a:srgbClr>
                  </a:outerShdw>
                </a:effectLst>
                <a:latin typeface="Arial" charset="0"/>
                <a:cs typeface="Arial" charset="0"/>
              </a:rPr>
              <a:t> crossover points</a:t>
            </a:r>
          </a:p>
        </p:txBody>
      </p:sp>
      <p:sp>
        <p:nvSpPr>
          <p:cNvPr id="26626" name="Rectangle 12">
            <a:extLst>
              <a:ext uri="{FF2B5EF4-FFF2-40B4-BE49-F238E27FC236}">
                <a16:creationId xmlns:a16="http://schemas.microsoft.com/office/drawing/2014/main" id="{EEDFB4A7-F494-411A-9DE7-F18760DEBA7B}"/>
              </a:ext>
            </a:extLst>
          </p:cNvPr>
          <p:cNvSpPr>
            <a:spLocks noChangeArrowheads="1"/>
          </p:cNvSpPr>
          <p:nvPr/>
        </p:nvSpPr>
        <p:spPr bwMode="auto">
          <a:xfrm>
            <a:off x="2165125" y="1219882"/>
            <a:ext cx="8093075" cy="3794125"/>
          </a:xfrm>
          <a:prstGeom prst="rect">
            <a:avLst/>
          </a:prstGeom>
          <a:noFill/>
          <a:ln>
            <a:noFill/>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Text Box 2">
            <a:extLst>
              <a:ext uri="{FF2B5EF4-FFF2-40B4-BE49-F238E27FC236}">
                <a16:creationId xmlns:a16="http://schemas.microsoft.com/office/drawing/2014/main" id="{AAA31B80-EF75-4414-B471-25D1070981DA}"/>
              </a:ext>
            </a:extLst>
          </p:cNvPr>
          <p:cNvSpPr txBox="1">
            <a:spLocks noChangeArrowheads="1"/>
          </p:cNvSpPr>
          <p:nvPr/>
        </p:nvSpPr>
        <p:spPr bwMode="auto">
          <a:xfrm>
            <a:off x="3087689" y="2856359"/>
            <a:ext cx="3703193" cy="1477328"/>
          </a:xfrm>
          <a:prstGeom prst="rect">
            <a:avLst/>
          </a:prstGeom>
          <a:noFill/>
          <a:ln w="9525">
            <a:noFill/>
            <a:miter lim="800000"/>
            <a:headEnd/>
            <a:tailEnd/>
          </a:ln>
          <a:effectLst>
            <a:outerShdw dist="35921" dir="2700000" algn="ctr" rotWithShape="0">
              <a:srgbClr val="99CCFF"/>
            </a:outerShdw>
          </a:effectLst>
        </p:spPr>
        <p:txBody>
          <a:bodyPr wrap="none">
            <a:spAutoFit/>
          </a:bodyPr>
          <a:lstStyle/>
          <a:p>
            <a:pPr eaLnBrk="0" hangingPunct="0">
              <a:defRPr/>
            </a:pPr>
            <a:r>
              <a:rPr lang="en-US" dirty="0">
                <a:solidFill>
                  <a:srgbClr val="3366FF"/>
                </a:solidFill>
                <a:effectLst>
                  <a:outerShdw blurRad="38100" dist="38100" dir="2700000" algn="tl">
                    <a:srgbClr val="C0C0C0"/>
                  </a:outerShdw>
                </a:effectLst>
                <a:latin typeface="Arial" charset="0"/>
                <a:cs typeface="Arial" charset="0"/>
              </a:rPr>
              <a:t>A ROCK IN THE SUN = </a:t>
            </a:r>
          </a:p>
          <a:p>
            <a:pPr eaLnBrk="0" hangingPunct="0">
              <a:defRPr/>
            </a:pPr>
            <a:r>
              <a:rPr lang="en-US" dirty="0">
                <a:solidFill>
                  <a:srgbClr val="3366FF"/>
                </a:solidFill>
                <a:effectLst>
                  <a:outerShdw blurRad="38100" dist="38100" dir="2700000" algn="tl">
                    <a:srgbClr val="C0C0C0"/>
                  </a:outerShdw>
                </a:effectLst>
                <a:latin typeface="Arial" charset="0"/>
                <a:cs typeface="Arial" charset="0"/>
              </a:rPr>
              <a:t>A ROCK IN THE SHADE =</a:t>
            </a:r>
          </a:p>
          <a:p>
            <a:pPr eaLnBrk="0" hangingPunct="0">
              <a:defRPr/>
            </a:pPr>
            <a:r>
              <a:rPr lang="en-US" dirty="0">
                <a:solidFill>
                  <a:srgbClr val="3366FF"/>
                </a:solidFill>
                <a:effectLst>
                  <a:outerShdw blurRad="38100" dist="38100" dir="2700000" algn="tl">
                    <a:srgbClr val="C0C0C0"/>
                  </a:outerShdw>
                </a:effectLst>
                <a:latin typeface="Arial" charset="0"/>
                <a:cs typeface="Arial" charset="0"/>
              </a:rPr>
              <a:t>A ROCK ON THE SNOW = </a:t>
            </a:r>
          </a:p>
          <a:p>
            <a:pPr eaLnBrk="0" hangingPunct="0">
              <a:defRPr/>
            </a:pPr>
            <a:r>
              <a:rPr lang="en-US" dirty="0">
                <a:solidFill>
                  <a:srgbClr val="3366FF"/>
                </a:solidFill>
                <a:effectLst>
                  <a:outerShdw blurRad="38100" dist="38100" dir="2700000" algn="tl">
                    <a:srgbClr val="C0C0C0"/>
                  </a:outerShdw>
                </a:effectLst>
                <a:latin typeface="Arial" charset="0"/>
                <a:cs typeface="Arial" charset="0"/>
              </a:rPr>
              <a:t>A ROCK WITH A TEMP &lt; ABS 0 =</a:t>
            </a:r>
          </a:p>
          <a:p>
            <a:pPr eaLnBrk="0" hangingPunct="0">
              <a:defRPr/>
            </a:pPr>
            <a:endParaRPr lang="en-US" dirty="0">
              <a:solidFill>
                <a:srgbClr val="3366FF"/>
              </a:solidFill>
              <a:effectLst>
                <a:outerShdw blurRad="38100" dist="38100" dir="2700000" algn="tl">
                  <a:srgbClr val="C0C0C0"/>
                </a:outerShdw>
              </a:effectLst>
              <a:latin typeface="Arial" charset="0"/>
              <a:cs typeface="Arial" charset="0"/>
            </a:endParaRPr>
          </a:p>
        </p:txBody>
      </p:sp>
      <p:grpSp>
        <p:nvGrpSpPr>
          <p:cNvPr id="2" name="Group 14">
            <a:extLst>
              <a:ext uri="{FF2B5EF4-FFF2-40B4-BE49-F238E27FC236}">
                <a16:creationId xmlns:a16="http://schemas.microsoft.com/office/drawing/2014/main" id="{B0500BA3-D9E3-4E0B-AEA8-09ADD2D5651E}"/>
              </a:ext>
            </a:extLst>
          </p:cNvPr>
          <p:cNvGrpSpPr>
            <a:grpSpLocks/>
          </p:cNvGrpSpPr>
          <p:nvPr/>
        </p:nvGrpSpPr>
        <p:grpSpPr bwMode="auto">
          <a:xfrm>
            <a:off x="2051051" y="4545460"/>
            <a:ext cx="5611813" cy="1563687"/>
            <a:chOff x="332" y="2352"/>
            <a:chExt cx="3535" cy="985"/>
          </a:xfrm>
        </p:grpSpPr>
        <p:sp>
          <p:nvSpPr>
            <p:cNvPr id="807939" name="Text Box 3">
              <a:extLst>
                <a:ext uri="{FF2B5EF4-FFF2-40B4-BE49-F238E27FC236}">
                  <a16:creationId xmlns:a16="http://schemas.microsoft.com/office/drawing/2014/main" id="{A6D98A14-058D-4141-A11C-6C2130FC9E01}"/>
                </a:ext>
              </a:extLst>
            </p:cNvPr>
            <p:cNvSpPr txBox="1">
              <a:spLocks noChangeArrowheads="1"/>
            </p:cNvSpPr>
            <p:nvPr/>
          </p:nvSpPr>
          <p:spPr bwMode="auto">
            <a:xfrm>
              <a:off x="1249" y="2352"/>
              <a:ext cx="2475" cy="233"/>
            </a:xfrm>
            <a:prstGeom prst="rect">
              <a:avLst/>
            </a:prstGeom>
            <a:noFill/>
            <a:ln w="9525">
              <a:noFill/>
              <a:miter lim="800000"/>
              <a:headEnd/>
              <a:tailEnd/>
            </a:ln>
            <a:effectLst>
              <a:outerShdw dist="35921" dir="2700000" algn="ctr" rotWithShape="0">
                <a:srgbClr val="99CCFF"/>
              </a:outerShdw>
            </a:effectLst>
          </p:spPr>
          <p:txBody>
            <a:bodyPr wrap="none">
              <a:spAutoFit/>
            </a:bodyPr>
            <a:lstStyle/>
            <a:p>
              <a:pPr eaLnBrk="0" hangingPunct="0">
                <a:defRPr/>
              </a:pPr>
              <a:r>
                <a:rPr lang="en-US" u="sng" dirty="0">
                  <a:solidFill>
                    <a:srgbClr val="3333FF"/>
                  </a:solidFill>
                  <a:effectLst>
                    <a:outerShdw blurRad="38100" dist="38100" dir="2700000" algn="tl">
                      <a:srgbClr val="C0C0C0"/>
                    </a:outerShdw>
                  </a:effectLst>
                  <a:latin typeface="Arial Black" pitchFamily="34" charset="0"/>
                  <a:cs typeface="Arial" charset="0"/>
                </a:rPr>
                <a:t>THERMAL IMAGING FACTORS</a:t>
              </a:r>
            </a:p>
          </p:txBody>
        </p:sp>
        <p:sp>
          <p:nvSpPr>
            <p:cNvPr id="807940" name="Text Box 4">
              <a:extLst>
                <a:ext uri="{FF2B5EF4-FFF2-40B4-BE49-F238E27FC236}">
                  <a16:creationId xmlns:a16="http://schemas.microsoft.com/office/drawing/2014/main" id="{CDB1237C-8197-477F-AC46-91B02F16BE1E}"/>
                </a:ext>
              </a:extLst>
            </p:cNvPr>
            <p:cNvSpPr txBox="1">
              <a:spLocks noChangeArrowheads="1"/>
            </p:cNvSpPr>
            <p:nvPr/>
          </p:nvSpPr>
          <p:spPr bwMode="auto">
            <a:xfrm>
              <a:off x="332" y="2581"/>
              <a:ext cx="3535" cy="756"/>
            </a:xfrm>
            <a:prstGeom prst="rect">
              <a:avLst/>
            </a:prstGeom>
            <a:noFill/>
            <a:ln w="9525">
              <a:noFill/>
              <a:miter lim="800000"/>
              <a:headEnd/>
              <a:tailEnd/>
            </a:ln>
            <a:effectLst>
              <a:outerShdw dist="35921" dir="2700000" algn="ctr" rotWithShape="0">
                <a:srgbClr val="99CCFF"/>
              </a:outerShdw>
            </a:effectLst>
          </p:spPr>
          <p:txBody>
            <a:bodyPr wrap="none">
              <a:spAutoFit/>
            </a:bodyPr>
            <a:lstStyle/>
            <a:p>
              <a:pPr eaLnBrk="0" hangingPunct="0">
                <a:buFontTx/>
                <a:buChar char="•"/>
                <a:defRPr/>
              </a:pPr>
              <a:r>
                <a:rPr lang="en-US" dirty="0">
                  <a:solidFill>
                    <a:srgbClr val="3333FF"/>
                  </a:solidFill>
                  <a:effectLst>
                    <a:outerShdw blurRad="38100" dist="38100" dir="2700000" algn="tl">
                      <a:srgbClr val="C0C0C0"/>
                    </a:outerShdw>
                  </a:effectLst>
                  <a:latin typeface="Arial" charset="0"/>
                  <a:cs typeface="Arial" charset="0"/>
                </a:rPr>
                <a:t> EXPOSURE - AMOUNT OF IR EXPOSURE</a:t>
              </a:r>
            </a:p>
            <a:p>
              <a:pPr eaLnBrk="0" hangingPunct="0">
                <a:buFontTx/>
                <a:buChar char="•"/>
                <a:defRPr/>
              </a:pPr>
              <a:r>
                <a:rPr lang="en-US" dirty="0">
                  <a:solidFill>
                    <a:srgbClr val="3333FF"/>
                  </a:solidFill>
                  <a:effectLst>
                    <a:outerShdw blurRad="38100" dist="38100" dir="2700000" algn="tl">
                      <a:srgbClr val="C0C0C0"/>
                    </a:outerShdw>
                  </a:effectLst>
                  <a:latin typeface="Arial" charset="0"/>
                  <a:cs typeface="Arial" charset="0"/>
                </a:rPr>
                <a:t> ABSORPTION - AMOUNT OF IR ABSORBED</a:t>
              </a:r>
            </a:p>
            <a:p>
              <a:pPr eaLnBrk="0" hangingPunct="0">
                <a:buFontTx/>
                <a:buChar char="•"/>
                <a:defRPr/>
              </a:pPr>
              <a:r>
                <a:rPr lang="en-US" dirty="0">
                  <a:solidFill>
                    <a:srgbClr val="3333FF"/>
                  </a:solidFill>
                  <a:effectLst>
                    <a:outerShdw blurRad="38100" dist="38100" dir="2700000" algn="tl">
                      <a:srgbClr val="C0C0C0"/>
                    </a:outerShdw>
                  </a:effectLst>
                  <a:latin typeface="Arial" charset="0"/>
                  <a:cs typeface="Arial" charset="0"/>
                </a:rPr>
                <a:t> EMISSIVITY - RATE OF IR DISCHARGE OR HEAT</a:t>
              </a:r>
            </a:p>
            <a:p>
              <a:pPr eaLnBrk="0" hangingPunct="0">
                <a:defRPr/>
              </a:pPr>
              <a:endParaRPr lang="en-US" dirty="0">
                <a:solidFill>
                  <a:srgbClr val="3333FF"/>
                </a:solidFill>
                <a:effectLst>
                  <a:outerShdw blurRad="38100" dist="38100" dir="2700000" algn="tl">
                    <a:srgbClr val="C0C0C0"/>
                  </a:outerShdw>
                </a:effectLst>
                <a:latin typeface="Arial" charset="0"/>
                <a:cs typeface="Arial" charset="0"/>
              </a:endParaRPr>
            </a:p>
          </p:txBody>
        </p:sp>
      </p:grpSp>
      <p:sp>
        <p:nvSpPr>
          <p:cNvPr id="807941" name="Text Box 5">
            <a:extLst>
              <a:ext uri="{FF2B5EF4-FFF2-40B4-BE49-F238E27FC236}">
                <a16:creationId xmlns:a16="http://schemas.microsoft.com/office/drawing/2014/main" id="{C0E9FF74-B43E-4F1C-A22D-968A0D172A7E}"/>
              </a:ext>
            </a:extLst>
          </p:cNvPr>
          <p:cNvSpPr txBox="1">
            <a:spLocks noChangeArrowheads="1"/>
          </p:cNvSpPr>
          <p:nvPr/>
        </p:nvSpPr>
        <p:spPr bwMode="auto">
          <a:xfrm>
            <a:off x="7010401" y="3407221"/>
            <a:ext cx="184731" cy="369332"/>
          </a:xfrm>
          <a:prstGeom prst="rect">
            <a:avLst/>
          </a:prstGeom>
          <a:noFill/>
          <a:ln w="9525">
            <a:noFill/>
            <a:miter lim="800000"/>
            <a:headEnd/>
            <a:tailEnd/>
          </a:ln>
          <a:effectLst>
            <a:outerShdw dist="35921" dir="2700000" algn="ctr" rotWithShape="0">
              <a:srgbClr val="99CCFF"/>
            </a:outerShdw>
          </a:effectLst>
        </p:spPr>
        <p:txBody>
          <a:bodyPr wrap="none">
            <a:spAutoFit/>
          </a:bodyPr>
          <a:lstStyle/>
          <a:p>
            <a:pPr eaLnBrk="0" hangingPunct="0">
              <a:defRPr/>
            </a:pPr>
            <a:endParaRPr lang="en-US" dirty="0">
              <a:latin typeface="Arial" charset="0"/>
              <a:cs typeface="Arial" charset="0"/>
            </a:endParaRPr>
          </a:p>
        </p:txBody>
      </p:sp>
      <p:sp>
        <p:nvSpPr>
          <p:cNvPr id="807942" name="Text Box 6">
            <a:extLst>
              <a:ext uri="{FF2B5EF4-FFF2-40B4-BE49-F238E27FC236}">
                <a16:creationId xmlns:a16="http://schemas.microsoft.com/office/drawing/2014/main" id="{8F909C01-4391-45C5-A711-5A90F05AC9EE}"/>
              </a:ext>
            </a:extLst>
          </p:cNvPr>
          <p:cNvSpPr txBox="1">
            <a:spLocks noChangeArrowheads="1"/>
          </p:cNvSpPr>
          <p:nvPr/>
        </p:nvSpPr>
        <p:spPr bwMode="auto">
          <a:xfrm>
            <a:off x="5638805" y="2850375"/>
            <a:ext cx="646331" cy="369332"/>
          </a:xfrm>
          <a:prstGeom prst="rect">
            <a:avLst/>
          </a:prstGeom>
          <a:noFill/>
          <a:ln w="9525">
            <a:noFill/>
            <a:miter lim="800000"/>
            <a:headEnd/>
            <a:tailEnd/>
          </a:ln>
          <a:effectLst>
            <a:outerShdw dist="35921" dir="2700000" algn="ctr" rotWithShape="0">
              <a:srgbClr val="99CCFF"/>
            </a:outerShdw>
          </a:effectLst>
        </p:spPr>
        <p:txBody>
          <a:bodyPr wrap="none">
            <a:spAutoFit/>
          </a:bodyPr>
          <a:lstStyle/>
          <a:p>
            <a:pPr eaLnBrk="0" hangingPunct="0">
              <a:defRPr/>
            </a:pPr>
            <a:r>
              <a:rPr lang="en-US" b="1" dirty="0">
                <a:solidFill>
                  <a:srgbClr val="0000FF"/>
                </a:solidFill>
                <a:effectLst>
                  <a:outerShdw blurRad="38100" dist="38100" dir="2700000" algn="tl">
                    <a:srgbClr val="C0C0C0"/>
                  </a:outerShdw>
                </a:effectLst>
                <a:latin typeface="Arial" charset="0"/>
                <a:cs typeface="Arial" charset="0"/>
              </a:rPr>
              <a:t>YES</a:t>
            </a:r>
          </a:p>
        </p:txBody>
      </p:sp>
      <p:sp>
        <p:nvSpPr>
          <p:cNvPr id="807943" name="Text Box 7">
            <a:extLst>
              <a:ext uri="{FF2B5EF4-FFF2-40B4-BE49-F238E27FC236}">
                <a16:creationId xmlns:a16="http://schemas.microsoft.com/office/drawing/2014/main" id="{E458469C-4E67-4560-AAD2-851297C8234B}"/>
              </a:ext>
            </a:extLst>
          </p:cNvPr>
          <p:cNvSpPr txBox="1">
            <a:spLocks noChangeArrowheads="1"/>
          </p:cNvSpPr>
          <p:nvPr/>
        </p:nvSpPr>
        <p:spPr bwMode="auto">
          <a:xfrm>
            <a:off x="5894272" y="3102422"/>
            <a:ext cx="646331" cy="369332"/>
          </a:xfrm>
          <a:prstGeom prst="rect">
            <a:avLst/>
          </a:prstGeom>
          <a:noFill/>
          <a:ln w="9525">
            <a:noFill/>
            <a:miter lim="800000"/>
            <a:headEnd/>
            <a:tailEnd/>
          </a:ln>
          <a:effectLst>
            <a:outerShdw dist="35921" dir="2700000" algn="ctr" rotWithShape="0">
              <a:srgbClr val="99CCFF"/>
            </a:outerShdw>
          </a:effectLst>
        </p:spPr>
        <p:txBody>
          <a:bodyPr wrap="none">
            <a:spAutoFit/>
          </a:bodyPr>
          <a:lstStyle/>
          <a:p>
            <a:pPr eaLnBrk="0" hangingPunct="0">
              <a:defRPr/>
            </a:pPr>
            <a:r>
              <a:rPr lang="en-US" b="1" dirty="0">
                <a:solidFill>
                  <a:srgbClr val="0000FF"/>
                </a:solidFill>
                <a:effectLst>
                  <a:outerShdw blurRad="38100" dist="38100" dir="2700000" algn="tl">
                    <a:srgbClr val="C0C0C0"/>
                  </a:outerShdw>
                </a:effectLst>
                <a:latin typeface="Arial" charset="0"/>
                <a:cs typeface="Arial" charset="0"/>
              </a:rPr>
              <a:t>YES</a:t>
            </a:r>
          </a:p>
        </p:txBody>
      </p:sp>
      <p:sp>
        <p:nvSpPr>
          <p:cNvPr id="807944" name="Text Box 8">
            <a:extLst>
              <a:ext uri="{FF2B5EF4-FFF2-40B4-BE49-F238E27FC236}">
                <a16:creationId xmlns:a16="http://schemas.microsoft.com/office/drawing/2014/main" id="{8D67C873-BC07-4178-BF22-01FA453832F4}"/>
              </a:ext>
            </a:extLst>
          </p:cNvPr>
          <p:cNvSpPr txBox="1">
            <a:spLocks noChangeArrowheads="1"/>
          </p:cNvSpPr>
          <p:nvPr/>
        </p:nvSpPr>
        <p:spPr bwMode="auto">
          <a:xfrm>
            <a:off x="5917715" y="3401361"/>
            <a:ext cx="1608133" cy="369332"/>
          </a:xfrm>
          <a:prstGeom prst="rect">
            <a:avLst/>
          </a:prstGeom>
          <a:noFill/>
          <a:ln w="9525">
            <a:noFill/>
            <a:miter lim="800000"/>
            <a:headEnd/>
            <a:tailEnd/>
          </a:ln>
          <a:effectLst>
            <a:outerShdw dist="35921" dir="2700000" algn="ctr" rotWithShape="0">
              <a:srgbClr val="99CCFF"/>
            </a:outerShdw>
          </a:effectLst>
        </p:spPr>
        <p:txBody>
          <a:bodyPr wrap="none">
            <a:spAutoFit/>
          </a:bodyPr>
          <a:lstStyle/>
          <a:p>
            <a:pPr eaLnBrk="0" hangingPunct="0">
              <a:defRPr/>
            </a:pPr>
            <a:r>
              <a:rPr lang="en-US" b="1" dirty="0">
                <a:solidFill>
                  <a:srgbClr val="0000FF"/>
                </a:solidFill>
                <a:effectLst>
                  <a:outerShdw blurRad="38100" dist="38100" dir="2700000" algn="tl">
                    <a:srgbClr val="C0C0C0"/>
                  </a:outerShdw>
                </a:effectLst>
                <a:latin typeface="Arial" charset="0"/>
                <a:cs typeface="Arial" charset="0"/>
              </a:rPr>
              <a:t>DEPENDENT</a:t>
            </a:r>
          </a:p>
        </p:txBody>
      </p:sp>
      <p:sp>
        <p:nvSpPr>
          <p:cNvPr id="807945" name="Text Box 9">
            <a:extLst>
              <a:ext uri="{FF2B5EF4-FFF2-40B4-BE49-F238E27FC236}">
                <a16:creationId xmlns:a16="http://schemas.microsoft.com/office/drawing/2014/main" id="{141DA047-7E65-4EF0-A732-9F40303C0DBB}"/>
              </a:ext>
            </a:extLst>
          </p:cNvPr>
          <p:cNvSpPr txBox="1">
            <a:spLocks noChangeArrowheads="1"/>
          </p:cNvSpPr>
          <p:nvPr/>
        </p:nvSpPr>
        <p:spPr bwMode="auto">
          <a:xfrm>
            <a:off x="6691444" y="3653409"/>
            <a:ext cx="684803" cy="369332"/>
          </a:xfrm>
          <a:prstGeom prst="rect">
            <a:avLst/>
          </a:prstGeom>
          <a:noFill/>
          <a:ln w="9525">
            <a:noFill/>
            <a:miter lim="800000"/>
            <a:headEnd/>
            <a:tailEnd/>
          </a:ln>
          <a:effectLst>
            <a:outerShdw dist="35921" dir="2700000" algn="ctr" rotWithShape="0">
              <a:srgbClr val="99CCFF"/>
            </a:outerShdw>
          </a:effectLst>
        </p:spPr>
        <p:txBody>
          <a:bodyPr wrap="none">
            <a:spAutoFit/>
          </a:bodyPr>
          <a:lstStyle/>
          <a:p>
            <a:pPr eaLnBrk="0" hangingPunct="0">
              <a:defRPr/>
            </a:pPr>
            <a:r>
              <a:rPr lang="en-US" b="1" dirty="0">
                <a:solidFill>
                  <a:srgbClr val="FF0000"/>
                </a:solidFill>
                <a:effectLst>
                  <a:outerShdw blurRad="38100" dist="38100" dir="2700000" algn="tl">
                    <a:srgbClr val="C0C0C0"/>
                  </a:outerShdw>
                </a:effectLst>
                <a:latin typeface="Arial" charset="0"/>
                <a:cs typeface="Arial" charset="0"/>
              </a:rPr>
              <a:t>NO!!</a:t>
            </a:r>
          </a:p>
        </p:txBody>
      </p:sp>
      <p:sp>
        <p:nvSpPr>
          <p:cNvPr id="807947" name="Text Box 11">
            <a:extLst>
              <a:ext uri="{FF2B5EF4-FFF2-40B4-BE49-F238E27FC236}">
                <a16:creationId xmlns:a16="http://schemas.microsoft.com/office/drawing/2014/main" id="{346431F9-7634-417D-AFDC-682D1EC0D267}"/>
              </a:ext>
            </a:extLst>
          </p:cNvPr>
          <p:cNvSpPr txBox="1">
            <a:spLocks noChangeArrowheads="1"/>
          </p:cNvSpPr>
          <p:nvPr/>
        </p:nvSpPr>
        <p:spPr bwMode="auto">
          <a:xfrm>
            <a:off x="2728913" y="1802260"/>
            <a:ext cx="6705600" cy="854709"/>
          </a:xfrm>
          <a:prstGeom prst="rect">
            <a:avLst/>
          </a:prstGeom>
          <a:noFill/>
          <a:ln w="9525">
            <a:noFill/>
            <a:miter lim="800000"/>
            <a:headEnd/>
            <a:tailEnd/>
          </a:ln>
          <a:effectLst>
            <a:outerShdw dist="12700" algn="ctr" rotWithShape="0">
              <a:schemeClr val="bg2">
                <a:alpha val="50000"/>
              </a:schemeClr>
            </a:outerShdw>
          </a:effectLst>
        </p:spPr>
        <p:txBody>
          <a:bodyPr wrap="square" lIns="91429" tIns="45714" rIns="91429" bIns="45714">
            <a:spAutoFit/>
          </a:bodyPr>
          <a:lstStyle/>
          <a:p>
            <a:pPr eaLnBrk="0" hangingPunct="0">
              <a:defRPr/>
            </a:pPr>
            <a:r>
              <a:rPr lang="en-US" dirty="0">
                <a:solidFill>
                  <a:srgbClr val="C00000"/>
                </a:solidFill>
                <a:effectLst>
                  <a:outerShdw blurRad="38100" dist="38100" dir="2700000" algn="tl">
                    <a:srgbClr val="C0C0C0"/>
                  </a:outerShdw>
                </a:effectLst>
                <a:latin typeface="Arial" charset="0"/>
                <a:cs typeface="Arial" charset="0"/>
              </a:rPr>
              <a:t>ANY OBJECT WITH A TEMP ABOVE ABSOLUTE ZERO DEGREES EMITS THERMAL LIGHT    (ABS 0 = -459.6º F)</a:t>
            </a:r>
          </a:p>
          <a:p>
            <a:pPr eaLnBrk="0" hangingPunct="0">
              <a:lnSpc>
                <a:spcPct val="75000"/>
              </a:lnSpc>
              <a:defRPr/>
            </a:pPr>
            <a:endParaRPr lang="en-US" dirty="0">
              <a:solidFill>
                <a:srgbClr val="C00000"/>
              </a:solidFill>
              <a:latin typeface="Arial" charset="0"/>
              <a:cs typeface="Arial" charset="0"/>
            </a:endParaRPr>
          </a:p>
        </p:txBody>
      </p:sp>
      <p:sp>
        <p:nvSpPr>
          <p:cNvPr id="27658" name="Rectangle 12">
            <a:extLst>
              <a:ext uri="{FF2B5EF4-FFF2-40B4-BE49-F238E27FC236}">
                <a16:creationId xmlns:a16="http://schemas.microsoft.com/office/drawing/2014/main" id="{32CAE866-74D2-4741-9AB1-D55889214533}"/>
              </a:ext>
            </a:extLst>
          </p:cNvPr>
          <p:cNvSpPr>
            <a:spLocks noChangeArrowheads="1"/>
          </p:cNvSpPr>
          <p:nvPr/>
        </p:nvSpPr>
        <p:spPr bwMode="auto">
          <a:xfrm>
            <a:off x="0" y="733543"/>
            <a:ext cx="12191999" cy="385763"/>
          </a:xfrm>
          <a:prstGeom prst="rect">
            <a:avLst/>
          </a:prstGeom>
          <a:noFill/>
          <a:ln>
            <a:noFill/>
          </a:ln>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a:t>Thermal Theory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79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79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079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079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079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38" grpId="0" autoUpdateAnimBg="0"/>
      <p:bldP spid="807942" grpId="0" autoUpdateAnimBg="0"/>
      <p:bldP spid="807943" grpId="0" autoUpdateAnimBg="0"/>
      <p:bldP spid="807944" grpId="0" autoUpdateAnimBg="0"/>
      <p:bldP spid="807945" grpId="0" autoUpdateAnimBg="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1376</TotalTime>
  <Words>2892</Words>
  <Application>Microsoft Office PowerPoint</Application>
  <PresentationFormat>Widescreen</PresentationFormat>
  <Paragraphs>350</Paragraphs>
  <Slides>33</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Black</vt:lpstr>
      <vt:lpstr>Calibri</vt:lpstr>
      <vt:lpstr>Helvetica</vt:lpstr>
      <vt:lpstr>Verdana</vt:lpstr>
      <vt:lpstr>Wingdings</vt:lpstr>
      <vt:lpstr>Wingdings 2</vt:lpstr>
      <vt:lpstr>1_Office Theme</vt:lpstr>
      <vt:lpstr>PowerPoint Presentation</vt:lpstr>
      <vt:lpstr>TLO</vt:lpstr>
      <vt:lpstr>Administrative</vt:lpstr>
      <vt:lpstr>A/N PAS-13 D</vt:lpstr>
      <vt:lpstr>PowerPoint Presentation</vt:lpstr>
      <vt:lpstr>PowerPoint Presentation</vt:lpstr>
      <vt:lpstr>Atmospheric Turbulence</vt:lpstr>
      <vt:lpstr>Diurnal Effects</vt:lpstr>
      <vt:lpstr>PowerPoint Presentation</vt:lpstr>
      <vt:lpstr>Thermal Signatures</vt:lpstr>
      <vt:lpstr>PowerPoint Presentation</vt:lpstr>
      <vt:lpstr>Shadowing</vt:lpstr>
      <vt:lpstr>PowerPoint Presentation</vt:lpstr>
      <vt:lpstr>Major Components</vt:lpstr>
      <vt:lpstr>Equipment Description</vt:lpstr>
      <vt:lpstr>Equipment Description</vt:lpstr>
      <vt:lpstr>Equipment Description</vt:lpstr>
      <vt:lpstr>Equipment Description</vt:lpstr>
      <vt:lpstr>PowerPoint Presentation</vt:lpstr>
      <vt:lpstr>Equipment Description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Maciel, David SFC MIL TRADOC USA</dc:creator>
  <cp:lastModifiedBy>Colclough, Lukas W. SFC TRADOC USA</cp:lastModifiedBy>
  <cp:revision>73</cp:revision>
  <dcterms:created xsi:type="dcterms:W3CDTF">2018-09-19T14:13:27Z</dcterms:created>
  <dcterms:modified xsi:type="dcterms:W3CDTF">2021-02-06T14:26:55Z</dcterms:modified>
</cp:coreProperties>
</file>