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281" r:id="rId5"/>
    <p:sldId id="257" r:id="rId6"/>
    <p:sldId id="258" r:id="rId7"/>
    <p:sldId id="295" r:id="rId8"/>
    <p:sldId id="294" r:id="rId9"/>
    <p:sldId id="293" r:id="rId10"/>
    <p:sldId id="308" r:id="rId11"/>
    <p:sldId id="315" r:id="rId12"/>
    <p:sldId id="292" r:id="rId13"/>
    <p:sldId id="291" r:id="rId14"/>
    <p:sldId id="290" r:id="rId15"/>
    <p:sldId id="289" r:id="rId16"/>
    <p:sldId id="288" r:id="rId17"/>
    <p:sldId id="287" r:id="rId18"/>
    <p:sldId id="312" r:id="rId19"/>
    <p:sldId id="297" r:id="rId20"/>
    <p:sldId id="299" r:id="rId21"/>
    <p:sldId id="283" r:id="rId22"/>
    <p:sldId id="309" r:id="rId23"/>
    <p:sldId id="303" r:id="rId24"/>
    <p:sldId id="313" r:id="rId25"/>
    <p:sldId id="302" r:id="rId26"/>
    <p:sldId id="311" r:id="rId27"/>
    <p:sldId id="301" r:id="rId28"/>
    <p:sldId id="304" r:id="rId29"/>
    <p:sldId id="305" r:id="rId30"/>
    <p:sldId id="300" r:id="rId31"/>
    <p:sldId id="286" r:id="rId32"/>
    <p:sldId id="284" r:id="rId33"/>
    <p:sldId id="282" r:id="rId34"/>
    <p:sldId id="332" r:id="rId35"/>
    <p:sldId id="280" r:id="rId36"/>
    <p:sldId id="279" r:id="rId37"/>
    <p:sldId id="278" r:id="rId38"/>
    <p:sldId id="277" r:id="rId39"/>
    <p:sldId id="276" r:id="rId40"/>
    <p:sldId id="275" r:id="rId41"/>
    <p:sldId id="274" r:id="rId42"/>
    <p:sldId id="273" r:id="rId43"/>
    <p:sldId id="271" r:id="rId44"/>
    <p:sldId id="306" r:id="rId45"/>
    <p:sldId id="270" r:id="rId46"/>
    <p:sldId id="269" r:id="rId47"/>
    <p:sldId id="272" r:id="rId48"/>
    <p:sldId id="310" r:id="rId49"/>
    <p:sldId id="268" r:id="rId50"/>
    <p:sldId id="267" r:id="rId51"/>
    <p:sldId id="266" r:id="rId52"/>
    <p:sldId id="265" r:id="rId53"/>
    <p:sldId id="264" r:id="rId54"/>
    <p:sldId id="263" r:id="rId55"/>
    <p:sldId id="262" r:id="rId56"/>
    <p:sldId id="261" r:id="rId57"/>
    <p:sldId id="260" r:id="rId58"/>
    <p:sldId id="314" r:id="rId59"/>
    <p:sldId id="331"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0C30F-CE5F-4D8D-80A1-26BEF7A291C7}" v="11" dt="2023-08-31T17:15:09.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5423" autoAdjust="0"/>
  </p:normalViewPr>
  <p:slideViewPr>
    <p:cSldViewPr snapToGrid="0">
      <p:cViewPr varScale="1">
        <p:scale>
          <a:sx n="96" d="100"/>
          <a:sy n="96" d="100"/>
        </p:scale>
        <p:origin x="133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 Thomas P CIV USARMY MCOE (USA)" userId="S::thomas.p.buck4.civ@army.mil::80f10f39-ec51-4f46-af90-da28eb669aa5" providerId="AD" clId="Web-{4350C30F-CE5F-4D8D-80A1-26BEF7A291C7}"/>
    <pc:docChg chg="modSld">
      <pc:chgData name="Buck, Thomas P CIV USARMY MCOE (USA)" userId="S::thomas.p.buck4.civ@army.mil::80f10f39-ec51-4f46-af90-da28eb669aa5" providerId="AD" clId="Web-{4350C30F-CE5F-4D8D-80A1-26BEF7A291C7}" dt="2023-08-31T17:15:09.959" v="5" actId="1076"/>
      <pc:docMkLst>
        <pc:docMk/>
      </pc:docMkLst>
      <pc:sldChg chg="modSp">
        <pc:chgData name="Buck, Thomas P CIV USARMY MCOE (USA)" userId="S::thomas.p.buck4.civ@army.mil::80f10f39-ec51-4f46-af90-da28eb669aa5" providerId="AD" clId="Web-{4350C30F-CE5F-4D8D-80A1-26BEF7A291C7}" dt="2023-08-31T17:15:09.959" v="5" actId="1076"/>
        <pc:sldMkLst>
          <pc:docMk/>
          <pc:sldMk cId="3531164761" sldId="282"/>
        </pc:sldMkLst>
        <pc:spChg chg="mod">
          <ac:chgData name="Buck, Thomas P CIV USARMY MCOE (USA)" userId="S::thomas.p.buck4.civ@army.mil::80f10f39-ec51-4f46-af90-da28eb669aa5" providerId="AD" clId="Web-{4350C30F-CE5F-4D8D-80A1-26BEF7A291C7}" dt="2023-08-31T17:14:55.178" v="3" actId="20577"/>
          <ac:spMkLst>
            <pc:docMk/>
            <pc:sldMk cId="3531164761" sldId="282"/>
            <ac:spMk id="13" creationId="{F1498212-C4CA-346D-88B3-3517306009C5}"/>
          </ac:spMkLst>
        </pc:spChg>
        <pc:spChg chg="mod">
          <ac:chgData name="Buck, Thomas P CIV USARMY MCOE (USA)" userId="S::thomas.p.buck4.civ@army.mil::80f10f39-ec51-4f46-af90-da28eb669aa5" providerId="AD" clId="Web-{4350C30F-CE5F-4D8D-80A1-26BEF7A291C7}" dt="2023-08-31T17:15:09.959" v="5" actId="1076"/>
          <ac:spMkLst>
            <pc:docMk/>
            <pc:sldMk cId="3531164761" sldId="282"/>
            <ac:spMk id="14" creationId="{09ABACDD-9D80-E9AD-709A-F787033CB7FD}"/>
          </ac:spMkLst>
        </pc:spChg>
      </pc:sldChg>
      <pc:sldChg chg="modSp">
        <pc:chgData name="Buck, Thomas P CIV USARMY MCOE (USA)" userId="S::thomas.p.buck4.civ@army.mil::80f10f39-ec51-4f46-af90-da28eb669aa5" providerId="AD" clId="Web-{4350C30F-CE5F-4D8D-80A1-26BEF7A291C7}" dt="2023-08-31T17:13:27.363" v="0" actId="1076"/>
        <pc:sldMkLst>
          <pc:docMk/>
          <pc:sldMk cId="3358888984" sldId="297"/>
        </pc:sldMkLst>
        <pc:spChg chg="mod">
          <ac:chgData name="Buck, Thomas P CIV USARMY MCOE (USA)" userId="S::thomas.p.buck4.civ@army.mil::80f10f39-ec51-4f46-af90-da28eb669aa5" providerId="AD" clId="Web-{4350C30F-CE5F-4D8D-80A1-26BEF7A291C7}" dt="2023-08-31T17:13:27.363" v="0" actId="1076"/>
          <ac:spMkLst>
            <pc:docMk/>
            <pc:sldMk cId="3358888984" sldId="297"/>
            <ac:spMk id="16" creationId="{C91FD490-9B73-21C1-1E32-3FA2AC3494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307C-E8ED-4679-8C3A-D4497EAFB996}" type="datetimeFigureOut">
              <a:rPr lang="en-US" smtClean="0"/>
              <a:t>8/31/2023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E227-7DD7-44CF-A447-A0063BADFF2C}" type="slidenum">
              <a:rPr lang="en-US" smtClean="0"/>
              <a:t>‹#›</a:t>
            </a:fld>
            <a:endParaRPr lang="en-US"/>
          </a:p>
        </p:txBody>
      </p:sp>
    </p:spTree>
    <p:extLst>
      <p:ext uri="{BB962C8B-B14F-4D97-AF65-F5344CB8AC3E}">
        <p14:creationId xmlns:p14="http://schemas.microsoft.com/office/powerpoint/2010/main" val="153868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Arial" panose="020B0604020202020204" pitchFamily="34" charset="0"/>
              </a:rPr>
              <a:t>Ask the students where this is. Answer: Highway of Death, Desert Storm.</a:t>
            </a:r>
          </a:p>
          <a:p>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world watched the US destroy conventional Iraqi forces, which were using essentially Russian equipment and doctrine, in a spectacularly one-sided fashion. A symmetrical battle against the US is suicide, and militaries across the world adapted.</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They adapted using area denial weapons, operating in cities and among the population, and by adapting tactics to combat us asymmetrically. In order to counter these threats, the US must also adapt and learn how to fight in and among the population.</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a:t>
            </a:fld>
            <a:endParaRPr lang="en-US"/>
          </a:p>
        </p:txBody>
      </p:sp>
    </p:spTree>
    <p:extLst>
      <p:ext uri="{BB962C8B-B14F-4D97-AF65-F5344CB8AC3E}">
        <p14:creationId xmlns:p14="http://schemas.microsoft.com/office/powerpoint/2010/main" val="195963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the big problem sets that FM 3-0 addressed</a:t>
            </a:r>
          </a:p>
          <a:p>
            <a:endParaRPr lang="en-US" b="0" dirty="0"/>
          </a:p>
          <a:p>
            <a:r>
              <a:rPr lang="en-US" b="0" dirty="0"/>
              <a:t>The land domain has always been contested. The majority of those on active duty today have little experience in an operational environment where the joint force did not have almost complete freedom of action. Units could generally depend upon army and joint aviation to solve tactical problems on the ground. </a:t>
            </a:r>
          </a:p>
          <a:p>
            <a:endParaRPr lang="en-US" b="0" dirty="0"/>
          </a:p>
          <a:p>
            <a:r>
              <a:rPr lang="en-US" b="0" dirty="0"/>
              <a:t>Until a few years ago large scale combat operations involving corps and divisions were considered highly improbable. That is no longer the case – the CSA directed that readiness for large scale combat is the standard and FM 3-0 needs to address the threats our most likely regional peer competitors can generate in that context. </a:t>
            </a:r>
          </a:p>
          <a:p>
            <a:endParaRPr lang="en-US" b="1" dirty="0"/>
          </a:p>
          <a:p>
            <a:r>
              <a:rPr lang="en-US" b="0" dirty="0"/>
              <a:t>Unlike Air</a:t>
            </a:r>
            <a:r>
              <a:rPr lang="en-US" b="0" baseline="0" dirty="0"/>
              <a:t> Land Battle (</a:t>
            </a:r>
            <a:r>
              <a:rPr lang="en-US" b="0" dirty="0"/>
              <a:t>ALB), which was focused on one enemy, or previous iterations of FM 3-0, which really didn’t focus on any particular threat, we are focused on the big 4+1 in the current OE. </a:t>
            </a:r>
          </a:p>
          <a:p>
            <a:endParaRPr lang="en-US" b="1" dirty="0"/>
          </a:p>
          <a:p>
            <a:r>
              <a:rPr lang="en-US" b="0" dirty="0"/>
              <a:t>For that reason, the operational challenges our army faces span the range of military operations and must be addressed. We cannot optimize the army for any one thing. We must account for what we are required to do – large scale combat, regional engagement, small scale contingencies, and all operations in between. </a:t>
            </a:r>
          </a:p>
          <a:p>
            <a:endParaRPr lang="en-US" b="1" dirty="0"/>
          </a:p>
          <a:p>
            <a:r>
              <a:rPr lang="en-US" b="0" dirty="0"/>
              <a:t>The historical importance of consolidating military gains is obvious but was never adequately addressed in doctrine – it is more than just stability or security operations – it is about follow through to achieve an operational purpose in support of national strategic aims.</a:t>
            </a: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15</a:t>
            </a:fld>
            <a:endParaRPr lang="en-US"/>
          </a:p>
        </p:txBody>
      </p:sp>
    </p:spTree>
    <p:extLst>
      <p:ext uri="{BB962C8B-B14F-4D97-AF65-F5344CB8AC3E}">
        <p14:creationId xmlns:p14="http://schemas.microsoft.com/office/powerpoint/2010/main" val="371638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Pg ix</a:t>
            </a:r>
          </a:p>
          <a:p>
            <a:pPr algn="l"/>
            <a:endParaRPr lang="en-US" sz="1800" b="0" i="0" u="none" strike="noStrike" baseline="0" dirty="0">
              <a:latin typeface="TimesNewRomanPSMT"/>
            </a:endParaRPr>
          </a:p>
          <a:p>
            <a:pPr algn="l"/>
            <a:r>
              <a:rPr lang="en-US" sz="1800" b="0" i="0" u="none" strike="noStrike" baseline="0" dirty="0">
                <a:latin typeface="TimesNewRomanPSMT"/>
              </a:rPr>
              <a:t>The logic chart begins with identifying the methods used by peer threats to contest the joint force and how the joint force and Army forces counter those approaches through multidomain operations. </a:t>
            </a:r>
          </a:p>
          <a:p>
            <a:pPr algn="l"/>
            <a:endParaRPr lang="en-US" sz="1800" b="0" i="0" u="none" strike="noStrike" baseline="0" dirty="0">
              <a:latin typeface="TimesNewRomanPSMT"/>
            </a:endParaRPr>
          </a:p>
          <a:p>
            <a:pPr algn="l"/>
            <a:r>
              <a:rPr lang="en-US" sz="1800" b="0" i="0" u="none" strike="noStrike" baseline="0" dirty="0">
                <a:latin typeface="TimesNewRomanPSMT"/>
              </a:rPr>
              <a:t>Multidomain operations are the Army’s contribution to unified action, conducted by Army echelons in an operational environment consisting of five</a:t>
            </a:r>
          </a:p>
          <a:p>
            <a:pPr algn="l"/>
            <a:r>
              <a:rPr lang="en-US" sz="1800" b="0" i="0" u="none" strike="noStrike" baseline="0" dirty="0">
                <a:latin typeface="TimesNewRomanPSMT"/>
              </a:rPr>
              <a:t>domains and three dimensions, and the strategic contexts of competition, crisis, and armed conflict. </a:t>
            </a:r>
          </a:p>
          <a:p>
            <a:pPr algn="l"/>
            <a:endParaRPr lang="en-US" sz="1800" b="0" i="0" u="none" strike="noStrike" baseline="0" dirty="0">
              <a:latin typeface="TimesNewRomanPSMT"/>
            </a:endParaRPr>
          </a:p>
          <a:p>
            <a:pPr algn="l"/>
            <a:r>
              <a:rPr lang="en-US" sz="1800" b="0" i="0" u="none" strike="noStrike" baseline="0" dirty="0">
                <a:latin typeface="TimesNewRomanPSMT"/>
              </a:rPr>
              <a:t>It concludes with a description of multidomain operations through guiding principles of war, tenets, and imperatives that enable Army forces to accomplish missions, defeat enemy forces, and meet objectives.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16</a:t>
            </a:fld>
            <a:endParaRPr lang="en-US"/>
          </a:p>
        </p:txBody>
      </p:sp>
    </p:spTree>
    <p:extLst>
      <p:ext uri="{BB962C8B-B14F-4D97-AF65-F5344CB8AC3E}">
        <p14:creationId xmlns:p14="http://schemas.microsoft.com/office/powerpoint/2010/main" val="275900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FM 3-0, Ch 2, Pg 2-7, Para 2-40</a:t>
            </a:r>
          </a:p>
          <a:p>
            <a:pPr algn="l"/>
            <a:endParaRPr lang="en-US" b="1" dirty="0"/>
          </a:p>
          <a:p>
            <a:pPr algn="l"/>
            <a:r>
              <a:rPr lang="en-US" b="1" dirty="0"/>
              <a:t>Information warfare</a:t>
            </a:r>
          </a:p>
          <a:p>
            <a:pPr algn="l"/>
            <a:endParaRPr lang="en-US" b="1" dirty="0"/>
          </a:p>
          <a:p>
            <a:pPr algn="l"/>
            <a:r>
              <a:rPr lang="en-US" sz="1800" b="0" i="0" u="none" strike="noStrike" baseline="0" dirty="0">
                <a:latin typeface="TimesNewRomanPSMT"/>
              </a:rPr>
              <a:t>Threats seek to employ information warfare to attack or disrupt in depth, including within the continental United States, viewing it as a low-cost and low-risk activity. A cyberspace attack may disrupt U.S. infrastructure that impedes deployment of forces, or a disinformation campaign can reduce morale and</a:t>
            </a:r>
          </a:p>
          <a:p>
            <a:pPr algn="l"/>
            <a:r>
              <a:rPr lang="en-US" sz="1800" b="0" i="0" u="none" strike="noStrike" baseline="0" dirty="0">
                <a:latin typeface="TimesNewRomanPSMT"/>
              </a:rPr>
              <a:t>the will to fight. In some situations, threats use proxies for information warfare to achieve policy aims without having to incur the risks associated with employing military forces or official government entities.</a:t>
            </a:r>
          </a:p>
          <a:p>
            <a:pPr algn="l"/>
            <a:endParaRPr lang="en-US" sz="1800" b="0" i="0" u="none" strike="noStrike" baseline="0" dirty="0">
              <a:latin typeface="TimesNewRomanPSMT"/>
            </a:endParaRPr>
          </a:p>
          <a:p>
            <a:pPr algn="l"/>
            <a:r>
              <a:rPr lang="en-US" sz="1800" b="0" i="0" u="none" strike="noStrike" baseline="0" dirty="0">
                <a:latin typeface="TimesNewRomanPSMT"/>
              </a:rPr>
              <a:t>Peer threats use diverse means to conduct information warfare, and these means</a:t>
            </a:r>
          </a:p>
          <a:p>
            <a:pPr algn="l"/>
            <a:r>
              <a:rPr lang="en-US" sz="1800" b="0" i="0" u="none" strike="noStrike" baseline="0" dirty="0">
                <a:latin typeface="TimesNewRomanPSMT"/>
              </a:rPr>
              <a:t>may include—</a:t>
            </a:r>
          </a:p>
          <a:p>
            <a:pPr algn="l"/>
            <a:r>
              <a:rPr lang="en-US" sz="1800" b="0" i="0" u="none" strike="noStrike" baseline="0" dirty="0">
                <a:latin typeface="TimesNewRomanPSMT"/>
              </a:rPr>
              <a:t>Cyberspace operations.</a:t>
            </a:r>
          </a:p>
          <a:p>
            <a:pPr algn="l"/>
            <a:r>
              <a:rPr lang="en-US" sz="1800" b="0" i="0" u="none" strike="noStrike" baseline="0" dirty="0">
                <a:latin typeface="TimesNewRomanPSMT"/>
              </a:rPr>
              <a:t>Perception management.</a:t>
            </a:r>
          </a:p>
          <a:p>
            <a:pPr algn="l"/>
            <a:r>
              <a:rPr lang="en-US" sz="1800" b="0" i="0" u="none" strike="noStrike" baseline="0" dirty="0">
                <a:latin typeface="TimesNewRomanPSMT"/>
              </a:rPr>
              <a:t>Deception.</a:t>
            </a:r>
          </a:p>
          <a:p>
            <a:pPr algn="l"/>
            <a:r>
              <a:rPr lang="en-US" sz="1800" b="0" i="0" u="none" strike="noStrike" baseline="0" dirty="0">
                <a:latin typeface="TimesNewRomanPSMT"/>
              </a:rPr>
              <a:t>Electronic warfare.</a:t>
            </a:r>
          </a:p>
          <a:p>
            <a:pPr algn="l"/>
            <a:r>
              <a:rPr lang="en-US" sz="1800" b="0" i="0" u="none" strike="noStrike" baseline="0" dirty="0">
                <a:latin typeface="TimesNewRomanPSMT"/>
              </a:rPr>
              <a:t>Physical destruction.</a:t>
            </a:r>
          </a:p>
          <a:p>
            <a:pPr algn="l"/>
            <a:r>
              <a:rPr lang="en-US" sz="1800" b="0" i="0" u="none" strike="noStrike" baseline="0" dirty="0">
                <a:latin typeface="TimesNewRomanPSMT"/>
              </a:rPr>
              <a:t>Political warfare.</a:t>
            </a:r>
          </a:p>
          <a:p>
            <a:pPr algn="l"/>
            <a:r>
              <a:rPr lang="en-US" sz="1800" b="0" i="0" u="none" strike="noStrike" baseline="0" dirty="0">
                <a:latin typeface="TimesNewRomanPSMT"/>
              </a:rPr>
              <a:t>Legal warfare.</a:t>
            </a:r>
          </a:p>
          <a:p>
            <a:pPr algn="l"/>
            <a:r>
              <a:rPr lang="en-US" sz="1800" b="0" i="0" u="none" strike="noStrike" baseline="0" dirty="0">
                <a:latin typeface="TimesNewRomanPSMT"/>
              </a:rPr>
              <a:t>Proxies and non-state actors.</a:t>
            </a:r>
          </a:p>
          <a:p>
            <a:pPr algn="l"/>
            <a:endParaRPr lang="en-US" sz="1800" b="0" i="0" u="none" strike="noStrike" baseline="0" dirty="0">
              <a:latin typeface="TimesNewRomanPSMT"/>
            </a:endParaRPr>
          </a:p>
          <a:p>
            <a:pPr algn="l"/>
            <a:r>
              <a:rPr lang="en-US" sz="1800" b="1" i="0" u="none" strike="noStrike" baseline="0" dirty="0">
                <a:latin typeface="TimesNewRomanPSMT"/>
              </a:rPr>
              <a:t>Preclusion:</a:t>
            </a:r>
          </a:p>
          <a:p>
            <a:pPr algn="l"/>
            <a:endParaRPr lang="en-US" sz="1800" b="1" i="0" u="none" strike="noStrike" baseline="0" dirty="0">
              <a:latin typeface="TimesNewRomanPSMT"/>
            </a:endParaRPr>
          </a:p>
          <a:p>
            <a:pPr algn="l"/>
            <a:r>
              <a:rPr lang="en-US" sz="1800" b="1" i="0" u="none" strike="noStrike" baseline="0" dirty="0">
                <a:latin typeface="TimesNewRomanPSMT"/>
              </a:rPr>
              <a:t> FM 3-0, </a:t>
            </a:r>
            <a:r>
              <a:rPr lang="en-US" sz="1800" b="1" i="0" u="none" strike="noStrike" baseline="0" dirty="0" err="1">
                <a:latin typeface="TimesNewRomanPSMT"/>
              </a:rPr>
              <a:t>pg</a:t>
            </a:r>
            <a:r>
              <a:rPr lang="en-US" sz="1800" b="1" i="0" u="none" strike="noStrike" baseline="0" dirty="0">
                <a:latin typeface="TimesNewRomanPSMT"/>
              </a:rPr>
              <a:t> 2-9 thru 2-10</a:t>
            </a:r>
          </a:p>
          <a:p>
            <a:pPr algn="l"/>
            <a:endParaRPr lang="en-US" sz="1800" b="1" i="0" u="none" strike="noStrike" baseline="0" dirty="0">
              <a:latin typeface="TimesNewRomanPSMT"/>
            </a:endParaRPr>
          </a:p>
          <a:p>
            <a:pPr algn="l"/>
            <a:r>
              <a:rPr lang="en-US" sz="1800" b="0" i="0" u="none" strike="noStrike" baseline="0" dirty="0" err="1">
                <a:latin typeface="TimesNewRomanPSMT"/>
              </a:rPr>
              <a:t>Antiaccess</a:t>
            </a:r>
            <a:r>
              <a:rPr lang="en-US" sz="1800" b="0" i="0" u="none" strike="noStrike" baseline="0" dirty="0">
                <a:latin typeface="TimesNewRomanPSMT"/>
              </a:rPr>
              <a:t> (A2) and area denial (AD) are two strategic and operational approaches to preclusion. </a:t>
            </a:r>
            <a:r>
              <a:rPr lang="en-US" sz="1800" b="0" i="1" u="none" strike="noStrike" baseline="0" dirty="0" err="1">
                <a:latin typeface="TimesNewRomanPS-ItalicMT"/>
              </a:rPr>
              <a:t>Antiaccess</a:t>
            </a:r>
            <a:r>
              <a:rPr lang="en-US" sz="1800" b="0" i="1" u="none" strike="noStrike" baseline="0" dirty="0">
                <a:latin typeface="TimesNewRomanPS-ItalicMT"/>
              </a:rPr>
              <a:t> </a:t>
            </a:r>
            <a:r>
              <a:rPr lang="en-US" sz="1800" b="0" i="0" u="none" strike="noStrike" baseline="0" dirty="0">
                <a:latin typeface="TimesNewRomanPSMT"/>
              </a:rPr>
              <a:t>is an action, activity, or capability, usually long-range,</a:t>
            </a:r>
          </a:p>
          <a:p>
            <a:pPr algn="l"/>
            <a:r>
              <a:rPr lang="en-US" sz="1800" b="0" i="0" u="none" strike="noStrike" baseline="0" dirty="0">
                <a:latin typeface="TimesNewRomanPSMT"/>
              </a:rPr>
              <a:t>designed to prevent an enemy force from entering an operational area (JP 3-0).</a:t>
            </a:r>
          </a:p>
          <a:p>
            <a:pPr algn="l"/>
            <a:endParaRPr lang="en-US" sz="1800" b="0" i="0" u="none" strike="noStrike" baseline="0" dirty="0">
              <a:latin typeface="TimesNewRomanPSMT"/>
            </a:endParaRPr>
          </a:p>
          <a:p>
            <a:pPr algn="l"/>
            <a:r>
              <a:rPr lang="en-US" sz="1800" b="0" i="1" u="none" strike="noStrike" baseline="0" dirty="0">
                <a:latin typeface="TimesNewRomanPS-ItalicMT"/>
              </a:rPr>
              <a:t>Area denial </a:t>
            </a:r>
            <a:r>
              <a:rPr lang="en-US" sz="1800" b="0" i="0" u="none" strike="noStrike" baseline="0" dirty="0">
                <a:latin typeface="TimesNewRomanPSMT"/>
              </a:rPr>
              <a:t>is an action, activity, or capability, usually short-range, designed to limit an enemy force’s freedom of action within an operational area (JP 3-0).</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Isolation</a:t>
            </a:r>
          </a:p>
          <a:p>
            <a:pPr algn="l"/>
            <a:endParaRPr lang="en-US" sz="1800" b="1" i="0" u="none" strike="noStrike" baseline="0" dirty="0">
              <a:latin typeface="TimesNewRomanPSMT"/>
            </a:endParaRPr>
          </a:p>
          <a:p>
            <a:pPr algn="l"/>
            <a:r>
              <a:rPr lang="en-US" sz="1800" b="1" i="0" u="none" strike="noStrike" baseline="0" dirty="0">
                <a:latin typeface="TimesNewRomanPSMT"/>
              </a:rPr>
              <a:t>FM 3-0, Pg 2-11, Para 2-50</a:t>
            </a:r>
          </a:p>
          <a:p>
            <a:pPr algn="l"/>
            <a:endParaRPr lang="en-US" sz="1800" b="1" i="0" u="none" strike="noStrike" baseline="0" dirty="0">
              <a:latin typeface="TimesNewRomanPSMT"/>
            </a:endParaRPr>
          </a:p>
          <a:p>
            <a:pPr algn="l"/>
            <a:r>
              <a:rPr lang="en-US" sz="1800" b="0" i="0" u="none" strike="noStrike" baseline="0" dirty="0">
                <a:latin typeface="TimesNewRomanPSMT"/>
              </a:rPr>
              <a:t>Some examples include—</a:t>
            </a:r>
          </a:p>
          <a:p>
            <a:pPr algn="l"/>
            <a:r>
              <a:rPr lang="en-US" sz="1800" b="0" i="0" u="none" strike="noStrike" baseline="0" dirty="0">
                <a:latin typeface="TimesNewRomanPSMT"/>
              </a:rPr>
              <a:t>Attacking political bonds with allies and partners.</a:t>
            </a:r>
          </a:p>
          <a:p>
            <a:pPr algn="l"/>
            <a:r>
              <a:rPr lang="en-US" sz="1800" b="0" i="0" u="none" strike="noStrike" baseline="0" dirty="0">
                <a:latin typeface="TimesNewRomanPSMT"/>
              </a:rPr>
              <a:t>Preventing or limiting communications to and in an AO.</a:t>
            </a:r>
          </a:p>
          <a:p>
            <a:pPr algn="l"/>
            <a:r>
              <a:rPr lang="en-US" sz="1800" b="0" i="0" u="none" strike="noStrike" baseline="0" dirty="0">
                <a:latin typeface="TimesNewRomanPSMT"/>
              </a:rPr>
              <a:t>Interdicting or severing lines of communication to block support or reinforcement of forward-positioned units.</a:t>
            </a:r>
          </a:p>
          <a:p>
            <a:pPr algn="l"/>
            <a:r>
              <a:rPr lang="en-US" sz="1800" b="0" i="0" u="none" strike="noStrike" baseline="0" dirty="0">
                <a:latin typeface="TimesNewRomanPSMT"/>
              </a:rPr>
              <a:t>Deceiving friendly forces about the current situation and their role in the operational environment.</a:t>
            </a:r>
          </a:p>
          <a:p>
            <a:pPr algn="l"/>
            <a:r>
              <a:rPr lang="en-US" sz="1800" b="0" i="0" u="none" strike="noStrike" baseline="0" dirty="0">
                <a:latin typeface="TimesNewRomanPSMT"/>
              </a:rPr>
              <a:t>Deceiving the public about the current situation to reduce its support of friendly operations that counter threat goals.</a:t>
            </a:r>
          </a:p>
          <a:p>
            <a:pPr algn="l"/>
            <a:r>
              <a:rPr lang="en-US" sz="1800" b="0" i="0" u="none" strike="noStrike" baseline="0" dirty="0">
                <a:latin typeface="TimesNewRomanPSMT"/>
              </a:rPr>
              <a:t>Exploiting inadequate friendly understanding of an operational environment or cultural affinity in an area or region.</a:t>
            </a:r>
          </a:p>
          <a:p>
            <a:pPr algn="l"/>
            <a:r>
              <a:rPr lang="en-US" sz="1800" b="0" i="0" u="none" strike="noStrike" baseline="0" dirty="0">
                <a:latin typeface="TimesNewRomanPSMT"/>
              </a:rPr>
              <a:t>Blocking support or reinforcement of forward-positioned units through direct and indirect fires.</a:t>
            </a:r>
          </a:p>
          <a:p>
            <a:pPr algn="l"/>
            <a:r>
              <a:rPr lang="en-US" sz="1800" b="0" i="0" u="none" strike="noStrike" baseline="0" dirty="0">
                <a:latin typeface="TimesNewRomanPSMT"/>
              </a:rPr>
              <a:t>Using economic coercion.</a:t>
            </a:r>
          </a:p>
          <a:p>
            <a:pPr algn="l"/>
            <a:r>
              <a:rPr lang="en-US" sz="1800" b="0" i="0" u="none" strike="noStrike" baseline="0" dirty="0">
                <a:latin typeface="TimesNewRomanPSMT"/>
              </a:rPr>
              <a:t>Preventing friendly access and overflight.</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Sanctuary</a:t>
            </a:r>
          </a:p>
          <a:p>
            <a:pPr algn="l"/>
            <a:endParaRPr lang="en-US" sz="1800" b="1" i="0" u="none" strike="noStrike" baseline="0" dirty="0">
              <a:latin typeface="TimesNewRomanPSMT"/>
            </a:endParaRPr>
          </a:p>
          <a:p>
            <a:pPr algn="l"/>
            <a:r>
              <a:rPr lang="en-US" sz="1800" b="1" i="0" u="none" strike="noStrike" baseline="0" dirty="0">
                <a:latin typeface="TimesNewRomanPSMT"/>
              </a:rPr>
              <a:t>FM 3-0, Pg 2-12, Para 2-52</a:t>
            </a:r>
          </a:p>
          <a:p>
            <a:pPr algn="l"/>
            <a:endParaRPr lang="en-US" sz="1800" b="1" i="0" u="none" strike="noStrike" baseline="0" dirty="0">
              <a:latin typeface="TimesNewRomanPSMT"/>
            </a:endParaRPr>
          </a:p>
          <a:p>
            <a:pPr algn="l"/>
            <a:r>
              <a:rPr lang="en-US" sz="1800" b="0" i="0" u="none" strike="noStrike" baseline="0" dirty="0">
                <a:latin typeface="TimesNewRomanPSMT"/>
              </a:rPr>
              <a:t>To create a sanctuary that protects key interests, adversaries employ combinations of both physical and nonphysical means to protect key interests, including—</a:t>
            </a:r>
          </a:p>
          <a:p>
            <a:pPr algn="l"/>
            <a:endParaRPr lang="en-US" sz="1800" b="0" i="0" u="none" strike="noStrike" baseline="0" dirty="0">
              <a:latin typeface="TimesNewRomanPSMT"/>
            </a:endParaRPr>
          </a:p>
          <a:p>
            <a:pPr algn="l"/>
            <a:r>
              <a:rPr lang="en-US" sz="1800" b="0" i="0" u="none" strike="noStrike" baseline="0" dirty="0">
                <a:latin typeface="TimesNewRomanPSMT"/>
              </a:rPr>
              <a:t>International borders.</a:t>
            </a:r>
          </a:p>
          <a:p>
            <a:pPr algn="l"/>
            <a:r>
              <a:rPr lang="en-US" sz="1800" b="0" i="0" u="none" strike="noStrike" baseline="0" dirty="0">
                <a:latin typeface="TimesNewRomanPSMT"/>
              </a:rPr>
              <a:t>Complex terrain.</a:t>
            </a:r>
          </a:p>
          <a:p>
            <a:pPr algn="l"/>
            <a:r>
              <a:rPr lang="en-US" sz="1800" b="0" i="0" u="none" strike="noStrike" baseline="0" dirty="0">
                <a:latin typeface="TimesNewRomanPSMT"/>
              </a:rPr>
              <a:t>Hiding among noncombatants and culturally sensitive structures.</a:t>
            </a:r>
          </a:p>
          <a:p>
            <a:pPr algn="l"/>
            <a:r>
              <a:rPr lang="en-US" sz="1800" b="0" i="0" u="none" strike="noStrike" baseline="0" dirty="0">
                <a:latin typeface="TimesNewRomanPSMT"/>
              </a:rPr>
              <a:t>Counter precision techniques, including camouflage, concealment, and deception.</a:t>
            </a:r>
          </a:p>
          <a:p>
            <a:pPr algn="l"/>
            <a:r>
              <a:rPr lang="en-US" sz="1800" b="0" i="0" u="none" strike="noStrike" baseline="0" dirty="0">
                <a:latin typeface="TimesNewRomanPSMT"/>
              </a:rPr>
              <a:t>Countermeasures, including decoys, hardened and buried facilities, integrated air defense systems, and long-range fires.</a:t>
            </a:r>
          </a:p>
          <a:p>
            <a:pPr algn="l"/>
            <a:r>
              <a:rPr lang="en-US" sz="1800" b="0" i="0" u="none" strike="noStrike" baseline="0" dirty="0">
                <a:latin typeface="TimesNewRomanPSMT"/>
              </a:rPr>
              <a:t>Information warfare.</a:t>
            </a:r>
          </a:p>
          <a:p>
            <a:pPr algn="l"/>
            <a:r>
              <a:rPr lang="en-US" sz="1800" b="0" i="0" u="none" strike="noStrike" baseline="0" dirty="0">
                <a:latin typeface="TimesNewRomanPSMT"/>
              </a:rPr>
              <a:t>Threatening attacks against the U.S. homeland, possibly using including weapons of mass destruction.</a:t>
            </a:r>
          </a:p>
          <a:p>
            <a:pPr algn="l"/>
            <a:r>
              <a:rPr lang="en-US" sz="1800" b="0" i="0" u="none" strike="noStrike" baseline="0" dirty="0">
                <a:latin typeface="TimesNewRomanPSMT"/>
              </a:rPr>
              <a:t>International law, treaties, and treaty agreements.</a:t>
            </a:r>
          </a:p>
          <a:p>
            <a:pPr algn="l"/>
            <a:r>
              <a:rPr lang="en-US" sz="1800" b="0" i="0" u="none" strike="noStrike" baseline="0" dirty="0">
                <a:latin typeface="TimesNewRomanPSMT"/>
              </a:rPr>
              <a:t>Internal population information control (by denying the internet or jamming external radio and television).</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Systems Warfare</a:t>
            </a:r>
          </a:p>
          <a:p>
            <a:pPr algn="l"/>
            <a:endParaRPr lang="en-US" sz="1800" b="1" i="0" u="none" strike="noStrike" baseline="0" dirty="0">
              <a:latin typeface="TimesNewRomanPSMT"/>
            </a:endParaRPr>
          </a:p>
          <a:p>
            <a:pPr algn="l"/>
            <a:r>
              <a:rPr lang="en-US" sz="1800" b="0" i="0" u="none" strike="noStrike" baseline="0" dirty="0">
                <a:latin typeface="TimesNewRomanPSMT"/>
              </a:rPr>
              <a:t>Peer threats view the battlefield, their own instruments of power, and an opponent’s instruments of power as a collection of complex, dynamic, and integrated</a:t>
            </a:r>
          </a:p>
          <a:p>
            <a:pPr algn="l"/>
            <a:r>
              <a:rPr lang="en-US" sz="1800" b="0" i="0" u="none" strike="noStrike" baseline="0" dirty="0">
                <a:latin typeface="TimesNewRomanPSMT"/>
              </a:rPr>
              <a:t>systems composed of subsystems and components.</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r>
              <a:rPr lang="en-US" sz="1800" b="0" i="0" u="none" strike="noStrike" baseline="0" dirty="0">
                <a:latin typeface="TimesNewRomanPSMT"/>
              </a:rPr>
              <a:t>Systems warfare approaches work in concert with other approaches, and they manifest themselves at the tactical level in terms of integrated fires complexes characterized by surface-to-surface and surface-to air systems enabled by long-range ISR capabilities.</a:t>
            </a:r>
          </a:p>
          <a:p>
            <a:pPr algn="l"/>
            <a:endParaRPr lang="en-US" sz="1800" b="1" i="0" u="none" strike="noStrike" baseline="0" dirty="0">
              <a:latin typeface="TimesNewRomanPSMT"/>
            </a:endParaRPr>
          </a:p>
          <a:p>
            <a:pPr algn="l"/>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17</a:t>
            </a:fld>
            <a:endParaRPr lang="en-US"/>
          </a:p>
        </p:txBody>
      </p:sp>
    </p:spTree>
    <p:extLst>
      <p:ext uri="{BB962C8B-B14F-4D97-AF65-F5344CB8AC3E}">
        <p14:creationId xmlns:p14="http://schemas.microsoft.com/office/powerpoint/2010/main" val="183418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ADP 3-0, Chapter 1, Pg 1-6, Para 1-36</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Unified action </a:t>
            </a:r>
            <a:r>
              <a:rPr lang="en-US" altLang="en-US" dirty="0"/>
              <a:t>synchronizes, coordinates, and/or integrates joint, single-Service, and multinational operations with the operations of other USG departments and agencies, NGOs, IGOs (e.g., the United Nations [UN]), and the private sector to achieve </a:t>
            </a:r>
            <a:r>
              <a:rPr lang="en-US" altLang="en-US" b="1" dirty="0"/>
              <a:t>unity of effort </a:t>
            </a:r>
            <a:r>
              <a:rPr lang="en-US" altLang="en-US" dirty="0"/>
              <a:t>(see Figure II-2). Unity of command within the military instrument of national power </a:t>
            </a:r>
            <a:r>
              <a:rPr lang="en-US" altLang="en-US" b="1" dirty="0"/>
              <a:t>supports the national strategic direction </a:t>
            </a:r>
            <a:r>
              <a:rPr lang="en-US" altLang="en-US" dirty="0"/>
              <a:t>through close coordination with the other instruments of national power.</a:t>
            </a:r>
          </a:p>
          <a:p>
            <a:pPr algn="l"/>
            <a:endParaRPr lang="en-US" sz="1800" b="1" i="1" u="none" strike="noStrike" baseline="0" dirty="0">
              <a:latin typeface="TimesNewRomanPS-BoldItalicMT"/>
            </a:endParaRPr>
          </a:p>
          <a:p>
            <a:pPr algn="l"/>
            <a:r>
              <a:rPr lang="en-US" sz="1800" b="1" i="1" u="none" strike="noStrike" baseline="0" dirty="0">
                <a:latin typeface="TimesNewRomanPS-BoldItalicMT"/>
              </a:rPr>
              <a:t>Unified action partners </a:t>
            </a:r>
            <a:r>
              <a:rPr lang="en-US" sz="1800" b="1" i="0" u="none" strike="noStrike" baseline="0" dirty="0">
                <a:latin typeface="TimesNewRomanPS-BoldMT"/>
              </a:rPr>
              <a:t>are those military forces, governmental and nongovernmental organizations, and elements of the private sector with whom Army forces plan, coordinate, synchronize, and integrate during the conduct of operations.</a:t>
            </a:r>
          </a:p>
          <a:p>
            <a:pPr algn="l"/>
            <a:endParaRPr lang="en-US" sz="1800" b="1" i="0" u="none" strike="noStrike" baseline="0" dirty="0">
              <a:latin typeface="TimesNewRomanPS-BoldMT"/>
            </a:endParaRPr>
          </a:p>
          <a:p>
            <a:pPr algn="l"/>
            <a:r>
              <a:rPr lang="en-US" sz="1800" b="0" i="1" u="none" strike="noStrike" baseline="0" dirty="0">
                <a:latin typeface="TimesNewRomanPS-ItalicMT"/>
              </a:rPr>
              <a:t>Interorganizational cooperation</a:t>
            </a:r>
          </a:p>
          <a:p>
            <a:pPr algn="l"/>
            <a:endParaRPr lang="en-US" sz="1800" b="0" i="1" u="none" strike="noStrike" baseline="0" dirty="0">
              <a:latin typeface="TimesNewRomanPS-ItalicMT"/>
            </a:endParaRPr>
          </a:p>
          <a:p>
            <a:pPr algn="l"/>
            <a:r>
              <a:rPr lang="en-US" sz="1800" b="0" i="1" u="none" strike="noStrike" baseline="0" dirty="0">
                <a:latin typeface="TimesNewRomanPS-ItalicMT"/>
              </a:rPr>
              <a:t>Security cooperation</a:t>
            </a:r>
          </a:p>
          <a:p>
            <a:pPr algn="l"/>
            <a:endParaRPr lang="en-US" sz="1800" b="0" i="1" u="none" strike="noStrike" baseline="0" dirty="0">
              <a:latin typeface="TimesNewRomanPS-ItalicMT"/>
            </a:endParaRPr>
          </a:p>
          <a:p>
            <a:pPr algn="l"/>
            <a:r>
              <a:rPr lang="en-US" sz="1800" b="0" i="1" u="none" strike="noStrike" baseline="0" dirty="0">
                <a:latin typeface="TimesNewRomanPS-ItalicMT"/>
              </a:rPr>
              <a:t>Security force assistance</a:t>
            </a:r>
          </a:p>
          <a:p>
            <a:pPr algn="l"/>
            <a:endParaRPr lang="en-US" sz="1800" b="0" i="1" u="none" strike="noStrike" baseline="0" dirty="0">
              <a:latin typeface="TimesNewRomanPS-ItalicMT"/>
            </a:endParaRPr>
          </a:p>
          <a:p>
            <a:pPr algn="l"/>
            <a:r>
              <a:rPr lang="en-US" sz="1800" b="0" i="1" u="none" strike="noStrike" baseline="0" dirty="0">
                <a:latin typeface="TimesNewRomanPS-ItalicMT"/>
              </a:rPr>
              <a:t>Foreign internal defense</a:t>
            </a:r>
          </a:p>
          <a:p>
            <a:pPr algn="l"/>
            <a:endParaRPr lang="en-US" sz="1800" b="0" i="1" u="none" strike="noStrike" baseline="0" dirty="0">
              <a:latin typeface="TimesNewRomanPS-ItalicMT"/>
            </a:endParaRPr>
          </a:p>
          <a:p>
            <a:pPr algn="l"/>
            <a:r>
              <a:rPr lang="en-US" sz="1800" b="1" i="0" u="none" strike="noStrike" baseline="0" dirty="0">
                <a:latin typeface="TimesNewRomanPS-BoldMT"/>
              </a:rPr>
              <a:t>COOPERATION WITH CIVILIAN ORGANIZATIONS – Pg 1-7</a:t>
            </a:r>
            <a:endParaRPr lang="en-US" sz="1800" b="0" i="1" u="none" strike="noStrike" baseline="0" dirty="0">
              <a:latin typeface="TimesNewRomanPS-ItalicMT"/>
            </a:endParaRPr>
          </a:p>
          <a:p>
            <a:pPr algn="l"/>
            <a:endParaRPr lang="en-US" sz="1800" b="0" i="1" u="none" strike="noStrike" baseline="0" dirty="0">
              <a:latin typeface="TimesNewRomanPS-ItalicMT"/>
            </a:endParaRPr>
          </a:p>
          <a:p>
            <a:pPr algn="l"/>
            <a:r>
              <a:rPr lang="en-US" sz="1800" b="0" i="1" u="none" strike="noStrike" baseline="0" dirty="0">
                <a:latin typeface="TimesNewRomanPS-ItalicMT"/>
              </a:rPr>
              <a:t>nongovernmental organization</a:t>
            </a:r>
          </a:p>
          <a:p>
            <a:pPr algn="l"/>
            <a:endParaRPr lang="en-US" sz="1800" b="0" i="1" u="none" strike="noStrike" baseline="0" dirty="0">
              <a:latin typeface="TimesNewRomanPS-ItalicMT"/>
            </a:endParaRPr>
          </a:p>
          <a:p>
            <a:pPr algn="l"/>
            <a:r>
              <a:rPr lang="en-US" sz="1800" b="1" i="0" u="none" strike="noStrike" baseline="0" dirty="0">
                <a:latin typeface="TimesNewRomanPS-BoldMT"/>
              </a:rPr>
              <a:t>MULTINATIONAL OPERATIONS – Pg 1-8</a:t>
            </a:r>
            <a:endParaRPr lang="en-US" sz="1800" b="0" i="1" u="none" strike="noStrike" baseline="0" dirty="0">
              <a:latin typeface="TimesNewRomanPS-ItalicMT"/>
            </a:endParaRPr>
          </a:p>
          <a:p>
            <a:pPr algn="l"/>
            <a:endParaRPr lang="en-US" sz="1800" b="0" i="1" u="none" strike="noStrike" baseline="0" dirty="0">
              <a:latin typeface="TimesNewRomanPS-ItalicMT"/>
            </a:endParaRPr>
          </a:p>
          <a:p>
            <a:pPr algn="l"/>
            <a:r>
              <a:rPr lang="en-US" sz="1800" b="0" i="1" u="none" strike="noStrike" baseline="0" dirty="0">
                <a:latin typeface="TimesNewRomanPS-ItalicMT"/>
              </a:rPr>
              <a:t>Multinational operations </a:t>
            </a:r>
            <a:r>
              <a:rPr lang="en-US" sz="1800" b="0" i="0" u="none" strike="noStrike" baseline="0" dirty="0">
                <a:latin typeface="TimesNewRomanPSMT"/>
              </a:rPr>
              <a:t>is a collective term to describe military actions conducted by forces of two or more nations, usually undertaken within the structure of a coalition or alliance (JP 3-16).</a:t>
            </a:r>
            <a:endParaRPr lang="en-US" sz="1800" b="0" i="1" u="none" strike="noStrike" baseline="0" dirty="0">
              <a:latin typeface="TimesNewRomanPS-ItalicMT"/>
            </a:endParaRPr>
          </a:p>
          <a:p>
            <a:pPr algn="l"/>
            <a:endParaRPr lang="en-US" sz="1800" b="0" i="1" u="none" strike="noStrike" baseline="0" dirty="0">
              <a:latin typeface="TimesNewRomanPS-ItalicMT"/>
            </a:endParaRPr>
          </a:p>
          <a:p>
            <a:pPr algn="l"/>
            <a:r>
              <a:rPr lang="en-US" sz="1800" b="1" i="0" u="none" strike="noStrike" baseline="0" dirty="0">
                <a:latin typeface="TimesNewRomanPS-BoldMT"/>
              </a:rPr>
              <a:t>JOINT OPERATIONS – Pg 1-9</a:t>
            </a:r>
          </a:p>
          <a:p>
            <a:pPr algn="l"/>
            <a:endParaRPr lang="en-US" sz="1800" b="1" i="0" u="none" strike="noStrike" baseline="0" dirty="0">
              <a:latin typeface="TimesNewRomanPS-BoldMT"/>
            </a:endParaRPr>
          </a:p>
          <a:p>
            <a:pPr algn="l"/>
            <a:r>
              <a:rPr lang="en-US" sz="1800" b="0" i="1" u="none" strike="noStrike" baseline="0" dirty="0">
                <a:latin typeface="TimesNewRomanPS-ItalicMT"/>
              </a:rPr>
              <a:t>Joint operations </a:t>
            </a:r>
            <a:r>
              <a:rPr lang="en-US" sz="1800" b="0" i="0" u="none" strike="noStrike" baseline="0" dirty="0">
                <a:latin typeface="TimesNewRomanPSMT"/>
              </a:rPr>
              <a:t>are military actions conducted by joint forces and those Service forces employed in specified command relationships with each other, which</a:t>
            </a:r>
          </a:p>
          <a:p>
            <a:pPr algn="l"/>
            <a:r>
              <a:rPr lang="en-US" sz="1800" b="0" i="0" u="none" strike="noStrike" baseline="0" dirty="0">
                <a:latin typeface="TimesNewRomanPSMT"/>
              </a:rPr>
              <a:t>of themselves, do not establish joint forces (JP 3-0).</a:t>
            </a:r>
            <a:endParaRPr lang="en-US" sz="1800" b="1" i="0" u="none" strike="noStrike" baseline="0" dirty="0">
              <a:latin typeface="TimesNewRomanPS-BoldMT"/>
            </a:endParaRPr>
          </a:p>
          <a:p>
            <a:pPr algn="l"/>
            <a:endParaRPr lang="en-US" sz="1800" b="1" i="0" u="none" strike="noStrike" baseline="0" dirty="0">
              <a:latin typeface="TimesNewRomanPS-BoldMT"/>
            </a:endParaRPr>
          </a:p>
          <a:p>
            <a:pPr algn="l"/>
            <a:endParaRPr lang="en-US" sz="1800" b="1" i="0" u="none" strike="noStrike" baseline="0" dirty="0">
              <a:latin typeface="TimesNewRomanPS-BoldMT"/>
            </a:endParaRPr>
          </a:p>
          <a:p>
            <a:pPr algn="l"/>
            <a:endParaRPr lang="en-US" sz="1800" b="0" i="1" u="none" strike="noStrike" baseline="0" dirty="0">
              <a:latin typeface="TimesNewRomanPS-Italic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18</a:t>
            </a:fld>
            <a:endParaRPr lang="en-US"/>
          </a:p>
        </p:txBody>
      </p:sp>
    </p:spTree>
    <p:extLst>
      <p:ext uri="{BB962C8B-B14F-4D97-AF65-F5344CB8AC3E}">
        <p14:creationId xmlns:p14="http://schemas.microsoft.com/office/powerpoint/2010/main" val="247210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Pg 1-16, Para 1-78</a:t>
            </a:r>
          </a:p>
          <a:p>
            <a:pPr algn="l"/>
            <a:endParaRPr lang="en-US" sz="1800" b="0" i="0" u="none" strike="noStrike" baseline="0" dirty="0">
              <a:latin typeface="TimesNewRomanPSMT"/>
            </a:endParaRPr>
          </a:p>
          <a:p>
            <a:pPr algn="l"/>
            <a:r>
              <a:rPr lang="en-US" sz="1800" b="0" i="0" u="none" strike="noStrike" baseline="0" dirty="0">
                <a:latin typeface="TimesNewRomanPSMT"/>
              </a:rPr>
              <a:t>An </a:t>
            </a:r>
            <a:r>
              <a:rPr lang="en-US" sz="1800" b="0" i="1" u="none" strike="noStrike" baseline="0" dirty="0">
                <a:latin typeface="TimesNewRomanPS-ItalicMT"/>
              </a:rPr>
              <a:t>operational environment </a:t>
            </a:r>
            <a:r>
              <a:rPr lang="en-US" sz="1800" b="0" i="0" u="none" strike="noStrike" baseline="0" dirty="0">
                <a:latin typeface="TimesNewRomanPSMT"/>
              </a:rPr>
              <a:t>is the aggregate of the conditions, circumstances, and influences that affect the employment of capabilities and bear on the decisions of the commander (JP 3-0). </a:t>
            </a:r>
          </a:p>
          <a:p>
            <a:pPr algn="l"/>
            <a:endParaRPr lang="en-US" sz="1800" b="0" i="0" u="none" strike="noStrike" baseline="0" dirty="0">
              <a:latin typeface="TimesNewRomanPSMT"/>
            </a:endParaRPr>
          </a:p>
          <a:p>
            <a:pPr algn="l"/>
            <a:r>
              <a:rPr lang="en-US" sz="1800" b="0" i="0" u="none" strike="noStrike" baseline="0" dirty="0">
                <a:latin typeface="TimesNewRomanPSMT"/>
              </a:rPr>
              <a:t>For Army forces, an operational environment includes portions of the land, maritime, air, space, and cyberspace domains understood through three dimensions (human, physical, and information). </a:t>
            </a:r>
          </a:p>
          <a:p>
            <a:pPr algn="l"/>
            <a:endParaRPr lang="en-US" sz="1800" b="0" i="0" u="none" strike="noStrike" baseline="0" dirty="0">
              <a:latin typeface="TimesNewRomanPSMT"/>
            </a:endParaRPr>
          </a:p>
          <a:p>
            <a:pPr algn="l"/>
            <a:r>
              <a:rPr lang="en-US" sz="1800" b="0" i="0" u="none" strike="noStrike" baseline="0" dirty="0">
                <a:latin typeface="TimesNewRomanPSMT"/>
              </a:rPr>
              <a:t>The land, maritime, air, and space domains are defined by their physical characteristics. Cyberspace, a manmade network of networks, transits and connects the other domains as represented by the dots shown in figure 1-4.</a:t>
            </a:r>
          </a:p>
          <a:p>
            <a:pPr algn="l"/>
            <a:endParaRPr lang="en-US" sz="1800" b="0" i="0" u="none" strike="noStrike" baseline="0" dirty="0">
              <a:latin typeface="TimesNewRomanPSMT"/>
            </a:endParaRPr>
          </a:p>
          <a:p>
            <a:pPr algn="l"/>
            <a:r>
              <a:rPr lang="en-US" sz="1800" b="1" i="1" u="none" strike="noStrike" baseline="0" dirty="0">
                <a:latin typeface="TimesNewRomanPS-BoldItalicMT"/>
              </a:rPr>
              <a:t>Note</a:t>
            </a:r>
            <a:r>
              <a:rPr lang="en-US" sz="1800" b="0" i="0" u="none" strike="noStrike" baseline="0" dirty="0">
                <a:latin typeface="TimesNewRomanPSMT"/>
              </a:rPr>
              <a:t>. Joint doctrine describes the components of an operational environment as the physical areas of the land, maritime, air, and space domains; the information environment (which includes cyberspace); the electromagnetic spectrum; and other factors. (See JP 2-0 and JP 5-0 for more information on describing and analyzing an operational environment from a joint perspective.)</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19</a:t>
            </a:fld>
            <a:endParaRPr lang="en-US"/>
          </a:p>
        </p:txBody>
      </p:sp>
    </p:spTree>
    <p:extLst>
      <p:ext uri="{BB962C8B-B14F-4D97-AF65-F5344CB8AC3E}">
        <p14:creationId xmlns:p14="http://schemas.microsoft.com/office/powerpoint/2010/main" val="227068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ItalicMT"/>
              </a:rPr>
              <a:t>FM 3-0, Pg 1-2, Para 1-9</a:t>
            </a:r>
          </a:p>
          <a:p>
            <a:pPr algn="l"/>
            <a:endParaRPr lang="en-US" sz="1800" b="1" i="1" u="none" strike="noStrike" baseline="0" dirty="0">
              <a:latin typeface="TimesNewRomanPS-BoldItalicMT"/>
            </a:endParaRPr>
          </a:p>
          <a:p>
            <a:pPr algn="l"/>
            <a:r>
              <a:rPr lang="en-US" sz="1800" b="1" i="1" u="none" strike="noStrike" baseline="0" dirty="0">
                <a:latin typeface="TimesNewRomanPS-BoldItalicMT"/>
              </a:rPr>
              <a:t>Multidomain operations </a:t>
            </a:r>
            <a:r>
              <a:rPr lang="en-US" sz="1800" b="1" i="0" u="none" strike="noStrike" baseline="0" dirty="0">
                <a:latin typeface="TimesNewRomanPS-BoldMT"/>
              </a:rPr>
              <a:t>are the combined arms employment of joint and Army capabilities to create and exploit relative advantages that achieve objectives, defeat enemy forces, and consolidate gains on behalf of joint force commanders.</a:t>
            </a:r>
          </a:p>
          <a:p>
            <a:pPr algn="l"/>
            <a:endParaRPr lang="en-US" sz="1800" b="1" i="0" u="none" strike="noStrike" baseline="0" dirty="0">
              <a:latin typeface="TimesNewRomanPS-BoldMT"/>
            </a:endParaRPr>
          </a:p>
          <a:p>
            <a:pPr algn="l"/>
            <a:r>
              <a:rPr lang="en-US" sz="1800" b="0" i="0" u="none" strike="noStrike" baseline="0" dirty="0">
                <a:latin typeface="TimesNewRomanPSMT"/>
              </a:rPr>
              <a:t>Employing Army and joint capabilities makes use of all available combat power from each domain to accomplish missions at least cost. </a:t>
            </a:r>
          </a:p>
          <a:p>
            <a:pPr algn="l"/>
            <a:endParaRPr lang="en-US" sz="1800" b="0" i="0" u="none" strike="noStrike" baseline="0" dirty="0">
              <a:latin typeface="TimesNewRomanPSMT"/>
            </a:endParaRPr>
          </a:p>
          <a:p>
            <a:pPr algn="l"/>
            <a:r>
              <a:rPr lang="en-US" sz="1800" b="0" i="0" u="none" strike="noStrike" baseline="0" dirty="0">
                <a:latin typeface="TimesNewRomanPSMT"/>
              </a:rPr>
              <a:t>Multidomain operations are the Army’s contribution to joint campaigns, spanning the competition continuum. </a:t>
            </a:r>
          </a:p>
          <a:p>
            <a:pPr algn="l"/>
            <a:endParaRPr lang="en-US" sz="1800" b="0" i="0" u="none" strike="noStrike" baseline="0" dirty="0">
              <a:latin typeface="TimesNewRomanPSMT"/>
            </a:endParaRPr>
          </a:p>
          <a:p>
            <a:pPr algn="l"/>
            <a:r>
              <a:rPr lang="en-US" sz="1800" b="0" i="0" u="none" strike="noStrike" baseline="0" dirty="0">
                <a:latin typeface="TimesNewRomanPSMT"/>
              </a:rPr>
              <a:t>Below the threshold of armed conflict, multidomain operations are how Army forces accrue advantages and demonstrate readiness</a:t>
            </a:r>
          </a:p>
          <a:p>
            <a:pPr algn="l"/>
            <a:r>
              <a:rPr lang="en-US" sz="1800" b="0" i="0" u="none" strike="noStrike" baseline="0" dirty="0">
                <a:latin typeface="TimesNewRomanPSMT"/>
              </a:rPr>
              <a:t>for conflict, deterring adversaries while assuring allies and partners. </a:t>
            </a:r>
          </a:p>
          <a:p>
            <a:pPr algn="l"/>
            <a:endParaRPr lang="en-US" sz="1800" b="0" i="0" u="none" strike="noStrike" baseline="0" dirty="0">
              <a:latin typeface="TimesNewRomanPSMT"/>
            </a:endParaRPr>
          </a:p>
          <a:p>
            <a:pPr algn="l"/>
            <a:r>
              <a:rPr lang="en-US" sz="1800" b="0" i="0" u="none" strike="noStrike" baseline="0" dirty="0">
                <a:latin typeface="TimesNewRomanPSMT"/>
              </a:rPr>
              <a:t>During conflict, they are how Army forces close with and destroy the enemy, defeat enemy formations, seize critical terrain, and control</a:t>
            </a:r>
          </a:p>
          <a:p>
            <a:pPr algn="l"/>
            <a:r>
              <a:rPr lang="en-US" sz="1800" b="0" i="0" u="none" strike="noStrike" baseline="0" dirty="0">
                <a:latin typeface="TimesNewRomanPSMT"/>
              </a:rPr>
              <a:t>populations and resources to deliver sustainable political outcomes.</a:t>
            </a:r>
          </a:p>
          <a:p>
            <a:pPr algn="l"/>
            <a:endParaRPr lang="en-US" sz="1800" b="0" i="0" u="none" strike="noStrike" baseline="0" dirty="0">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u="none" strike="noStrike" baseline="0" dirty="0">
                <a:latin typeface="TimesNewRomanPS-BoldItalicMT"/>
              </a:rPr>
              <a:t>FM 3-0, Pg 1-3, Para 1-14</a:t>
            </a:r>
          </a:p>
          <a:p>
            <a:pPr algn="l"/>
            <a:endParaRPr lang="en-US" sz="1800" b="0" i="0" u="none" strike="noStrike" baseline="0" dirty="0">
              <a:latin typeface="TimesNewRomanPSMT"/>
            </a:endParaRPr>
          </a:p>
          <a:p>
            <a:pPr algn="l"/>
            <a:r>
              <a:rPr lang="en-US" sz="1800" b="0" i="0" u="none" strike="noStrike" baseline="0" dirty="0">
                <a:latin typeface="TimesNewRomanPSMT"/>
              </a:rPr>
              <a:t>Multidomain operations fracture the coherence of threat operational approaches by destroying, dislocating, isolating, and disintegrating their interdependent systems and formations, and exploiting the opportunities these disruptions provide to defeat enemy forces in detail.</a:t>
            </a:r>
          </a:p>
          <a:p>
            <a:pPr algn="l"/>
            <a:endParaRPr lang="en-US" sz="1800" b="0" i="0" u="none" strike="noStrike" baseline="0" dirty="0">
              <a:latin typeface="TimesNewRomanPSMT"/>
            </a:endParaRPr>
          </a:p>
          <a:p>
            <a:pPr algn="l"/>
            <a:r>
              <a:rPr lang="en-US" sz="1800" b="1" i="0" u="none" strike="noStrike" baseline="0" dirty="0">
                <a:latin typeface="TimesNewRomanPSMT"/>
              </a:rPr>
              <a:t>Land Domain, Pg 1-18, para 1-83 thru 1-87</a:t>
            </a:r>
          </a:p>
          <a:p>
            <a:pPr algn="l"/>
            <a:endParaRPr lang="en-US" sz="1800" b="0" i="0" u="none" strike="noStrike" baseline="0" dirty="0">
              <a:latin typeface="TimesNewRomanPSMT"/>
            </a:endParaRPr>
          </a:p>
          <a:p>
            <a:pPr algn="l"/>
            <a:r>
              <a:rPr lang="en-US" sz="1800" b="0" i="0" u="none" strike="noStrike" baseline="0" dirty="0">
                <a:latin typeface="TimesNewRomanPSMT"/>
              </a:rPr>
              <a:t>Variations in climate, terrain, and the diversity of populations have a far greater impact on operations in the land domain than in any other domain.</a:t>
            </a:r>
          </a:p>
          <a:p>
            <a:pPr algn="l"/>
            <a:endParaRPr lang="en-US" sz="1800" b="0" i="0" u="none" strike="noStrike" baseline="0" dirty="0">
              <a:latin typeface="TimesNewRomanPSMT"/>
            </a:endParaRPr>
          </a:p>
          <a:p>
            <a:pPr algn="l"/>
            <a:r>
              <a:rPr lang="en-US" sz="1800" b="0" i="0" u="none" strike="noStrike" baseline="0" dirty="0">
                <a:latin typeface="TimesNewRomanPSMT"/>
              </a:rPr>
              <a:t>The most distinguishing characteristic of the land domain is the human dimension. </a:t>
            </a:r>
          </a:p>
          <a:p>
            <a:pPr algn="l"/>
            <a:endParaRPr lang="en-US" sz="1800" b="0" i="0" u="none" strike="noStrike" baseline="0" dirty="0">
              <a:latin typeface="TimesNewRomanPSMT"/>
            </a:endParaRPr>
          </a:p>
          <a:p>
            <a:pPr algn="l"/>
            <a:r>
              <a:rPr lang="en-US" sz="1800" b="0" i="0" u="none" strike="noStrike" baseline="0" dirty="0">
                <a:latin typeface="TimesNewRomanPSMT"/>
              </a:rPr>
              <a:t>Humans transit the maritime, air, and space domains, but they ultimately live, make political decisions, and seek conflict resolution on land.</a:t>
            </a:r>
          </a:p>
          <a:p>
            <a:pPr algn="l"/>
            <a:endParaRPr lang="en-US" sz="1800" b="0" i="0" u="none" strike="noStrike" baseline="0" dirty="0">
              <a:latin typeface="TimesNewRomanPSMT"/>
            </a:endParaRPr>
          </a:p>
          <a:p>
            <a:pPr algn="l"/>
            <a:r>
              <a:rPr lang="en-US" sz="1800" b="1" i="0" u="none" strike="noStrike" baseline="0" dirty="0">
                <a:latin typeface="TimesNewRomanPSMT"/>
              </a:rPr>
              <a:t>Air Domain, Pg 1-19 thru 1-20, Para 1-93 thru 1-96</a:t>
            </a:r>
          </a:p>
          <a:p>
            <a:pPr algn="l"/>
            <a:endParaRPr lang="en-US" sz="1800" b="1" i="0" u="none" strike="noStrike" baseline="0" dirty="0">
              <a:latin typeface="TimesNewRomanPSMT"/>
            </a:endParaRPr>
          </a:p>
          <a:p>
            <a:pPr algn="l"/>
            <a:r>
              <a:rPr lang="en-US" sz="1800" b="0" i="0" u="none" strike="noStrike" baseline="0" dirty="0">
                <a:latin typeface="TimesNewRomanPSMT"/>
              </a:rPr>
              <a:t>Control of the air and control of the land are often interdependent requirements for successful campaigns and operations. </a:t>
            </a:r>
          </a:p>
          <a:p>
            <a:pPr algn="l"/>
            <a:endParaRPr lang="en-US" sz="1800" b="0" i="0" u="none" strike="noStrike" baseline="0" dirty="0">
              <a:latin typeface="TimesNewRomanPSMT"/>
            </a:endParaRPr>
          </a:p>
          <a:p>
            <a:pPr algn="l"/>
            <a:r>
              <a:rPr lang="en-US" sz="1800" b="0" i="0" u="none" strike="noStrike" baseline="0" dirty="0">
                <a:latin typeface="TimesNewRomanPSMT"/>
              </a:rPr>
              <a:t>Control of the air provides a significant advantage when attacking strategically valuable targets at long ranges. </a:t>
            </a:r>
          </a:p>
          <a:p>
            <a:pPr algn="l"/>
            <a:endParaRPr lang="en-US" sz="1800" b="0" i="0" u="none" strike="noStrike" baseline="0" dirty="0">
              <a:latin typeface="TimesNewRomanPSMT"/>
            </a:endParaRPr>
          </a:p>
          <a:p>
            <a:pPr algn="l"/>
            <a:r>
              <a:rPr lang="en-US" sz="1800" b="0" i="0" u="none" strike="noStrike" baseline="0" dirty="0">
                <a:latin typeface="TimesNewRomanPSMT"/>
              </a:rPr>
              <a:t>However, control of the land is necessary for operating secure airfields and protecting other key terrain that enables air operations. </a:t>
            </a:r>
          </a:p>
          <a:p>
            <a:pPr algn="l"/>
            <a:endParaRPr lang="en-US" sz="1800" b="0" i="0" u="none" strike="noStrike" baseline="0" dirty="0">
              <a:latin typeface="TimesNewRomanPSMT"/>
            </a:endParaRPr>
          </a:p>
          <a:p>
            <a:pPr algn="l"/>
            <a:r>
              <a:rPr lang="en-US" sz="1800" b="0" i="0" u="none" strike="noStrike" baseline="0" dirty="0">
                <a:latin typeface="TimesNewRomanPSMT"/>
              </a:rPr>
              <a:t>The desired degree of control of the air may vary geographically and over time from no control, to parity, to local air superiority, to air supremacy, all</a:t>
            </a:r>
          </a:p>
          <a:p>
            <a:pPr algn="l"/>
            <a:r>
              <a:rPr lang="en-US" sz="1800" b="0" i="0" u="none" strike="noStrike" baseline="0" dirty="0">
                <a:latin typeface="TimesNewRomanPSMT"/>
              </a:rPr>
              <a:t>depending upon the situation and the JFC’s approved concept of operations.</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Maritime Domain, Pg 1-19, Para 1-88 thru 1-92</a:t>
            </a:r>
          </a:p>
          <a:p>
            <a:pPr algn="l"/>
            <a:endParaRPr lang="en-US" sz="1800" b="1" i="0" u="none" strike="noStrike" baseline="0" dirty="0">
              <a:latin typeface="TimesNewRomanPSMT"/>
            </a:endParaRPr>
          </a:p>
          <a:p>
            <a:pPr algn="l"/>
            <a:r>
              <a:rPr lang="en-US" sz="1800" b="0" i="0" u="none" strike="noStrike" baseline="0" dirty="0">
                <a:latin typeface="TimesNewRomanPSMT"/>
              </a:rPr>
              <a:t>It overlaps with the land domain in the seaward segment of the littoral.</a:t>
            </a:r>
          </a:p>
          <a:p>
            <a:pPr algn="l"/>
            <a:endParaRPr lang="en-US" sz="1800" b="0" i="0" u="none" strike="noStrike" baseline="0" dirty="0">
              <a:latin typeface="TimesNewRomanPSMT"/>
            </a:endParaRPr>
          </a:p>
          <a:p>
            <a:pPr algn="l"/>
            <a:r>
              <a:rPr lang="en-US" sz="1800" b="0" i="0" u="none" strike="noStrike" baseline="0" dirty="0">
                <a:latin typeface="TimesNewRomanPSMT"/>
              </a:rPr>
              <a:t>Maritime capability may be viewed as global, regional, territorial, coastal, and self-defense forces. Only a few navies are capable of sustained employment far from their countries’ shores. However, whether or not their navies are capable of global power projection, most maritime nations also maintain air forces capable</a:t>
            </a:r>
          </a:p>
          <a:p>
            <a:pPr algn="l"/>
            <a:r>
              <a:rPr lang="en-US" sz="1800" b="0" i="0" u="none" strike="noStrike" baseline="0" dirty="0">
                <a:latin typeface="TimesNewRomanPSMT"/>
              </a:rPr>
              <a:t>of conducting operations over the adjacent maritime domain. This air capability, combined with land-based long-range fires, greatly impacts operations in the maritime domain. </a:t>
            </a:r>
          </a:p>
          <a:p>
            <a:pPr algn="l"/>
            <a:endParaRPr lang="en-US" sz="1800" b="0" i="0" u="none" strike="noStrike" baseline="0" dirty="0">
              <a:latin typeface="TimesNewRomanPSMT"/>
            </a:endParaRPr>
          </a:p>
          <a:p>
            <a:pPr algn="l"/>
            <a:r>
              <a:rPr lang="en-US" sz="1800" b="0" i="0" u="none" strike="noStrike" baseline="0" dirty="0">
                <a:latin typeface="TimesNewRomanPSMT"/>
              </a:rPr>
              <a:t>1-89. The Navy and its partners employ five functions in a combined arms approach to provide a unique relative advantage for the joint force. These functions are deterrence, operational access, sea control, power projection, and maritime security.</a:t>
            </a:r>
          </a:p>
          <a:p>
            <a:pPr algn="l"/>
            <a:endParaRPr lang="en-US" sz="1800" b="0" i="0" u="none" strike="noStrike" baseline="0" dirty="0">
              <a:latin typeface="TimesNewRomanPSMT"/>
            </a:endParaRPr>
          </a:p>
          <a:p>
            <a:pPr algn="l"/>
            <a:r>
              <a:rPr lang="en-US" sz="1800" b="0" i="0" u="none" strike="noStrike" baseline="0" dirty="0">
                <a:latin typeface="TimesNewRomanPSMT"/>
              </a:rPr>
              <a:t>1-90. Maritime forces move strategic fires capabilities globally, conceal strategic capabilities below the surface of the ocean, transport personnel and equipment over vast distances, and sustain maritime operations for long periods. Maritime forces depend on or require support from the joint force to—</a:t>
            </a:r>
          </a:p>
          <a:p>
            <a:pPr algn="l"/>
            <a:r>
              <a:rPr lang="en-US" sz="1800" b="0" i="0" u="none" strike="noStrike" baseline="0" dirty="0">
                <a:latin typeface="Wingdings-Regular"/>
              </a:rPr>
              <a:t>􀁺 </a:t>
            </a:r>
            <a:r>
              <a:rPr lang="en-US" sz="1800" b="0" i="0" u="none" strike="noStrike" baseline="0" dirty="0">
                <a:latin typeface="TimesNewRomanPSMT"/>
              </a:rPr>
              <a:t>Protect maritime capabilities from enemy interdiction.</a:t>
            </a:r>
          </a:p>
          <a:p>
            <a:pPr algn="l"/>
            <a:r>
              <a:rPr lang="en-US" sz="1800" b="0" i="0" u="none" strike="noStrike" baseline="0" dirty="0">
                <a:latin typeface="Wingdings-Regular"/>
              </a:rPr>
              <a:t>􀁺 </a:t>
            </a:r>
            <a:r>
              <a:rPr lang="en-US" sz="1800" b="0" i="0" u="none" strike="noStrike" baseline="0" dirty="0">
                <a:latin typeface="TimesNewRomanPSMT"/>
              </a:rPr>
              <a:t>Protect ports.</a:t>
            </a:r>
          </a:p>
          <a:p>
            <a:pPr algn="l"/>
            <a:r>
              <a:rPr lang="en-US" sz="1800" b="0" i="0" u="none" strike="noStrike" baseline="0" dirty="0">
                <a:latin typeface="Wingdings-Regular"/>
              </a:rPr>
              <a:t>􀁺 </a:t>
            </a:r>
            <a:r>
              <a:rPr lang="en-US" sz="1800" b="0" i="0" u="none" strike="noStrike" baseline="0" dirty="0">
                <a:latin typeface="TimesNewRomanPSMT"/>
              </a:rPr>
              <a:t>Secure geographic choke points.</a:t>
            </a:r>
          </a:p>
          <a:p>
            <a:pPr algn="l"/>
            <a:r>
              <a:rPr lang="en-US" sz="1800" b="0" i="0" u="none" strike="noStrike" baseline="0" dirty="0">
                <a:latin typeface="Wingdings-Regular"/>
              </a:rPr>
              <a:t>􀁺 </a:t>
            </a:r>
            <a:r>
              <a:rPr lang="en-US" sz="1800" b="0" i="0" u="none" strike="noStrike" baseline="0" dirty="0">
                <a:latin typeface="TimesNewRomanPSMT"/>
              </a:rPr>
              <a:t>Influence populations.</a:t>
            </a:r>
          </a:p>
          <a:p>
            <a:pPr algn="l"/>
            <a:r>
              <a:rPr lang="en-US" sz="1800" b="0" i="0" u="none" strike="noStrike" baseline="0" dirty="0">
                <a:latin typeface="Wingdings-Regular"/>
              </a:rPr>
              <a:t>􀁺 </a:t>
            </a:r>
            <a:r>
              <a:rPr lang="en-US" sz="1800" b="0" i="0" u="none" strike="noStrike" baseline="0" dirty="0">
                <a:latin typeface="TimesNewRomanPSMT"/>
              </a:rPr>
              <a:t>Mitigate long timelines associated with maritime movement.</a:t>
            </a:r>
          </a:p>
          <a:p>
            <a:pPr algn="l"/>
            <a:r>
              <a:rPr lang="en-US" sz="1800" b="0" i="0" u="none" strike="noStrike" baseline="0" dirty="0">
                <a:latin typeface="Wingdings-Regular"/>
              </a:rPr>
              <a:t>􀁺 </a:t>
            </a:r>
            <a:r>
              <a:rPr lang="en-US" sz="1800" b="0" i="0" u="none" strike="noStrike" baseline="0" dirty="0">
                <a:latin typeface="TimesNewRomanPSMT"/>
              </a:rPr>
              <a:t>Compensate for the limited number of available maritime platforms.</a:t>
            </a:r>
          </a:p>
          <a:p>
            <a:pPr algn="l"/>
            <a:r>
              <a:rPr lang="en-US" sz="1800" b="0" i="0" u="none" strike="noStrike" baseline="0" dirty="0">
                <a:latin typeface="Wingdings-Regular"/>
              </a:rPr>
              <a:t>􀁺 </a:t>
            </a:r>
            <a:r>
              <a:rPr lang="en-US" sz="1800" b="0" i="0" u="none" strike="noStrike" baseline="0" dirty="0">
                <a:latin typeface="TimesNewRomanPSMT"/>
              </a:rPr>
              <a:t>Mitigate the inability to replace ships lost during a conflict.</a:t>
            </a:r>
          </a:p>
          <a:p>
            <a:pPr algn="l"/>
            <a:endParaRPr lang="en-US" sz="1800" b="0" i="0" u="none" strike="noStrike" baseline="0" dirty="0">
              <a:latin typeface="TimesNewRomanPSMT"/>
            </a:endParaRPr>
          </a:p>
          <a:p>
            <a:pPr algn="l"/>
            <a:r>
              <a:rPr lang="en-US" sz="1800" b="0" i="0" u="none" strike="noStrike" baseline="0" dirty="0">
                <a:latin typeface="TimesNewRomanPSMT"/>
              </a:rPr>
              <a:t>1-91. Army forces rely on maritime capabilities for deployment and sustainment. Additionally, maritime fires and AMD complement and reinforce land-based systems. Army forces assist maritime forces with sea control, projecting power ashore to neutralize threats or control terrain in the landward portion of the littorals. Army long-range fires, attack aviation, AMD, and cyberspace capabilities contribute to local and regional maritime superiority.</a:t>
            </a:r>
          </a:p>
          <a:p>
            <a:pPr algn="l"/>
            <a:endParaRPr lang="en-US" sz="1800" b="0" i="0" u="none" strike="noStrike" baseline="0" dirty="0">
              <a:latin typeface="TimesNewRomanPSMT"/>
            </a:endParaRPr>
          </a:p>
          <a:p>
            <a:pPr algn="l"/>
            <a:r>
              <a:rPr lang="en-US" sz="1800" b="0" i="0" u="none" strike="noStrike" baseline="0" dirty="0">
                <a:latin typeface="TimesNewRomanPSMT"/>
              </a:rPr>
              <a:t>1-92. For </a:t>
            </a:r>
            <a:r>
              <a:rPr lang="en-US" sz="1800" b="0" i="0" u="none" strike="noStrike" baseline="0" dirty="0" err="1">
                <a:latin typeface="TimesNewRomanPSMT"/>
              </a:rPr>
              <a:t>intratheater</a:t>
            </a:r>
            <a:r>
              <a:rPr lang="en-US" sz="1800" b="0" i="0" u="none" strike="noStrike" baseline="0" dirty="0">
                <a:latin typeface="TimesNewRomanPSMT"/>
              </a:rPr>
              <a:t> operations, Army watercraft provide a capability to move maneuver formations and sustain operations in a maritime environment. Army watercraft systems support joint and combined </a:t>
            </a:r>
            <a:r>
              <a:rPr lang="en-US" sz="1800" b="0" i="0" u="none" strike="noStrike" baseline="0" dirty="0" err="1">
                <a:latin typeface="TimesNewRomanPSMT"/>
              </a:rPr>
              <a:t>seabasing</a:t>
            </a:r>
            <a:r>
              <a:rPr lang="en-US" sz="1800" b="0" i="0" u="none" strike="noStrike" baseline="0" dirty="0">
                <a:latin typeface="TimesNewRomanPSMT"/>
              </a:rPr>
              <a:t> and joint logistics over-the-shore (JLOTS). In some circumstances, Army watercraft capabilities can mitigate enemy </a:t>
            </a:r>
            <a:r>
              <a:rPr lang="en-US" sz="1800" b="0" i="0" u="none" strike="noStrike" baseline="0" dirty="0" err="1">
                <a:latin typeface="TimesNewRomanPSMT"/>
              </a:rPr>
              <a:t>antiaccess</a:t>
            </a:r>
            <a:r>
              <a:rPr lang="en-US" sz="1800" b="0" i="0" u="none" strike="noStrike" baseline="0" dirty="0">
                <a:latin typeface="TimesNewRomanPSMT"/>
              </a:rPr>
              <a:t> (A2) or area denial (AD) approaches by providing access to shallow coastal waters, rivers, and narrow inland waterways where mature  ports or road networks are unavailable. (See JP 3-32 for information on joint maritime operations.)</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Space Domain, Pg 1-20, Para 1-97 thru 1-100</a:t>
            </a:r>
          </a:p>
          <a:p>
            <a:pPr algn="l"/>
            <a:endParaRPr lang="en-US" sz="1800" b="1" i="0" u="none" strike="noStrike" baseline="0" dirty="0">
              <a:latin typeface="TimesNewRomanPSMT"/>
            </a:endParaRPr>
          </a:p>
          <a:p>
            <a:pPr algn="l"/>
            <a:r>
              <a:rPr lang="en-US" sz="1800" b="0" i="0" u="none" strike="noStrike" baseline="0" dirty="0">
                <a:latin typeface="TimesNewRomanPSMT"/>
              </a:rPr>
              <a:t>1-97. </a:t>
            </a:r>
            <a:r>
              <a:rPr lang="en-US" sz="1800" b="1" i="0" u="none" strike="noStrike" baseline="0" dirty="0">
                <a:latin typeface="TimesNewRomanPS-BoldMT"/>
              </a:rPr>
              <a:t>The </a:t>
            </a:r>
            <a:r>
              <a:rPr lang="en-US" sz="1800" b="1" i="1" u="none" strike="noStrike" baseline="0" dirty="0">
                <a:latin typeface="TimesNewRomanPS-BoldItalicMT"/>
              </a:rPr>
              <a:t>space domain </a:t>
            </a:r>
            <a:r>
              <a:rPr lang="en-US" sz="1800" b="1" i="0" u="none" strike="noStrike" baseline="0" dirty="0">
                <a:latin typeface="TimesNewRomanPS-BoldMT"/>
              </a:rPr>
              <a:t>is the area above the altitude where atmospheric effects on airborne objects become negligible. </a:t>
            </a:r>
          </a:p>
          <a:p>
            <a:pPr algn="l"/>
            <a:endParaRPr lang="en-US" sz="1800" b="1" i="0" u="none" strike="noStrike" baseline="0" dirty="0">
              <a:latin typeface="TimesNewRomanPS-BoldMT"/>
            </a:endParaRPr>
          </a:p>
          <a:p>
            <a:pPr algn="l"/>
            <a:r>
              <a:rPr lang="en-US" sz="1800" b="0" i="0" u="none" strike="noStrike" baseline="0" dirty="0">
                <a:latin typeface="TimesNewRomanPSMT"/>
              </a:rPr>
              <a:t>Like the air, land, and maritime domains, space is a physical domain in which military, civil, and commercial activities are conducted. The U.S. Space Command (known as USSPACECOM) has an area of responsibility that surrounds the earth at altitudes equal to, or greater than, 100 kilometers (54 nautical miles) above mean sea level. It has responsibility for planning and execution of global space operations, activities, and missions.</a:t>
            </a:r>
          </a:p>
          <a:p>
            <a:pPr algn="l"/>
            <a:endParaRPr lang="en-US" sz="1800" b="0" i="0" u="none" strike="noStrike" baseline="0" dirty="0">
              <a:latin typeface="TimesNewRomanPSMT"/>
            </a:endParaRPr>
          </a:p>
          <a:p>
            <a:pPr algn="l"/>
            <a:r>
              <a:rPr lang="en-US" sz="1800" b="0" i="0" u="none" strike="noStrike" baseline="0" dirty="0">
                <a:latin typeface="TimesNewRomanPSMT"/>
              </a:rPr>
              <a:t>1-98. Proliferation of advanced space technology provides access to space-enabled technologies to a global audience. Some adversaries have their own space capabilities, while commercially available systems allow almost universal access to some level of space-enabled capability with military applications.</a:t>
            </a:r>
          </a:p>
          <a:p>
            <a:pPr algn="l"/>
            <a:endParaRPr lang="en-US" sz="1800" b="0" i="0" u="none" strike="noStrike" baseline="0" dirty="0">
              <a:latin typeface="TimesNewRomanPSMT"/>
            </a:endParaRPr>
          </a:p>
          <a:p>
            <a:pPr algn="l"/>
            <a:r>
              <a:rPr lang="en-US" sz="1800" b="0" i="0" u="none" strike="noStrike" baseline="0" dirty="0">
                <a:latin typeface="TimesNewRomanPSMT"/>
              </a:rPr>
              <a:t>1-99. Space capabilities provide information collection; early warning; target acquisition; electromagnetic warfare; environmental monitoring; satellite-based communications; and positioning, navigation, and timing information for ground forces. Activities in the space domain enable freedom of action for operations in all other domains, and operations in the other domains can create effects in and through the space domain.</a:t>
            </a:r>
          </a:p>
          <a:p>
            <a:pPr algn="l"/>
            <a:endParaRPr lang="en-US" sz="1800" b="0" i="0" u="none" strike="noStrike" baseline="0" dirty="0">
              <a:latin typeface="TimesNewRomanPSMT"/>
            </a:endParaRPr>
          </a:p>
          <a:p>
            <a:pPr algn="l"/>
            <a:r>
              <a:rPr lang="en-US" sz="1800" b="0" i="0" u="none" strike="noStrike" baseline="0" dirty="0">
                <a:latin typeface="TimesNewRomanPSMT"/>
              </a:rPr>
              <a:t>1-100. Army forces rely on space-based capabilities to enable each warfighting function and effectively conduct operations. Commanders and staffs require an understanding of space capabilities and their effects and the ability to coordinate activities between involved agencies and organizations. Commanders cannot</a:t>
            </a:r>
          </a:p>
          <a:p>
            <a:pPr algn="l"/>
            <a:r>
              <a:rPr lang="en-US" sz="1800" b="0" i="0" u="none" strike="noStrike" baseline="0" dirty="0">
                <a:latin typeface="TimesNewRomanPSMT"/>
              </a:rPr>
              <a:t>assume that U.S. forces will have unconstrained use of space-based capabilities, including data communications. Therefore, Army forces must be prepared to operate under the conditions of a denied, degraded, and disrupted space domain. (See FM 3-14 for doctrine on Army space operations.)</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Cyberspace Domain, Pg 1-20, Para 1-101thru 1-105 </a:t>
            </a:r>
          </a:p>
          <a:p>
            <a:pPr algn="l"/>
            <a:endParaRPr lang="en-US" sz="1800" b="0" i="0" u="none" strike="noStrike" baseline="0" dirty="0">
              <a:latin typeface="TimesNewRomanPSMT"/>
            </a:endParaRPr>
          </a:p>
          <a:p>
            <a:pPr algn="l"/>
            <a:r>
              <a:rPr lang="en-US" sz="1800" b="0" i="0" u="none" strike="noStrike" baseline="0" dirty="0">
                <a:latin typeface="TimesNewRomanPSMT"/>
              </a:rPr>
              <a:t>Cyberspace is an extensive and complex global network of wired and wireless links connecting nodes that permeate every domain. Cyberspace networks cross geographic and political boundaries to connect individuals, organizations, and systems around the world. Cyberspace allows interactivity among</a:t>
            </a:r>
          </a:p>
          <a:p>
            <a:pPr algn="l"/>
            <a:r>
              <a:rPr lang="en-US" sz="1800" b="0" i="0" u="none" strike="noStrike" baseline="0" dirty="0">
                <a:latin typeface="TimesNewRomanPSMT"/>
              </a:rPr>
              <a:t>individuals, groups, organizations, and nation-states. Friendly, enemy, adversary, and host-nation networks, communications systems, computers, cellular phone systems, social media, and technical infrastructures are all part of cyberspace. Cyberspace is congested, contested, and critical to successful operations.</a:t>
            </a:r>
          </a:p>
          <a:p>
            <a:pPr algn="l"/>
            <a:endParaRPr lang="en-US" sz="1800" b="0" i="0" u="none" strike="noStrike" baseline="0" dirty="0">
              <a:latin typeface="TimesNewRomanPSMT"/>
            </a:endParaRPr>
          </a:p>
          <a:p>
            <a:pPr algn="l"/>
            <a:r>
              <a:rPr lang="en-US" sz="1800" b="0" i="0" u="none" strike="noStrike" baseline="0" dirty="0">
                <a:latin typeface="TimesNewRomanPSMT"/>
              </a:rPr>
              <a:t>1-102. Cyberspace is dependent on the land, maritime, air, and space domains. Cyberspace operations use links and nodes located in these domains and perform functions to gain access and create effects first in cyberspace and then, as needed, in the other domains. Virtually all space operations depend on cyberspace,</a:t>
            </a:r>
          </a:p>
          <a:p>
            <a:pPr algn="l"/>
            <a:r>
              <a:rPr lang="en-US" sz="1800" b="0" i="0" u="none" strike="noStrike" baseline="0" dirty="0">
                <a:latin typeface="TimesNewRomanPSMT"/>
              </a:rPr>
              <a:t>and a critical portion of cyberspace bandwidth can only be provided via space operations. These interrelationships are important considerations during planning.</a:t>
            </a:r>
          </a:p>
          <a:p>
            <a:pPr algn="l"/>
            <a:endParaRPr lang="en-US" sz="1800" b="0" i="0" u="none" strike="noStrike" baseline="0" dirty="0">
              <a:latin typeface="TimesNewRomanPSMT"/>
            </a:endParaRPr>
          </a:p>
          <a:p>
            <a:pPr algn="l"/>
            <a:r>
              <a:rPr lang="en-US" sz="1800" b="0" i="0" u="none" strike="noStrike" baseline="0" dirty="0">
                <a:latin typeface="TimesNewRomanPSMT"/>
              </a:rPr>
              <a:t>1-103. Army forces conduct cyberspace operations and supporting activities as part of both Army and joint operations. Because cyberspace is a global communications and data-sharing medium, it is inherently joint, interorganizational, multinational, and often a shared resource, with signal and intelligence organizations maintaining significant equities.</a:t>
            </a:r>
          </a:p>
          <a:p>
            <a:pPr algn="l"/>
            <a:endParaRPr lang="en-US" sz="1800" b="0" i="0" u="none" strike="noStrike" baseline="0" dirty="0">
              <a:latin typeface="TimesNewRomanPSMT"/>
            </a:endParaRPr>
          </a:p>
          <a:p>
            <a:pPr algn="l"/>
            <a:r>
              <a:rPr lang="en-US" sz="1800" b="0" i="0" u="none" strike="noStrike" baseline="0" dirty="0">
                <a:latin typeface="TimesNewRomanPSMT"/>
              </a:rPr>
              <a:t>1-104. Commanders can use cyberspace and electromagnetic warfare capabilities to gain situational awareness and understanding of the enemy through reconnaissance and sensing activities. These reconnaissance and sensing activities augment and enhance the understanding a commander gains from other</a:t>
            </a:r>
          </a:p>
          <a:p>
            <a:pPr algn="l"/>
            <a:r>
              <a:rPr lang="en-US" sz="1800" b="0" i="0" u="none" strike="noStrike" baseline="0" dirty="0">
                <a:latin typeface="TimesNewRomanPSMT"/>
              </a:rPr>
              <a:t>forms of information collection and intelligence processes. </a:t>
            </a:r>
          </a:p>
          <a:p>
            <a:pPr algn="l"/>
            <a:endParaRPr lang="en-US" sz="1800" b="0" i="0" u="none" strike="noStrike" baseline="0" dirty="0">
              <a:latin typeface="TimesNewRomanPSMT"/>
            </a:endParaRPr>
          </a:p>
          <a:p>
            <a:pPr algn="l"/>
            <a:r>
              <a:rPr lang="en-US" sz="1800" b="0" i="0" u="none" strike="noStrike" baseline="0" dirty="0">
                <a:latin typeface="TimesNewRomanPSMT"/>
              </a:rPr>
              <a:t>Cyberspace and electromagnetic warfare capabilities enable decision making and protect friendly information. They are a significant means for</a:t>
            </a:r>
          </a:p>
          <a:p>
            <a:pPr algn="l"/>
            <a:r>
              <a:rPr lang="en-US" sz="1800" b="0" i="0" u="none" strike="noStrike" baseline="0" dirty="0">
                <a:latin typeface="TimesNewRomanPSMT"/>
              </a:rPr>
              <a:t>informing and influencing audiences.</a:t>
            </a:r>
          </a:p>
          <a:p>
            <a:pPr algn="l"/>
            <a:endParaRPr lang="en-US" sz="1800" b="0" i="0" u="none" strike="noStrike" baseline="0" dirty="0">
              <a:latin typeface="TimesNewRomanPSMT"/>
            </a:endParaRPr>
          </a:p>
          <a:p>
            <a:pPr algn="l"/>
            <a:r>
              <a:rPr lang="en-US" sz="1800" b="0" i="0" u="none" strike="noStrike" baseline="0" dirty="0">
                <a:latin typeface="TimesNewRomanPSMT"/>
              </a:rPr>
              <a:t>1-105. Leaders maintain situational understanding of friendly electromagnetic signatures to assess vulnerabilities. By protecting friendly information systems and signals from disruption or exploitation by an adversary or enemy, a commander can ensure C2 and maintain operations security. Conversely, a commander</a:t>
            </a:r>
          </a:p>
          <a:p>
            <a:pPr algn="l"/>
            <a:r>
              <a:rPr lang="en-US" sz="1800" b="0" i="0" u="none" strike="noStrike" baseline="0" dirty="0">
                <a:latin typeface="TimesNewRomanPSMT"/>
              </a:rPr>
              <a:t>might use cyberspace and electromagnetic warfare capabilities to slow or degrade an enemy’s decision-making processes by disrupting enemy sensors, communications, or data processing. To achieve an information advantage, a commander must plan early to integrate cyberspace operations and electromagnetic</a:t>
            </a:r>
          </a:p>
          <a:p>
            <a:pPr algn="l"/>
            <a:r>
              <a:rPr lang="en-US" sz="1800" b="0" i="0" u="none" strike="noStrike" baseline="0" dirty="0">
                <a:latin typeface="TimesNewRomanPSMT"/>
              </a:rPr>
              <a:t>warfare activities into the overall scheme of maneuver. (See FM 3-12 for more details on cyberspace.)</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20</a:t>
            </a:fld>
            <a:endParaRPr lang="en-US"/>
          </a:p>
        </p:txBody>
      </p:sp>
    </p:spTree>
    <p:extLst>
      <p:ext uri="{BB962C8B-B14F-4D97-AF65-F5344CB8AC3E}">
        <p14:creationId xmlns:p14="http://schemas.microsoft.com/office/powerpoint/2010/main" val="342370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TimesNewRomanPSMT"/>
            </a:endParaRPr>
          </a:p>
          <a:p>
            <a:pPr algn="l"/>
            <a:r>
              <a:rPr lang="en-US" sz="1800" b="0" i="0" u="none" strike="noStrike" baseline="0" dirty="0">
                <a:latin typeface="TimesNewRomanPSMT"/>
              </a:rPr>
              <a:t>The goal here is to show that Cyber works across all domains.</a:t>
            </a:r>
          </a:p>
          <a:p>
            <a:pPr algn="l"/>
            <a:endParaRPr lang="en-US" sz="1800" b="0" i="0" u="none" strike="noStrike" baseline="0" dirty="0">
              <a:latin typeface="TimesNewRomanPSMT"/>
            </a:endParaRPr>
          </a:p>
          <a:p>
            <a:pPr algn="l"/>
            <a:r>
              <a:rPr lang="en-US" sz="1800" b="1" i="0" u="none" strike="noStrike" baseline="0" dirty="0">
                <a:latin typeface="TimesNewRomanPSMT"/>
              </a:rPr>
              <a:t>FM 3-0, Pg 1-16</a:t>
            </a:r>
          </a:p>
          <a:p>
            <a:pPr algn="l"/>
            <a:endParaRPr lang="en-US" sz="1800" b="0" i="0" u="none" strike="noStrike" baseline="0" dirty="0">
              <a:latin typeface="TimesNewRomanPSMT"/>
            </a:endParaRPr>
          </a:p>
          <a:p>
            <a:pPr algn="l"/>
            <a:r>
              <a:rPr lang="en-US" sz="1800" b="0" i="0" u="none" strike="noStrike" baseline="0" dirty="0">
                <a:latin typeface="TimesNewRomanPSMT"/>
              </a:rPr>
              <a:t>An </a:t>
            </a:r>
            <a:r>
              <a:rPr lang="en-US" sz="1800" b="0" i="1" u="none" strike="noStrike" baseline="0" dirty="0">
                <a:latin typeface="TimesNewRomanPS-ItalicMT"/>
              </a:rPr>
              <a:t>operational environment </a:t>
            </a:r>
            <a:r>
              <a:rPr lang="en-US" sz="1800" b="0" i="0" u="none" strike="noStrike" baseline="0" dirty="0">
                <a:latin typeface="TimesNewRomanPSMT"/>
              </a:rPr>
              <a:t>is the aggregate of the conditions, circumstances, and influences that affect the employment of capabilities and bear on the decisions of the commander (JP 3-0). For Army forces, an operational environment includes portions of the land, maritime, air, space, and cyberspace domains</a:t>
            </a:r>
          </a:p>
          <a:p>
            <a:pPr algn="l"/>
            <a:r>
              <a:rPr lang="en-US" sz="1800" b="0" i="0" u="none" strike="noStrike" baseline="0" dirty="0">
                <a:latin typeface="TimesNewRomanPSMT"/>
              </a:rPr>
              <a:t>understood through three dimensions (human, physical, and information). The land, maritime, air, and space domains are defined by their physical characteristics. </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21</a:t>
            </a:fld>
            <a:endParaRPr lang="en-US"/>
          </a:p>
        </p:txBody>
      </p:sp>
    </p:spTree>
    <p:extLst>
      <p:ext uri="{BB962C8B-B14F-4D97-AF65-F5344CB8AC3E}">
        <p14:creationId xmlns:p14="http://schemas.microsoft.com/office/powerpoint/2010/main" val="105979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FM 3-0, Chapter 1, </a:t>
            </a:r>
            <a:r>
              <a:rPr lang="en-US" b="1" dirty="0" err="1"/>
              <a:t>Pgs</a:t>
            </a:r>
            <a:r>
              <a:rPr lang="en-US" b="1" dirty="0"/>
              <a:t> 1-21 thru 1-23</a:t>
            </a:r>
          </a:p>
          <a:p>
            <a:pPr algn="l"/>
            <a:endParaRPr lang="en-US" dirty="0"/>
          </a:p>
          <a:p>
            <a:pPr algn="l"/>
            <a:r>
              <a:rPr lang="en-US" dirty="0"/>
              <a:t> </a:t>
            </a:r>
            <a:r>
              <a:rPr lang="en-US" sz="1800" b="1" i="0" u="none" strike="noStrike" baseline="0" dirty="0">
                <a:latin typeface="TimesNewRomanPS-BoldMT"/>
              </a:rPr>
              <a:t>DIMENSIONS</a:t>
            </a:r>
          </a:p>
          <a:p>
            <a:pPr algn="l"/>
            <a:r>
              <a:rPr lang="en-US" sz="1800" b="0" i="0" u="none" strike="noStrike" baseline="0" dirty="0">
                <a:latin typeface="TimesNewRomanPSMT"/>
              </a:rPr>
              <a:t>1-106. Understanding the physical, information, and human dimensions of each domain helps commanders and staffs assess and anticipate the impacts of their operations. Operations reflect the reality that war is an act of force (in the physical dimension) to compel (in the information dimension) the decision making and</a:t>
            </a:r>
          </a:p>
          <a:p>
            <a:pPr algn="l"/>
            <a:r>
              <a:rPr lang="en-US" sz="1800" b="0" i="0" u="none" strike="noStrike" baseline="0" dirty="0">
                <a:latin typeface="TimesNewRomanPSMT"/>
              </a:rPr>
              <a:t>behavior of enemy forces (in the human dimension). </a:t>
            </a:r>
          </a:p>
          <a:p>
            <a:pPr algn="l"/>
            <a:endParaRPr lang="en-US" sz="1800" b="0" i="0" u="none" strike="noStrike" baseline="0" dirty="0">
              <a:latin typeface="TimesNewRomanPSMT"/>
            </a:endParaRPr>
          </a:p>
          <a:p>
            <a:pPr algn="l"/>
            <a:r>
              <a:rPr lang="en-US" sz="1800" b="0" i="0" u="none" strike="noStrike" baseline="0" dirty="0">
                <a:latin typeface="TimesNewRomanPSMT"/>
              </a:rPr>
              <a:t>Actions in one dimension influence factors in the other dimensions. Understanding the interrelationship enables decision making about how to create and exploit</a:t>
            </a:r>
          </a:p>
          <a:p>
            <a:pPr algn="l"/>
            <a:r>
              <a:rPr lang="en-US" sz="1800" b="0" i="0" u="none" strike="noStrike" baseline="0" dirty="0">
                <a:latin typeface="TimesNewRomanPSMT"/>
              </a:rPr>
              <a:t>advantages in one dimension and achieve objectives in the others without causing undesirable consequences.</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22</a:t>
            </a:fld>
            <a:endParaRPr lang="en-US"/>
          </a:p>
        </p:txBody>
      </p:sp>
    </p:spTree>
    <p:extLst>
      <p:ext uri="{BB962C8B-B14F-4D97-AF65-F5344CB8AC3E}">
        <p14:creationId xmlns:p14="http://schemas.microsoft.com/office/powerpoint/2010/main" val="387352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Appendix A</a:t>
            </a:r>
          </a:p>
          <a:p>
            <a:pPr algn="l"/>
            <a:endParaRPr lang="en-US" sz="1800" b="0" i="0" u="none" strike="noStrike" baseline="0" dirty="0">
              <a:latin typeface="TimesNewRomanPSMT"/>
            </a:endParaRPr>
          </a:p>
          <a:p>
            <a:pPr algn="l"/>
            <a:r>
              <a:rPr lang="en-US" sz="1800" b="0" i="0" u="none" strike="noStrike" baseline="0" dirty="0">
                <a:latin typeface="TimesNewRomanPSMT"/>
              </a:rPr>
              <a:t>Originally derived from J.F.C. Fuller’s published works for the British army, the principles have essentially remained the same over the last century, standing the test of analysis, experimentation, and practice in war. </a:t>
            </a:r>
          </a:p>
          <a:p>
            <a:pPr algn="l"/>
            <a:endParaRPr lang="en-US" sz="1800" b="0" i="0" u="none" strike="noStrike" baseline="0" dirty="0">
              <a:latin typeface="TimesNewRomanPSMT"/>
            </a:endParaRPr>
          </a:p>
          <a:p>
            <a:pPr algn="l"/>
            <a:r>
              <a:rPr lang="en-US" sz="1800" b="0" i="0" u="none" strike="noStrike" baseline="0" dirty="0">
                <a:latin typeface="TimesNewRomanPSMT"/>
              </a:rPr>
              <a:t>Fuller is not the only influence on the U.S. Army’s theory of victory, which is the sum of over two centuries of experience and study on the art of war and warfare. </a:t>
            </a:r>
          </a:p>
          <a:p>
            <a:pPr algn="l"/>
            <a:endParaRPr lang="en-US" sz="1800" b="0" i="0" u="none" strike="noStrike" baseline="0" dirty="0">
              <a:latin typeface="TimesNewRomanPSMT"/>
            </a:endParaRPr>
          </a:p>
          <a:p>
            <a:pPr algn="l"/>
            <a:r>
              <a:rPr lang="en-US" sz="1800" b="0" i="0" u="none" strike="noStrike" baseline="0" dirty="0">
                <a:latin typeface="TimesNewRomanPSMT"/>
              </a:rPr>
              <a:t>Eastern and Western military theorists have often debated constants in the nature of war, and the principles of war as currently described are informed by many points of view. </a:t>
            </a:r>
          </a:p>
          <a:p>
            <a:pPr algn="l"/>
            <a:endParaRPr lang="en-US" sz="1800" b="0" i="0" u="none" strike="noStrike" baseline="0" dirty="0">
              <a:latin typeface="TimesNewRomanPSMT"/>
            </a:endParaRPr>
          </a:p>
          <a:p>
            <a:pPr algn="l"/>
            <a:r>
              <a:rPr lang="en-US" sz="1800" b="0" i="0" u="none" strike="noStrike" baseline="0" dirty="0">
                <a:latin typeface="TimesNewRomanPSMT"/>
              </a:rPr>
              <a:t>Though the theories of victory and operational concepts have evolved to meet the demands of military operations throughout the decades, the principles have stayed relevant. </a:t>
            </a:r>
          </a:p>
          <a:p>
            <a:pPr algn="l"/>
            <a:endParaRPr lang="en-US" sz="1800" b="0" i="0" u="none" strike="noStrike" baseline="0" dirty="0">
              <a:latin typeface="TimesNewRomanPSMT"/>
            </a:endParaRPr>
          </a:p>
          <a:p>
            <a:pPr algn="l"/>
            <a:r>
              <a:rPr lang="en-US" sz="1800" b="0" i="0" u="none" strike="noStrike" baseline="0" dirty="0">
                <a:latin typeface="TimesNewRomanPSMT"/>
              </a:rPr>
              <a:t>Fuller ended his work in 1926 with a valuable maxim. </a:t>
            </a:r>
          </a:p>
          <a:p>
            <a:pPr algn="l"/>
            <a:endParaRPr lang="en-US" sz="1800" b="0" i="0" u="none" strike="noStrike" baseline="0" dirty="0">
              <a:latin typeface="TimesNewRomanPSMT"/>
            </a:endParaRPr>
          </a:p>
          <a:p>
            <a:pPr algn="l"/>
            <a:r>
              <a:rPr lang="en-US" sz="1800" b="0" i="0" u="none" strike="noStrike" baseline="0" dirty="0">
                <a:latin typeface="TimesNewRomanPSMT"/>
              </a:rPr>
              <a:t>Quoting Napoleon Bonaparte, he wrote, “The whole art of war consists in a well-reasoned and extremely circumspect defensive, followed by rapid and audacious</a:t>
            </a:r>
          </a:p>
          <a:p>
            <a:pPr algn="l"/>
            <a:r>
              <a:rPr lang="en-US" sz="1800" b="0" i="0" u="none" strike="noStrike" baseline="0" dirty="0">
                <a:latin typeface="TimesNewRomanPSMT"/>
              </a:rPr>
              <a:t>attack.” Fuller closed his 1926 work, </a:t>
            </a:r>
            <a:r>
              <a:rPr lang="en-US" sz="1800" b="0" i="1" u="none" strike="noStrike" baseline="0" dirty="0">
                <a:latin typeface="TimesNewRomanPS-ItalicMT"/>
              </a:rPr>
              <a:t>The Foundations of the Science of War</a:t>
            </a:r>
            <a:r>
              <a:rPr lang="en-US" sz="1800" b="0" i="0" u="none" strike="noStrike" baseline="0" dirty="0">
                <a:latin typeface="TimesNewRomanPSMT"/>
              </a:rPr>
              <a:t>, by summarizing the quote in three bold words: GUARD, MOVE, HIT.</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23</a:t>
            </a:fld>
            <a:endParaRPr lang="en-US"/>
          </a:p>
        </p:txBody>
      </p:sp>
    </p:spTree>
    <p:extLst>
      <p:ext uri="{BB962C8B-B14F-4D97-AF65-F5344CB8AC3E}">
        <p14:creationId xmlns:p14="http://schemas.microsoft.com/office/powerpoint/2010/main" val="589964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1, Pg 1-7</a:t>
            </a:r>
          </a:p>
          <a:p>
            <a:pPr algn="l"/>
            <a:endParaRPr lang="en-US" sz="1800" b="0" i="0" u="none" strike="noStrike" baseline="0" dirty="0">
              <a:latin typeface="TimesNewRomanPSMT"/>
            </a:endParaRPr>
          </a:p>
          <a:p>
            <a:pPr algn="l"/>
            <a:r>
              <a:rPr lang="en-US" sz="1800" b="0" i="0" u="none" strike="noStrike" baseline="0" dirty="0">
                <a:latin typeface="TimesNewRomanPSMT"/>
              </a:rPr>
              <a:t>1-33. From a U.S. military perspective, war involves nine principles, collectively and classically known as the principles of war. The nine principles of war represent the most important factors that affect the conduct of operations, and they are derived from the study of history and experience in battle. (See table 1-1 on page</a:t>
            </a:r>
          </a:p>
          <a:p>
            <a:pPr algn="l"/>
            <a:r>
              <a:rPr lang="en-US" sz="1800" b="0" i="0" u="none" strike="noStrike" baseline="0" dirty="0">
                <a:latin typeface="TimesNewRomanPSMT"/>
              </a:rPr>
              <a:t>1-8 for a concise listing of the principles of war.)</a:t>
            </a:r>
          </a:p>
          <a:p>
            <a:pPr algn="l"/>
            <a:endParaRPr lang="en-US" sz="1800" b="0" i="0" u="none" strike="noStrike" baseline="0" dirty="0">
              <a:latin typeface="TimesNewRomanPSMT"/>
            </a:endParaRPr>
          </a:p>
          <a:p>
            <a:pPr algn="l"/>
            <a:r>
              <a:rPr lang="en-US" sz="1800" b="0" i="0" u="none" strike="noStrike" baseline="0" dirty="0">
                <a:latin typeface="TimesNewRomanPSMT"/>
              </a:rPr>
              <a:t>1-34. The principles of war capture broad and enduring fundamentals for the employment of forces in combat. They are not a checklist that guarantees success. Rather, they summarize considerations commanders and their staffs account for during successful operations, applied with judgment in specific contexts. While</a:t>
            </a:r>
          </a:p>
          <a:p>
            <a:pPr algn="l"/>
            <a:r>
              <a:rPr lang="en-US" sz="1800" b="0" i="0" u="none" strike="noStrike" baseline="0" dirty="0">
                <a:latin typeface="TimesNewRomanPSMT"/>
              </a:rPr>
              <a:t>applicable to all operations, they do not apply equally or in the same way to every situation. (For more information on the principles of war, see Appendix A.)</a:t>
            </a:r>
          </a:p>
          <a:p>
            <a:pPr algn="l"/>
            <a:endParaRPr lang="en-US" sz="1800" b="0" i="0" u="none" strike="noStrike" baseline="0" dirty="0">
              <a:latin typeface="TimesNewRomanPSMT"/>
            </a:endParaRPr>
          </a:p>
          <a:p>
            <a:pPr algn="l"/>
            <a:r>
              <a:rPr lang="en-US" sz="1800" b="1" i="0" u="none" strike="noStrike" baseline="0" dirty="0">
                <a:latin typeface="TimesNewRomanPSMT"/>
              </a:rPr>
              <a:t>FM 3-0, Appendix A, Pg A-1, The Principles of War</a:t>
            </a:r>
          </a:p>
          <a:p>
            <a:pPr algn="l"/>
            <a:endParaRPr lang="en-US" sz="1800" b="0" i="0" u="none" strike="noStrike" baseline="0" dirty="0">
              <a:latin typeface="TimesNewRomanPSMT"/>
            </a:endParaRPr>
          </a:p>
          <a:p>
            <a:pPr algn="l"/>
            <a:r>
              <a:rPr lang="en-US" sz="1800" b="0" i="0" u="none" strike="noStrike" baseline="0" dirty="0">
                <a:latin typeface="TimesNewRomanPSMT"/>
              </a:rPr>
              <a:t>The nine principles of war represent the most important physical, human, and information factors that affect the conduct of operations at the strategic, operational, and tactical levels.</a:t>
            </a:r>
          </a:p>
          <a:p>
            <a:pPr algn="l"/>
            <a:endParaRPr lang="en-US" sz="1800" b="0" i="0" u="none" strike="noStrike" baseline="0" dirty="0">
              <a:latin typeface="TimesNewRomanPSMT"/>
            </a:endParaRPr>
          </a:p>
          <a:p>
            <a:pPr algn="l"/>
            <a:r>
              <a:rPr lang="en-US" sz="1800" b="0" i="0" u="none" strike="noStrike" baseline="0" dirty="0">
                <a:latin typeface="TimesNewRomanPSMT"/>
              </a:rPr>
              <a:t>In Army doctrine, a </a:t>
            </a:r>
            <a:r>
              <a:rPr lang="en-US" sz="1800" b="0" i="1" u="none" strike="noStrike" baseline="0" dirty="0">
                <a:latin typeface="TimesNewRomanPS-ItalicMT"/>
              </a:rPr>
              <a:t>principle </a:t>
            </a:r>
            <a:r>
              <a:rPr lang="en-US" sz="1800" b="0" i="0" u="none" strike="noStrike" baseline="0" dirty="0">
                <a:latin typeface="TimesNewRomanPSMT"/>
              </a:rPr>
              <a:t>is a comprehensive and fundamental rule or an assumption of central importance that guides how an organization approaches and thinks about the conduct of operations (ADP 1-01).</a:t>
            </a:r>
          </a:p>
          <a:p>
            <a:pPr algn="l"/>
            <a:endParaRPr lang="en-US" sz="1800" b="0" i="0" u="none" strike="noStrike" baseline="0" dirty="0">
              <a:latin typeface="TimesNewRomanPSMT"/>
            </a:endParaRPr>
          </a:p>
          <a:p>
            <a:pPr algn="l"/>
            <a:r>
              <a:rPr lang="en-US" sz="1800" b="0" i="0" u="none" strike="noStrike" baseline="0" dirty="0">
                <a:latin typeface="TimesNewRomanPSMT"/>
              </a:rPr>
              <a:t>Principles apply to the conduct of operations in general and to specific organizations or functions. </a:t>
            </a:r>
          </a:p>
          <a:p>
            <a:pPr algn="l"/>
            <a:endParaRPr lang="en-US" sz="1800" b="0" i="0" u="none" strike="noStrike" baseline="0" dirty="0">
              <a:latin typeface="TimesNewRomanPSMT"/>
            </a:endParaRPr>
          </a:p>
          <a:p>
            <a:pPr algn="l"/>
            <a:r>
              <a:rPr lang="en-US" sz="1800" b="0" i="0" u="none" strike="noStrike" baseline="0" dirty="0">
                <a:latin typeface="TimesNewRomanPSMT"/>
              </a:rPr>
              <a:t>The principles of war are just one example. </a:t>
            </a:r>
          </a:p>
          <a:p>
            <a:pPr algn="l"/>
            <a:endParaRPr lang="en-US" sz="1800" b="0" i="0" u="none" strike="noStrike" baseline="0" dirty="0">
              <a:latin typeface="TimesNewRomanPSMT"/>
            </a:endParaRPr>
          </a:p>
          <a:p>
            <a:pPr algn="l"/>
            <a:r>
              <a:rPr lang="en-US" sz="1800" b="0" i="0" u="none" strike="noStrike" baseline="0" dirty="0">
                <a:latin typeface="TimesNewRomanPSMT"/>
              </a:rPr>
              <a:t>The nine traditional principles are organized deliberately, enabling a practitioner to begin with actions on the objective and cognitively work backwards to through the process of organizing forces and activities to accomplish their mission.</a:t>
            </a:r>
          </a:p>
          <a:p>
            <a:pPr algn="l"/>
            <a:endParaRPr lang="en-US" sz="1800" b="0" i="0" u="none" strike="noStrike" baseline="0" dirty="0">
              <a:latin typeface="TimesNewRomanPS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24</a:t>
            </a:fld>
            <a:endParaRPr lang="en-US"/>
          </a:p>
        </p:txBody>
      </p:sp>
    </p:spTree>
    <p:extLst>
      <p:ext uri="{BB962C8B-B14F-4D97-AF65-F5344CB8AC3E}">
        <p14:creationId xmlns:p14="http://schemas.microsoft.com/office/powerpoint/2010/main" val="339217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a:t>
            </a:fld>
            <a:endParaRPr lang="en-US"/>
          </a:p>
        </p:txBody>
      </p:sp>
    </p:spTree>
    <p:extLst>
      <p:ext uri="{BB962C8B-B14F-4D97-AF65-F5344CB8AC3E}">
        <p14:creationId xmlns:p14="http://schemas.microsoft.com/office/powerpoint/2010/main" val="1355837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3, Pg 3-2</a:t>
            </a:r>
          </a:p>
          <a:p>
            <a:pPr algn="l"/>
            <a:endParaRPr lang="en-US" sz="1800" b="1" i="0" u="none" strike="noStrike" baseline="0" dirty="0">
              <a:latin typeface="TimesNewRomanPSMT"/>
            </a:endParaRPr>
          </a:p>
          <a:p>
            <a:pPr algn="l"/>
            <a:r>
              <a:rPr lang="en-US" sz="1800" b="0" i="0" u="none" strike="noStrike" baseline="0" dirty="0">
                <a:latin typeface="TimesNewRomanPSMT"/>
              </a:rPr>
              <a:t>The tenets of operations are desirable attributes that should be built into all plans and operations, and they are directly related to how the Army’s operational concept should be employed. Commanders use the tenets of operations to inform and assess courses of action throughout the operations process. The degree to</a:t>
            </a:r>
          </a:p>
          <a:p>
            <a:pPr algn="l"/>
            <a:r>
              <a:rPr lang="en-US" sz="1800" b="0" i="0" u="none" strike="noStrike" baseline="0" dirty="0">
                <a:latin typeface="TimesNewRomanPSMT"/>
              </a:rPr>
              <a:t>which an operation exhibits the tenets provides insight into the probability for success. </a:t>
            </a:r>
          </a:p>
          <a:p>
            <a:pPr algn="l"/>
            <a:endParaRPr lang="en-US" sz="1800" b="0" i="0" u="none" strike="noStrike" baseline="0" dirty="0">
              <a:latin typeface="TimesNewRomanPSMT"/>
            </a:endParaRPr>
          </a:p>
          <a:p>
            <a:pPr algn="l"/>
            <a:r>
              <a:rPr lang="en-US" sz="1800" b="0" i="0" u="none" strike="noStrike" baseline="0" dirty="0">
                <a:latin typeface="TimesNewRomanPSMT"/>
              </a:rPr>
              <a:t>The tenets of operations are—</a:t>
            </a:r>
          </a:p>
          <a:p>
            <a:pPr algn="l"/>
            <a:r>
              <a:rPr lang="en-US" sz="1800" b="0" i="0" u="none" strike="noStrike" baseline="0" dirty="0">
                <a:latin typeface="TimesNewRomanPSMT"/>
              </a:rPr>
              <a:t>Agility.</a:t>
            </a:r>
          </a:p>
          <a:p>
            <a:pPr algn="l"/>
            <a:r>
              <a:rPr lang="en-US" sz="1800" b="0" i="0" u="none" strike="noStrike" baseline="0" dirty="0">
                <a:latin typeface="TimesNewRomanPSMT"/>
              </a:rPr>
              <a:t>Convergence.</a:t>
            </a:r>
          </a:p>
          <a:p>
            <a:pPr algn="l"/>
            <a:r>
              <a:rPr lang="en-US" sz="1800" b="0" i="0" u="none" strike="noStrike" baseline="0" dirty="0">
                <a:latin typeface="TimesNewRomanPSMT"/>
              </a:rPr>
              <a:t>Endurance.</a:t>
            </a:r>
          </a:p>
          <a:p>
            <a:pPr algn="l"/>
            <a:r>
              <a:rPr lang="en-US" sz="1800" b="0" i="0" u="none" strike="noStrike" baseline="0" dirty="0">
                <a:latin typeface="TimesNewRomanPSMT"/>
              </a:rPr>
              <a:t>Depth.</a:t>
            </a:r>
          </a:p>
          <a:p>
            <a:pPr algn="l"/>
            <a:endParaRPr lang="en-US" sz="1800" b="0" i="0" u="none" strike="noStrike" baseline="0" dirty="0">
              <a:latin typeface="TimesNewRomanPSMT"/>
            </a:endParaRPr>
          </a:p>
          <a:p>
            <a:pPr algn="l"/>
            <a:r>
              <a:rPr lang="en-US" sz="1800" b="1" i="0" u="none" strike="noStrike" baseline="0" dirty="0">
                <a:latin typeface="TimesNewRomanPSMT"/>
              </a:rPr>
              <a:t>Agility</a:t>
            </a:r>
            <a:r>
              <a:rPr lang="en-US" sz="1800" b="0" i="0" u="none" strike="noStrike" baseline="0" dirty="0">
                <a:latin typeface="TimesNewRomanPSMT"/>
              </a:rPr>
              <a:t> requires sound judgment and rapid decision making, often gained through the creation and exploitation of information advantages. Agility requires leaders to anticipate needs or opportunities, and it requires trained formations able to change direction, tasks, or focus as quickly as the situation requires. Change may come in the form of a transition between phases of an operation or the requirement to adapt to a new opportunity or hazard.</a:t>
            </a:r>
          </a:p>
          <a:p>
            <a:pPr algn="l"/>
            <a:endParaRPr lang="en-US" sz="1800" b="0" i="0" u="none" strike="noStrike" baseline="0" dirty="0">
              <a:latin typeface="TimesNewRomanPSMT"/>
            </a:endParaRPr>
          </a:p>
          <a:p>
            <a:pPr algn="l"/>
            <a:r>
              <a:rPr lang="en-US" sz="1800" b="1" i="0" u="none" strike="noStrike" baseline="0" dirty="0">
                <a:latin typeface="TimesNewRomanPSMT"/>
              </a:rPr>
              <a:t>Agility</a:t>
            </a:r>
            <a:r>
              <a:rPr lang="en-US" sz="1800" b="0" i="0" u="none" strike="noStrike" baseline="0" dirty="0">
                <a:latin typeface="TimesNewRomanPSMT"/>
              </a:rPr>
              <a:t> helps leaders influence tempo. </a:t>
            </a:r>
            <a:r>
              <a:rPr lang="en-US" sz="1800" b="0" i="1" u="none" strike="noStrike" baseline="0" dirty="0">
                <a:latin typeface="TimesNewRomanPS-ItalicMT"/>
              </a:rPr>
              <a:t>Tempo </a:t>
            </a:r>
            <a:r>
              <a:rPr lang="en-US" sz="1800" b="0" i="0" u="none" strike="noStrike" baseline="0" dirty="0">
                <a:latin typeface="TimesNewRomanPSMT"/>
              </a:rPr>
              <a:t>is the relative speed and rhythm of military operations over time with respect to the enemy (ADP 3-0).</a:t>
            </a:r>
          </a:p>
          <a:p>
            <a:pPr algn="l"/>
            <a:endParaRPr lang="en-US" sz="1800" b="0" i="0" u="none" strike="noStrike" baseline="0" dirty="0">
              <a:latin typeface="TimesNewRomanPSMT"/>
            </a:endParaRPr>
          </a:p>
          <a:p>
            <a:pPr algn="l"/>
            <a:r>
              <a:rPr lang="en-US" sz="1800" b="1" i="0" u="none" strike="noStrike" baseline="0" dirty="0">
                <a:latin typeface="TimesNewRomanPSMT"/>
              </a:rPr>
              <a:t>Convergence</a:t>
            </a:r>
            <a:r>
              <a:rPr lang="en-US" sz="1800" b="0" i="0" u="none" strike="noStrike" baseline="0" dirty="0">
                <a:latin typeface="TimesNewRomanPSMT"/>
              </a:rPr>
              <a:t> occurs when a higher echelon and its subordinate echelons create effects from and in multiple domains in ways that defeat or disrupt enemy forces long enough for friendly forces to effectively exploit the opportunity. </a:t>
            </a:r>
          </a:p>
          <a:p>
            <a:pPr algn="l"/>
            <a:endParaRPr lang="en-US" sz="1800" b="0" i="0" u="none" strike="noStrike" baseline="0" dirty="0">
              <a:latin typeface="TimesNewRomanPSMT"/>
            </a:endParaRPr>
          </a:p>
          <a:p>
            <a:pPr algn="l"/>
            <a:r>
              <a:rPr lang="en-US" sz="1800" b="1" i="0" u="none" strike="noStrike" baseline="0" dirty="0">
                <a:latin typeface="TimesNewRomanPSMT"/>
              </a:rPr>
              <a:t>Convergence</a:t>
            </a:r>
            <a:r>
              <a:rPr lang="en-US" sz="1800" b="0" i="0" u="none" strike="noStrike" baseline="0" dirty="0">
                <a:latin typeface="TimesNewRomanPSMT"/>
              </a:rPr>
              <a:t> broadens the scope of mass, synchronization, and combined arms, by applying combat power to combinations of decisive points, instead of just one, across time, space, and domains. </a:t>
            </a:r>
          </a:p>
          <a:p>
            <a:pPr algn="l"/>
            <a:endParaRPr lang="en-US" sz="1800" b="0" i="0" u="none" strike="noStrike" baseline="0" dirty="0">
              <a:latin typeface="TimesNewRomanPSMT"/>
            </a:endParaRPr>
          </a:p>
          <a:p>
            <a:pPr algn="l"/>
            <a:r>
              <a:rPr lang="en-US" sz="1800" b="1" i="0" u="none" strike="noStrike" baseline="0" dirty="0">
                <a:latin typeface="TimesNewRomanPSMT"/>
              </a:rPr>
              <a:t>Convergence</a:t>
            </a:r>
            <a:r>
              <a:rPr lang="en-US" sz="1800" b="0" i="0" u="none" strike="noStrike" baseline="0" dirty="0">
                <a:latin typeface="TimesNewRomanPSMT"/>
              </a:rPr>
              <a:t> is a way to balance the principles of mass, objective, and economy of force, massing combat power on some parts of the enemy force while employing different techniques against other decisive points to create cumulative effects the enemy cannot overcome.</a:t>
            </a:r>
          </a:p>
          <a:p>
            <a:pPr algn="l"/>
            <a:endParaRPr lang="en-US" sz="1800" b="0" i="0" u="none" strike="noStrike" baseline="0" dirty="0">
              <a:latin typeface="TimesNewRomanPSMT"/>
            </a:endParaRPr>
          </a:p>
          <a:p>
            <a:pPr algn="l"/>
            <a:r>
              <a:rPr lang="en-US" sz="1800" b="1" i="0" u="none" strike="noStrike" baseline="0" dirty="0">
                <a:latin typeface="TimesNewRomanPSMT"/>
              </a:rPr>
              <a:t>Endurance</a:t>
            </a:r>
            <a:r>
              <a:rPr lang="en-US" sz="1800" b="0" i="0" u="none" strike="noStrike" baseline="0" dirty="0">
                <a:latin typeface="TimesNewRomanPSMT"/>
              </a:rPr>
              <a:t> enhances the ability to project combat power and extends operational reach.</a:t>
            </a:r>
          </a:p>
          <a:p>
            <a:pPr algn="l"/>
            <a:endParaRPr lang="en-US" sz="1800" b="0" i="0" u="none" strike="noStrike" baseline="0" dirty="0">
              <a:latin typeface="TimesNewRomanPSMT"/>
            </a:endParaRPr>
          </a:p>
          <a:p>
            <a:pPr algn="l"/>
            <a:r>
              <a:rPr lang="en-US" sz="1800" b="1" i="0" u="none" strike="noStrike" baseline="0" dirty="0">
                <a:latin typeface="TimesNewRomanPSMT"/>
              </a:rPr>
              <a:t>Endurance </a:t>
            </a:r>
            <a:r>
              <a:rPr lang="en-US" sz="1800" b="0" i="0" u="none" strike="noStrike" baseline="0" dirty="0">
                <a:latin typeface="TimesNewRomanPSMT"/>
              </a:rPr>
              <a:t>is about resilience and preserving combat power while continuing operations for as long as is necessary to achieve the desired outcome. During competition, Army forces improve endurance by setting the theater across all warfighting functions and improving interoperability with allies and other unified action partners.</a:t>
            </a:r>
          </a:p>
          <a:p>
            <a:pPr algn="l"/>
            <a:endParaRPr lang="en-US" sz="1800" b="0" i="0" u="none" strike="noStrike" baseline="0" dirty="0">
              <a:latin typeface="TimesNewRomanPSMT"/>
            </a:endParaRPr>
          </a:p>
          <a:p>
            <a:pPr algn="l"/>
            <a:r>
              <a:rPr lang="en-US" sz="1800" b="1" i="0" u="none" strike="noStrike" baseline="0" dirty="0">
                <a:latin typeface="TimesNewRomanPSMT"/>
              </a:rPr>
              <a:t>Endurance</a:t>
            </a:r>
            <a:r>
              <a:rPr lang="en-US" sz="1800" b="0" i="0" u="none" strike="noStrike" baseline="0" dirty="0">
                <a:latin typeface="TimesNewRomanPSMT"/>
              </a:rPr>
              <a:t> reflects the ability to employ combat power anywhere for protracted periods in all conditions, including environments with degraded communications, chemical, biological, radiological, and nuclear (CBRN) contamination, and high casualties.</a:t>
            </a:r>
          </a:p>
          <a:p>
            <a:pPr algn="l"/>
            <a:endParaRPr lang="en-US" sz="1800" b="0" i="0" u="none" strike="noStrike" baseline="0" dirty="0">
              <a:latin typeface="TimesNewRomanPSMT"/>
            </a:endParaRPr>
          </a:p>
          <a:p>
            <a:pPr algn="l"/>
            <a:r>
              <a:rPr lang="en-US" sz="1800" b="0" i="0" u="none" strike="noStrike" baseline="0" dirty="0">
                <a:latin typeface="TimesNewRomanPSMT"/>
              </a:rPr>
              <a:t>Commanders achieve </a:t>
            </a:r>
            <a:r>
              <a:rPr lang="en-US" sz="1800" b="1" i="0" u="none" strike="noStrike" baseline="0" dirty="0">
                <a:latin typeface="TimesNewRomanPSMT"/>
              </a:rPr>
              <a:t>depth</a:t>
            </a:r>
            <a:r>
              <a:rPr lang="en-US" sz="1800" b="0" i="0" u="none" strike="noStrike" baseline="0" dirty="0">
                <a:latin typeface="TimesNewRomanPSMT"/>
              </a:rPr>
              <a:t> by understanding the strengths and vulnerabilities of the enemy’s echeloned capabilities, then attacking them throughout their dispositions in simultaneous and sequential fashion. </a:t>
            </a:r>
          </a:p>
          <a:p>
            <a:pPr algn="l"/>
            <a:endParaRPr lang="en-US" sz="1800" b="0" i="0" u="none" strike="noStrike" baseline="0" dirty="0">
              <a:latin typeface="TimesNewRomanPSMT"/>
            </a:endParaRPr>
          </a:p>
          <a:p>
            <a:pPr algn="l"/>
            <a:r>
              <a:rPr lang="en-US" sz="1800" b="0" i="0" u="none" strike="noStrike" baseline="0" dirty="0">
                <a:latin typeface="TimesNewRomanPSMT"/>
              </a:rPr>
              <a:t>Although simultaneous attacks through all domains in </a:t>
            </a:r>
            <a:r>
              <a:rPr lang="en-US" sz="1800" b="1" i="0" u="none" strike="noStrike" baseline="0" dirty="0">
                <a:latin typeface="TimesNewRomanPSMT"/>
              </a:rPr>
              <a:t>depth</a:t>
            </a:r>
            <a:r>
              <a:rPr lang="en-US" sz="1800" b="0" i="0" u="none" strike="noStrike" baseline="0" dirty="0">
                <a:latin typeface="TimesNewRomanPSMT"/>
              </a:rPr>
              <a:t> are not possible in every situation, leaders seek to expand their advantages and limit enemy opportunities for sanctuary and regeneration. Leaders describe the depth they can achieve in terms of operational reach.</a:t>
            </a:r>
          </a:p>
          <a:p>
            <a:pPr algn="l"/>
            <a:endParaRPr lang="en-US" sz="1800" b="0" i="0" u="none" strike="noStrike" baseline="0" dirty="0">
              <a:latin typeface="TimesNewRomanPSMT"/>
            </a:endParaRPr>
          </a:p>
          <a:p>
            <a:pPr algn="l"/>
            <a:r>
              <a:rPr lang="en-US" sz="1800" b="0" i="0" u="none" strike="noStrike" baseline="0" dirty="0">
                <a:latin typeface="TimesNewRomanPSMT"/>
              </a:rPr>
              <a:t>Leaders enhance the </a:t>
            </a:r>
            <a:r>
              <a:rPr lang="en-US" sz="1800" b="1" i="0" u="none" strike="noStrike" baseline="0" dirty="0">
                <a:latin typeface="TimesNewRomanPSMT"/>
              </a:rPr>
              <a:t>depth </a:t>
            </a:r>
            <a:r>
              <a:rPr lang="en-US" sz="1800" b="0" i="0" u="none" strike="noStrike" baseline="0" dirty="0">
                <a:latin typeface="TimesNewRomanPSMT"/>
              </a:rPr>
              <a:t>of their operations by orchestrating effects in one dimension to amplify effects in the others. For example, a commander might decide to destroy an elite enemy formation first because it undermines the confidence of the enemy’s other units. Commanders exploit this through information activities to reduce the will of other enemy forces to fight.</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25</a:t>
            </a:fld>
            <a:endParaRPr lang="en-US"/>
          </a:p>
        </p:txBody>
      </p:sp>
    </p:spTree>
    <p:extLst>
      <p:ext uri="{BB962C8B-B14F-4D97-AF65-F5344CB8AC3E}">
        <p14:creationId xmlns:p14="http://schemas.microsoft.com/office/powerpoint/2010/main" val="326315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3, </a:t>
            </a:r>
            <a:r>
              <a:rPr lang="en-US" sz="1800" b="1" i="0" u="none" strike="noStrike" baseline="0" dirty="0" err="1">
                <a:latin typeface="TimesNewRomanPSMT"/>
              </a:rPr>
              <a:t>Pgs</a:t>
            </a:r>
            <a:r>
              <a:rPr lang="en-US" sz="1800" b="1" i="0" u="none" strike="noStrike" baseline="0" dirty="0">
                <a:latin typeface="TimesNewRomanPSMT"/>
              </a:rPr>
              <a:t> 3-8 thru 3-18</a:t>
            </a:r>
          </a:p>
          <a:p>
            <a:pPr algn="l"/>
            <a:endParaRPr lang="en-US" sz="1800" b="0" i="0" u="none" strike="noStrike" baseline="0" dirty="0">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Arial" panose="020B0604020202020204" pitchFamily="34" charset="0"/>
                <a:cs typeface="Arial" panose="020B0604020202020204" pitchFamily="34" charset="0"/>
              </a:rPr>
              <a:t>See yourself, see the enemy, and understand the operational environment.</a:t>
            </a:r>
          </a:p>
          <a:p>
            <a:pPr algn="l"/>
            <a:endParaRPr lang="en-US" sz="1800" b="0" i="0" u="none" strike="noStrike" baseline="0" dirty="0">
              <a:latin typeface="TimesNewRomanPSMT"/>
            </a:endParaRPr>
          </a:p>
          <a:p>
            <a:pPr algn="l"/>
            <a:r>
              <a:rPr lang="en-US" sz="1800" b="0" i="0" u="none" strike="noStrike" baseline="0" dirty="0">
                <a:latin typeface="TimesNewRomanPSMT"/>
              </a:rPr>
              <a:t>A </a:t>
            </a:r>
            <a:r>
              <a:rPr lang="en-US" sz="1800" b="0" i="1" u="none" strike="noStrike" baseline="0" dirty="0">
                <a:latin typeface="TimesNewRomanPS-ItalicMT"/>
              </a:rPr>
              <a:t>friendly force information requirement </a:t>
            </a:r>
            <a:r>
              <a:rPr lang="en-US" sz="1800" b="0" i="0" u="none" strike="noStrike" baseline="0" dirty="0">
                <a:latin typeface="TimesNewRomanPSMT"/>
              </a:rPr>
              <a:t>is information the commander and staff need to understand the status of friendly force and supporting capabilities (JP 3-0).</a:t>
            </a:r>
          </a:p>
          <a:p>
            <a:pPr algn="l"/>
            <a:endParaRPr lang="en-US" sz="1800" b="0" i="0" u="none" strike="noStrike" baseline="0" dirty="0">
              <a:latin typeface="TimesNewRomanPSMT"/>
            </a:endParaRPr>
          </a:p>
          <a:p>
            <a:pPr algn="l"/>
            <a:r>
              <a:rPr lang="en-US" sz="1800" b="0" i="0" u="none" strike="noStrike" baseline="0" dirty="0">
                <a:latin typeface="TimesNewRomanPSMT"/>
              </a:rPr>
              <a:t>An </a:t>
            </a:r>
            <a:r>
              <a:rPr lang="en-US" sz="1800" b="0" i="1" u="none" strike="noStrike" baseline="0" dirty="0">
                <a:latin typeface="TimesNewRomanPS-ItalicMT"/>
              </a:rPr>
              <a:t>essential element of friendly information </a:t>
            </a:r>
            <a:r>
              <a:rPr lang="en-US" sz="1800" b="0" i="0" u="none" strike="noStrike" baseline="0" dirty="0">
                <a:latin typeface="TimesNewRomanPSMT"/>
              </a:rPr>
              <a:t>is a critical aspect of a friendly operation that, if known by a threat would subsequently compromise, lead to failure, or limit success of the operation and therefore should be protected from enemy detection (ADP 6-0).</a:t>
            </a:r>
          </a:p>
          <a:p>
            <a:pPr algn="l"/>
            <a:endParaRPr lang="en-US" sz="1800" b="0" i="0" u="none" strike="noStrike" baseline="0" dirty="0">
              <a:latin typeface="TimesNewRomanPSMT"/>
            </a:endParaRPr>
          </a:p>
          <a:p>
            <a:pPr algn="l"/>
            <a:r>
              <a:rPr lang="en-US" sz="1800" b="0" i="0" u="none" strike="noStrike" baseline="0" dirty="0">
                <a:latin typeface="TimesNewRomanPSMT"/>
              </a:rPr>
              <a:t>Leaders see their formation in relation to their mission and in the broader context of the higher command, adjacent unit, and all domains.</a:t>
            </a:r>
          </a:p>
          <a:p>
            <a:pPr algn="l"/>
            <a:endParaRPr lang="en-US" sz="1800" b="0" i="0" u="none" strike="noStrike" baseline="0" dirty="0">
              <a:latin typeface="TimesNewRomanPSMT"/>
            </a:endParaRPr>
          </a:p>
          <a:p>
            <a:pPr algn="l"/>
            <a:r>
              <a:rPr lang="en-US" sz="1800" b="0" i="1" u="none" strike="noStrike" baseline="0" dirty="0">
                <a:latin typeface="TimesNewRomanPS-ItalicMT"/>
              </a:rPr>
              <a:t>Intelligence preparation of the battlefield </a:t>
            </a:r>
            <a:r>
              <a:rPr lang="en-US" sz="1800" b="0" i="0" u="none" strike="noStrike" baseline="0" dirty="0">
                <a:latin typeface="TimesNewRomanPSMT"/>
              </a:rPr>
              <a:t>is the systematic process of analyzing the mission variables of enemy, terrain, weather, and civil considerations in an area of interest to determine their effect on operations (ATP 2-01.3).</a:t>
            </a:r>
          </a:p>
          <a:p>
            <a:pPr algn="l"/>
            <a:endParaRPr lang="en-US" sz="1800" b="0" i="0" u="none" strike="noStrike" baseline="0" dirty="0">
              <a:latin typeface="TimesNewRomanPSMT"/>
            </a:endParaRPr>
          </a:p>
          <a:p>
            <a:pPr algn="l"/>
            <a:r>
              <a:rPr lang="en-US" sz="1800" b="0" i="0" u="none" strike="noStrike" baseline="0" dirty="0">
                <a:latin typeface="TimesNewRomanPSMT"/>
              </a:rPr>
              <a:t>A </a:t>
            </a:r>
            <a:r>
              <a:rPr lang="en-US" sz="1800" b="0" i="1" u="none" strike="noStrike" baseline="0" dirty="0">
                <a:latin typeface="TimesNewRomanPS-ItalicMT"/>
              </a:rPr>
              <a:t>priority intelligence requirement </a:t>
            </a:r>
            <a:r>
              <a:rPr lang="en-US" sz="1800" b="0" i="0" u="none" strike="noStrike" baseline="0" dirty="0">
                <a:latin typeface="TimesNewRomanPSMT"/>
              </a:rPr>
              <a:t>is the intelligence component of commander’s critical information requirements used to focus the employment of limited intelligence assets and resources against competing demands for intelligence support (JP 2-0).</a:t>
            </a:r>
          </a:p>
          <a:p>
            <a:pPr algn="l"/>
            <a:endParaRPr lang="en-US" sz="1800" b="0" i="0" u="none" strike="noStrike" baseline="0" dirty="0">
              <a:latin typeface="TimesNewRomanPSMT"/>
            </a:endParaRPr>
          </a:p>
          <a:p>
            <a:pPr algn="l"/>
            <a:r>
              <a:rPr lang="en-US" sz="1800" b="0" i="1" u="none" strike="noStrike" baseline="0" dirty="0">
                <a:latin typeface="TimesNewRomanPS-ItalicMT"/>
              </a:rPr>
              <a:t>Understanding </a:t>
            </a:r>
            <a:r>
              <a:rPr lang="en-US" sz="1800" b="0" i="0" u="none" strike="noStrike" baseline="0" dirty="0">
                <a:latin typeface="TimesNewRomanPSMT"/>
              </a:rPr>
              <a:t>is, in the context of decision making, knowledge that has been synthesized and had judgment applied to comprehend the situation’s inner relationships, enable decision making, and drive action (ADP 6-0).</a:t>
            </a:r>
          </a:p>
          <a:p>
            <a:pPr algn="l"/>
            <a:endParaRPr lang="en-US" sz="1800" b="0" i="0" u="none" strike="noStrike" baseline="0" dirty="0">
              <a:latin typeface="TimesNewRomanPSMT"/>
            </a:endParaRPr>
          </a:p>
          <a:p>
            <a:pPr algn="l"/>
            <a:r>
              <a:rPr lang="en-US" sz="1800" b="0" i="1" u="none" strike="noStrike" baseline="0" dirty="0">
                <a:latin typeface="TimesNewRomanPS-ItalicMT"/>
              </a:rPr>
              <a:t>Situational understanding </a:t>
            </a:r>
            <a:r>
              <a:rPr lang="en-US" sz="1800" b="0" i="0" u="none" strike="noStrike" baseline="0" dirty="0">
                <a:latin typeface="TimesNewRomanPSMT"/>
              </a:rPr>
              <a:t>is the product of applying analysis and judgment to relevant information to determine the relationships among the operational and mission variables (ADP 6-0).</a:t>
            </a:r>
          </a:p>
          <a:p>
            <a:pPr algn="l"/>
            <a:endParaRPr lang="en-US" sz="1800" b="0" i="0" u="none" strike="noStrike" baseline="0" dirty="0">
              <a:latin typeface="TimesNewRomanPSMT"/>
            </a:endParaRPr>
          </a:p>
          <a:p>
            <a:pPr algn="l"/>
            <a:r>
              <a:rPr lang="en-US" sz="1800" b="0" i="0" u="none" strike="noStrike" baseline="0" dirty="0">
                <a:latin typeface="TimesNewRomanPSMT"/>
              </a:rPr>
              <a:t>A critical challenge for commanders, staffs, and unified action partners is creating common understanding of an operational environment, an operation’s purpose, its challenges, and the approaches to solving those problems. Shared understanding of the situation, which requires effective flow of information between echelons, forms the basis for unity of effort and subordinate initiative.</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0" i="1" u="none" strike="noStrike" baseline="0" dirty="0">
                <a:latin typeface="TimesNewRomanPS-ItalicMT"/>
              </a:rPr>
              <a:t>common operational picture </a:t>
            </a:r>
            <a:r>
              <a:rPr lang="en-US" sz="1800" b="0" i="0" u="none" strike="noStrike" baseline="0" dirty="0">
                <a:latin typeface="TimesNewRomanPSMT"/>
              </a:rPr>
              <a:t>is a display of relevant information within a commander’s area of interest tailored to the user’s requirements and based on common data and information shared by more than one command (ADP 6-0).</a:t>
            </a:r>
          </a:p>
          <a:p>
            <a:pPr algn="l"/>
            <a:endParaRPr lang="en-US" sz="1800" b="0" i="0" u="none" strike="noStrike" baseline="0" dirty="0">
              <a:latin typeface="TimesNewRomanPSMT"/>
            </a:endParaRPr>
          </a:p>
          <a:p>
            <a:pPr algn="l"/>
            <a:r>
              <a:rPr lang="en-US" sz="1800" b="1" i="0" u="none" strike="noStrike" baseline="0" dirty="0">
                <a:latin typeface="TimesNewRomanPS-BoldMT"/>
              </a:rPr>
              <a:t>ACCOUNT FOR BEING UNDER CONSTANT OBSERVATION AND ALL FORMS OF ENEMY CONTACT</a:t>
            </a:r>
          </a:p>
          <a:p>
            <a:pPr algn="l"/>
            <a:endParaRPr lang="en-US" sz="1800" b="1" i="0" u="none" strike="noStrike" baseline="0" dirty="0">
              <a:latin typeface="TimesNewRomanPS-BoldMT"/>
            </a:endParaRPr>
          </a:p>
          <a:p>
            <a:pPr algn="l"/>
            <a:r>
              <a:rPr lang="en-US" sz="1800" b="0" i="0" u="none" strike="noStrike" baseline="0" dirty="0">
                <a:latin typeface="TimesNewRomanPSMT"/>
              </a:rPr>
              <a:t>Air, space, and cyberspace capabilities increase the likelihood that threat forces can gain and maintain continuous visual and electromagnetic contact with Army</a:t>
            </a:r>
          </a:p>
          <a:p>
            <a:pPr algn="l"/>
            <a:r>
              <a:rPr lang="en-US" sz="1800" b="0" i="0" u="none" strike="noStrike" baseline="0" dirty="0">
                <a:latin typeface="TimesNewRomanPSMT"/>
              </a:rPr>
              <a:t>forces. Enemy forces possess a wide range of space-, air-, maritime-, and land-based ISR capabilities that can detect U.S. forces. Leaders must assume they are under constant observation from one or more domains and continuously ensure they are not providing lucrative targets for the enemy to attack.</a:t>
            </a:r>
          </a:p>
          <a:p>
            <a:pPr algn="l"/>
            <a:endParaRPr lang="en-US" sz="1800" b="0" i="0" u="none" strike="noStrike" baseline="0" dirty="0">
              <a:latin typeface="TimesNewRomanPSMT"/>
            </a:endParaRPr>
          </a:p>
          <a:p>
            <a:pPr algn="l"/>
            <a:r>
              <a:rPr lang="en-US" sz="1800" b="0" i="0" u="none" strike="noStrike" baseline="0" dirty="0">
                <a:latin typeface="TimesNewRomanPSMT"/>
              </a:rPr>
              <a:t>Leaders consider nine forms of contact in multiple domains. </a:t>
            </a:r>
          </a:p>
          <a:p>
            <a:pPr algn="l"/>
            <a:endParaRPr lang="en-US" sz="1800" b="0" i="0" u="none" strike="noStrike" baseline="0" dirty="0">
              <a:latin typeface="TimesNewRomanPSMT"/>
            </a:endParaRPr>
          </a:p>
          <a:p>
            <a:pPr algn="l"/>
            <a:r>
              <a:rPr lang="en-US" sz="1800" b="0" i="0" u="none" strike="noStrike" baseline="0" dirty="0">
                <a:latin typeface="TimesNewRomanPSMT"/>
              </a:rPr>
              <a:t>They are—</a:t>
            </a:r>
          </a:p>
          <a:p>
            <a:pPr algn="l"/>
            <a:endParaRPr lang="en-US" sz="1800" b="0" i="0" u="none" strike="noStrike" baseline="0" dirty="0">
              <a:latin typeface="Wingdings-Regular"/>
            </a:endParaRPr>
          </a:p>
          <a:p>
            <a:pPr algn="l"/>
            <a:r>
              <a:rPr lang="en-US" sz="1800" b="0" i="0" u="none" strike="noStrike" baseline="0" dirty="0">
                <a:latin typeface="TimesNewRomanPSMT"/>
              </a:rPr>
              <a:t>Direct: interactions from line-of-sight weapon systems (including small arms, heavy machine guns, and antitank missiles).</a:t>
            </a:r>
          </a:p>
          <a:p>
            <a:pPr algn="l"/>
            <a:r>
              <a:rPr lang="en-US" sz="1800" b="0" i="0" u="none" strike="noStrike" baseline="0" dirty="0">
                <a:latin typeface="TimesNewRomanPSMT"/>
              </a:rPr>
              <a:t>Indirect: interactions from non-line-of-sight weapons systems (including cannon artillery, mortars, and rockets). </a:t>
            </a:r>
            <a:r>
              <a:rPr lang="en-US" sz="1800" b="0" i="0" u="none" strike="noStrike" baseline="0" dirty="0">
                <a:latin typeface="ArialMT"/>
              </a:rPr>
              <a:t>That which can be detected can be targeted for attack and killed.</a:t>
            </a:r>
            <a:endParaRPr lang="en-US" sz="1800" b="1" i="0" u="none" strike="noStrike" baseline="0" dirty="0">
              <a:latin typeface="Arial-BoldMT"/>
            </a:endParaRPr>
          </a:p>
          <a:p>
            <a:pPr algn="l"/>
            <a:r>
              <a:rPr lang="en-US" sz="1800" b="0" i="0" u="none" strike="noStrike" baseline="0" dirty="0">
                <a:latin typeface="TimesNewRomanPSMT"/>
              </a:rPr>
              <a:t>Non-hostile: neutral interactions that may degrade or compromise military operations (including civilians on the battlefield).</a:t>
            </a:r>
          </a:p>
          <a:p>
            <a:pPr algn="l"/>
            <a:r>
              <a:rPr lang="en-US" sz="1800" b="0" i="0" u="none" strike="noStrike" baseline="0" dirty="0">
                <a:latin typeface="TimesNewRomanPSMT"/>
              </a:rPr>
              <a:t>Obstacle: interactions from friendly, enemy, and natural obstacles (including minefields and rivers).</a:t>
            </a:r>
          </a:p>
          <a:p>
            <a:pPr algn="l"/>
            <a:r>
              <a:rPr lang="en-US" sz="1800" b="0" i="0" u="none" strike="noStrike" baseline="0" dirty="0">
                <a:latin typeface="TimesNewRomanPSMT"/>
              </a:rPr>
              <a:t>CBRN: interactions from friendly, enemy, and civilian CBRN effects (including chemical attacks, nuclear attacks, industrial accidents, and toxic or hazardous industrial materials).</a:t>
            </a:r>
          </a:p>
          <a:p>
            <a:pPr algn="l"/>
            <a:r>
              <a:rPr lang="en-US" sz="1800" b="0" i="0" u="none" strike="noStrike" baseline="0" dirty="0">
                <a:latin typeface="TimesNewRomanPSMT"/>
              </a:rPr>
              <a:t>Aerial: interactions from air-based combat platforms (including attack helicopters, armed unmanned aircraft systems [UASs], air interdiction, and close air support).</a:t>
            </a:r>
          </a:p>
          <a:p>
            <a:pPr algn="l"/>
            <a:r>
              <a:rPr lang="en-US" sz="1800" b="0" i="0" u="none" strike="noStrike" baseline="0" dirty="0">
                <a:latin typeface="TimesNewRomanPSMT"/>
              </a:rPr>
              <a:t>Visual: interactions from acquisition via the human eye, optical, or electro-optical systems (including ground reconnaissance, telescopic, thermal, and infrared sights on weapons and sensor platforms such as unmanned aircraft systems and satellites).</a:t>
            </a:r>
          </a:p>
          <a:p>
            <a:pPr algn="l"/>
            <a:r>
              <a:rPr lang="en-US" sz="1800" b="0" i="0" u="none" strike="noStrike" baseline="0" dirty="0">
                <a:latin typeface="TimesNewRomanPSMT"/>
              </a:rPr>
              <a:t>Electromagnetic: interactions via systems used to acquire, degrade, or destroy using select portions of the electromagnetic spectrum (including radar, jamming, cyberspace, space, and electromagnetic systems).</a:t>
            </a:r>
          </a:p>
          <a:p>
            <a:pPr algn="l"/>
            <a:r>
              <a:rPr lang="en-US" sz="1800" b="0" i="0" u="none" strike="noStrike" baseline="0" dirty="0">
                <a:latin typeface="TimesNewRomanPSMT"/>
              </a:rPr>
              <a:t>Influence: interactions through the information dimension intended to shape the perceptions, behaviors, and decision making of people relative to a policy or military objective (including through social media, telecommunications, human interaction, and other forms of communication).</a:t>
            </a:r>
          </a:p>
          <a:p>
            <a:pPr algn="l"/>
            <a:endParaRPr lang="en-US" sz="1800" b="0" i="0" u="none" strike="noStrike" baseline="0" dirty="0">
              <a:latin typeface="TimesNewRomanPSMT"/>
            </a:endParaRPr>
          </a:p>
          <a:p>
            <a:pPr algn="l"/>
            <a:r>
              <a:rPr lang="en-US" sz="1800" b="1" i="0" u="none" strike="noStrike" baseline="0" dirty="0">
                <a:latin typeface="TimesNewRomanPS-BoldMT"/>
              </a:rPr>
              <a:t>Account for Constant Enemy Observation – Discuss measures  Pg 3-12</a:t>
            </a:r>
            <a:endParaRPr lang="en-US" sz="1800" b="0" i="0" u="none" strike="noStrike" baseline="0" dirty="0">
              <a:latin typeface="TimesNewRomanPSMT"/>
            </a:endParaRPr>
          </a:p>
          <a:p>
            <a:pPr algn="l"/>
            <a:r>
              <a:rPr lang="en-US" sz="1800" b="0" i="0" u="none" strike="noStrike" baseline="0" dirty="0">
                <a:latin typeface="TimesNewRomanPSMT"/>
              </a:rPr>
              <a:t>These measures include—</a:t>
            </a:r>
          </a:p>
          <a:p>
            <a:pPr algn="l"/>
            <a:r>
              <a:rPr lang="en-US" sz="1800" b="0" i="0" u="none" strike="noStrike" baseline="0" dirty="0">
                <a:latin typeface="TimesNewRomanPSMT"/>
              </a:rPr>
              <a:t>Counter-reconnaissance, including counter-UAS operations.</a:t>
            </a:r>
          </a:p>
          <a:p>
            <a:pPr algn="l"/>
            <a:r>
              <a:rPr lang="en-US" sz="1800" b="0" i="0" u="none" strike="noStrike" baseline="0" dirty="0">
                <a:latin typeface="TimesNewRomanPSMT"/>
              </a:rPr>
              <a:t>Cover and concealment, both natural and manmade.</a:t>
            </a:r>
          </a:p>
          <a:p>
            <a:pPr algn="l"/>
            <a:r>
              <a:rPr lang="en-US" sz="1800" b="0" i="0" u="none" strike="noStrike" baseline="0" dirty="0">
                <a:latin typeface="TimesNewRomanPSMT"/>
              </a:rPr>
              <a:t>False battle positions and deception obstacles.</a:t>
            </a:r>
          </a:p>
          <a:p>
            <a:pPr algn="l"/>
            <a:r>
              <a:rPr lang="en-US" sz="1800" b="0" i="0" u="none" strike="noStrike" baseline="0" dirty="0">
                <a:latin typeface="TimesNewRomanPSMT"/>
              </a:rPr>
              <a:t>Obscuration.</a:t>
            </a:r>
          </a:p>
          <a:p>
            <a:pPr algn="l"/>
            <a:r>
              <a:rPr lang="en-US" sz="1800" b="0" i="0" u="none" strike="noStrike" baseline="0" dirty="0">
                <a:latin typeface="TimesNewRomanPSMT"/>
              </a:rPr>
              <a:t>Dispersion.</a:t>
            </a:r>
          </a:p>
          <a:p>
            <a:pPr algn="l"/>
            <a:r>
              <a:rPr lang="en-US" sz="1800" b="0" i="0" u="none" strike="noStrike" baseline="0" dirty="0">
                <a:latin typeface="TimesNewRomanPSMT"/>
              </a:rPr>
              <a:t>Noise and light discipline.</a:t>
            </a:r>
          </a:p>
          <a:p>
            <a:pPr algn="l"/>
            <a:r>
              <a:rPr lang="en-US" sz="1800" b="0" i="0" u="none" strike="noStrike" baseline="0" dirty="0">
                <a:latin typeface="TimesNewRomanPSMT"/>
              </a:rPr>
              <a:t>Limited visibility operations, particularly for sustainment functions and large unit movements.</a:t>
            </a:r>
          </a:p>
          <a:p>
            <a:pPr algn="l"/>
            <a:r>
              <a:rPr lang="en-US" sz="1800" b="0" i="0" u="none" strike="noStrike" baseline="0" dirty="0">
                <a:latin typeface="TimesNewRomanPSMT"/>
              </a:rPr>
              <a:t>Electromagnetic emission control and masking, to include social media and personal communication discipline.</a:t>
            </a:r>
          </a:p>
          <a:p>
            <a:pPr algn="l"/>
            <a:endParaRPr lang="en-US" sz="1800" b="0" i="0" u="none" strike="noStrike" baseline="0" dirty="0">
              <a:latin typeface="TimesNewRomanPSMT"/>
            </a:endParaRPr>
          </a:p>
          <a:p>
            <a:pPr algn="l"/>
            <a:r>
              <a:rPr lang="en-US" sz="1800" b="1" i="0" u="none" strike="noStrike" baseline="0" dirty="0">
                <a:latin typeface="TimesNewRomanPS-BoldMT"/>
              </a:rPr>
              <a:t>Implementing Dispersion – Pg 3-12</a:t>
            </a:r>
            <a:endParaRPr lang="en-US" sz="1800" b="0" i="0" u="none" strike="noStrike" baseline="0" dirty="0">
              <a:latin typeface="TimesNewRomanPSMT"/>
            </a:endParaRPr>
          </a:p>
          <a:p>
            <a:pPr algn="l"/>
            <a:endParaRPr lang="en-US" sz="1800" b="0" i="0" u="none" strike="noStrike" baseline="0" dirty="0">
              <a:latin typeface="TimesNewRomanPSMT"/>
            </a:endParaRPr>
          </a:p>
          <a:p>
            <a:pPr algn="l"/>
            <a:r>
              <a:rPr lang="en-US" sz="1800" b="1" i="0" u="none" strike="noStrike" baseline="0" dirty="0">
                <a:latin typeface="TimesNewRomanPS-BoldMT"/>
              </a:rPr>
              <a:t>CREATE AND EXPLOIT RELATIVE PHYSICAL, INFORMATION, AND HUMAN ADVANTAGES IN PURSUIT OF DECISION DOMINANCE – Pg 3-13</a:t>
            </a:r>
          </a:p>
          <a:p>
            <a:pPr algn="l"/>
            <a:endParaRPr lang="en-US" sz="1800" b="1" i="0" u="none" strike="noStrike" baseline="0" dirty="0">
              <a:latin typeface="TimesNewRomanPS-BoldMT"/>
            </a:endParaRPr>
          </a:p>
          <a:p>
            <a:pPr algn="l"/>
            <a:r>
              <a:rPr lang="en-US" sz="1800" b="1" i="0" u="none" strike="noStrike" baseline="0" dirty="0">
                <a:latin typeface="TimesNewRomanPS-BoldMT"/>
              </a:rPr>
              <a:t>MAKE INITIAL CONTACT WITH THE SMALLEST ELEMENT POSSIBLE – Pg 3-14</a:t>
            </a:r>
          </a:p>
          <a:p>
            <a:pPr algn="l"/>
            <a:endParaRPr lang="en-US" sz="1800" b="1" i="0" u="none" strike="noStrike" baseline="0" dirty="0">
              <a:latin typeface="TimesNewRomanPS-BoldMT"/>
            </a:endParaRPr>
          </a:p>
          <a:p>
            <a:pPr algn="l"/>
            <a:r>
              <a:rPr lang="en-US" sz="1800" b="1" i="0" u="none" strike="noStrike" baseline="0" dirty="0">
                <a:latin typeface="TimesNewRomanPS-BoldMT"/>
              </a:rPr>
              <a:t>IMPOSE MULTIPLE DILEMMAS ON THE ENEMY – Pg 3-15</a:t>
            </a:r>
          </a:p>
          <a:p>
            <a:pPr algn="l"/>
            <a:endParaRPr lang="en-US" sz="1800" b="1" i="0" u="none" strike="noStrike" baseline="0" dirty="0">
              <a:latin typeface="TimesNewRomanPS-BoldMT"/>
            </a:endParaRPr>
          </a:p>
          <a:p>
            <a:pPr algn="l"/>
            <a:r>
              <a:rPr lang="en-US" sz="1800" b="1" i="0" u="none" strike="noStrike" baseline="0" dirty="0">
                <a:latin typeface="TimesNewRomanPS-BoldMT"/>
              </a:rPr>
              <a:t>ANTICIPATE, PLAN, AND EXECUTE TRANSITIONS – Pg 3-16</a:t>
            </a:r>
          </a:p>
          <a:p>
            <a:pPr algn="l"/>
            <a:endParaRPr lang="en-US" sz="1800" b="1" i="0" u="none" strike="noStrike" baseline="0" dirty="0">
              <a:latin typeface="TimesNewRomanPS-BoldMT"/>
            </a:endParaRPr>
          </a:p>
          <a:p>
            <a:pPr algn="l"/>
            <a:r>
              <a:rPr lang="en-US" sz="1800" b="1" i="0" u="none" strike="noStrike" baseline="0" dirty="0">
                <a:latin typeface="TimesNewRomanPS-BoldMT"/>
              </a:rPr>
              <a:t>DESIGNATE, WEIGHT, AND SUSTAIN THE MAIN EFFORT – Pg 3-17</a:t>
            </a:r>
          </a:p>
          <a:p>
            <a:pPr algn="l"/>
            <a:endParaRPr lang="en-US" sz="1800" b="1" i="0" u="none" strike="noStrike" baseline="0" dirty="0">
              <a:latin typeface="TimesNewRomanPS-BoldMT"/>
            </a:endParaRPr>
          </a:p>
          <a:p>
            <a:pPr algn="l"/>
            <a:r>
              <a:rPr lang="en-US" sz="1800" b="1" i="0" u="none" strike="noStrike" baseline="0" dirty="0">
                <a:latin typeface="TimesNewRomanPS-BoldMT"/>
              </a:rPr>
              <a:t>CONSOLIDATE GAINS CONTINUOUSLY – Pg 3-17</a:t>
            </a:r>
          </a:p>
          <a:p>
            <a:pPr algn="l"/>
            <a:endParaRPr lang="en-US" sz="1800" b="1" i="0" u="none" strike="noStrike" baseline="0" dirty="0">
              <a:latin typeface="TimesNewRomanPS-BoldMT"/>
            </a:endParaRPr>
          </a:p>
          <a:p>
            <a:pPr algn="l"/>
            <a:r>
              <a:rPr lang="en-US" sz="1800" b="1" i="0" u="none" strike="noStrike" baseline="0" dirty="0">
                <a:latin typeface="TimesNewRomanPS-BoldMT"/>
              </a:rPr>
              <a:t>UNDERSTAND AND MANAGE THE EFFECTS OF OPERATIONS ON UNITS AND SOLDIERS – Pg 3-18</a:t>
            </a:r>
          </a:p>
          <a:p>
            <a:pPr algn="l"/>
            <a:endParaRPr lang="en-US" sz="1800" b="1" i="0" u="none" strike="noStrike" baseline="0" dirty="0">
              <a:latin typeface="TimesNewRomanPS-BoldMT"/>
            </a:endParaRPr>
          </a:p>
          <a:p>
            <a:pPr algn="l"/>
            <a:endParaRPr lang="en-US" sz="1800" b="1" i="0" u="none" strike="noStrike" baseline="0" dirty="0">
              <a:latin typeface="TimesNewRomanPS-Bold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26</a:t>
            </a:fld>
            <a:endParaRPr lang="en-US"/>
          </a:p>
        </p:txBody>
      </p:sp>
    </p:spTree>
    <p:extLst>
      <p:ext uri="{BB962C8B-B14F-4D97-AF65-F5344CB8AC3E}">
        <p14:creationId xmlns:p14="http://schemas.microsoft.com/office/powerpoint/2010/main" val="202776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Pg 3-1</a:t>
            </a:r>
          </a:p>
          <a:p>
            <a:pPr algn="l"/>
            <a:endParaRPr lang="en-US" sz="1800" b="0" i="0" u="none" strike="noStrike" baseline="0" dirty="0">
              <a:latin typeface="TimesNewRomanPSMT"/>
            </a:endParaRPr>
          </a:p>
          <a:p>
            <a:pPr algn="l"/>
            <a:r>
              <a:rPr lang="en-US" sz="1800" b="0" i="0" u="none" strike="noStrike" baseline="0" dirty="0">
                <a:latin typeface="TimesNewRomanPSMT"/>
              </a:rPr>
              <a:t>Unified land operations is the Army’s warfighting doctrine, and it is the Army’s operational concept and contribution to unified action. </a:t>
            </a:r>
          </a:p>
          <a:p>
            <a:pPr algn="l"/>
            <a:endParaRPr lang="en-US" sz="1800" b="0" i="0" u="none" strike="noStrike" baseline="0" dirty="0">
              <a:latin typeface="TimesNewRomanPSMT"/>
            </a:endParaRPr>
          </a:p>
          <a:p>
            <a:pPr algn="l"/>
            <a:r>
              <a:rPr lang="en-US" sz="1800" b="0" i="0" u="none" strike="noStrike" baseline="0" dirty="0">
                <a:latin typeface="TimesNewRomanPSMT"/>
              </a:rPr>
              <a:t>Unified land operations is an intellectual outgrowth of both previous operations doctrine and recent combat experience. It recognizes the nature of modern warfare in multiple domains and the need to conduct a fluid mix of offensive, defensive, and stability operations or DSCA simultaneously. </a:t>
            </a:r>
          </a:p>
          <a:p>
            <a:pPr algn="l"/>
            <a:endParaRPr lang="en-US" sz="1800" b="0" i="0" u="none" strike="noStrike" baseline="0" dirty="0">
              <a:latin typeface="TimesNewRomanPSMT"/>
            </a:endParaRPr>
          </a:p>
          <a:p>
            <a:pPr algn="l"/>
            <a:r>
              <a:rPr lang="en-US" sz="1800" b="0" i="0" u="none" strike="noStrike" baseline="0" dirty="0">
                <a:latin typeface="TimesNewRomanPSMT"/>
              </a:rPr>
              <a:t>Unified land operations acknowledges that strategic success requires fully integrating U.S. military operations with the efforts of interagency and multinational partners. Army forces, as part of the joint force, contribute to joint operations through the conduct of unified land operations. </a:t>
            </a:r>
          </a:p>
          <a:p>
            <a:pPr algn="l"/>
            <a:endParaRPr lang="en-US" sz="1800" b="0" i="0" u="none" strike="noStrike" baseline="0" dirty="0">
              <a:latin typeface="TimesNewRomanPSMT"/>
            </a:endParaRPr>
          </a:p>
          <a:p>
            <a:pPr algn="l"/>
            <a:r>
              <a:rPr lang="en-US" sz="1800" b="1" i="1" u="none" strike="noStrike" baseline="0" dirty="0">
                <a:latin typeface="TimesNewRomanPS-BoldItalicMT"/>
              </a:rPr>
              <a:t>Unified land operations </a:t>
            </a:r>
            <a:r>
              <a:rPr lang="en-US" sz="1800" b="1" i="0" u="none" strike="noStrike" baseline="0" dirty="0">
                <a:latin typeface="TimesNewRomanPS-BoldMT"/>
              </a:rPr>
              <a:t>is the simultaneous execution of offense, defense, stability, and defense support of civil authorities across multiple domains to shape operational environments, prevent conflict, prevail in large-scale ground combat, and consolidate gains as part of unified action</a:t>
            </a:r>
            <a:r>
              <a:rPr lang="en-US" sz="1800" b="0" i="0" u="none" strike="noStrike" baseline="0" dirty="0">
                <a:latin typeface="TimesNewRomanPSMT"/>
              </a:rPr>
              <a:t>.</a:t>
            </a:r>
          </a:p>
        </p:txBody>
      </p:sp>
      <p:sp>
        <p:nvSpPr>
          <p:cNvPr id="4" name="Slide Number Placeholder 3"/>
          <p:cNvSpPr>
            <a:spLocks noGrp="1"/>
          </p:cNvSpPr>
          <p:nvPr>
            <p:ph type="sldNum" sz="quarter" idx="5"/>
          </p:nvPr>
        </p:nvSpPr>
        <p:spPr/>
        <p:txBody>
          <a:bodyPr/>
          <a:lstStyle/>
          <a:p>
            <a:fld id="{0556E227-7DD7-44CF-A447-A0063BADFF2C}" type="slidenum">
              <a:rPr lang="en-US" smtClean="0"/>
              <a:t>27</a:t>
            </a:fld>
            <a:endParaRPr lang="en-US"/>
          </a:p>
        </p:txBody>
      </p:sp>
    </p:spTree>
    <p:extLst>
      <p:ext uri="{BB962C8B-B14F-4D97-AF65-F5344CB8AC3E}">
        <p14:creationId xmlns:p14="http://schemas.microsoft.com/office/powerpoint/2010/main" val="462751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Chapter 3, Pg 3-1, Para 3-2</a:t>
            </a:r>
          </a:p>
          <a:p>
            <a:pPr algn="l"/>
            <a:endParaRPr lang="en-US" sz="1800" b="0" i="0" u="none" strike="noStrike" baseline="0" dirty="0">
              <a:latin typeface="TimesNewRomanPSMT"/>
            </a:endParaRPr>
          </a:p>
          <a:p>
            <a:pPr algn="l"/>
            <a:r>
              <a:rPr lang="en-US" sz="1800" b="0" i="0" u="none" strike="noStrike" baseline="0" dirty="0">
                <a:latin typeface="TimesNewRomanPSMT"/>
              </a:rPr>
              <a:t>Unified land operations is how the Army applies combat power through 1) simultaneous offensive, defensive, and stability, or DSCA, to 2) seize,</a:t>
            </a:r>
          </a:p>
          <a:p>
            <a:pPr algn="l"/>
            <a:r>
              <a:rPr lang="en-US" sz="1800" b="0" i="0" u="none" strike="noStrike" baseline="0" dirty="0">
                <a:latin typeface="TimesNewRomanPSMT"/>
              </a:rPr>
              <a:t>retain, and exploit the initiative, and 3) consolidate gains. </a:t>
            </a:r>
          </a:p>
          <a:p>
            <a:pPr algn="l"/>
            <a:endParaRPr lang="en-US" sz="1800" b="0" i="0" u="none" strike="noStrike" baseline="0" dirty="0">
              <a:latin typeface="TimesNewRomanPSMT"/>
            </a:endParaRPr>
          </a:p>
          <a:p>
            <a:pPr algn="l"/>
            <a:r>
              <a:rPr lang="en-US" sz="1800" b="0" i="0" u="none" strike="noStrike" baseline="0" dirty="0">
                <a:latin typeface="TimesNewRomanPSMT"/>
              </a:rPr>
              <a:t>Military forces seek to prevent or deter threats through unified action, and, when necessary, defeat aggression.</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28</a:t>
            </a:fld>
            <a:endParaRPr lang="en-US"/>
          </a:p>
        </p:txBody>
      </p:sp>
    </p:spTree>
    <p:extLst>
      <p:ext uri="{BB962C8B-B14F-4D97-AF65-F5344CB8AC3E}">
        <p14:creationId xmlns:p14="http://schemas.microsoft.com/office/powerpoint/2010/main" val="1240951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Pg 1-2</a:t>
            </a:r>
          </a:p>
          <a:p>
            <a:pPr algn="l"/>
            <a:endParaRPr lang="en-US" sz="1800" b="0" i="0" u="none" strike="noStrike" baseline="0" dirty="0">
              <a:latin typeface="TimesNewRomanPSMT"/>
            </a:endParaRPr>
          </a:p>
          <a:p>
            <a:pPr algn="l"/>
            <a:r>
              <a:rPr lang="en-US" sz="1800" b="0" i="0" u="none" strike="noStrike" baseline="0" dirty="0">
                <a:latin typeface="TimesNewRomanPSMT"/>
              </a:rPr>
              <a:t>1-7. Large-scale ground combat operations can occur below the nuclear threshold, and they are not synonymous with total war. </a:t>
            </a:r>
          </a:p>
          <a:p>
            <a:pPr algn="l"/>
            <a:endParaRPr lang="en-US" sz="1800" b="0" i="0" u="none" strike="noStrike" baseline="0" dirty="0">
              <a:latin typeface="TimesNewRomanPSMT"/>
            </a:endParaRPr>
          </a:p>
          <a:p>
            <a:pPr algn="l"/>
            <a:r>
              <a:rPr lang="en-US" sz="1800" b="1" i="1" u="none" strike="noStrike" baseline="0" dirty="0">
                <a:latin typeface="TimesNewRomanPS-BoldItalicMT"/>
              </a:rPr>
              <a:t>Large-scale ground combat operations </a:t>
            </a:r>
            <a:r>
              <a:rPr lang="en-US" sz="1800" b="1" i="0" u="none" strike="noStrike" baseline="0" dirty="0">
                <a:latin typeface="TimesNewRomanPS-BoldMT"/>
              </a:rPr>
              <a:t>are sustained combat operations involving multiple corps and divisions. </a:t>
            </a:r>
          </a:p>
          <a:p>
            <a:pPr algn="l"/>
            <a:endParaRPr lang="en-US" sz="1800" b="1" i="0" u="none" strike="noStrike" baseline="0" dirty="0">
              <a:latin typeface="TimesNewRomanPS-BoldMT"/>
            </a:endParaRPr>
          </a:p>
          <a:p>
            <a:pPr algn="l"/>
            <a:r>
              <a:rPr lang="en-US" sz="1800" b="0" i="0" u="none" strike="noStrike" baseline="0" dirty="0">
                <a:latin typeface="TimesNewRomanPSMT"/>
              </a:rPr>
              <a:t>Planning for large-scale ground combat operations against enemies possessing nuclear weapons must account for the possibility of their use against friendly forces. </a:t>
            </a:r>
          </a:p>
          <a:p>
            <a:pPr algn="l"/>
            <a:endParaRPr lang="en-US" sz="1800" b="0" i="0" u="none" strike="noStrike" baseline="0" dirty="0">
              <a:latin typeface="TimesNewRomanPSMT"/>
            </a:endParaRPr>
          </a:p>
          <a:p>
            <a:pPr algn="l"/>
            <a:r>
              <a:rPr lang="en-US" sz="1800" b="0" i="0" u="none" strike="noStrike" baseline="0" dirty="0">
                <a:latin typeface="TimesNewRomanPSMT"/>
              </a:rPr>
              <a:t>The operational approaches employed by joint force commanders (JFCs) may thus be constrained to avoid nuclear escalation in terms of their geographic depth and the assigned objectives. </a:t>
            </a:r>
          </a:p>
          <a:p>
            <a:pPr algn="l"/>
            <a:endParaRPr lang="en-US" sz="1800" b="0" i="0" u="none" strike="noStrike" baseline="0" dirty="0">
              <a:latin typeface="TimesNewRomanPSMT"/>
            </a:endParaRPr>
          </a:p>
          <a:p>
            <a:pPr algn="l"/>
            <a:r>
              <a:rPr lang="en-US" sz="1800" b="0" i="0" u="none" strike="noStrike" baseline="0" dirty="0">
                <a:latin typeface="TimesNewRomanPSMT"/>
              </a:rPr>
              <a:t>Large-scale ground combat operations, while potentially enormous in scale and scope, are typically limited by the law of war and the political objectives of the conflict itself. </a:t>
            </a:r>
          </a:p>
          <a:p>
            <a:pPr algn="l"/>
            <a:endParaRPr lang="en-US" sz="1800" b="0" i="0" u="none" strike="noStrike" baseline="0" dirty="0">
              <a:latin typeface="TimesNewRomanPSMT"/>
            </a:endParaRPr>
          </a:p>
          <a:p>
            <a:pPr algn="l"/>
            <a:r>
              <a:rPr lang="en-US" sz="1800" b="0" i="0" u="none" strike="noStrike" baseline="0" dirty="0">
                <a:latin typeface="TimesNewRomanPSMT"/>
              </a:rPr>
              <a:t>Against nuclear armed enemies, the political objectives of a conflict are also informed by the strategic risk inherent in escalation. While the scale and scope of conventional conflict has been smaller than World War II since 1945, it retains its inherent lethality and complexity.</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30</a:t>
            </a:fld>
            <a:endParaRPr lang="en-US"/>
          </a:p>
        </p:txBody>
      </p:sp>
    </p:spTree>
    <p:extLst>
      <p:ext uri="{BB962C8B-B14F-4D97-AF65-F5344CB8AC3E}">
        <p14:creationId xmlns:p14="http://schemas.microsoft.com/office/powerpoint/2010/main" val="2763457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ADP 3-0, Pg 1-5</a:t>
            </a:r>
          </a:p>
        </p:txBody>
      </p:sp>
      <p:sp>
        <p:nvSpPr>
          <p:cNvPr id="4" name="Slide Number Placeholder 3"/>
          <p:cNvSpPr>
            <a:spLocks noGrp="1"/>
          </p:cNvSpPr>
          <p:nvPr>
            <p:ph type="sldNum" sz="quarter" idx="5"/>
          </p:nvPr>
        </p:nvSpPr>
        <p:spPr/>
        <p:txBody>
          <a:bodyPr/>
          <a:lstStyle/>
          <a:p>
            <a:fld id="{0556E227-7DD7-44CF-A447-A0063BADFF2C}" type="slidenum">
              <a:rPr lang="en-US" smtClean="0"/>
              <a:t>31</a:t>
            </a:fld>
            <a:endParaRPr lang="en-US"/>
          </a:p>
        </p:txBody>
      </p:sp>
    </p:spTree>
    <p:extLst>
      <p:ext uri="{BB962C8B-B14F-4D97-AF65-F5344CB8AC3E}">
        <p14:creationId xmlns:p14="http://schemas.microsoft.com/office/powerpoint/2010/main" val="1514883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ADP 3-0, Pg 1-5 thru 1-6</a:t>
            </a:r>
          </a:p>
          <a:p>
            <a:endParaRPr lang="en-US" b="1" dirty="0"/>
          </a:p>
          <a:p>
            <a:pPr algn="l"/>
            <a:r>
              <a:rPr lang="en-US" sz="1800" b="1" i="0" u="none" strike="noStrike" baseline="0" dirty="0">
                <a:latin typeface="TimesNewRomanPS-BoldMT"/>
              </a:rPr>
              <a:t>SHAPE OPERATIONAL ENVIRONMENTS</a:t>
            </a:r>
          </a:p>
          <a:p>
            <a:pPr algn="l"/>
            <a:r>
              <a:rPr lang="en-US" sz="1800" b="0" i="0" u="none" strike="noStrike" baseline="0" dirty="0">
                <a:latin typeface="TimesNewRomanPSMT"/>
              </a:rPr>
              <a:t>1-31. Army operations to shape bring together all the activities intended to promote regional stability and to set conditions for a favorable outcome in the event of a military confrontation. Army operations to shape help dissuade adversary activities designed to achieve regional goals short of military conflict. As part of</a:t>
            </a:r>
          </a:p>
          <a:p>
            <a:pPr algn="l"/>
            <a:r>
              <a:rPr lang="en-US" sz="1800" b="0" i="0" u="none" strike="noStrike" baseline="0" dirty="0">
                <a:latin typeface="TimesNewRomanPSMT"/>
              </a:rPr>
              <a:t>operations to shape, the Army provides trained and ready forces to geographic combatant commanders to support their combatant command campaign plan. The theater army and subordinate Army forces help the geographic combatant commander in building partner capacity and capability while promoting stability</a:t>
            </a:r>
          </a:p>
          <a:p>
            <a:pPr algn="l"/>
            <a:r>
              <a:rPr lang="en-US" sz="1800" b="0" i="0" u="none" strike="noStrike" baseline="0" dirty="0">
                <a:latin typeface="TimesNewRomanPSMT"/>
              </a:rPr>
              <a:t>across an area of responsibility. Army operations to shape are continuous throughout a geographic combatant commander’s area of responsibility and occur before, during, and after a joint operation within an operational area.</a:t>
            </a:r>
          </a:p>
          <a:p>
            <a:pPr algn="l"/>
            <a:endParaRPr lang="en-US" sz="1800" b="0" i="0" u="none" strike="noStrike" baseline="0" dirty="0">
              <a:latin typeface="TimesNewRomanPSMT"/>
            </a:endParaRPr>
          </a:p>
          <a:p>
            <a:pPr algn="l"/>
            <a:r>
              <a:rPr lang="en-US" sz="1800" b="0" i="0" u="none" strike="noStrike" baseline="0" dirty="0">
                <a:latin typeface="TimesNewRomanPSMT"/>
              </a:rPr>
              <a:t>1-32. Shaping activities include security cooperation and forward presence to promote U.S. interests, developing allied and friendly military capabilities for self-defense and multinational operations, continuously setting the theater for operations and training while providing U.S. forces with peacetime and</a:t>
            </a:r>
          </a:p>
          <a:p>
            <a:pPr algn="l"/>
            <a:r>
              <a:rPr lang="en-US" sz="1800" b="0" i="0" u="none" strike="noStrike" baseline="0" dirty="0">
                <a:latin typeface="TimesNewRomanPSMT"/>
              </a:rPr>
              <a:t>contingency access to a host nation. Regionally aligned and engaged Army forces are essential to accomplishing objectives to strengthen the global network of multinational partners and preventing conflict. The Army garrisons' forces and pre-positions equipment in areas to allow national leaders to respond quickly</a:t>
            </a:r>
          </a:p>
          <a:p>
            <a:pPr algn="l"/>
            <a:r>
              <a:rPr lang="en-US" sz="1800" b="0" i="0" u="none" strike="noStrike" baseline="0" dirty="0">
                <a:latin typeface="TimesNewRomanPSMT"/>
              </a:rPr>
              <a:t>to contingencies. Operational readiness, training, and planning for potential operations by Army forces represent home station activities that are part of operations to shape.</a:t>
            </a:r>
            <a:endParaRPr lang="en-US" b="1" dirty="0"/>
          </a:p>
          <a:p>
            <a:pPr algn="l"/>
            <a:endParaRPr lang="en-US" sz="1800" b="0" i="0" u="none" strike="noStrike" baseline="0" dirty="0">
              <a:latin typeface="TimesNewRomanPSMT"/>
            </a:endParaRPr>
          </a:p>
          <a:p>
            <a:pPr algn="l"/>
            <a:r>
              <a:rPr lang="en-US" sz="1800" b="1" i="0" u="none" strike="noStrike" baseline="0" dirty="0">
                <a:latin typeface="TimesNewRomanPS-BoldMT"/>
              </a:rPr>
              <a:t>PREVENT CONFLICT</a:t>
            </a:r>
            <a:endParaRPr lang="en-US" sz="1800" b="0" i="0" u="none" strike="noStrike" baseline="0" dirty="0">
              <a:latin typeface="TimesNewRomanPSMT"/>
            </a:endParaRPr>
          </a:p>
          <a:p>
            <a:pPr algn="l"/>
            <a:r>
              <a:rPr lang="en-US" sz="1800" b="0" i="0" u="none" strike="noStrike" baseline="0" dirty="0">
                <a:latin typeface="TimesNewRomanPSMT"/>
              </a:rPr>
              <a:t>These operations are typically in response to indications and warnings that an adversary intends to take military action counter to U.S. interests, or in response to adversary activities that are ongoing. They are intended to change an adversary’s risk calculus by raising the adversary’s costs for actions that threaten U.S. interests. Prevent activities are generally weighted toward actions to protect friendly forces, assets, and partners, and to indicate U.S. intent to execute subsequent phases of a planned operation. As part of a joint force, Army forces may have a significant role in the execution of directed flexible deterrent options and flexible response options. Army prevent activities may include mobilization, force tailoring, and other predeployment activities. They may also involve initial deployment into a theater of operations, including echeloning command posts, employing intelligence collection assets, and further developing communications,</a:t>
            </a:r>
          </a:p>
          <a:p>
            <a:pPr algn="l"/>
            <a:r>
              <a:rPr lang="en-US" sz="1800" b="0" i="0" u="none" strike="noStrike" baseline="0" dirty="0">
                <a:latin typeface="TimesNewRomanPSMT"/>
              </a:rPr>
              <a:t>sustainment, and protection infrastructure to support the JFC’s concept of operations. Regardless of the methods used to raise the potential cost for an adversary, the primary deterrent to conflict is the demonstrated ability of a properly manned, equipped, and trained joint force to prevail in large-scale combat.</a:t>
            </a:r>
          </a:p>
          <a:p>
            <a:pPr algn="l"/>
            <a:endParaRPr lang="en-US" sz="1800" b="0" i="0" u="none" strike="noStrike" baseline="0" dirty="0">
              <a:latin typeface="TimesNewRomanPSMT"/>
            </a:endParaRPr>
          </a:p>
          <a:p>
            <a:pPr algn="l"/>
            <a:r>
              <a:rPr lang="en-US" sz="1800" b="1" i="0" u="none" strike="noStrike" baseline="0" dirty="0">
                <a:latin typeface="TimesNewRomanPS-BoldMT"/>
              </a:rPr>
              <a:t>PREVAIL IN LARGE-SCALE GROUND COMBAT</a:t>
            </a:r>
            <a:endParaRPr lang="en-US" sz="1800" b="0" i="0" u="none" strike="noStrike" baseline="0" dirty="0">
              <a:latin typeface="TimesNewRomanPSMT"/>
            </a:endParaRPr>
          </a:p>
          <a:p>
            <a:pPr algn="l"/>
            <a:r>
              <a:rPr lang="en-US" sz="1800" b="0" i="0" u="none" strike="noStrike" baseline="0" dirty="0">
                <a:latin typeface="TimesNewRomanPSMT"/>
              </a:rPr>
              <a:t>During large-scale ground combat operations, Army forces focus on the defeat and destruction of enemy ground forces as part of the joint team. Army forces close with and destroy enemy forces in any terrain, exploit success, and break the opponent’s will to resist. Army forces attack, defend, perform stability</a:t>
            </a:r>
          </a:p>
          <a:p>
            <a:pPr algn="l"/>
            <a:r>
              <a:rPr lang="en-US" sz="1800" b="0" i="0" u="none" strike="noStrike" baseline="0" dirty="0">
                <a:latin typeface="TimesNewRomanPSMT"/>
              </a:rPr>
              <a:t>tasks, and consolidate gains to accomplish national objectives. Divisions and corps are the formations central to the conduct of large-scale combat operations. The ability to prevail in ground combat is a decisive factor in breaking an enemy’s capability and will to continue a conflict. Conflict resolution requires the Army to</a:t>
            </a:r>
          </a:p>
          <a:p>
            <a:pPr algn="l"/>
            <a:r>
              <a:rPr lang="en-US" sz="1800" b="0" i="0" u="none" strike="noStrike" baseline="0" dirty="0">
                <a:latin typeface="TimesNewRomanPSMT"/>
              </a:rPr>
              <a:t>conduct sustained operations with unified action partners as long as necessary to accomplish national objectives.</a:t>
            </a:r>
            <a:endParaRPr lang="en-US" b="1" dirty="0"/>
          </a:p>
          <a:p>
            <a:endParaRPr lang="en-US" b="1" dirty="0"/>
          </a:p>
          <a:p>
            <a:pPr algn="l"/>
            <a:r>
              <a:rPr lang="en-US" sz="1800" b="1" i="0" u="none" strike="noStrike" baseline="0" dirty="0">
                <a:latin typeface="TimesNewRomanPSMT"/>
              </a:rPr>
              <a:t>Consolidation of gains </a:t>
            </a:r>
            <a:r>
              <a:rPr lang="en-US" sz="1800" b="0" i="0" u="none" strike="noStrike" baseline="0" dirty="0">
                <a:latin typeface="TimesNewRomanPSMT"/>
              </a:rPr>
              <a:t>is an integral and continuous part of armed conflict, and it is necessary for achieving success across the range of military operations. Army forces deliberately plan to consolidate gains throughout an operation as part of defeating the enemy in detail to accomplish overall political and strategic objectives. Early and effective consolidation activities are a form of exploitation performed while other operations are ongoing, and they enable the achievement of lasting favorable outcomes in the shortest time span. Army forces perform these activities through decisive action with unified action partners. In some instances, Army forces will be in charge of integrating forces and synchronizing activities to consolidate gains. In other situations, Army forces will be in support. Army forces may consolidate gains for a sustained period of time over large land areas. While Army forces consolidate gains throughout an operation, consolidating gains becomes the overall focus of Army forces after large-scale combat operations have concluded.</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32</a:t>
            </a:fld>
            <a:endParaRPr lang="en-US"/>
          </a:p>
        </p:txBody>
      </p:sp>
    </p:spTree>
    <p:extLst>
      <p:ext uri="{BB962C8B-B14F-4D97-AF65-F5344CB8AC3E}">
        <p14:creationId xmlns:p14="http://schemas.microsoft.com/office/powerpoint/2010/main" val="253464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Pg v, Introduction </a:t>
            </a:r>
          </a:p>
          <a:p>
            <a:pPr algn="l"/>
            <a:endParaRPr lang="en-US" sz="1800" b="0" i="0" u="none" strike="noStrike" baseline="0" dirty="0">
              <a:latin typeface="TimesNewRomanPSMT"/>
            </a:endParaRPr>
          </a:p>
          <a:p>
            <a:pPr algn="l"/>
            <a:r>
              <a:rPr lang="en-US" sz="1800" b="0" i="0" u="none" strike="noStrike" baseline="0" dirty="0">
                <a:latin typeface="TimesNewRomanPSMT"/>
              </a:rPr>
              <a:t>The Army’s operational concept is unified land operations. ADP 3-0 discusses the foundations, tenets, and doctrine of unified land operations, which serves as a common reference for solving military problems in multiple domains and the framework for the range of military operations across the competition continuum.</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33</a:t>
            </a:fld>
            <a:endParaRPr lang="en-US"/>
          </a:p>
        </p:txBody>
      </p:sp>
    </p:spTree>
    <p:extLst>
      <p:ext uri="{BB962C8B-B14F-4D97-AF65-F5344CB8AC3E}">
        <p14:creationId xmlns:p14="http://schemas.microsoft.com/office/powerpoint/2010/main" val="3958491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ADP 3-0, OPERATIONS, July 2019. Para. 3-3</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Decisive action requires simultaneous combinations of offensive, defensive, and stability or DSCA tasks. Table 3-1 on page 3-2 lists the tasks associated with each element and the purposes of each task. Each task has numerous associated subordinate tasks. When combined with who (unit), when (time), where (location), and why (purpose), the tasks become mission statements.</a:t>
            </a:r>
          </a:p>
          <a:p>
            <a:endParaRPr lang="en-US" dirty="0"/>
          </a:p>
          <a:p>
            <a:pPr>
              <a:defRPr/>
            </a:pPr>
            <a:r>
              <a:rPr lang="en-US" b="1" i="1" dirty="0"/>
              <a:t>Decisive action </a:t>
            </a:r>
            <a:r>
              <a:rPr lang="en-US" b="1" dirty="0"/>
              <a:t>is the continuous, simultaneous combinations of offensive, defensive, and stability or defense support of civil authorities tasks. </a:t>
            </a:r>
            <a:r>
              <a:rPr lang="en-US" dirty="0"/>
              <a:t>Commanders seize, retain, and exploit the initiative while synchronizing their actions to achieve the best effects possible. Operations conducted outside the United States and its territories simultaneously combine three elements of decisive action—offense, defense, and stability. Within the United States and its territories, decisive action combines elements of DSCA and, as required, offense and defense to support homeland defense. (See table 3-1 on page 3-2.)</a:t>
            </a:r>
          </a:p>
          <a:p>
            <a:pPr>
              <a:defRPr/>
            </a:pPr>
            <a:endParaRPr lang="en-US" dirty="0"/>
          </a:p>
          <a:p>
            <a:pPr>
              <a:defRPr/>
            </a:pPr>
            <a:r>
              <a:rPr lang="en-US" dirty="0"/>
              <a:t>Decisive action begins with the commander’s intent and concept of operations. Decisive action provides direction for an entire operation. Commanders and staffs refine the concept of operations during planning and determine the proper allocation of resources and tasks. Throughout the operation, they may adjust the allocation of resources and tasks as conditions change.</a:t>
            </a:r>
          </a:p>
          <a:p>
            <a:pPr>
              <a:defRPr/>
            </a:pPr>
            <a:endParaRPr lang="en-US" dirty="0"/>
          </a:p>
          <a:p>
            <a:pPr>
              <a:defRPr/>
            </a:pPr>
            <a:r>
              <a:rPr lang="en-US" dirty="0"/>
              <a:t>The simultaneity of the decisive action is not absolute. The higher the echelon, the greater the possibility of simultaneous offensive, defensive, and stability tasks. At lower echelons, an assigned task may require all the echelons’ combat power to execute a specific task. For example, in some form a higher echelon, such as a division, always performs offensive, defensive, and stability tasks simultaneously. Subordinate brigades perform some combination of offensive, defensive, and stability tasks, but they may not perform all three simultaneously.</a:t>
            </a:r>
          </a:p>
          <a:p>
            <a:pPr>
              <a:defRPr/>
            </a:pPr>
            <a:endParaRPr lang="en-US" dirty="0"/>
          </a:p>
          <a:p>
            <a:pPr>
              <a:defRPr/>
            </a:pPr>
            <a:r>
              <a:rPr lang="en-US" dirty="0"/>
              <a:t>For every organization assigned to an area of operations, implied or even specified minimum-essential stability tasks of security, food, water, shelter, and medical treatment always exist. If the organization cannot perform these tasks, it must either request additional resources from higher headquarters or request relief from those tasks. (See figure 3-1 on page 3-3.)</a:t>
            </a:r>
          </a:p>
          <a:p>
            <a:pPr>
              <a:defRPr/>
            </a:pPr>
            <a:endParaRPr lang="en-US" altLang="en-US" b="1" dirty="0"/>
          </a:p>
          <a:p>
            <a:pPr>
              <a:defRPr/>
            </a:pPr>
            <a:r>
              <a:rPr lang="en-US" dirty="0"/>
              <a:t>Unified land operations addresses combat between armed opponents as well as the conduct of operations amid populations. This requires Army forces to defeat the enemy while simultaneously shaping civil conditions. Winning battles and engagements is important, but not always the most significant task. Shaping civil conditions (with unified action partners) is as important to campaign success. In many joint operations, stability or DSCA tasks is more important than offensive and defensive tasks.</a:t>
            </a:r>
          </a:p>
          <a:p>
            <a:pPr>
              <a:defRPr/>
            </a:pPr>
            <a:endParaRPr lang="en-US" dirty="0"/>
          </a:p>
          <a:p>
            <a:pPr>
              <a:defRPr/>
            </a:pPr>
            <a:r>
              <a:rPr lang="en-US" dirty="0"/>
              <a:t>The emphasis on tasks changes with echelon, time, and location. In an operation dominated by stability, part of the force might conduct simultaneous offensive and defensive tasks in support of establishing stability. Within the United States, DSCA may be the only activity actually conducted. Simultaneous combinations of the tasks are the key to successful land operations in achieving the end state.</a:t>
            </a:r>
          </a:p>
          <a:p>
            <a:pPr>
              <a:defRPr/>
            </a:pPr>
            <a:endParaRPr lang="en-US" altLang="en-US" b="1" dirty="0"/>
          </a:p>
          <a:p>
            <a:pPr>
              <a:defRPr/>
            </a:pPr>
            <a:r>
              <a:rPr lang="en-US" dirty="0"/>
              <a:t>Operations require versatile, adaptive units and flexible leaders who exhibit sound judgment, primarily developed through realistic and challenging training. Managing training for decisive action challenges leaders at all echelons. This kind of training develops discipline, endurance, unit cohesion, tolerance for uncertainty, and mutual support. It prepares Soldiers and units to address ambiguities inherent in all operations.</a:t>
            </a:r>
          </a:p>
          <a:p>
            <a:pPr>
              <a:defRPr/>
            </a:pPr>
            <a:endParaRPr lang="en-US" dirty="0"/>
          </a:p>
          <a:p>
            <a:pPr>
              <a:defRPr/>
            </a:pPr>
            <a:r>
              <a:rPr lang="en-US" dirty="0"/>
              <a:t>Operational experience demonstrates that forces trained exclusively for offensive and defensive tasks are not as proficient at stability tasks and vice versa. Likewise, forces involved in protracted stability or DSCA tasks require intensive training to regain proficiency in offensive or defensive tasks before engaging in large-scale combat operations. Effective training reflects a balance among the tasks of decisive action to produce and sustain Soldier, leader, and unit proficiency in individual, collective, and mission-essential tasks.</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34</a:t>
            </a:fld>
            <a:endParaRPr lang="en-US"/>
          </a:p>
        </p:txBody>
      </p:sp>
    </p:spTree>
    <p:extLst>
      <p:ext uri="{BB962C8B-B14F-4D97-AF65-F5344CB8AC3E}">
        <p14:creationId xmlns:p14="http://schemas.microsoft.com/office/powerpoint/2010/main" val="217949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Chapter 3, Pg 3-4, Para 3-14</a:t>
            </a:r>
          </a:p>
          <a:p>
            <a:pPr algn="l"/>
            <a:endParaRPr lang="en-US" sz="1800" b="0" i="0" u="none" strike="noStrike" baseline="0" dirty="0">
              <a:latin typeface="TimesNewRomanPSMT"/>
            </a:endParaRPr>
          </a:p>
          <a:p>
            <a:pPr algn="l"/>
            <a:r>
              <a:rPr lang="en-US" sz="1800" b="0" i="0" u="none" strike="noStrike" baseline="0" dirty="0">
                <a:latin typeface="TimesNewRomanPSMT"/>
              </a:rPr>
              <a:t>These operations support governance by a host nation, an interim government, or a military government. </a:t>
            </a:r>
          </a:p>
          <a:p>
            <a:pPr algn="l"/>
            <a:endParaRPr lang="en-US" sz="1800" b="0" i="0" u="none" strike="noStrike" baseline="0" dirty="0">
              <a:latin typeface="TimesNewRomanPSMT"/>
            </a:endParaRPr>
          </a:p>
          <a:p>
            <a:pPr algn="l"/>
            <a:r>
              <a:rPr lang="en-US" sz="1800" b="0" i="0" u="none" strike="noStrike" baseline="0" dirty="0">
                <a:latin typeface="TimesNewRomanPSMT"/>
              </a:rPr>
              <a:t>Stability involves coercive and constructive action. </a:t>
            </a:r>
          </a:p>
          <a:p>
            <a:pPr algn="l"/>
            <a:endParaRPr lang="en-US" sz="1800" b="0" i="0" u="none" strike="noStrike" baseline="0" dirty="0">
              <a:latin typeface="TimesNewRomanPSMT"/>
            </a:endParaRPr>
          </a:p>
          <a:p>
            <a:pPr algn="l"/>
            <a:r>
              <a:rPr lang="en-US" sz="1800" b="0" i="0" u="none" strike="noStrike" baseline="0" dirty="0">
                <a:latin typeface="TimesNewRomanPSMT"/>
              </a:rPr>
              <a:t>Stability helps in building relationships among unified action partners and promoting U.S. security interests. It can help establish political, legal, social, and economic institutions in an area while supporting transition of responsibility to a legitimate authority.</a:t>
            </a:r>
          </a:p>
          <a:p>
            <a:pPr algn="l"/>
            <a:endParaRPr lang="en-US" sz="1800" b="0" i="0" u="none" strike="noStrike" baseline="0" dirty="0">
              <a:latin typeface="TimesNewRomanPSMT"/>
            </a:endParaRPr>
          </a:p>
          <a:p>
            <a:pPr algn="l"/>
            <a:r>
              <a:rPr lang="en-US" sz="1800" b="0" i="0" u="none" strike="noStrike" baseline="0" dirty="0">
                <a:latin typeface="TimesNewRomanPSMT"/>
              </a:rPr>
              <a:t>Commanders are legally required to perform minimum-essential stability operations tasks when controlling populated areas of operations. These include security, food, water, shelter, and medical treatment. (See ADP 3-07 for a detailed discussion of stability.)</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36</a:t>
            </a:fld>
            <a:endParaRPr lang="en-US"/>
          </a:p>
        </p:txBody>
      </p:sp>
    </p:spTree>
    <p:extLst>
      <p:ext uri="{BB962C8B-B14F-4D97-AF65-F5344CB8AC3E}">
        <p14:creationId xmlns:p14="http://schemas.microsoft.com/office/powerpoint/2010/main" val="322483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t>ADP 1-01, Doctrine</a:t>
            </a:r>
            <a:r>
              <a:rPr lang="en-US" sz="1800" b="1" baseline="0" dirty="0"/>
              <a:t> Primer</a:t>
            </a:r>
            <a:r>
              <a:rPr lang="en-US" sz="1800" b="1" dirty="0"/>
              <a:t>, July 2019. </a:t>
            </a:r>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Doctrine is a guide to action not a set of fixed rules. It combines history, understanding of the operational environment and assumptions about future conditions to help leaders think about how best to accomplish missions.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Doctrine consistent with human nature and broad enough to provide a guide for unexpected situations. It is also based upon values and ethics of the service and the nation; it is codified by law and regulations and applied in the context of operations in the field.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It provides an authoritative guide for leaders and Soldiers but requires original applications that adapt it to circumstances.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Doctrine should foster initiative and creative thinking.</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Army doctrine forms the basis for training and leader development standards and support products. Training standards provide performance baselines to evaluate how well a task is executed.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Together, doctrine, training, and resources form the key to Army readiness.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global realities of today are in a period of significant change.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Army forces may find themselves called upon to fight under conditions of rapid force projection that can build to major sustained operations in war and</a:t>
            </a:r>
          </a:p>
          <a:p>
            <a:pPr algn="l"/>
            <a:r>
              <a:rPr lang="en-US" sz="1800" b="0" i="0" u="none" strike="noStrike" baseline="0" dirty="0">
                <a:latin typeface="Arial" panose="020B0604020202020204" pitchFamily="34" charset="0"/>
              </a:rPr>
              <a:t>peace or that can terminate quickly only to lead to other commitments elsewhere.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Doctrine must be relevant to these conditions to be effective. It must be solid enough to weather the winds of turmoil and, at</a:t>
            </a:r>
          </a:p>
          <a:p>
            <a:pPr algn="l"/>
            <a:r>
              <a:rPr lang="en-US" sz="1800" b="0" i="0" u="none" strike="noStrike" baseline="0" dirty="0">
                <a:latin typeface="Arial" panose="020B0604020202020204" pitchFamily="34" charset="0"/>
              </a:rPr>
              <a:t>the same time, sufficiently dynamic to capture the relevant aspects of change.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Doctrine seeks to be sufficiently broad and forward looking so that it rapidly accommodates major technological opportunities to</a:t>
            </a:r>
          </a:p>
          <a:p>
            <a:pPr algn="l"/>
            <a:r>
              <a:rPr lang="en-US" sz="1800" b="0" i="0" u="none" strike="noStrike" baseline="0" dirty="0">
                <a:latin typeface="Arial" panose="020B0604020202020204" pitchFamily="34" charset="0"/>
              </a:rPr>
              <a:t>give soldiers a battlefield advantage.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Doctrine seeks to meet the challenges facing the Army by providing the guidance to deal with the range of threats to which its elements may be exposed.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It reflects the strategic context in which Army forces will operate, sets a marker for the incorporation of developing technologies, and optimizes the use of all available resources.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It also incorporates the lessons of warfare and the wisdom of the Army’s collective leadership in establishing a guide to action in war and operations</a:t>
            </a:r>
          </a:p>
          <a:p>
            <a:pPr algn="l"/>
            <a:r>
              <a:rPr lang="en-US" sz="1800" b="0" i="0" u="none" strike="noStrike" baseline="0" dirty="0">
                <a:latin typeface="Arial" panose="020B0604020202020204" pitchFamily="34" charset="0"/>
              </a:rPr>
              <a:t>other than war.</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a:t>
            </a:fld>
            <a:endParaRPr lang="en-US"/>
          </a:p>
        </p:txBody>
      </p:sp>
    </p:spTree>
    <p:extLst>
      <p:ext uri="{BB962C8B-B14F-4D97-AF65-F5344CB8AC3E}">
        <p14:creationId xmlns:p14="http://schemas.microsoft.com/office/powerpoint/2010/main" val="2871373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Chapter 3, Pg 3-4, Para 3-15</a:t>
            </a:r>
          </a:p>
          <a:p>
            <a:pPr algn="l"/>
            <a:endParaRPr lang="en-US" sz="1800" b="0" i="0" u="none" strike="noStrike" baseline="0" dirty="0">
              <a:latin typeface="TimesNewRomanPSMT"/>
            </a:endParaRPr>
          </a:p>
          <a:p>
            <a:pPr algn="l"/>
            <a:r>
              <a:rPr lang="en-US" sz="1800" b="0" i="0" u="none" strike="noStrike" baseline="0" dirty="0">
                <a:latin typeface="TimesNewRomanPSMT"/>
              </a:rPr>
              <a:t>When DSCA is authorized, it consists of four types of operations (see table 3-1 on page 3-2 and DODD 3025.18). National Guard forces—Title 32 or state active forces under the command and control of the governor and the adjutant general—are usually the first forces to respond on behalf of state authorities. When Federal military forces are employed for DSCA activities, they remain under Federal military command and control at all times. (See DODD 3025.18, JP 3-28, and ADP 3-28 for detailed discussions of DSCA.)</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37</a:t>
            </a:fld>
            <a:endParaRPr lang="en-US"/>
          </a:p>
        </p:txBody>
      </p:sp>
    </p:spTree>
    <p:extLst>
      <p:ext uri="{BB962C8B-B14F-4D97-AF65-F5344CB8AC3E}">
        <p14:creationId xmlns:p14="http://schemas.microsoft.com/office/powerpoint/2010/main" val="1149859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ADP 3-0, OPERATIONS, July 2019. </a:t>
            </a:r>
          </a:p>
          <a:p>
            <a:endParaRPr lang="en-US" dirty="0"/>
          </a:p>
          <a:p>
            <a:r>
              <a:rPr lang="en-US" dirty="0"/>
              <a:t>Appropriate to mission and environment, Army forces conduct decisive and sustainable land operations through the simultaneous combination of</a:t>
            </a:r>
          </a:p>
          <a:p>
            <a:endParaRPr lang="en-US" dirty="0"/>
          </a:p>
          <a:p>
            <a:r>
              <a:rPr lang="en-US" dirty="0"/>
              <a:t>Offense</a:t>
            </a:r>
          </a:p>
          <a:p>
            <a:r>
              <a:rPr lang="en-US" dirty="0"/>
              <a:t>Defense</a:t>
            </a:r>
          </a:p>
          <a:p>
            <a:r>
              <a:rPr lang="en-US" dirty="0"/>
              <a:t>Stability</a:t>
            </a:r>
          </a:p>
          <a:p>
            <a:r>
              <a:rPr lang="en-US" dirty="0"/>
              <a:t>Defense support of civil authorities (DSCA or “civil support”)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every organization assigned to an area of operations, implied or even specified minimum-essential stability tasks of security, food, water, shelter, and medical treatment always exist. If the organization cannot perform these tasks, it must either request additional resources from higher headquarters or request relief from those tasks. (See figure 3-1 on page 3-3.)</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38</a:t>
            </a:fld>
            <a:endParaRPr lang="en-US"/>
          </a:p>
        </p:txBody>
      </p:sp>
    </p:spTree>
    <p:extLst>
      <p:ext uri="{BB962C8B-B14F-4D97-AF65-F5344CB8AC3E}">
        <p14:creationId xmlns:p14="http://schemas.microsoft.com/office/powerpoint/2010/main" val="979416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ItalicMT"/>
              </a:rPr>
              <a:t>ADP 3-0, Chapter 5, Pg 5-1, Para 5-1 </a:t>
            </a:r>
          </a:p>
          <a:p>
            <a:pPr algn="l"/>
            <a:endParaRPr lang="en-US" sz="1800" b="0" i="1" u="none" strike="noStrike" baseline="0" dirty="0">
              <a:latin typeface="TimesNewRomanPS-ItalicMT"/>
            </a:endParaRPr>
          </a:p>
          <a:p>
            <a:pPr algn="l"/>
            <a:r>
              <a:rPr lang="en-US" sz="1800" b="0" i="1" u="none" strike="noStrike" baseline="0" dirty="0">
                <a:latin typeface="TimesNewRomanPS-ItalicMT"/>
              </a:rPr>
              <a:t>Combat power </a:t>
            </a:r>
            <a:r>
              <a:rPr lang="en-US" sz="1800" b="0" i="0" u="none" strike="noStrike" baseline="0" dirty="0">
                <a:latin typeface="TimesNewRomanPSMT"/>
              </a:rPr>
              <a:t>is the total means of destructive and disruptive force that a military unit/formation can apply against an enemy at a given time </a:t>
            </a:r>
          </a:p>
          <a:p>
            <a:pPr algn="l"/>
            <a:endParaRPr lang="en-US" sz="1800" b="0" i="0" u="none" strike="noStrike" baseline="0" dirty="0">
              <a:latin typeface="TimesNewRomanPSMT"/>
            </a:endParaRPr>
          </a:p>
          <a:p>
            <a:pPr algn="l"/>
            <a:r>
              <a:rPr lang="en-US" sz="1800" b="0" i="0" u="none" strike="noStrike" baseline="0" dirty="0">
                <a:latin typeface="TimesNewRomanPSMT"/>
              </a:rPr>
              <a:t>Combat power has eight elements: leadership, information, command and control, movement and maneuver, intelligence, fires, sustainment, and protection.</a:t>
            </a:r>
          </a:p>
          <a:p>
            <a:pPr algn="l"/>
            <a:endParaRPr lang="en-US" sz="1800" b="0" i="0" u="none" strike="noStrike" baseline="0" dirty="0">
              <a:latin typeface="TimesNewRomanPSMT"/>
            </a:endParaRPr>
          </a:p>
          <a:p>
            <a:pPr algn="l"/>
            <a:r>
              <a:rPr lang="en-US" sz="1800" b="0" i="0" u="none" strike="noStrike" baseline="0" dirty="0">
                <a:latin typeface="TimesNewRomanPSMT"/>
              </a:rPr>
              <a:t>The elements facilitate Army forces accessing joint and multinational fires and assets.</a:t>
            </a:r>
          </a:p>
          <a:p>
            <a:pPr algn="l"/>
            <a:endParaRPr lang="en-US" sz="1800" b="0" i="0" u="none" strike="noStrike" baseline="0" dirty="0">
              <a:latin typeface="TimesNewRomanPSMT"/>
            </a:endParaRPr>
          </a:p>
          <a:p>
            <a:pPr algn="l"/>
            <a:r>
              <a:rPr lang="en-US" sz="1800" b="0" i="0" u="none" strike="noStrike" baseline="0" dirty="0">
                <a:latin typeface="TimesNewRomanPSMT"/>
              </a:rPr>
              <a:t>It is the ability to fight. The complementary and reinforcing effects that result from synchronized operations yield a powerful blow that overwhelms enemy forces and creates friendly momentum. Army forces deliver that blow through a combination of five dynamics.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39</a:t>
            </a:fld>
            <a:endParaRPr lang="en-US"/>
          </a:p>
        </p:txBody>
      </p:sp>
    </p:spTree>
    <p:extLst>
      <p:ext uri="{BB962C8B-B14F-4D97-AF65-F5344CB8AC3E}">
        <p14:creationId xmlns:p14="http://schemas.microsoft.com/office/powerpoint/2010/main" val="3022984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Pg 2-3, Para 2-15 thru 2-16</a:t>
            </a:r>
          </a:p>
          <a:p>
            <a:pPr algn="l"/>
            <a:endParaRPr lang="en-US" sz="1800" b="0" i="0" u="none" strike="noStrike" baseline="0" dirty="0">
              <a:latin typeface="TimesNewRomanPSMT"/>
            </a:endParaRPr>
          </a:p>
          <a:p>
            <a:pPr algn="l"/>
            <a:r>
              <a:rPr lang="en-US" sz="1800" b="0" i="0" u="none" strike="noStrike" baseline="0" dirty="0">
                <a:latin typeface="TimesNewRomanPSMT"/>
              </a:rPr>
              <a:t>It is the ability to fight. The complementary and reinforcing effects that result from synchronized operations yield a powerful blow that overwhelms enemy forces and creates friendly momentum. Army forces deliver that blow through a combination of five dynamics.</a:t>
            </a:r>
          </a:p>
          <a:p>
            <a:pPr algn="l"/>
            <a:endParaRPr lang="en-US" sz="1800" b="0" i="0" u="none" strike="noStrike" baseline="0" dirty="0">
              <a:latin typeface="TimesNewRomanPSMT"/>
            </a:endParaRPr>
          </a:p>
          <a:p>
            <a:pPr algn="l"/>
            <a:r>
              <a:rPr lang="en-US" sz="1800" b="0" i="0" u="none" strike="noStrike" baseline="0" dirty="0">
                <a:latin typeface="TimesNewRomanPSMT"/>
              </a:rPr>
              <a:t>All warfighting functions contribute to generating and applying combat power. Well sustained units able to move and maneuver bring combat power to bear against the opponent. Joint and Army indirect fires complement and reinforce organic firepower in maneuver units. Survivability is a function of protection</a:t>
            </a:r>
          </a:p>
          <a:p>
            <a:pPr algn="l"/>
            <a:r>
              <a:rPr lang="en-US" sz="1800" b="0" i="0" u="none" strike="noStrike" baseline="0" dirty="0">
                <a:latin typeface="TimesNewRomanPSMT"/>
              </a:rPr>
              <a:t>tasks, the protection inherent to Army platforms, and schemes of maneuver that focus friendly strengths against enemy weaknesses. Intelligence determines how and where to best apply combat power against enemy weaknesses. C2 enables leadership, the most important qualitative aspect of combat power.</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40</a:t>
            </a:fld>
            <a:endParaRPr lang="en-US"/>
          </a:p>
        </p:txBody>
      </p:sp>
    </p:spTree>
    <p:extLst>
      <p:ext uri="{BB962C8B-B14F-4D97-AF65-F5344CB8AC3E}">
        <p14:creationId xmlns:p14="http://schemas.microsoft.com/office/powerpoint/2010/main" val="2800270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FM 3-0, Chapter 2, Pg 2-4 thru 2-5, Paras 2-17 thru 2-31</a:t>
            </a:r>
          </a:p>
          <a:p>
            <a:endParaRPr lang="en-US" b="1" dirty="0"/>
          </a:p>
          <a:p>
            <a:r>
              <a:rPr lang="en-US" b="1" dirty="0"/>
              <a:t>Leadership</a:t>
            </a:r>
          </a:p>
          <a:p>
            <a:endParaRPr lang="en-US" b="1" dirty="0"/>
          </a:p>
          <a:p>
            <a:pPr algn="l"/>
            <a:r>
              <a:rPr lang="en-US" sz="1800" b="0" i="0" u="none" strike="noStrike" baseline="0" dirty="0">
                <a:latin typeface="TimesNewRomanPSMT"/>
              </a:rPr>
              <a:t>It is the multiplying and unifying dynamic of combat power, and it represents the qualitative difference between units. </a:t>
            </a:r>
          </a:p>
          <a:p>
            <a:pPr algn="l"/>
            <a:endParaRPr lang="en-US" sz="1800" b="0" i="0" u="none" strike="noStrike" baseline="0" dirty="0">
              <a:latin typeface="TimesNewRomanPSMT"/>
            </a:endParaRPr>
          </a:p>
          <a:p>
            <a:pPr algn="l"/>
            <a:r>
              <a:rPr lang="en-US" sz="1800" b="0" i="0" u="none" strike="noStrike" baseline="0" dirty="0">
                <a:latin typeface="TimesNewRomanPSMT"/>
              </a:rPr>
              <a:t>Leadership drives C2 but is also dependent upon it. The collaboration and shared understanding inherent in the operations process prepare leaders for operations, expand shared understanding, hone leader judgment, and improve the flexibility that leaders apply to the other dynamics of combat power against enemy forces. </a:t>
            </a:r>
          </a:p>
          <a:p>
            <a:pPr algn="l"/>
            <a:endParaRPr lang="en-US" sz="1800" b="0" i="0" u="none" strike="noStrike" baseline="0" dirty="0">
              <a:latin typeface="TimesNewRomanPSMT"/>
            </a:endParaRPr>
          </a:p>
          <a:p>
            <a:pPr algn="l"/>
            <a:r>
              <a:rPr lang="en-US" sz="1800" b="0" i="0" u="none" strike="noStrike" baseline="0" dirty="0">
                <a:latin typeface="TimesNewRomanPSMT"/>
              </a:rPr>
              <a:t>Commanders communicate their will to their formations through leadership. Sound leadership manifests as an unrelenting will to accomplish the mission, the ability to understand and adapt to changing conditions, and the motivation to persevere through hardship. </a:t>
            </a:r>
          </a:p>
          <a:p>
            <a:pPr algn="l"/>
            <a:endParaRPr lang="en-US" sz="1800" b="0" i="0" u="none" strike="noStrike" baseline="0" dirty="0">
              <a:latin typeface="TimesNewRomanPSMT"/>
            </a:endParaRPr>
          </a:p>
          <a:p>
            <a:pPr algn="l"/>
            <a:r>
              <a:rPr lang="en-US" sz="1800" b="0" i="0" u="none" strike="noStrike" baseline="0" dirty="0">
                <a:latin typeface="TimesNewRomanPSMT"/>
              </a:rPr>
              <a:t>Leadership inspires individuals to push past their perceived breaking point, and to fight for their unit and fellow Soldiers under the most difficult circumstances. It provides the intangible qualitative difference in how much combat power a formation can generate against enemy forces. (See ADP 6-22 for information on leadership.)</a:t>
            </a:r>
            <a:endParaRPr lang="en-US" b="1" dirty="0"/>
          </a:p>
          <a:p>
            <a:endParaRPr lang="en-US" b="1" dirty="0"/>
          </a:p>
          <a:p>
            <a:r>
              <a:rPr lang="en-US" b="1" dirty="0"/>
              <a:t>Firepower</a:t>
            </a:r>
          </a:p>
          <a:p>
            <a:endParaRPr lang="en-US" b="1" dirty="0"/>
          </a:p>
          <a:p>
            <a:pPr algn="l"/>
            <a:r>
              <a:rPr lang="en-US" sz="1800" b="0" i="0" u="none" strike="noStrike" baseline="0" dirty="0">
                <a:latin typeface="TimesNewRomanPSMT"/>
              </a:rPr>
              <a:t>Leaders generate firepower through direct and indirect fires, using mass, precision, or, typically, a combination of the two. Intelligence enables the identification and selection of targets and objectives for the application of lethal force. Movement and maneuver enable the positioning of fires capabilities where they can be most lethal.</a:t>
            </a:r>
          </a:p>
          <a:p>
            <a:pPr algn="l"/>
            <a:endParaRPr lang="en-US" sz="1800" b="0" i="0" u="none" strike="noStrike" baseline="0" dirty="0">
              <a:latin typeface="TimesNewRomanPSMT"/>
            </a:endParaRPr>
          </a:p>
          <a:p>
            <a:pPr algn="l"/>
            <a:r>
              <a:rPr lang="en-US" sz="1800" b="0" i="0" u="none" strike="noStrike" baseline="0" dirty="0">
                <a:latin typeface="TimesNewRomanPSMT"/>
              </a:rPr>
              <a:t>Firepower facilitates maneuver by suppressing enemy fires and disrupting or preventing the movement of enemy forces. Firepower exploits maneuver by neutralizing enemy forces when they react, destroying equipment and people, and degrading the will of enemy forces to fight.</a:t>
            </a:r>
          </a:p>
          <a:p>
            <a:pPr algn="l"/>
            <a:endParaRPr lang="en-US" sz="1800" b="0" i="0" u="none" strike="noStrike" baseline="0" dirty="0">
              <a:latin typeface="TimesNewRomanPSMT"/>
            </a:endParaRPr>
          </a:p>
          <a:p>
            <a:pPr algn="l"/>
            <a:r>
              <a:rPr lang="en-US" sz="1800" b="0" i="0" u="none" strike="noStrike" baseline="0" dirty="0">
                <a:latin typeface="TimesNewRomanPSMT"/>
              </a:rPr>
              <a:t>Leaders increase firepower by using capabilities from all domains in combinations that overwhelm an enemy force's ability to effectively respond.</a:t>
            </a:r>
            <a:endParaRPr lang="en-US" b="1" dirty="0"/>
          </a:p>
          <a:p>
            <a:endParaRPr lang="en-US" b="1" dirty="0"/>
          </a:p>
          <a:p>
            <a:r>
              <a:rPr lang="en-US" b="1" dirty="0"/>
              <a:t>Information</a:t>
            </a:r>
          </a:p>
          <a:p>
            <a:endParaRPr lang="en-US" b="1" dirty="0"/>
          </a:p>
          <a:p>
            <a:pPr algn="l"/>
            <a:r>
              <a:rPr lang="en-US" sz="1800" b="0" i="0" u="none" strike="noStrike" baseline="0" dirty="0">
                <a:latin typeface="TimesNewRomanPSMT"/>
              </a:rPr>
              <a:t>Army forces collect data and information for analysis and process it to understand situations, make decisions, and direct actions that apply combat power against enemy forces. Army forces must fight for information about enemy forces while protecting their own information. Friendly counterintelligence,</a:t>
            </a:r>
          </a:p>
          <a:p>
            <a:pPr algn="l"/>
            <a:r>
              <a:rPr lang="en-US" sz="1800" b="0" i="0" u="none" strike="noStrike" baseline="0" dirty="0">
                <a:latin typeface="TimesNewRomanPSMT"/>
              </a:rPr>
              <a:t>Counter-reconnaissance, and security operations prevent enemy access to friendly information. </a:t>
            </a:r>
          </a:p>
          <a:p>
            <a:pPr algn="l"/>
            <a:endParaRPr lang="en-US" sz="1800" b="0" i="0" u="none" strike="noStrike" baseline="0" dirty="0">
              <a:latin typeface="TimesNewRomanPSMT"/>
            </a:endParaRPr>
          </a:p>
          <a:p>
            <a:pPr algn="l"/>
            <a:r>
              <a:rPr lang="en-US" sz="1800" b="0" i="0" u="none" strike="noStrike" baseline="0" dirty="0">
                <a:latin typeface="TimesNewRomanPSMT"/>
              </a:rPr>
              <a:t>Offensively, commanders fight for information about enemy forces and terrain through continuous reconnaissance and surveillance and offensive tasks such as movement to contact or reconnaissance in force.</a:t>
            </a:r>
            <a:endParaRPr lang="en-US" b="1" dirty="0"/>
          </a:p>
          <a:p>
            <a:endParaRPr lang="en-US" b="1" dirty="0"/>
          </a:p>
          <a:p>
            <a:endParaRPr lang="en-US" b="1" dirty="0"/>
          </a:p>
          <a:p>
            <a:r>
              <a:rPr lang="en-US" b="1" dirty="0"/>
              <a:t>Mobility</a:t>
            </a:r>
          </a:p>
          <a:p>
            <a:endParaRPr lang="en-US" b="1" dirty="0"/>
          </a:p>
          <a:p>
            <a:pPr algn="l"/>
            <a:r>
              <a:rPr lang="en-US" sz="1800" b="0" i="0" u="none" strike="noStrike" baseline="0" dirty="0">
                <a:latin typeface="TimesNewRomanPSMT"/>
              </a:rPr>
              <a:t>Mobility encompasses the capability of a formation to move and apply capabilities in specific terrain under specific conditions relative to enemy forces. </a:t>
            </a:r>
          </a:p>
          <a:p>
            <a:pPr algn="l"/>
            <a:endParaRPr lang="en-US" sz="1800" b="0" i="0" u="none" strike="noStrike" baseline="0" dirty="0">
              <a:latin typeface="TimesNewRomanPSMT"/>
            </a:endParaRPr>
          </a:p>
          <a:p>
            <a:pPr algn="l"/>
            <a:r>
              <a:rPr lang="en-US" sz="1800" b="0" i="0" u="none" strike="noStrike" baseline="0" dirty="0">
                <a:latin typeface="TimesNewRomanPSMT"/>
              </a:rPr>
              <a:t>Exploiting mobility requires intelligence of an enemy force’s disposition, composition, strength, and course of action. This understanding allows leaders to assess their mobility in relation to adversary or enemy forces. </a:t>
            </a:r>
          </a:p>
          <a:p>
            <a:pPr algn="l"/>
            <a:endParaRPr lang="en-US" sz="1800" b="0" i="0" u="none" strike="noStrike" baseline="0" dirty="0">
              <a:latin typeface="TimesNewRomanPSMT"/>
            </a:endParaRPr>
          </a:p>
          <a:p>
            <a:pPr algn="l"/>
            <a:r>
              <a:rPr lang="en-US" sz="1800" b="0" i="0" u="none" strike="noStrike" baseline="0" dirty="0">
                <a:latin typeface="TimesNewRomanPSMT"/>
              </a:rPr>
              <a:t>Maneuver and fires increase relative mobility by fixing enemy units, reducing obstacles, and providing obscuration.</a:t>
            </a:r>
            <a:endParaRPr lang="en-US" b="1" dirty="0"/>
          </a:p>
          <a:p>
            <a:endParaRPr lang="en-US" b="1" dirty="0"/>
          </a:p>
          <a:p>
            <a:r>
              <a:rPr lang="en-US" b="1" dirty="0"/>
              <a:t>Survivability</a:t>
            </a:r>
          </a:p>
          <a:p>
            <a:endParaRPr lang="en-US" b="1" dirty="0"/>
          </a:p>
          <a:p>
            <a:pPr algn="l"/>
            <a:r>
              <a:rPr lang="en-US" sz="1800" b="0" i="0" u="none" strike="noStrike" baseline="0" dirty="0">
                <a:latin typeface="TimesNewRomanPSMT"/>
              </a:rPr>
              <a:t>Survivability is relative to a unit’s capabilities and the type of enemy effects it must withstand, its ability to avoid detection, and how well it can deceive enemy forces. </a:t>
            </a:r>
          </a:p>
          <a:p>
            <a:pPr algn="l"/>
            <a:endParaRPr lang="en-US" sz="1800" b="0" i="0" u="none" strike="noStrike" baseline="0" dirty="0">
              <a:latin typeface="TimesNewRomanPSMT"/>
            </a:endParaRPr>
          </a:p>
          <a:p>
            <a:pPr algn="l"/>
            <a:r>
              <a:rPr lang="en-US" sz="1800" b="0" i="0" u="none" strike="noStrike" baseline="0" dirty="0">
                <a:latin typeface="TimesNewRomanPSMT"/>
              </a:rPr>
              <a:t>Survivability is also a function of how a formation conducts itself during operations. </a:t>
            </a:r>
          </a:p>
          <a:p>
            <a:pPr algn="l"/>
            <a:endParaRPr lang="en-US" sz="1800" b="0" i="0" u="none" strike="noStrike" baseline="0" dirty="0">
              <a:latin typeface="TimesNewRomanPSMT"/>
            </a:endParaRPr>
          </a:p>
          <a:p>
            <a:pPr algn="l"/>
            <a:r>
              <a:rPr lang="en-US" sz="1800" b="0" i="0" u="none" strike="noStrike" baseline="0" dirty="0">
                <a:latin typeface="TimesNewRomanPSMT"/>
              </a:rPr>
              <a:t>For example, an infantry BCT’s survivability against indirect fire is contingent on it not being detected, being dispersed, digging in, and adding overhead cover when stationary. </a:t>
            </a:r>
          </a:p>
          <a:p>
            <a:pPr algn="l"/>
            <a:endParaRPr lang="en-US" sz="1800" b="0" i="0" u="none" strike="noStrike" baseline="0" dirty="0">
              <a:latin typeface="TimesNewRomanPSMT"/>
            </a:endParaRPr>
          </a:p>
          <a:p>
            <a:pPr algn="l"/>
            <a:r>
              <a:rPr lang="en-US" sz="1800" b="0" i="0" u="none" strike="noStrike" baseline="0" dirty="0">
                <a:latin typeface="TimesNewRomanPSMT"/>
              </a:rPr>
              <a:t>An armor BCT’s survivability is a function of logistics, security, and avoiding situations that constrain its mobility or freedom of action.</a:t>
            </a:r>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41</a:t>
            </a:fld>
            <a:endParaRPr lang="en-US"/>
          </a:p>
        </p:txBody>
      </p:sp>
    </p:spTree>
    <p:extLst>
      <p:ext uri="{BB962C8B-B14F-4D97-AF65-F5344CB8AC3E}">
        <p14:creationId xmlns:p14="http://schemas.microsoft.com/office/powerpoint/2010/main" val="3605713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Commanders apply </a:t>
            </a:r>
            <a:r>
              <a:rPr lang="en-US" sz="1800" b="1" i="0" u="none" strike="noStrike" baseline="0" dirty="0">
                <a:latin typeface="TimesNewRomanPSMT"/>
              </a:rPr>
              <a:t>leadership</a:t>
            </a:r>
            <a:r>
              <a:rPr lang="en-US" sz="1800" b="0" i="0" u="none" strike="noStrike" baseline="0" dirty="0">
                <a:latin typeface="TimesNewRomanPSMT"/>
              </a:rPr>
              <a:t> through mission command. Leadership is a multiplying and unifying element of combat power. The Army defines</a:t>
            </a:r>
            <a:r>
              <a:rPr lang="en-US" sz="1800" b="1" i="0" u="none" strike="noStrike" baseline="0" dirty="0">
                <a:latin typeface="TimesNewRomanPSMT"/>
              </a:rPr>
              <a:t> </a:t>
            </a:r>
            <a:r>
              <a:rPr lang="en-US" sz="1800" b="1" i="1" u="none" strike="noStrike" baseline="0" dirty="0">
                <a:latin typeface="TimesNewRomanPS-ItalicMT"/>
              </a:rPr>
              <a:t>leadership </a:t>
            </a:r>
            <a:r>
              <a:rPr lang="en-US" sz="1800" b="0" i="0" u="none" strike="noStrike" baseline="0" dirty="0">
                <a:latin typeface="TimesNewRomanPSMT"/>
              </a:rPr>
              <a:t>as the activit</a:t>
            </a:r>
            <a:r>
              <a:rPr lang="en-US" sz="1800" b="0" i="0" u="none" strike="noStrike" baseline="0" dirty="0">
                <a:latin typeface="TimesNewRoman"/>
              </a:rPr>
              <a:t>y </a:t>
            </a:r>
            <a:r>
              <a:rPr lang="en-US" sz="1800" b="0" i="0" u="none" strike="noStrike" baseline="0" dirty="0">
                <a:latin typeface="TimesNewRomanPSMT"/>
              </a:rPr>
              <a:t>of influencing people by providing purpose, direction, and motivation to accomplish the mission and improve the organization (ADP 6-22). An</a:t>
            </a:r>
          </a:p>
          <a:p>
            <a:pPr algn="l"/>
            <a:r>
              <a:rPr lang="en-US" sz="1800" b="0" i="0" u="none" strike="noStrike" baseline="0" dirty="0">
                <a:latin typeface="TimesNewRomanPSMT"/>
              </a:rPr>
              <a:t>Army commander, by virtue of assumed role or assigned responsibility, inspires and influences people to accomplish organizational goals. (See ADP 6-22 for a detailed discussion of Army leadership.)</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r>
              <a:rPr lang="en-US" sz="1800" b="1" i="0" u="none" strike="noStrike" baseline="0" dirty="0">
                <a:latin typeface="TimesNewRomanPSMT"/>
              </a:rPr>
              <a:t>Information</a:t>
            </a:r>
            <a:r>
              <a:rPr lang="en-US" sz="1800" b="0" i="0" u="none" strike="noStrike" baseline="0" dirty="0">
                <a:latin typeface="TimesNewRomanPSMT"/>
              </a:rPr>
              <a:t> enables commanders at all levels to make informed decisions about the application of combat power and achieve definitive results. Knowledge management enables commanders to make informed, timely decisions under ambiguous and time-constrained conditions. Information management</a:t>
            </a:r>
          </a:p>
          <a:p>
            <a:pPr algn="l"/>
            <a:r>
              <a:rPr lang="en-US" sz="1800" b="0" i="0" u="none" strike="noStrike" baseline="0" dirty="0">
                <a:latin typeface="TimesNewRomanPSMT"/>
              </a:rPr>
              <a:t>helps determine what among the vast amounts of information available is important. Information management uses procedures and information systems to facilitate collecting, processing, storing, displaying, disseminating, and protecting knowledge and information.</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42</a:t>
            </a:fld>
            <a:endParaRPr lang="en-US"/>
          </a:p>
        </p:txBody>
      </p:sp>
    </p:spTree>
    <p:extLst>
      <p:ext uri="{BB962C8B-B14F-4D97-AF65-F5344CB8AC3E}">
        <p14:creationId xmlns:p14="http://schemas.microsoft.com/office/powerpoint/2010/main" val="1101197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a:t>
            </a:r>
            <a:endParaRPr lang="en-US" sz="1800" b="0" i="0" u="none" strike="noStrike" baseline="0" dirty="0">
              <a:latin typeface="TimesNewRomanPSMT"/>
            </a:endParaRPr>
          </a:p>
          <a:p>
            <a:pPr algn="l"/>
            <a:endParaRPr lang="en-US" sz="1800" b="0" i="0" u="none" strike="noStrike" baseline="0" dirty="0">
              <a:latin typeface="TimesNewRomanPSMT"/>
            </a:endParaRPr>
          </a:p>
          <a:p>
            <a:pPr algn="l"/>
            <a:r>
              <a:rPr lang="en-US" sz="1800" b="0" i="0" u="none" strike="noStrike" baseline="0" dirty="0">
                <a:latin typeface="TimesNewRomanPSMT"/>
              </a:rPr>
              <a:t>An operational framework is a cognitive tool that commanders and staffs use to visualize and describe the application of combat power, in time, space, purpose, and resources, as they develop the concept of operations.</a:t>
            </a:r>
          </a:p>
          <a:p>
            <a:pPr algn="l"/>
            <a:endParaRPr lang="en-US" sz="1800" b="0" i="0" u="none" strike="noStrike" baseline="0" dirty="0">
              <a:latin typeface="TimesNewRomanPSMT"/>
            </a:endParaRPr>
          </a:p>
          <a:p>
            <a:pPr algn="l"/>
            <a:r>
              <a:rPr lang="en-US" sz="1800" b="0" i="0" u="none" strike="noStrike" baseline="0" dirty="0">
                <a:latin typeface="TimesNewRomanPSMT"/>
              </a:rPr>
              <a:t>Operations executed through simultaneous offensive, defensive, stability, or DSCA operations require the continuous generation and application of combat power.</a:t>
            </a:r>
          </a:p>
          <a:p>
            <a:pPr algn="l"/>
            <a:endParaRPr lang="en-US" sz="1800" b="0" i="0" u="none" strike="noStrike" baseline="0" dirty="0">
              <a:latin typeface="TimesNewRomanPSMT"/>
            </a:endParaRPr>
          </a:p>
          <a:p>
            <a:pPr algn="l"/>
            <a:r>
              <a:rPr lang="en-US" sz="1800" b="0" i="0" u="none" strike="noStrike" baseline="0" dirty="0">
                <a:latin typeface="TimesNewRomanPSMT"/>
              </a:rPr>
              <a:t>Information enables commanders at all levels to make informed decisions about the application of combat power and achieve definitive results.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43</a:t>
            </a:fld>
            <a:endParaRPr lang="en-US"/>
          </a:p>
        </p:txBody>
      </p:sp>
    </p:spTree>
    <p:extLst>
      <p:ext uri="{BB962C8B-B14F-4D97-AF65-F5344CB8AC3E}">
        <p14:creationId xmlns:p14="http://schemas.microsoft.com/office/powerpoint/2010/main" val="2747092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44</a:t>
            </a:fld>
            <a:endParaRPr lang="en-US"/>
          </a:p>
        </p:txBody>
      </p:sp>
    </p:spTree>
    <p:extLst>
      <p:ext uri="{BB962C8B-B14F-4D97-AF65-F5344CB8AC3E}">
        <p14:creationId xmlns:p14="http://schemas.microsoft.com/office/powerpoint/2010/main" val="2143410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Chapter 5, Pg 5-1, Para 5-1</a:t>
            </a:r>
          </a:p>
          <a:p>
            <a:pPr algn="l"/>
            <a:endParaRPr lang="en-US" sz="1800" b="0" i="0" u="none" strike="noStrike" baseline="0" dirty="0">
              <a:latin typeface="TimesNewRomanPSMT"/>
            </a:endParaRPr>
          </a:p>
          <a:p>
            <a:pPr algn="l"/>
            <a:r>
              <a:rPr lang="en-US" sz="1800" b="0" i="0" u="none" strike="noStrike" baseline="0" dirty="0">
                <a:latin typeface="TimesNewRomanPSMT"/>
              </a:rPr>
              <a:t>The Army collectively describes the last six elements as warfighting functions. </a:t>
            </a:r>
          </a:p>
          <a:p>
            <a:pPr algn="l"/>
            <a:endParaRPr lang="en-US" sz="1800" b="0" i="0" u="none" strike="noStrike" baseline="0" dirty="0">
              <a:latin typeface="TimesNewRomanPSMT"/>
            </a:endParaRPr>
          </a:p>
          <a:p>
            <a:pPr algn="l"/>
            <a:r>
              <a:rPr lang="en-US" sz="1800" b="0" i="0" u="none" strike="noStrike" baseline="0" dirty="0">
                <a:latin typeface="TimesNewRomanPSMT"/>
              </a:rPr>
              <a:t>Commanders apply combat power through the warfighting functions using leadership and information.</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45</a:t>
            </a:fld>
            <a:endParaRPr lang="en-US"/>
          </a:p>
        </p:txBody>
      </p:sp>
    </p:spTree>
    <p:extLst>
      <p:ext uri="{BB962C8B-B14F-4D97-AF65-F5344CB8AC3E}">
        <p14:creationId xmlns:p14="http://schemas.microsoft.com/office/powerpoint/2010/main" val="3691513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Chapter 5, Pg 5-2, Para 5-9 thru</a:t>
            </a:r>
          </a:p>
          <a:p>
            <a:pPr algn="l"/>
            <a:endParaRPr lang="en-US" sz="1800" b="0" i="0" u="none" strike="noStrike" baseline="0" dirty="0">
              <a:latin typeface="TimesNewRomanPSMT"/>
            </a:endParaRPr>
          </a:p>
          <a:p>
            <a:pPr algn="l"/>
            <a:r>
              <a:rPr lang="en-US" sz="1800" b="0" i="0" u="none" strike="noStrike" baseline="0" dirty="0">
                <a:latin typeface="TimesNewRomanPSMT"/>
              </a:rPr>
              <a:t>A </a:t>
            </a:r>
            <a:r>
              <a:rPr lang="en-US" sz="1800" b="1" i="1" u="none" strike="noStrike" baseline="0" dirty="0">
                <a:latin typeface="TimesNewRomanPS-BoldItalicMT"/>
              </a:rPr>
              <a:t>warfighting function </a:t>
            </a:r>
            <a:r>
              <a:rPr lang="en-US" sz="1800" b="1" i="0" u="none" strike="noStrike" baseline="0" dirty="0">
                <a:latin typeface="TimesNewRomanPS-BoldMT"/>
              </a:rPr>
              <a:t>is a group of tasks and systems united by a common purpose that commanders use to accomplish missions and training objectives.</a:t>
            </a:r>
          </a:p>
          <a:p>
            <a:pPr algn="l"/>
            <a:endParaRPr lang="en-US" sz="1800" b="1" i="0" u="none" strike="noStrike" baseline="0" dirty="0">
              <a:latin typeface="TimesNewRomanPS-BoldMT"/>
            </a:endParaRPr>
          </a:p>
          <a:p>
            <a:pPr algn="l"/>
            <a:r>
              <a:rPr lang="en-US" sz="1800" b="0" i="0" u="none" strike="noStrike" baseline="0" dirty="0">
                <a:latin typeface="TimesNewRomanPSMT"/>
              </a:rPr>
              <a:t>Warfighting functions are the physical means that tactical commanders use to execute operations and accomplish missions assigned by superior tactical- and operational-level commanders. </a:t>
            </a:r>
          </a:p>
          <a:p>
            <a:pPr algn="l"/>
            <a:endParaRPr lang="en-US" sz="1800" b="0" i="0" u="none" strike="noStrike" baseline="0" dirty="0">
              <a:latin typeface="TimesNewRomanPSMT"/>
            </a:endParaRPr>
          </a:p>
          <a:p>
            <a:pPr algn="l"/>
            <a:r>
              <a:rPr lang="en-US" sz="1800" b="0" i="0" u="none" strike="noStrike" baseline="0" dirty="0">
                <a:latin typeface="TimesNewRomanPSMT"/>
              </a:rPr>
              <a:t>The purpose of warfighting functions is to provide an intellectual organization for common critical capabilities available to commanders and staffs at all echelons and levels of warfare. </a:t>
            </a:r>
          </a:p>
          <a:p>
            <a:pPr algn="l"/>
            <a:endParaRPr lang="en-US" sz="1800" b="0" i="0" u="none" strike="noStrike" baseline="0" dirty="0">
              <a:latin typeface="TimesNewRomanPSMT"/>
            </a:endParaRPr>
          </a:p>
          <a:p>
            <a:pPr algn="l"/>
            <a:r>
              <a:rPr lang="en-US" sz="1800" b="0" i="0" u="none" strike="noStrike" baseline="0" dirty="0">
                <a:latin typeface="TimesNewRomanPSMT"/>
              </a:rPr>
              <a:t>Commanders integrate and synchronize these capabilities with other warfighting functions to accomplish objectives and missions.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46</a:t>
            </a:fld>
            <a:endParaRPr lang="en-US"/>
          </a:p>
        </p:txBody>
      </p:sp>
    </p:spTree>
    <p:extLst>
      <p:ext uri="{BB962C8B-B14F-4D97-AF65-F5344CB8AC3E}">
        <p14:creationId xmlns:p14="http://schemas.microsoft.com/office/powerpoint/2010/main" val="33329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ADP 1-01, Doctrine</a:t>
            </a:r>
            <a:r>
              <a:rPr lang="en-US" b="1" baseline="0" dirty="0"/>
              <a:t> Primer</a:t>
            </a:r>
            <a:r>
              <a:rPr lang="en-US" b="1" dirty="0"/>
              <a:t>, July 2019. Para. 1-1 through 1-15,</a:t>
            </a:r>
            <a:r>
              <a:rPr lang="en-US" b="1" baseline="0" dirty="0"/>
              <a:t> pages 1-1 through 1-3.</a:t>
            </a:r>
            <a:endParaRPr lang="en-US" b="1" dirty="0"/>
          </a:p>
          <a:p>
            <a:pPr>
              <a:defRPr/>
            </a:pPr>
            <a:endParaRPr lang="en-US" dirty="0"/>
          </a:p>
          <a:p>
            <a:pPr>
              <a:defRPr/>
            </a:pPr>
            <a:r>
              <a:rPr lang="en-US" dirty="0"/>
              <a:t>Every profession develops a unique body of knowledge. For the Army Profession, this body of professional knowledge is doctrine. United States (U.S.) Army doctrine is about the conduct of operations by Army forces in the field (and to a limited extent the guidelines for training for operations). </a:t>
            </a:r>
          </a:p>
          <a:p>
            <a:pPr>
              <a:defRPr/>
            </a:pPr>
            <a:endParaRPr lang="en-US" dirty="0"/>
          </a:p>
          <a:p>
            <a:pPr>
              <a:defRPr/>
            </a:pPr>
            <a:r>
              <a:rPr lang="en-US" dirty="0"/>
              <a:t>Doctrine is the body of professional knowledge that </a:t>
            </a:r>
            <a:r>
              <a:rPr lang="en-US" b="1" dirty="0"/>
              <a:t>guides how Soldiers perform tasks </a:t>
            </a:r>
            <a:r>
              <a:rPr lang="en-US" dirty="0"/>
              <a:t>related to the Army’s role: the employment of </a:t>
            </a:r>
            <a:r>
              <a:rPr lang="en-US" dirty="0" err="1"/>
              <a:t>landpower</a:t>
            </a:r>
            <a:r>
              <a:rPr lang="en-US" dirty="0"/>
              <a:t> in a distinctly American context. </a:t>
            </a:r>
          </a:p>
          <a:p>
            <a:pPr>
              <a:defRPr/>
            </a:pPr>
            <a:endParaRPr lang="en-US" dirty="0"/>
          </a:p>
          <a:p>
            <a:pPr>
              <a:defRPr/>
            </a:pPr>
            <a:r>
              <a:rPr lang="en-US" dirty="0"/>
              <a:t>Doctrine establishes the language of the profession. Just as physicians must remain proficient and current regarding the body of medical knowledge, Army professionals must remain proficient and current in doctrine. The lives of the men and women who make up the Army—not to mention the security of the state—rely on all Soldiers and leaders to be proficient in the Army’s body of professional knowledge: doctrine.</a:t>
            </a:r>
          </a:p>
          <a:p>
            <a:pPr>
              <a:defRPr/>
            </a:pPr>
            <a:endParaRPr lang="en-US" dirty="0"/>
          </a:p>
          <a:p>
            <a:pPr>
              <a:defRPr/>
            </a:pPr>
            <a:r>
              <a:rPr lang="en-US" dirty="0"/>
              <a:t>Doctrine fits into a larger body of Army knowledge. Each organization develops specific ways to do things—policies about the conduct of its tasks. Large, complex organizations often require more than one body of knowledge to address the variety of tasks they perform. The Army is such an organization. Some policies are prescriptive and include penalties for failure to follow a procedure while others are simply accepted, descriptive ways to do things. Some organizations call these operating procedures, rule books, or some other term for organizational guidelines.</a:t>
            </a:r>
          </a:p>
          <a:p>
            <a:pPr>
              <a:defRPr/>
            </a:pPr>
            <a:r>
              <a:rPr lang="en-US" dirty="0"/>
              <a:t> </a:t>
            </a:r>
          </a:p>
          <a:p>
            <a:pPr>
              <a:defRPr/>
            </a:pPr>
            <a:r>
              <a:rPr lang="en-US" dirty="0"/>
              <a:t> For the Army, this larger body of knowledge includes, but is not limited, to the following:</a:t>
            </a:r>
          </a:p>
          <a:p>
            <a:pPr>
              <a:defRPr/>
            </a:pPr>
            <a:r>
              <a:rPr lang="en-US" dirty="0"/>
              <a:t>- Army regulations and pamphlets, which address the administration of the Army.</a:t>
            </a:r>
          </a:p>
          <a:p>
            <a:pPr>
              <a:defRPr/>
            </a:pPr>
            <a:r>
              <a:rPr lang="en-US" dirty="0"/>
              <a:t>- Doctrine, which addresses the conduct of operations.</a:t>
            </a:r>
          </a:p>
          <a:p>
            <a:pPr>
              <a:defRPr/>
            </a:pPr>
            <a:r>
              <a:rPr lang="en-US" dirty="0"/>
              <a:t>- Training publications, which address specific training tasks and procedures.</a:t>
            </a:r>
          </a:p>
          <a:p>
            <a:pPr>
              <a:defRPr/>
            </a:pPr>
            <a:r>
              <a:rPr lang="en-US" dirty="0"/>
              <a:t>- Technical manuals, which address specific equipment-related topics.</a:t>
            </a:r>
          </a:p>
          <a:p>
            <a:pP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source of doctrine is concepts. Concepts are ideas for a significant change based on proposed new approaches to the conduct of operations or technology. They become part of the Army’s institutional processes for incorporating change into operations. (See paragraph 4-18 and Chapter 5.) These ideas propose significantly different methods the force might use in the future, usually 5 to 15 years hence. The Army evaluates concepts through a series of tests. Over time, the Army discards some concepts and keeps others. Those concepts deemed to meet operational needs become validated concepts. The Army incorporates validated concepts into DOTMLPF solutions, often in doctrine. Soldiers and leaders should avoid confusing concepts with doctrine. Concepts are proposals and the basis for experiments on conducting future operations whereas </a:t>
            </a:r>
            <a:r>
              <a:rPr lang="en-US" b="1" dirty="0"/>
              <a:t>doctrine addresses how Army forces actually operate today</a:t>
            </a:r>
            <a:r>
              <a:rPr lang="en-US" dirty="0"/>
              <a:t>.</a:t>
            </a:r>
          </a:p>
          <a:p>
            <a:pP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Army professionals use doctrine in two contexts: study and reflection as well as conducting (planning preparing, executing, and assessing) operations. Thus, doctrine is—and must be—both theoretical and practical. Doctrine is not a catalogue of answers to specific problems. Rather, it is a collection of fundamentals, tactics, techniques, and procedures for thinking about military problems, which operations are the most complex, and what actions best solve them. </a:t>
            </a:r>
            <a:r>
              <a:rPr lang="en-US" b="1" dirty="0"/>
              <a:t>Doctrine is not what to think or how to solve specific problems.</a:t>
            </a:r>
            <a:endParaRPr lang="en-US" altLang="en-US" b="1" dirty="0"/>
          </a:p>
          <a:p>
            <a:pPr marL="171450" indent="-171450">
              <a:buFontTx/>
              <a:buChar cha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Doctrine discusses Army contributions to unified action</a:t>
            </a:r>
            <a:r>
              <a:rPr lang="en-US" dirty="0"/>
              <a:t>. Doctrine provides a systematic body of thought describing how Army forces intend to operate as a member of the joint, multinational, or interagency force. This in turn provides a common body of knowledge for education, training, and coordination with unified action partners.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impart our professional knowledge through training and education at both individual and unit levels. Doctrine expresses a common body of knowledge that Soldiers and Army Civilians use to educate and train. Individual education maintains professional knowledge across generations. Individual and unit training transform knowledge into expertise—a high level of skill in applying knowledge in actual situations.</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6</a:t>
            </a:fld>
            <a:endParaRPr lang="en-US"/>
          </a:p>
        </p:txBody>
      </p:sp>
    </p:spTree>
    <p:extLst>
      <p:ext uri="{BB962C8B-B14F-4D97-AF65-F5344CB8AC3E}">
        <p14:creationId xmlns:p14="http://schemas.microsoft.com/office/powerpoint/2010/main" val="3410062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ADP 3-0, Chapter 5, Pg 5-3, Para 5-11</a:t>
            </a:r>
          </a:p>
          <a:p>
            <a:pPr algn="l"/>
            <a:endParaRPr lang="en-US" sz="1800" b="0" i="0" u="none" strike="noStrike" baseline="0" dirty="0">
              <a:latin typeface="TimesNewRomanPSMT"/>
            </a:endParaRPr>
          </a:p>
          <a:p>
            <a:pPr algn="l"/>
            <a:r>
              <a:rPr lang="en-US" sz="1800" b="0" i="0" u="none" strike="noStrike" baseline="0" dirty="0">
                <a:latin typeface="TimesNewRomanPSMT"/>
              </a:rPr>
              <a:t>The primary purpose of the command-and-control warfighting function is to assist commanders in integrating the other elements of combat power (leadership, information, movement and maneuver, intelligence, fires, sustainment, and protection) to achieve objectives and accomplish missions. The command-and-control warfighting function consists of the command-and-control warfighting function tasks and the command-and-control system. (See figure 5-2.)</a:t>
            </a:r>
          </a:p>
          <a:p>
            <a:pPr algn="l"/>
            <a:endParaRPr lang="en-US" sz="1800" b="0" i="0" u="none" strike="noStrike" baseline="0" dirty="0">
              <a:latin typeface="TimesNewRomanPS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47</a:t>
            </a:fld>
            <a:endParaRPr lang="en-US"/>
          </a:p>
        </p:txBody>
      </p:sp>
    </p:spTree>
    <p:extLst>
      <p:ext uri="{BB962C8B-B14F-4D97-AF65-F5344CB8AC3E}">
        <p14:creationId xmlns:p14="http://schemas.microsoft.com/office/powerpoint/2010/main" val="2981342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Para 2-3</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1" i="1" u="none" strike="noStrike" baseline="0" dirty="0">
                <a:latin typeface="TimesNewRomanPS-ItalicMT"/>
              </a:rPr>
              <a:t>command-and-control warfighting function </a:t>
            </a:r>
            <a:r>
              <a:rPr lang="en-US" sz="1800" b="0" i="0" u="none" strike="noStrike" baseline="0" dirty="0">
                <a:latin typeface="TimesNewRomanPSMT"/>
              </a:rPr>
              <a:t>is the related tasks and a system that enable commanders to synchronize and converge all elements of combat power (ADP 3-0).</a:t>
            </a:r>
          </a:p>
          <a:p>
            <a:pPr algn="l"/>
            <a:endParaRPr lang="en-US" sz="1800" b="0" i="0" u="none" strike="noStrike" baseline="0" dirty="0">
              <a:latin typeface="TimesNewRomanPSMT"/>
            </a:endParaRPr>
          </a:p>
          <a:p>
            <a:pPr algn="l"/>
            <a:r>
              <a:rPr lang="en-US" sz="1800" b="0" i="0" u="none" strike="noStrike" baseline="0" dirty="0">
                <a:latin typeface="TimesNewRomanPSMT"/>
              </a:rPr>
              <a:t>The Army’s command and control doctrine supports its operations doctrine. </a:t>
            </a:r>
            <a:r>
              <a:rPr lang="en-US" sz="1800" b="0" i="1" u="none" strike="noStrike" baseline="0" dirty="0">
                <a:latin typeface="TimesNewRomanPS-ItalicMT"/>
              </a:rPr>
              <a:t>Command and control </a:t>
            </a:r>
            <a:r>
              <a:rPr lang="en-US" sz="1800" b="0" i="0" u="none" strike="noStrike" baseline="0" dirty="0">
                <a:latin typeface="TimesNewRomanPSMT"/>
              </a:rPr>
              <a:t>is the exercise of authority and direction by a properly designated commander over assigned and attached forces in the accomplishment of the mission (JP 1). </a:t>
            </a:r>
          </a:p>
          <a:p>
            <a:pPr algn="l"/>
            <a:endParaRPr lang="en-US" sz="1800" b="0" i="0" u="none" strike="noStrike" baseline="0" dirty="0">
              <a:latin typeface="TimesNewRomanPSMT"/>
            </a:endParaRPr>
          </a:p>
          <a:p>
            <a:pPr algn="l"/>
            <a:r>
              <a:rPr lang="en-US" sz="1800" b="0" i="0" u="none" strike="noStrike" baseline="0" dirty="0">
                <a:latin typeface="TimesNewRomanPSMT"/>
              </a:rPr>
              <a:t>Command and control is fundamental to the art and science of warfare. No single specialized military function, either by itself or combined with others, has a purpose without it. Through command and control, commanders provide purpose and direction to integrate all military activities towards a common goal—mission accomplishment.</a:t>
            </a:r>
          </a:p>
          <a:p>
            <a:pPr algn="l"/>
            <a:endParaRPr lang="en-US" sz="1800" b="0" i="0" u="none" strike="noStrike" baseline="0" dirty="0">
              <a:latin typeface="TimesNewRomanPSMT"/>
            </a:endParaRPr>
          </a:p>
          <a:p>
            <a:pPr algn="l"/>
            <a:r>
              <a:rPr lang="en-US" sz="1800" b="0" i="0" u="none" strike="noStrike" baseline="0" dirty="0">
                <a:latin typeface="TimesNewRomanPSMT"/>
              </a:rPr>
              <a:t>3-39. </a:t>
            </a:r>
            <a:r>
              <a:rPr lang="en-US" sz="1800" b="0" i="1" u="none" strike="noStrike" baseline="0" dirty="0">
                <a:latin typeface="TimesNewRomanPS-ItalicMT"/>
              </a:rPr>
              <a:t>Mission command </a:t>
            </a:r>
            <a:r>
              <a:rPr lang="en-US" sz="1800" b="0" i="0" u="none" strike="noStrike" baseline="0" dirty="0">
                <a:latin typeface="TimesNewRomanPSMT"/>
              </a:rPr>
              <a:t>is the Army's approach to command and control that empowers subordinate decision making and decentralized execution appropriate to the situation (ADP 6-0). </a:t>
            </a:r>
          </a:p>
          <a:p>
            <a:pPr algn="l"/>
            <a:endParaRPr lang="en-US" sz="1800" b="0" i="0" u="none" strike="noStrike" baseline="0" dirty="0">
              <a:latin typeface="TimesNewRomanPSMT"/>
            </a:endParaRPr>
          </a:p>
          <a:p>
            <a:pPr algn="l"/>
            <a:r>
              <a:rPr lang="en-US" sz="1800" b="0" i="0" u="none" strike="noStrike" baseline="0" dirty="0">
                <a:latin typeface="TimesNewRomanPSMT"/>
              </a:rPr>
              <a:t>Mission command enables the Army’s operational concept of unified land operations and its emphasis on seizing, retaining, and exploiting</a:t>
            </a:r>
          </a:p>
          <a:p>
            <a:pPr algn="l"/>
            <a:r>
              <a:rPr lang="en-US" sz="1800" b="0" i="0" u="none" strike="noStrike" baseline="0" dirty="0">
                <a:latin typeface="TimesNewRomanPSMT"/>
              </a:rPr>
              <a:t>the initiative. Mission command has seven fundamental principles: </a:t>
            </a:r>
          </a:p>
          <a:p>
            <a:pPr algn="l"/>
            <a:endParaRPr lang="en-US" sz="1800" b="0" i="0" u="none" strike="noStrike" baseline="0" dirty="0">
              <a:latin typeface="TimesNewRomanPSMT"/>
            </a:endParaRPr>
          </a:p>
          <a:p>
            <a:pPr algn="l"/>
            <a:r>
              <a:rPr lang="en-US" sz="1800" b="0" i="0" u="none" strike="noStrike" baseline="0" dirty="0">
                <a:latin typeface="TimesNewRomanPSMT"/>
              </a:rPr>
              <a:t>Competence.</a:t>
            </a:r>
          </a:p>
          <a:p>
            <a:pPr algn="l"/>
            <a:r>
              <a:rPr lang="en-US" sz="1800" b="0" i="0" u="none" strike="noStrike" baseline="0" dirty="0">
                <a:latin typeface="TimesNewRomanPSMT"/>
              </a:rPr>
              <a:t>Trust.</a:t>
            </a:r>
          </a:p>
          <a:p>
            <a:pPr algn="l"/>
            <a:r>
              <a:rPr lang="en-US" sz="1800" b="0" i="0" u="none" strike="noStrike" baseline="0" dirty="0">
                <a:latin typeface="TimesNewRomanPSMT"/>
              </a:rPr>
              <a:t>Shared understanding.</a:t>
            </a:r>
          </a:p>
          <a:p>
            <a:pPr algn="l"/>
            <a:r>
              <a:rPr lang="en-US" sz="1800" b="0" i="0" u="none" strike="noStrike" baseline="0" dirty="0">
                <a:latin typeface="TimesNewRomanPSMT"/>
              </a:rPr>
              <a:t>Commander’s intent.</a:t>
            </a:r>
          </a:p>
          <a:p>
            <a:pPr algn="l"/>
            <a:r>
              <a:rPr lang="en-US" sz="1800" b="0" i="0" u="none" strike="noStrike" baseline="0" dirty="0">
                <a:latin typeface="TimesNewRomanPSMT"/>
              </a:rPr>
              <a:t>Mission orders.</a:t>
            </a:r>
          </a:p>
          <a:p>
            <a:pPr algn="l"/>
            <a:r>
              <a:rPr lang="en-US" sz="1800" b="0" i="0" u="none" strike="noStrike" baseline="0" dirty="0">
                <a:latin typeface="TimesNewRomanPSMT"/>
              </a:rPr>
              <a:t>Disciplined initiative.</a:t>
            </a:r>
          </a:p>
          <a:p>
            <a:pPr algn="l"/>
            <a:r>
              <a:rPr lang="en-US" sz="1800" b="0" i="0" u="none" strike="noStrike" baseline="0" dirty="0">
                <a:latin typeface="TimesNewRomanPSMT"/>
              </a:rPr>
              <a:t>Risk acceptance.</a:t>
            </a:r>
          </a:p>
          <a:p>
            <a:pPr algn="l"/>
            <a:r>
              <a:rPr lang="en-US" sz="1800" b="0" i="0" u="none" strike="noStrike" baseline="0" dirty="0">
                <a:latin typeface="TimesNewRomanPSMT"/>
              </a:rPr>
              <a:t>(See ADP 6-0 for a detailed discussion of the fundamental principles of mission command.)</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48</a:t>
            </a:fld>
            <a:endParaRPr lang="en-US"/>
          </a:p>
        </p:txBody>
      </p:sp>
    </p:spTree>
    <p:extLst>
      <p:ext uri="{BB962C8B-B14F-4D97-AF65-F5344CB8AC3E}">
        <p14:creationId xmlns:p14="http://schemas.microsoft.com/office/powerpoint/2010/main" val="4236905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Para 2-6</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1" i="1" u="none" strike="noStrike" baseline="0" dirty="0">
                <a:latin typeface="TimesNewRomanPS-ItalicMT"/>
              </a:rPr>
              <a:t>movement and maneuver warfighting function </a:t>
            </a:r>
            <a:r>
              <a:rPr lang="en-US" sz="1800" b="0" i="0" u="none" strike="noStrike" baseline="0" dirty="0">
                <a:latin typeface="TimesNewRomanPSMT"/>
              </a:rPr>
              <a:t>is the related tasks and systems that move and employ forces to achieve a position of relative advantage over the enemy and other threats (ADP 3-0).</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49</a:t>
            </a:fld>
            <a:endParaRPr lang="en-US"/>
          </a:p>
        </p:txBody>
      </p:sp>
    </p:spTree>
    <p:extLst>
      <p:ext uri="{BB962C8B-B14F-4D97-AF65-F5344CB8AC3E}">
        <p14:creationId xmlns:p14="http://schemas.microsoft.com/office/powerpoint/2010/main" val="772308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Para 2-9</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1" i="1" u="none" strike="noStrike" baseline="0" dirty="0">
                <a:latin typeface="TimesNewRomanPS-ItalicMT"/>
              </a:rPr>
              <a:t>intelligence warfighting function </a:t>
            </a:r>
            <a:r>
              <a:rPr lang="en-US" sz="1800" b="0" i="0" u="none" strike="noStrike" baseline="0" dirty="0">
                <a:latin typeface="TimesNewRomanPSMT"/>
              </a:rPr>
              <a:t>is the related tasks and systems that facilitate understanding the enemy, terrain, weather, civil considerations, and other significant aspects of the operational environment (ADP 3-0).</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50</a:t>
            </a:fld>
            <a:endParaRPr lang="en-US"/>
          </a:p>
        </p:txBody>
      </p:sp>
    </p:spTree>
    <p:extLst>
      <p:ext uri="{BB962C8B-B14F-4D97-AF65-F5344CB8AC3E}">
        <p14:creationId xmlns:p14="http://schemas.microsoft.com/office/powerpoint/2010/main" val="2421738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Para 2-11 </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1" i="1" u="none" strike="noStrike" baseline="0" dirty="0">
                <a:latin typeface="TimesNewRomanPS-ItalicMT"/>
              </a:rPr>
              <a:t>fires warfighting function </a:t>
            </a:r>
            <a:r>
              <a:rPr lang="en-US" sz="1800" b="0" i="0" u="none" strike="noStrike" baseline="0" dirty="0">
                <a:latin typeface="TimesNewRomanPSMT"/>
              </a:rPr>
              <a:t>is the related tasks and systems that create and converge effects in all domains against the adversary or enemy to enable operations across the range of military operations (ADP 3-0).</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51</a:t>
            </a:fld>
            <a:endParaRPr lang="en-US"/>
          </a:p>
        </p:txBody>
      </p:sp>
    </p:spTree>
    <p:extLst>
      <p:ext uri="{BB962C8B-B14F-4D97-AF65-F5344CB8AC3E}">
        <p14:creationId xmlns:p14="http://schemas.microsoft.com/office/powerpoint/2010/main" val="4215978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Para 2-12</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1" i="1" u="none" strike="noStrike" baseline="0" dirty="0">
                <a:latin typeface="TimesNewRomanPS-ItalicMT"/>
              </a:rPr>
              <a:t>sustainment warfighting function </a:t>
            </a:r>
            <a:r>
              <a:rPr lang="en-US" sz="1800" b="0" i="0" u="none" strike="noStrike" baseline="0" dirty="0">
                <a:latin typeface="TimesNewRomanPSMT"/>
              </a:rPr>
              <a:t>is the related tasks and system that provide support and services to ensure freedom of action, extended operational reach, and prolong endurance (ADP 3-0).</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52</a:t>
            </a:fld>
            <a:endParaRPr lang="en-US"/>
          </a:p>
        </p:txBody>
      </p:sp>
    </p:spTree>
    <p:extLst>
      <p:ext uri="{BB962C8B-B14F-4D97-AF65-F5344CB8AC3E}">
        <p14:creationId xmlns:p14="http://schemas.microsoft.com/office/powerpoint/2010/main" val="1710349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Chapter 2, Para 2-14</a:t>
            </a:r>
          </a:p>
          <a:p>
            <a:pPr algn="l"/>
            <a:endParaRPr lang="en-US" sz="1800" b="0" i="0" u="none" strike="noStrike" baseline="0" dirty="0">
              <a:latin typeface="TimesNewRomanPSMT"/>
            </a:endParaRPr>
          </a:p>
          <a:p>
            <a:pPr algn="l"/>
            <a:r>
              <a:rPr lang="en-US" sz="1800" b="0" i="0" u="none" strike="noStrike" baseline="0" dirty="0">
                <a:latin typeface="TimesNewRomanPSMT"/>
              </a:rPr>
              <a:t>The </a:t>
            </a:r>
            <a:r>
              <a:rPr lang="en-US" sz="1800" b="1" i="1" u="none" strike="noStrike" baseline="0" dirty="0">
                <a:latin typeface="TimesNewRomanPS-BoldItalicMT"/>
              </a:rPr>
              <a:t>protection warfighting function </a:t>
            </a:r>
            <a:r>
              <a:rPr lang="en-US" sz="1800" b="0" i="0" u="none" strike="noStrike" baseline="0" dirty="0">
                <a:latin typeface="TimesNewRomanPS-BoldMT"/>
              </a:rPr>
              <a:t>is the related tasks, systems, and methods that prevent or mitigate detection, threat effects, and hazards to preserve combat power and enable freedom of action</a:t>
            </a:r>
            <a:r>
              <a:rPr lang="en-US" sz="1800" b="0" i="0" u="none" strike="noStrike" baseline="0" dirty="0">
                <a:latin typeface="TimesNewRomanPSMT"/>
              </a:rPr>
              <a:t>.</a:t>
            </a:r>
            <a:endParaRPr lang="en-US" b="0" dirty="0"/>
          </a:p>
        </p:txBody>
      </p:sp>
      <p:sp>
        <p:nvSpPr>
          <p:cNvPr id="4" name="Slide Number Placeholder 3"/>
          <p:cNvSpPr>
            <a:spLocks noGrp="1"/>
          </p:cNvSpPr>
          <p:nvPr>
            <p:ph type="sldNum" sz="quarter" idx="5"/>
          </p:nvPr>
        </p:nvSpPr>
        <p:spPr/>
        <p:txBody>
          <a:bodyPr/>
          <a:lstStyle/>
          <a:p>
            <a:fld id="{0556E227-7DD7-44CF-A447-A0063BADFF2C}" type="slidenum">
              <a:rPr lang="en-US" smtClean="0"/>
              <a:t>53</a:t>
            </a:fld>
            <a:endParaRPr lang="en-US"/>
          </a:p>
        </p:txBody>
      </p:sp>
    </p:spTree>
    <p:extLst>
      <p:ext uri="{BB962C8B-B14F-4D97-AF65-F5344CB8AC3E}">
        <p14:creationId xmlns:p14="http://schemas.microsoft.com/office/powerpoint/2010/main" val="210877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summary review of lesson. </a:t>
            </a:r>
          </a:p>
        </p:txBody>
      </p:sp>
      <p:sp>
        <p:nvSpPr>
          <p:cNvPr id="4" name="Slide Number Placeholder 3"/>
          <p:cNvSpPr>
            <a:spLocks noGrp="1"/>
          </p:cNvSpPr>
          <p:nvPr>
            <p:ph type="sldNum" sz="quarter" idx="5"/>
          </p:nvPr>
        </p:nvSpPr>
        <p:spPr/>
        <p:txBody>
          <a:bodyPr/>
          <a:lstStyle/>
          <a:p>
            <a:fld id="{0556E227-7DD7-44CF-A447-A0063BADFF2C}" type="slidenum">
              <a:rPr lang="en-US" smtClean="0"/>
              <a:t>54</a:t>
            </a:fld>
            <a:endParaRPr lang="en-US"/>
          </a:p>
        </p:txBody>
      </p:sp>
    </p:spTree>
    <p:extLst>
      <p:ext uri="{BB962C8B-B14F-4D97-AF65-F5344CB8AC3E}">
        <p14:creationId xmlns:p14="http://schemas.microsoft.com/office/powerpoint/2010/main" val="4123489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55</a:t>
            </a:fld>
            <a:endParaRPr lang="en-US"/>
          </a:p>
        </p:txBody>
      </p:sp>
    </p:spTree>
    <p:extLst>
      <p:ext uri="{BB962C8B-B14F-4D97-AF65-F5344CB8AC3E}">
        <p14:creationId xmlns:p14="http://schemas.microsoft.com/office/powerpoint/2010/main" val="184741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ADP 1-01, Doctrine</a:t>
            </a:r>
            <a:r>
              <a:rPr lang="en-US" b="1" baseline="0" dirty="0"/>
              <a:t> Primer</a:t>
            </a:r>
            <a:r>
              <a:rPr lang="en-US" b="1" dirty="0"/>
              <a:t>, July 2019, Pg 1-2, Para 1-9 – On slide</a:t>
            </a:r>
          </a:p>
          <a:p>
            <a:pPr>
              <a:defRPr/>
            </a:pPr>
            <a:endParaRPr lang="en-US" b="1" dirty="0"/>
          </a:p>
          <a:p>
            <a:pPr>
              <a:defRPr/>
            </a:pPr>
            <a:r>
              <a:rPr lang="en-US" b="1" dirty="0"/>
              <a:t>Pg 1-3, Para 1-11</a:t>
            </a:r>
            <a:r>
              <a:rPr lang="en-US" b="1" baseline="0" dirty="0"/>
              <a:t>.</a:t>
            </a:r>
            <a:endParaRPr lang="en-US" b="1" dirty="0"/>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Doctrine is based on an accurate understanding of the nature of war. This vision and understanding enables leaders to cope with the stress and uncertainty brought about by the fog and friction of operations. Doctrine provides leaders and Soldiers with sound practices to account for that friction and assists them in making decisions. By providing time-tested approaches to the conduct of operations, doctrine expands commander’s and staff’s experiences beyond what they have personally experienced to what professional commanders and staffs have encountered and found to be useful for coping with complexity. Sound doctrine helps them sort the important from the inconsequential and the routine from the exceptional. </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7</a:t>
            </a:fld>
            <a:endParaRPr lang="en-US"/>
          </a:p>
        </p:txBody>
      </p:sp>
    </p:spTree>
    <p:extLst>
      <p:ext uri="{BB962C8B-B14F-4D97-AF65-F5344CB8AC3E}">
        <p14:creationId xmlns:p14="http://schemas.microsoft.com/office/powerpoint/2010/main" val="356461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0000"/>
                </a:solidFill>
                <a:latin typeface="Times New Roman" panose="02020603050405020304" pitchFamily="18" charset="0"/>
              </a:rPr>
              <a:t>ADP 1-01, Chapter 2, Pg 2-4</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2-19. </a:t>
            </a:r>
            <a:r>
              <a:rPr lang="en-US" sz="1800" b="1" i="0" u="none" strike="noStrike" baseline="0" dirty="0">
                <a:solidFill>
                  <a:srgbClr val="000000"/>
                </a:solidFill>
                <a:latin typeface="Times New Roman" panose="02020603050405020304" pitchFamily="18" charset="0"/>
              </a:rPr>
              <a:t>Army doctrine publications</a:t>
            </a:r>
            <a:r>
              <a:rPr lang="en-US" sz="1800" b="0" i="0" u="none" strike="noStrike" baseline="0" dirty="0">
                <a:solidFill>
                  <a:srgbClr val="000000"/>
                </a:solidFill>
                <a:latin typeface="Times New Roman" panose="02020603050405020304" pitchFamily="18" charset="0"/>
              </a:rPr>
              <a:t> (known as ADPs) contain the fundamental principles. Operating forces and elements of the institutional force that directly support operations use these publications to guide their actions in support of national objectives. An Army doctrine publication provides the intellectual underpinnings of how the Army operates as a force.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2-20</a:t>
            </a:r>
            <a:r>
              <a:rPr lang="en-US" sz="1800" b="1" i="0" u="none" strike="noStrike" baseline="0" dirty="0">
                <a:solidFill>
                  <a:srgbClr val="000000"/>
                </a:solidFill>
                <a:latin typeface="Times New Roman" panose="02020603050405020304" pitchFamily="18" charset="0"/>
              </a:rPr>
              <a:t>. Field manuals </a:t>
            </a:r>
            <a:r>
              <a:rPr lang="en-US" sz="1800" b="0" i="0" u="none" strike="noStrike" baseline="0" dirty="0">
                <a:solidFill>
                  <a:srgbClr val="000000"/>
                </a:solidFill>
                <a:latin typeface="Times New Roman" panose="02020603050405020304" pitchFamily="18" charset="0"/>
              </a:rPr>
              <a:t>(known as FMs) contain principles, tactics, procedures, and other doctrinal information. Army forces use these publications to understand how the Army and its organizations conduct and train for operations. Field manuals describe how the Army executes operations described in the Army doctrine publications. They fully integrate and comply with the doctrine in the Army doctrine publications.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2-21. </a:t>
            </a:r>
            <a:r>
              <a:rPr lang="en-US" sz="1800" b="1" i="0" u="none" strike="noStrike" baseline="0" dirty="0">
                <a:solidFill>
                  <a:srgbClr val="000000"/>
                </a:solidFill>
                <a:latin typeface="Times New Roman" panose="02020603050405020304" pitchFamily="18" charset="0"/>
              </a:rPr>
              <a:t>Army techniques publications </a:t>
            </a:r>
            <a:r>
              <a:rPr lang="en-US" sz="1800" b="0" i="0" u="none" strike="noStrike" baseline="0" dirty="0">
                <a:solidFill>
                  <a:srgbClr val="000000"/>
                </a:solidFill>
                <a:latin typeface="Times New Roman" panose="02020603050405020304" pitchFamily="18" charset="0"/>
              </a:rPr>
              <a:t>(known as ATPs) contain techniques. Army forces use these publications to accomplish missions, complete functions, and perform specific tasks. Army techniques publications provide Soldiers with ways or methods to accomplish or complete a mission, task, or function. The technique publications provide Soldiers with the flexibility to accomplish or complete a mission, task, or function without prescribing to them on what they must do. These publications fully integrate, nest, and comply with the doctrine contained in Army doctrine publications and field manuals. </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8</a:t>
            </a:fld>
            <a:endParaRPr lang="en-US"/>
          </a:p>
        </p:txBody>
      </p:sp>
    </p:spTree>
    <p:extLst>
      <p:ext uri="{BB962C8B-B14F-4D97-AF65-F5344CB8AC3E}">
        <p14:creationId xmlns:p14="http://schemas.microsoft.com/office/powerpoint/2010/main" val="222826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0000"/>
                </a:solidFill>
                <a:latin typeface="Times New Roman" panose="02020603050405020304" pitchFamily="18" charset="0"/>
              </a:rPr>
              <a:t>ADP 1-01, Pg 2-1 &amp; 2-2, Para 2-4 THRU 2-6</a:t>
            </a:r>
          </a:p>
          <a:p>
            <a:pPr algn="l"/>
            <a:endParaRPr lang="en-US" sz="1800" b="1" i="0" u="none" strike="noStrike" baseline="0" dirty="0">
              <a:solidFill>
                <a:srgbClr val="000000"/>
              </a:solidFill>
              <a:latin typeface="Times New Roman" panose="02020603050405020304" pitchFamily="18" charset="0"/>
            </a:endParaRPr>
          </a:p>
          <a:p>
            <a:pPr algn="l"/>
            <a:r>
              <a:rPr lang="en-US" sz="1800" b="1" i="0" u="none" strike="noStrike" baseline="0" dirty="0">
                <a:solidFill>
                  <a:srgbClr val="000000"/>
                </a:solidFill>
                <a:latin typeface="Times New Roman" panose="02020603050405020304" pitchFamily="18" charset="0"/>
              </a:rPr>
              <a:t>TACTICS</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They include the ordered arrangement and maneuver of units in relation to each other, the terrain, and the enemy in order to translate potential combat power into decisive results.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Tactics vary with terrain and other circumstances; they change frequently as the enemy reacts and friendly forces explore new approaches.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Applying tactics usually entails acting under time constraints with incomplete information.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Tactics always require judgment in application and often require creative thinking; they are always descriptive, not prescriptive.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Employing a tactic may require using and integrating several techniques and procedures.</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An example of a tactic is a movement to contact organized with a security force—either a covering force or an advance guard—and a main body.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TECHNIQUES</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Techniques are more specific than tactics and less structured than procedures.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Techniques are similar to tactics in that they are descriptive.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They are similar to procedures in that they are often described in terms of steps.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As with tactics, techniques require judgment in application.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Leaders and Soldiers choose specific techniques based on the situation and the precise mission or task.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They expect the conditions they encounter to affect the way they perform a given technique.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An example of a technique is a bounding overwatch.</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PROCEDURES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They also include formats for orders, reports, and control measures.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Procedures are prescriptive.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They consist of a series of steps in a set order that Soldiers complete the same way, at all times, regardless of circumstances or a series of formats that Soldiers must use without variation.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An example of a procedure is a 9-line medical evacuation (known as MEDEVAC) message. </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9</a:t>
            </a:fld>
            <a:endParaRPr lang="en-US"/>
          </a:p>
        </p:txBody>
      </p:sp>
    </p:spTree>
    <p:extLst>
      <p:ext uri="{BB962C8B-B14F-4D97-AF65-F5344CB8AC3E}">
        <p14:creationId xmlns:p14="http://schemas.microsoft.com/office/powerpoint/2010/main" val="389149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12</a:t>
            </a:fld>
            <a:endParaRPr lang="en-US"/>
          </a:p>
        </p:txBody>
      </p:sp>
    </p:spTree>
    <p:extLst>
      <p:ext uri="{BB962C8B-B14F-4D97-AF65-F5344CB8AC3E}">
        <p14:creationId xmlns:p14="http://schemas.microsoft.com/office/powerpoint/2010/main" val="106352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FM 3-0, Operations </a:t>
            </a:r>
          </a:p>
          <a:p>
            <a:pPr algn="l"/>
            <a:endParaRPr lang="en-US" sz="1800" b="0" i="0" u="none" strike="noStrike" baseline="0" dirty="0">
              <a:latin typeface="TimesNewRomanPSMT"/>
            </a:endParaRPr>
          </a:p>
          <a:p>
            <a:pPr algn="l"/>
            <a:r>
              <a:rPr lang="en-US" sz="1800" b="0" i="0" u="none" strike="noStrike" baseline="0" dirty="0">
                <a:latin typeface="TimesNewRomanPSMT"/>
              </a:rPr>
              <a:t>Army forces meet a diverse array of challenges and contribute to national objectives across a wide range of operational categories, including large-scale combat operations, limited contingency operations, crisis response, and support to security cooperation.</a:t>
            </a:r>
          </a:p>
          <a:p>
            <a:pPr algn="l"/>
            <a:endParaRPr lang="en-US" sz="1800" b="0" i="0" u="none" strike="noStrike" baseline="0" dirty="0">
              <a:latin typeface="TimesNewRomanPSMT"/>
            </a:endParaRPr>
          </a:p>
          <a:p>
            <a:pPr algn="l"/>
            <a:r>
              <a:rPr lang="en-US" sz="1800" b="0" i="0" u="none" strike="noStrike" baseline="0" dirty="0">
                <a:latin typeface="TimesNewRomanPSMT"/>
              </a:rPr>
              <a:t>FM 3-0 focuses on large-scale combat operations and their relationship to the full range of military operations that support joint campaigning.</a:t>
            </a:r>
          </a:p>
          <a:p>
            <a:pPr algn="l"/>
            <a:endParaRPr lang="en-US" sz="1800" b="0" i="0" u="none" strike="noStrike" baseline="0" dirty="0">
              <a:latin typeface="TimesNewRomanPSMT"/>
            </a:endParaRPr>
          </a:p>
          <a:p>
            <a:pPr algn="l"/>
            <a:r>
              <a:rPr lang="en-US" sz="1800" b="0" i="0" u="none" strike="noStrike" baseline="0" dirty="0">
                <a:latin typeface="TimesNewRomanPSMT"/>
              </a:rPr>
              <a:t>Unified Land Operations emphasized the integration and synchronization of Army, joint, and other unified action partners during operations. The 2017 version of FM 3-0 updated unified land operations and shifted the Army’s readiness focus from counterinsurgency to large-scale combat operations. </a:t>
            </a:r>
            <a:r>
              <a:rPr lang="en-US" sz="1800" b="1" i="0" u="none" strike="noStrike" baseline="0" dirty="0">
                <a:latin typeface="TimesNewRomanPSMT"/>
              </a:rPr>
              <a:t>FM 3-0, Introduction, </a:t>
            </a:r>
            <a:r>
              <a:rPr lang="en-US" sz="1800" b="1" i="0" u="none" strike="noStrike" baseline="0">
                <a:latin typeface="TimesNewRomanPSMT"/>
              </a:rPr>
              <a:t>Pg ix. </a:t>
            </a:r>
          </a:p>
          <a:p>
            <a:pPr algn="l"/>
            <a:endParaRPr lang="en-US" sz="1800" b="1" i="0" u="none" strike="noStrike" baseline="0" dirty="0">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231F20"/>
                </a:solidFill>
                <a:latin typeface="Times New Roman" panose="02020603050405020304" pitchFamily="18" charset="0"/>
              </a:rPr>
              <a:t>This version of FM 3-0 retains the focus on large-scale combat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Ask Questions: Before going to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What are Large-Scale Combat Operations (LSCO): </a:t>
            </a:r>
            <a:r>
              <a:rPr lang="en-US" sz="1800" dirty="0"/>
              <a:t>Large-scale combat operations occur in the form of major operations and campaigns aimed at defeating an enemy’s armed forces and military capabilities in support of the national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Examples of a Large-Scale Combat Operations: </a:t>
            </a:r>
            <a:r>
              <a:rPr lang="en-US" sz="1800" dirty="0"/>
              <a:t>Fighting on a large scale would be like two or more  Heavyweight boxers with equal ranking slugging it out. The U.S. Army calls this a Peer-to-Peer fight. Both fighters are equal in size, weight and ability, so no one has an advantage.  A future WWIII would be the closest example to the conflict we as a nation should be preparing for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What to expect in Large-Scale Combat Operations: </a:t>
            </a:r>
            <a:r>
              <a:rPr lang="en-US" sz="1800" dirty="0"/>
              <a:t>In these types of operations, the U.S. Army may be starting in a position of disadvantage. Historically, LSCOs have been more chaotic, intense, and destructive than our Army has experienced in the past few decades. These types of operations are less like checkers and more like chess. They involve more strategy and preparation with every move.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algn="l"/>
            <a:endParaRPr lang="en-US" sz="1800" b="0" i="0" u="none" strike="noStrike" baseline="0" dirty="0">
              <a:latin typeface="TimesNewRomanPSMT"/>
            </a:endParaRP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14</a:t>
            </a:fld>
            <a:endParaRPr lang="en-US"/>
          </a:p>
        </p:txBody>
      </p:sp>
    </p:spTree>
    <p:extLst>
      <p:ext uri="{BB962C8B-B14F-4D97-AF65-F5344CB8AC3E}">
        <p14:creationId xmlns:p14="http://schemas.microsoft.com/office/powerpoint/2010/main" val="211404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084"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436284"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0432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2388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4750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274" y="186689"/>
            <a:ext cx="668765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61552" y="1825625"/>
            <a:ext cx="8206832"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53001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7640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794" y="186689"/>
            <a:ext cx="6687653"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84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89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9864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39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939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39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870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087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4186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17567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137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416" y="1035166"/>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404966" y="15653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7416" y="263536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8418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71" y="103515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87721" y="156538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30171" y="263535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79029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0022" y="186689"/>
            <a:ext cx="6687653"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44300" y="1825625"/>
            <a:ext cx="8206832" cy="4530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599" y="6475714"/>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A10425F9-E3D6-4775-B400-2557D74789E7}" type="slidenum">
              <a:rPr lang="en-US" smtClean="0"/>
              <a:pPr/>
              <a:t>‹#›</a:t>
            </a:fld>
            <a:endParaRPr lang="en-US"/>
          </a:p>
        </p:txBody>
      </p:sp>
      <p:sp>
        <p:nvSpPr>
          <p:cNvPr id="8" name="Freeform: Shape 7">
            <a:extLst>
              <a:ext uri="{FF2B5EF4-FFF2-40B4-BE49-F238E27FC236}">
                <a16:creationId xmlns:a16="http://schemas.microsoft.com/office/drawing/2014/main" id="{DE426174-4F9A-4632-E51A-E30C622D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1323074"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1E458CF3-DC5B-6F88-BC2E-0ECA6344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691640"/>
            <a:ext cx="9143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CEA13D70-CF4C-49FE-071C-6E2F73DD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1691642"/>
            <a:ext cx="728741"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BEA5EBC6-87C8-6BC4-8AF4-5CFB867AF380}"/>
              </a:ext>
            </a:extLst>
          </p:cNvPr>
          <p:cNvSpPr txBox="1">
            <a:spLocks/>
          </p:cNvSpPr>
          <p:nvPr userDrawn="1"/>
        </p:nvSpPr>
        <p:spPr>
          <a:xfrm>
            <a:off x="1240022" y="2176272"/>
            <a:ext cx="7025403" cy="4041648"/>
          </a:xfrm>
          <a:prstGeom prst="rect">
            <a:avLst/>
          </a:prstGeom>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08C2B4-C8F2-3D99-C414-81D6C2E2045F}"/>
              </a:ext>
            </a:extLst>
          </p:cNvPr>
          <p:cNvSpPr txBox="1"/>
          <p:nvPr userDrawn="1"/>
        </p:nvSpPr>
        <p:spPr>
          <a:xfrm>
            <a:off x="4327207" y="6569155"/>
            <a:ext cx="449162"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CUI</a:t>
            </a:r>
          </a:p>
        </p:txBody>
      </p:sp>
      <p:pic>
        <p:nvPicPr>
          <p:cNvPr id="5" name="Picture 4" descr="MCOE-new design-dui-11SEP09.jpg">
            <a:extLst>
              <a:ext uri="{FF2B5EF4-FFF2-40B4-BE49-F238E27FC236}">
                <a16:creationId xmlns:a16="http://schemas.microsoft.com/office/drawing/2014/main" id="{773E6BA8-32FC-4938-270F-3B73B2FE3E24}"/>
              </a:ext>
            </a:extLst>
          </p:cNvPr>
          <p:cNvPicPr>
            <a:picLocks noChangeAspect="1"/>
          </p:cNvPicPr>
          <p:nvPr userDrawn="1"/>
        </p:nvPicPr>
        <p:blipFill>
          <a:blip r:embed="rId13" cstate="print">
            <a:clrChange>
              <a:clrFrom>
                <a:srgbClr val="FFFFFF"/>
              </a:clrFrom>
              <a:clrTo>
                <a:srgbClr val="FFFFFF">
                  <a:alpha val="0"/>
                </a:srgbClr>
              </a:clrTo>
            </a:clrChange>
            <a:lum/>
          </a:blip>
          <a:stretch>
            <a:fillRect/>
          </a:stretch>
        </p:blipFill>
        <p:spPr bwMode="auto">
          <a:xfrm>
            <a:off x="64892" y="186689"/>
            <a:ext cx="859556" cy="953291"/>
          </a:xfrm>
          <a:prstGeom prst="rect">
            <a:avLst/>
          </a:prstGeom>
          <a:effectLst>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val="126641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A099F-95DA-514C-6848-30B862F52468}"/>
              </a:ext>
            </a:extLst>
          </p:cNvPr>
          <p:cNvSpPr>
            <a:spLocks noGrp="1"/>
          </p:cNvSpPr>
          <p:nvPr>
            <p:ph type="sldNum" sz="quarter" idx="12"/>
          </p:nvPr>
        </p:nvSpPr>
        <p:spPr/>
        <p:txBody>
          <a:bodyPr/>
          <a:lstStyle/>
          <a:p>
            <a:fld id="{A10425F9-E3D6-4775-B400-2557D74789E7}" type="slidenum">
              <a:rPr lang="en-US" smtClean="0"/>
              <a:t>1</a:t>
            </a:fld>
            <a:endParaRPr lang="en-US"/>
          </a:p>
        </p:txBody>
      </p:sp>
      <p:sp>
        <p:nvSpPr>
          <p:cNvPr id="2" name="TextBox 1">
            <a:extLst>
              <a:ext uri="{FF2B5EF4-FFF2-40B4-BE49-F238E27FC236}">
                <a16:creationId xmlns:a16="http://schemas.microsoft.com/office/drawing/2014/main" id="{1205A8AB-B089-6239-F537-05BA576AF08D}"/>
              </a:ext>
            </a:extLst>
          </p:cNvPr>
          <p:cNvSpPr txBox="1"/>
          <p:nvPr/>
        </p:nvSpPr>
        <p:spPr>
          <a:xfrm>
            <a:off x="2581478" y="5672726"/>
            <a:ext cx="3981043" cy="715581"/>
          </a:xfrm>
          <a:prstGeom prst="rect">
            <a:avLst/>
          </a:prstGeom>
          <a:noFill/>
        </p:spPr>
        <p:txBody>
          <a:bodyPr wrap="square" rtlCol="0">
            <a:spAutoFit/>
          </a:bodyPr>
          <a:lstStyle/>
          <a:p>
            <a:pPr algn="ctr" rtl="0" fontAlgn="base"/>
            <a:r>
              <a:rPr lang="en-US" sz="1350" b="1" dirty="0">
                <a:latin typeface="Arial" panose="020B0604020202020204" pitchFamily="34" charset="0"/>
              </a:rPr>
              <a:t>Developed by:</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Maneuver COE, DOTD, TEDD</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for Infantryman ALC</a:t>
            </a:r>
            <a:endParaRPr lang="en-US" sz="1350" dirty="0">
              <a:latin typeface="Segoe UI" panose="020B0502040204020203" pitchFamily="34" charset="0"/>
            </a:endParaRPr>
          </a:p>
        </p:txBody>
      </p:sp>
      <p:sp>
        <p:nvSpPr>
          <p:cNvPr id="5" name="TextBox 4">
            <a:extLst>
              <a:ext uri="{FF2B5EF4-FFF2-40B4-BE49-F238E27FC236}">
                <a16:creationId xmlns:a16="http://schemas.microsoft.com/office/drawing/2014/main" id="{49B5FAE5-0587-DCB0-EDDA-E6DF1E84DFB2}"/>
              </a:ext>
            </a:extLst>
          </p:cNvPr>
          <p:cNvSpPr txBox="1"/>
          <p:nvPr/>
        </p:nvSpPr>
        <p:spPr>
          <a:xfrm>
            <a:off x="56932" y="6563840"/>
            <a:ext cx="2524546"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Last Revised: 17 APR 2023</a:t>
            </a:r>
          </a:p>
        </p:txBody>
      </p:sp>
      <p:pic>
        <p:nvPicPr>
          <p:cNvPr id="25" name="Picture 24" descr="A close up of a sign&#10;&#10;Description automatically generated">
            <a:extLst>
              <a:ext uri="{FF2B5EF4-FFF2-40B4-BE49-F238E27FC236}">
                <a16:creationId xmlns:a16="http://schemas.microsoft.com/office/drawing/2014/main" id="{751F2FB3-FF39-F807-F117-6592B772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17" y="75780"/>
            <a:ext cx="1077868" cy="1046925"/>
          </a:xfrm>
          <a:prstGeom prst="rect">
            <a:avLst/>
          </a:prstGeom>
        </p:spPr>
      </p:pic>
      <p:sp>
        <p:nvSpPr>
          <p:cNvPr id="7" name="Title 9">
            <a:extLst>
              <a:ext uri="{FF2B5EF4-FFF2-40B4-BE49-F238E27FC236}">
                <a16:creationId xmlns:a16="http://schemas.microsoft.com/office/drawing/2014/main" id="{4B498EA6-4B81-CDBA-9EE5-0F092ECBC203}"/>
              </a:ext>
            </a:extLst>
          </p:cNvPr>
          <p:cNvSpPr txBox="1">
            <a:spLocks/>
          </p:cNvSpPr>
          <p:nvPr/>
        </p:nvSpPr>
        <p:spPr>
          <a:xfrm>
            <a:off x="-1" y="179360"/>
            <a:ext cx="9144000" cy="1116916"/>
          </a:xfrm>
          <a:prstGeom prst="rect">
            <a:avLst/>
          </a:prstGeom>
        </p:spPr>
        <p:txBody>
          <a:bodyPr>
            <a:noAutofit/>
          </a:bodyPr>
          <a:lst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spcAft>
                <a:spcPct val="0"/>
              </a:spcAft>
              <a:defRPr/>
            </a:pPr>
            <a:r>
              <a:rPr lang="en-US" sz="3200" kern="0" dirty="0"/>
              <a:t>Large Scale Combat Operations</a:t>
            </a:r>
            <a:br>
              <a:rPr lang="en-US" sz="3200" kern="0" dirty="0"/>
            </a:br>
            <a:r>
              <a:rPr lang="en-US" sz="3200" kern="0" dirty="0"/>
              <a:t>071-NRRAD067</a:t>
            </a:r>
            <a:endParaRPr lang="en-US" sz="3200" dirty="0"/>
          </a:p>
        </p:txBody>
      </p:sp>
      <p:pic>
        <p:nvPicPr>
          <p:cNvPr id="8" name="Picture 7" descr="A group of people in uniform&#10;&#10;Description automatically generated">
            <a:extLst>
              <a:ext uri="{FF2B5EF4-FFF2-40B4-BE49-F238E27FC236}">
                <a16:creationId xmlns:a16="http://schemas.microsoft.com/office/drawing/2014/main" id="{5DCA8333-FCE4-AA5B-1DFA-41822317C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72" y="2345636"/>
            <a:ext cx="4999382" cy="2754146"/>
          </a:xfrm>
          <a:prstGeom prst="rect">
            <a:avLst/>
          </a:prstGeom>
        </p:spPr>
      </p:pic>
    </p:spTree>
    <p:extLst>
      <p:ext uri="{BB962C8B-B14F-4D97-AF65-F5344CB8AC3E}">
        <p14:creationId xmlns:p14="http://schemas.microsoft.com/office/powerpoint/2010/main" val="11646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10</a:t>
            </a:fld>
            <a:endParaRPr lang="en-US"/>
          </a:p>
        </p:txBody>
      </p:sp>
      <p:sp>
        <p:nvSpPr>
          <p:cNvPr id="9" name="Title 1">
            <a:extLst>
              <a:ext uri="{FF2B5EF4-FFF2-40B4-BE49-F238E27FC236}">
                <a16:creationId xmlns:a16="http://schemas.microsoft.com/office/drawing/2014/main" id="{14F66DDB-CEDB-58EF-1D25-0B07EA4C90B1}"/>
              </a:ext>
            </a:extLst>
          </p:cNvPr>
          <p:cNvSpPr txBox="1">
            <a:spLocks/>
          </p:cNvSpPr>
          <p:nvPr/>
        </p:nvSpPr>
        <p:spPr>
          <a:xfrm>
            <a:off x="1143000" y="474916"/>
            <a:ext cx="6858000" cy="5388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Tactics are….</a:t>
            </a:r>
          </a:p>
        </p:txBody>
      </p:sp>
      <p:sp>
        <p:nvSpPr>
          <p:cNvPr id="13" name="Rectangle 2">
            <a:extLst>
              <a:ext uri="{FF2B5EF4-FFF2-40B4-BE49-F238E27FC236}">
                <a16:creationId xmlns:a16="http://schemas.microsoft.com/office/drawing/2014/main" id="{DC0D59DD-499F-6C79-F9AA-667772987AF2}"/>
              </a:ext>
            </a:extLst>
          </p:cNvPr>
          <p:cNvSpPr txBox="1">
            <a:spLocks noChangeArrowheads="1"/>
          </p:cNvSpPr>
          <p:nvPr/>
        </p:nvSpPr>
        <p:spPr bwMode="auto">
          <a:xfrm>
            <a:off x="1516898" y="2438876"/>
            <a:ext cx="6851650" cy="228600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sz="1800" dirty="0"/>
              <a:t>	</a:t>
            </a:r>
            <a:r>
              <a:rPr lang="en-US" sz="1800" b="1" dirty="0"/>
              <a:t>	</a:t>
            </a:r>
            <a:r>
              <a:rPr lang="en-US" sz="2100" i="1" dirty="0">
                <a:solidFill>
                  <a:srgbClr val="0000FF"/>
                </a:solidFill>
                <a:latin typeface="Arial" panose="020B0604020202020204" pitchFamily="34" charset="0"/>
                <a:cs typeface="Arial" panose="020B0604020202020204" pitchFamily="34" charset="0"/>
              </a:rPr>
              <a:t>…..the employment of units in combat</a:t>
            </a:r>
          </a:p>
          <a:p>
            <a:pPr>
              <a:buFontTx/>
              <a:buNone/>
            </a:pPr>
            <a:endParaRPr lang="en-US" sz="2100" i="1" dirty="0">
              <a:solidFill>
                <a:srgbClr val="0000FF"/>
              </a:solidFill>
              <a:latin typeface="Arial" panose="020B0604020202020204" pitchFamily="34" charset="0"/>
              <a:cs typeface="Arial" panose="020B0604020202020204" pitchFamily="34" charset="0"/>
            </a:endParaRPr>
          </a:p>
          <a:p>
            <a:pPr>
              <a:buFontTx/>
              <a:buNone/>
            </a:pPr>
            <a:r>
              <a:rPr lang="en-US" sz="2100" dirty="0">
                <a:latin typeface="Arial" panose="020B0604020202020204" pitchFamily="34" charset="0"/>
                <a:cs typeface="Arial" panose="020B0604020202020204" pitchFamily="34" charset="0"/>
              </a:rPr>
              <a:t>	It includes the ordered arrangement and maneuver of units in relation to each other, the terrain and the enemy to translate potential combat power into victorious battles and engagements.</a:t>
            </a:r>
          </a:p>
          <a:p>
            <a:pPr>
              <a:buFontTx/>
              <a:buNone/>
            </a:pPr>
            <a:endParaRPr lang="en-US" sz="1800" dirty="0"/>
          </a:p>
        </p:txBody>
      </p:sp>
    </p:spTree>
    <p:extLst>
      <p:ext uri="{BB962C8B-B14F-4D97-AF65-F5344CB8AC3E}">
        <p14:creationId xmlns:p14="http://schemas.microsoft.com/office/powerpoint/2010/main" val="398471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11</a:t>
            </a:fld>
            <a:endParaRPr lang="en-US"/>
          </a:p>
        </p:txBody>
      </p:sp>
      <p:sp>
        <p:nvSpPr>
          <p:cNvPr id="9" name="Title 1">
            <a:extLst>
              <a:ext uri="{FF2B5EF4-FFF2-40B4-BE49-F238E27FC236}">
                <a16:creationId xmlns:a16="http://schemas.microsoft.com/office/drawing/2014/main" id="{B693E077-7401-2722-D492-C03A3A63B3C1}"/>
              </a:ext>
            </a:extLst>
          </p:cNvPr>
          <p:cNvSpPr txBox="1">
            <a:spLocks/>
          </p:cNvSpPr>
          <p:nvPr/>
        </p:nvSpPr>
        <p:spPr>
          <a:xfrm>
            <a:off x="1143000" y="340435"/>
            <a:ext cx="6858000" cy="5640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Tactics</a:t>
            </a:r>
          </a:p>
        </p:txBody>
      </p:sp>
      <p:sp>
        <p:nvSpPr>
          <p:cNvPr id="13" name="Text Box 3">
            <a:extLst>
              <a:ext uri="{FF2B5EF4-FFF2-40B4-BE49-F238E27FC236}">
                <a16:creationId xmlns:a16="http://schemas.microsoft.com/office/drawing/2014/main" id="{8B35467F-74F4-176A-969F-7B16F3CA77FE}"/>
              </a:ext>
            </a:extLst>
          </p:cNvPr>
          <p:cNvSpPr txBox="1">
            <a:spLocks noChangeArrowheads="1"/>
          </p:cNvSpPr>
          <p:nvPr/>
        </p:nvSpPr>
        <p:spPr bwMode="auto">
          <a:xfrm>
            <a:off x="1143000" y="2474893"/>
            <a:ext cx="6858000" cy="2036455"/>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latin typeface="Arial" panose="020B0604020202020204" pitchFamily="34" charset="0"/>
                <a:cs typeface="Arial" panose="020B0604020202020204" pitchFamily="34" charset="0"/>
              </a:rPr>
              <a:t>A tactician must understand and master the:</a:t>
            </a:r>
          </a:p>
          <a:p>
            <a:pPr eaLnBrk="0" hangingPunct="0"/>
            <a:endParaRPr lang="en-US" sz="2100" dirty="0">
              <a:latin typeface="Arial" panose="020B0604020202020204" pitchFamily="34" charset="0"/>
              <a:cs typeface="Arial" panose="020B0604020202020204" pitchFamily="34" charset="0"/>
            </a:endParaRPr>
          </a:p>
          <a:p>
            <a:pPr eaLnBrk="0" hangingPunct="0"/>
            <a:r>
              <a:rPr lang="en-US" sz="2100" dirty="0">
                <a:latin typeface="Arial" panose="020B0604020202020204" pitchFamily="34" charset="0"/>
                <a:cs typeface="Arial" panose="020B0604020202020204" pitchFamily="34" charset="0"/>
              </a:rPr>
              <a:t>- THE SCIENCE OF TACTICS</a:t>
            </a:r>
          </a:p>
          <a:p>
            <a:pPr eaLnBrk="0" hangingPunct="0"/>
            <a:endParaRPr lang="en-US" sz="2100" dirty="0">
              <a:latin typeface="Arial" panose="020B0604020202020204" pitchFamily="34" charset="0"/>
              <a:cs typeface="Arial" panose="020B0604020202020204" pitchFamily="34" charset="0"/>
            </a:endParaRPr>
          </a:p>
          <a:p>
            <a:pPr eaLnBrk="0" hangingPunct="0"/>
            <a:r>
              <a:rPr lang="en-US" sz="2100" dirty="0">
                <a:latin typeface="Arial" panose="020B0604020202020204" pitchFamily="34" charset="0"/>
                <a:cs typeface="Arial" panose="020B0604020202020204" pitchFamily="34" charset="0"/>
              </a:rPr>
              <a:t>- THE ART OF TACTICS</a:t>
            </a:r>
            <a:endParaRPr lang="en-US" b="1" u="sng" dirty="0"/>
          </a:p>
        </p:txBody>
      </p:sp>
    </p:spTree>
    <p:extLst>
      <p:ext uri="{BB962C8B-B14F-4D97-AF65-F5344CB8AC3E}">
        <p14:creationId xmlns:p14="http://schemas.microsoft.com/office/powerpoint/2010/main" val="35806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12</a:t>
            </a:fld>
            <a:endParaRPr lang="en-US"/>
          </a:p>
        </p:txBody>
      </p:sp>
      <p:sp>
        <p:nvSpPr>
          <p:cNvPr id="9" name="Title 1">
            <a:extLst>
              <a:ext uri="{FF2B5EF4-FFF2-40B4-BE49-F238E27FC236}">
                <a16:creationId xmlns:a16="http://schemas.microsoft.com/office/drawing/2014/main" id="{F027A5A5-9594-67E8-965F-4BA6F56F311E}"/>
              </a:ext>
            </a:extLst>
          </p:cNvPr>
          <p:cNvSpPr txBox="1">
            <a:spLocks/>
          </p:cNvSpPr>
          <p:nvPr/>
        </p:nvSpPr>
        <p:spPr>
          <a:xfrm>
            <a:off x="0" y="337583"/>
            <a:ext cx="9143999" cy="53729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The Art of Tactics</a:t>
            </a:r>
          </a:p>
        </p:txBody>
      </p:sp>
      <p:sp>
        <p:nvSpPr>
          <p:cNvPr id="13" name="Rectangle 10">
            <a:extLst>
              <a:ext uri="{FF2B5EF4-FFF2-40B4-BE49-F238E27FC236}">
                <a16:creationId xmlns:a16="http://schemas.microsoft.com/office/drawing/2014/main" id="{37B15D92-451A-B454-1A24-5890E36E7628}"/>
              </a:ext>
            </a:extLst>
          </p:cNvPr>
          <p:cNvSpPr txBox="1">
            <a:spLocks noChangeArrowheads="1"/>
          </p:cNvSpPr>
          <p:nvPr/>
        </p:nvSpPr>
        <p:spPr bwMode="auto">
          <a:xfrm>
            <a:off x="1143000" y="2355276"/>
            <a:ext cx="6858000" cy="3494803"/>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0" hangingPunct="0">
              <a:spcBef>
                <a:spcPct val="20000"/>
              </a:spcBef>
            </a:pPr>
            <a:r>
              <a:rPr lang="en-US" sz="2100" b="1" i="1" dirty="0">
                <a:latin typeface="Arial" panose="020B0604020202020204" pitchFamily="34" charset="0"/>
                <a:cs typeface="Arial" panose="020B0604020202020204" pitchFamily="34" charset="0"/>
              </a:rPr>
              <a:t>THE ART OF TACTICS -</a:t>
            </a:r>
            <a:r>
              <a:rPr lang="en-US" sz="2100" dirty="0">
                <a:latin typeface="Arial" panose="020B0604020202020204" pitchFamily="34" charset="0"/>
                <a:cs typeface="Arial" panose="020B0604020202020204" pitchFamily="34" charset="0"/>
              </a:rPr>
              <a:t> consists of three interrelated aspects:</a:t>
            </a:r>
          </a:p>
          <a:p>
            <a:pPr eaLnBrk="0" hangingPunct="0">
              <a:spcBef>
                <a:spcPct val="20000"/>
              </a:spcBef>
            </a:pPr>
            <a:endParaRPr lang="en-US" sz="2100" dirty="0">
              <a:latin typeface="Arial" panose="020B0604020202020204" pitchFamily="34" charset="0"/>
              <a:cs typeface="Arial" panose="020B0604020202020204" pitchFamily="34" charset="0"/>
            </a:endParaRPr>
          </a:p>
          <a:p>
            <a:pPr eaLnBrk="0" hangingPunct="0">
              <a:spcBef>
                <a:spcPct val="20000"/>
              </a:spcBef>
              <a:buFontTx/>
              <a:buChar char="-"/>
            </a:pPr>
            <a:r>
              <a:rPr lang="en-US" sz="2100" dirty="0">
                <a:latin typeface="Arial" panose="020B0604020202020204" pitchFamily="34" charset="0"/>
                <a:cs typeface="Arial" panose="020B0604020202020204" pitchFamily="34" charset="0"/>
              </a:rPr>
              <a:t>The creative way to accomplish assigned</a:t>
            </a:r>
          </a:p>
          <a:p>
            <a:pPr eaLnBrk="0" hangingPunct="0">
              <a:spcBef>
                <a:spcPct val="20000"/>
              </a:spcBef>
            </a:pPr>
            <a:r>
              <a:rPr lang="en-US" sz="2100" dirty="0">
                <a:latin typeface="Arial" panose="020B0604020202020204" pitchFamily="34" charset="0"/>
                <a:cs typeface="Arial" panose="020B0604020202020204" pitchFamily="34" charset="0"/>
              </a:rPr>
              <a:t>missions.</a:t>
            </a:r>
          </a:p>
          <a:p>
            <a:pPr eaLnBrk="0" hangingPunct="0">
              <a:spcBef>
                <a:spcPct val="20000"/>
              </a:spcBef>
              <a:buFontTx/>
              <a:buChar char="•"/>
            </a:pPr>
            <a:endParaRPr lang="en-US" sz="2100" dirty="0">
              <a:latin typeface="Arial" panose="020B0604020202020204" pitchFamily="34" charset="0"/>
              <a:cs typeface="Arial" panose="020B0604020202020204" pitchFamily="34" charset="0"/>
            </a:endParaRPr>
          </a:p>
          <a:p>
            <a:pPr eaLnBrk="0" hangingPunct="0">
              <a:spcBef>
                <a:spcPct val="20000"/>
              </a:spcBef>
            </a:pPr>
            <a:r>
              <a:rPr lang="en-US" sz="2100" dirty="0">
                <a:latin typeface="Arial" panose="020B0604020202020204" pitchFamily="34" charset="0"/>
                <a:cs typeface="Arial" panose="020B0604020202020204" pitchFamily="34" charset="0"/>
              </a:rPr>
              <a:t>- Decision making under adverse conditions. </a:t>
            </a:r>
          </a:p>
          <a:p>
            <a:pPr eaLnBrk="0" hangingPunct="0">
              <a:spcBef>
                <a:spcPct val="20000"/>
              </a:spcBef>
              <a:buFontTx/>
              <a:buChar char="•"/>
            </a:pPr>
            <a:endParaRPr lang="en-US" sz="2100" dirty="0">
              <a:latin typeface="Arial" panose="020B0604020202020204" pitchFamily="34" charset="0"/>
              <a:cs typeface="Arial" panose="020B0604020202020204" pitchFamily="34" charset="0"/>
            </a:endParaRPr>
          </a:p>
          <a:p>
            <a:pPr eaLnBrk="0" hangingPunct="0">
              <a:spcBef>
                <a:spcPct val="20000"/>
              </a:spcBef>
              <a:buFontTx/>
              <a:buChar char="-"/>
            </a:pPr>
            <a:r>
              <a:rPr lang="en-US" sz="2100" dirty="0">
                <a:latin typeface="Arial" panose="020B0604020202020204" pitchFamily="34" charset="0"/>
                <a:cs typeface="Arial" panose="020B0604020202020204" pitchFamily="34" charset="0"/>
              </a:rPr>
              <a:t>Understanding the affects of combat on the</a:t>
            </a:r>
          </a:p>
          <a:p>
            <a:pPr eaLnBrk="0" hangingPunct="0">
              <a:spcBef>
                <a:spcPct val="20000"/>
              </a:spcBef>
            </a:pPr>
            <a:r>
              <a:rPr lang="en-US" sz="2100" dirty="0">
                <a:latin typeface="Arial" panose="020B0604020202020204" pitchFamily="34" charset="0"/>
                <a:cs typeface="Arial" panose="020B0604020202020204" pitchFamily="34" charset="0"/>
              </a:rPr>
              <a:t>Soldier.</a:t>
            </a:r>
          </a:p>
        </p:txBody>
      </p:sp>
    </p:spTree>
    <p:extLst>
      <p:ext uri="{BB962C8B-B14F-4D97-AF65-F5344CB8AC3E}">
        <p14:creationId xmlns:p14="http://schemas.microsoft.com/office/powerpoint/2010/main" val="78670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13</a:t>
            </a:fld>
            <a:endParaRPr lang="en-US"/>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1" y="298344"/>
            <a:ext cx="9143999" cy="5266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Science of Tactics</a:t>
            </a:r>
          </a:p>
        </p:txBody>
      </p:sp>
      <p:sp>
        <p:nvSpPr>
          <p:cNvPr id="13" name="Text Box 1030">
            <a:extLst>
              <a:ext uri="{FF2B5EF4-FFF2-40B4-BE49-F238E27FC236}">
                <a16:creationId xmlns:a16="http://schemas.microsoft.com/office/drawing/2014/main" id="{C42AEA61-6B8E-8E96-CFBA-99016CDB4E98}"/>
              </a:ext>
            </a:extLst>
          </p:cNvPr>
          <p:cNvSpPr txBox="1">
            <a:spLocks noChangeArrowheads="1"/>
          </p:cNvSpPr>
          <p:nvPr/>
        </p:nvSpPr>
        <p:spPr bwMode="auto">
          <a:xfrm>
            <a:off x="1143000" y="2738818"/>
            <a:ext cx="6858000" cy="1908215"/>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0" hangingPunct="0"/>
            <a:r>
              <a:rPr lang="en-US" sz="2100" b="1" i="1" dirty="0">
                <a:latin typeface="Arial" panose="020B0604020202020204" pitchFamily="34" charset="0"/>
                <a:cs typeface="Arial" panose="020B0604020202020204" pitchFamily="34" charset="0"/>
              </a:rPr>
              <a:t>THE SCIENCE OF TACTICS – </a:t>
            </a:r>
          </a:p>
          <a:p>
            <a:pPr eaLnBrk="0" hangingPunct="0"/>
            <a:r>
              <a:rPr lang="en-US" sz="2100" dirty="0">
                <a:latin typeface="Arial" panose="020B0604020202020204" pitchFamily="34" charset="0"/>
                <a:cs typeface="Arial" panose="020B0604020202020204" pitchFamily="34" charset="0"/>
              </a:rPr>
              <a:t>- encompasses the understanding of those</a:t>
            </a:r>
          </a:p>
          <a:p>
            <a:pPr eaLnBrk="0" hangingPunct="0"/>
            <a:r>
              <a:rPr lang="en-US" sz="2100" dirty="0">
                <a:latin typeface="Arial" panose="020B0604020202020204" pitchFamily="34" charset="0"/>
                <a:cs typeface="Arial" panose="020B0604020202020204" pitchFamily="34" charset="0"/>
              </a:rPr>
              <a:t>- military aspects of tactics - capabilities, techniques, and procedures that can be</a:t>
            </a:r>
          </a:p>
          <a:p>
            <a:pPr eaLnBrk="0" hangingPunct="0"/>
            <a:r>
              <a:rPr lang="en-US" sz="2100" dirty="0">
                <a:latin typeface="Arial" panose="020B0604020202020204" pitchFamily="34" charset="0"/>
                <a:cs typeface="Arial" panose="020B0604020202020204" pitchFamily="34" charset="0"/>
              </a:rPr>
              <a:t>- measured and codified.</a:t>
            </a:r>
          </a:p>
        </p:txBody>
      </p:sp>
    </p:spTree>
    <p:extLst>
      <p:ext uri="{BB962C8B-B14F-4D97-AF65-F5344CB8AC3E}">
        <p14:creationId xmlns:p14="http://schemas.microsoft.com/office/powerpoint/2010/main" val="66903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118BC-2AFE-5A39-18AD-30AA04C2FFD9}"/>
              </a:ext>
            </a:extLst>
          </p:cNvPr>
          <p:cNvSpPr txBox="1">
            <a:spLocks/>
          </p:cNvSpPr>
          <p:nvPr/>
        </p:nvSpPr>
        <p:spPr>
          <a:xfrm>
            <a:off x="960120" y="167834"/>
            <a:ext cx="8183880" cy="98659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450"/>
              </a:spcAft>
            </a:pPr>
            <a:r>
              <a:rPr lang="en-US" sz="3200" b="1" dirty="0">
                <a:latin typeface=" Arial"/>
              </a:rPr>
              <a:t>LSA 3: </a:t>
            </a:r>
          </a:p>
          <a:p>
            <a:pPr>
              <a:spcAft>
                <a:spcPts val="450"/>
              </a:spcAft>
            </a:pPr>
            <a:r>
              <a:rPr lang="en-US" sz="3200" b="1" dirty="0">
                <a:latin typeface=" Arial"/>
              </a:rPr>
              <a:t>Large Scale Combat Operations</a:t>
            </a:r>
          </a:p>
        </p:txBody>
      </p:sp>
      <p:pic>
        <p:nvPicPr>
          <p:cNvPr id="3" name="Picture 2" descr="Diagram, map&#10;&#10;Description automatically generated">
            <a:extLst>
              <a:ext uri="{FF2B5EF4-FFF2-40B4-BE49-F238E27FC236}">
                <a16:creationId xmlns:a16="http://schemas.microsoft.com/office/drawing/2014/main" id="{A4022C9A-2364-CDC6-CB25-BA5862EFD9B6}"/>
              </a:ext>
            </a:extLst>
          </p:cNvPr>
          <p:cNvPicPr>
            <a:picLocks noChangeAspect="1"/>
          </p:cNvPicPr>
          <p:nvPr/>
        </p:nvPicPr>
        <p:blipFill rotWithShape="1">
          <a:blip r:embed="rId3">
            <a:extLst>
              <a:ext uri="{28A0092B-C50C-407E-A947-70E740481C1C}">
                <a14:useLocalDpi xmlns:a14="http://schemas.microsoft.com/office/drawing/2010/main" val="0"/>
              </a:ext>
            </a:extLst>
          </a:blip>
          <a:srcRect l="23854" r="1698" b="1"/>
          <a:stretch/>
        </p:blipFill>
        <p:spPr>
          <a:xfrm>
            <a:off x="960120" y="1656080"/>
            <a:ext cx="8183880" cy="4836795"/>
          </a:xfrm>
          <a:prstGeom prst="rect">
            <a:avLst/>
          </a:prstGeom>
          <a:ln w="19050">
            <a:solidFill>
              <a:schemeClr val="tx1"/>
            </a:solidFill>
            <a:miter lim="800000"/>
          </a:ln>
        </p:spPr>
      </p:pic>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36496" y="6492875"/>
            <a:ext cx="407504" cy="365125"/>
          </a:xfrm>
        </p:spPr>
        <p:txBody>
          <a:bodyPr vert="horz" lIns="91440" tIns="45720" rIns="91440" bIns="45720" rtlCol="0" anchor="ctr">
            <a:normAutofit/>
          </a:bodyPr>
          <a:lstStyle/>
          <a:p>
            <a:pPr>
              <a:spcAft>
                <a:spcPts val="450"/>
              </a:spcAft>
            </a:pPr>
            <a:fld id="{A10425F9-E3D6-4775-B400-2557D74789E7}" type="slidenum">
              <a:rPr lang="en-US">
                <a:solidFill>
                  <a:schemeClr val="tx1">
                    <a:alpha val="80000"/>
                  </a:schemeClr>
                </a:solidFill>
                <a:latin typeface="+mn-lt"/>
                <a:cs typeface="+mn-cs"/>
              </a:rPr>
              <a:pPr>
                <a:spcAft>
                  <a:spcPts val="450"/>
                </a:spcAft>
              </a:pPr>
              <a:t>14</a:t>
            </a:fld>
            <a:endParaRPr lang="en-US" dirty="0">
              <a:solidFill>
                <a:schemeClr val="tx1">
                  <a:alpha val="80000"/>
                </a:schemeClr>
              </a:solidFill>
              <a:latin typeface="+mn-lt"/>
              <a:cs typeface="+mn-cs"/>
            </a:endParaRPr>
          </a:p>
        </p:txBody>
      </p:sp>
    </p:spTree>
    <p:extLst>
      <p:ext uri="{BB962C8B-B14F-4D97-AF65-F5344CB8AC3E}">
        <p14:creationId xmlns:p14="http://schemas.microsoft.com/office/powerpoint/2010/main" val="33206121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15</a:t>
            </a:fld>
            <a:endParaRPr lang="en-US"/>
          </a:p>
        </p:txBody>
      </p:sp>
      <p:sp>
        <p:nvSpPr>
          <p:cNvPr id="2" name="Title 1">
            <a:extLst>
              <a:ext uri="{FF2B5EF4-FFF2-40B4-BE49-F238E27FC236}">
                <a16:creationId xmlns:a16="http://schemas.microsoft.com/office/drawing/2014/main" id="{7371D40C-1393-2F8D-C328-8E4F49C3BC6A}"/>
              </a:ext>
            </a:extLst>
          </p:cNvPr>
          <p:cNvSpPr>
            <a:spLocks noGrp="1"/>
          </p:cNvSpPr>
          <p:nvPr>
            <p:ph type="title"/>
          </p:nvPr>
        </p:nvSpPr>
        <p:spPr>
          <a:xfrm>
            <a:off x="-1" y="342050"/>
            <a:ext cx="9143999" cy="457200"/>
          </a:xfrm>
        </p:spPr>
        <p:txBody>
          <a:bodyPr>
            <a:noAutofit/>
          </a:bodyPr>
          <a:lstStyle/>
          <a:p>
            <a:pPr algn="ctr"/>
            <a:r>
              <a:rPr lang="en-US" sz="3600" dirty="0">
                <a:latin typeface=" Arial"/>
              </a:rPr>
              <a:t>Changing Army Culture</a:t>
            </a:r>
          </a:p>
        </p:txBody>
      </p:sp>
      <p:sp>
        <p:nvSpPr>
          <p:cNvPr id="3" name="Title 1">
            <a:extLst>
              <a:ext uri="{FF2B5EF4-FFF2-40B4-BE49-F238E27FC236}">
                <a16:creationId xmlns:a16="http://schemas.microsoft.com/office/drawing/2014/main" id="{D41220FC-8B21-E5C2-3124-8E1D19D634FE}"/>
              </a:ext>
            </a:extLst>
          </p:cNvPr>
          <p:cNvSpPr txBox="1">
            <a:spLocks/>
          </p:cNvSpPr>
          <p:nvPr/>
        </p:nvSpPr>
        <p:spPr>
          <a:xfrm>
            <a:off x="992471" y="987462"/>
            <a:ext cx="7132817" cy="280397"/>
          </a:xfrm>
          <a:prstGeom prst="rect">
            <a:avLst/>
          </a:prstGeom>
          <a:solidFill>
            <a:schemeClr val="bg1"/>
          </a:solidFill>
        </p:spPr>
        <p:txBody>
          <a:bodyPr>
            <a:noAutofit/>
          </a:bodyPr>
          <a:lst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1800" dirty="0">
                <a:effectLst/>
                <a:latin typeface=" Arial"/>
              </a:rPr>
              <a:t>Changing our Culture to Prevail  in Large Scale Combat</a:t>
            </a:r>
          </a:p>
        </p:txBody>
      </p:sp>
      <p:pic>
        <p:nvPicPr>
          <p:cNvPr id="6" name="Picture 5">
            <a:extLst>
              <a:ext uri="{FF2B5EF4-FFF2-40B4-BE49-F238E27FC236}">
                <a16:creationId xmlns:a16="http://schemas.microsoft.com/office/drawing/2014/main" id="{A7D4ED50-C6E7-B40D-940E-4FEDAE7DBAD1}"/>
              </a:ext>
            </a:extLst>
          </p:cNvPr>
          <p:cNvPicPr>
            <a:picLocks noChangeAspect="1"/>
          </p:cNvPicPr>
          <p:nvPr/>
        </p:nvPicPr>
        <p:blipFill>
          <a:blip r:embed="rId3"/>
          <a:stretch>
            <a:fillRect/>
          </a:stretch>
        </p:blipFill>
        <p:spPr>
          <a:xfrm>
            <a:off x="6350334" y="4978933"/>
            <a:ext cx="1938026" cy="961016"/>
          </a:xfrm>
          <a:prstGeom prst="rect">
            <a:avLst/>
          </a:prstGeom>
        </p:spPr>
      </p:pic>
      <p:sp>
        <p:nvSpPr>
          <p:cNvPr id="13" name="TextBox 12">
            <a:extLst>
              <a:ext uri="{FF2B5EF4-FFF2-40B4-BE49-F238E27FC236}">
                <a16:creationId xmlns:a16="http://schemas.microsoft.com/office/drawing/2014/main" id="{C1C660BC-FE76-2F5B-5A77-55DC1793E060}"/>
              </a:ext>
            </a:extLst>
          </p:cNvPr>
          <p:cNvSpPr txBox="1"/>
          <p:nvPr/>
        </p:nvSpPr>
        <p:spPr>
          <a:xfrm>
            <a:off x="6380152" y="2772116"/>
            <a:ext cx="2248051" cy="1651093"/>
          </a:xfrm>
          <a:prstGeom prst="rect">
            <a:avLst/>
          </a:prstGeom>
          <a:noFill/>
        </p:spPr>
        <p:txBody>
          <a:bodyPr wrap="none" rtlCol="0">
            <a:spAutoFit/>
          </a:bodyPr>
          <a:lstStyle/>
          <a:p>
            <a:r>
              <a:rPr lang="en-US" sz="1013" u="sng" dirty="0">
                <a:latin typeface=" Arial"/>
              </a:rPr>
              <a:t>Large-Scale Combat Operations</a:t>
            </a:r>
          </a:p>
          <a:p>
            <a:pPr marL="160735" indent="-160735">
              <a:buFontTx/>
              <a:buChar char="-"/>
            </a:pPr>
            <a:r>
              <a:rPr lang="en-US" sz="1013" dirty="0">
                <a:latin typeface=" Arial"/>
              </a:rPr>
              <a:t>Start at Position of Disadvantage</a:t>
            </a:r>
          </a:p>
          <a:p>
            <a:pPr marL="160735" indent="-160735">
              <a:buFontTx/>
              <a:buChar char="-"/>
            </a:pPr>
            <a:r>
              <a:rPr lang="en-US" sz="1013" dirty="0">
                <a:latin typeface=" Arial"/>
              </a:rPr>
              <a:t>Hyper Active Chaos</a:t>
            </a:r>
          </a:p>
          <a:p>
            <a:pPr marL="160735" indent="-160735">
              <a:buFontTx/>
              <a:buChar char="-"/>
            </a:pPr>
            <a:r>
              <a:rPr lang="en-US" sz="1013" dirty="0">
                <a:latin typeface=" Arial"/>
              </a:rPr>
              <a:t>Accelerated Tempo</a:t>
            </a:r>
          </a:p>
          <a:p>
            <a:pPr marL="160735" indent="-160735">
              <a:buFontTx/>
              <a:buChar char="-"/>
            </a:pPr>
            <a:r>
              <a:rPr lang="en-US" sz="1013" dirty="0">
                <a:latin typeface=" Arial"/>
              </a:rPr>
              <a:t>Contested All Domains</a:t>
            </a:r>
          </a:p>
          <a:p>
            <a:pPr marL="160735" indent="-160735">
              <a:buFontTx/>
              <a:buChar char="-"/>
            </a:pPr>
            <a:r>
              <a:rPr lang="en-US" sz="1013" dirty="0">
                <a:latin typeface=" Arial"/>
              </a:rPr>
              <a:t>Exponential Lethality</a:t>
            </a:r>
          </a:p>
          <a:p>
            <a:pPr marL="160735" indent="-160735">
              <a:buFontTx/>
              <a:buChar char="-"/>
            </a:pPr>
            <a:r>
              <a:rPr lang="en-US" sz="1013" dirty="0">
                <a:latin typeface=" Arial"/>
              </a:rPr>
              <a:t>EAB Fight – Tactical/Operational</a:t>
            </a:r>
          </a:p>
          <a:p>
            <a:pPr marL="160735" indent="-160735">
              <a:buFontTx/>
              <a:buChar char="-"/>
            </a:pPr>
            <a:r>
              <a:rPr lang="en-US" sz="1013" dirty="0">
                <a:latin typeface=" Arial"/>
              </a:rPr>
              <a:t>Permissive ROE</a:t>
            </a:r>
          </a:p>
          <a:p>
            <a:pPr marL="160735" indent="-160735">
              <a:buFontTx/>
              <a:buChar char="-"/>
            </a:pPr>
            <a:r>
              <a:rPr lang="en-US" sz="1013" dirty="0">
                <a:latin typeface=" Arial"/>
              </a:rPr>
              <a:t>UA at Echelon</a:t>
            </a:r>
          </a:p>
          <a:p>
            <a:pPr marL="160735" indent="-160735">
              <a:buFontTx/>
              <a:buChar char="-"/>
            </a:pPr>
            <a:r>
              <a:rPr lang="en-US" sz="1013" dirty="0">
                <a:latin typeface=" Arial"/>
              </a:rPr>
              <a:t>BN and BDE at Risk</a:t>
            </a:r>
          </a:p>
        </p:txBody>
      </p:sp>
      <p:pic>
        <p:nvPicPr>
          <p:cNvPr id="14" name="Picture 13">
            <a:extLst>
              <a:ext uri="{FF2B5EF4-FFF2-40B4-BE49-F238E27FC236}">
                <a16:creationId xmlns:a16="http://schemas.microsoft.com/office/drawing/2014/main" id="{9718B628-7CD6-AAA7-1A00-BA438AC16A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975" y="2743201"/>
            <a:ext cx="2983925" cy="1270541"/>
          </a:xfrm>
          <a:prstGeom prst="rect">
            <a:avLst/>
          </a:prstGeom>
        </p:spPr>
      </p:pic>
      <p:sp>
        <p:nvSpPr>
          <p:cNvPr id="15" name="TextBox 14">
            <a:extLst>
              <a:ext uri="{FF2B5EF4-FFF2-40B4-BE49-F238E27FC236}">
                <a16:creationId xmlns:a16="http://schemas.microsoft.com/office/drawing/2014/main" id="{A6452F20-75AF-BEC3-B348-B4BD56B233E3}"/>
              </a:ext>
            </a:extLst>
          </p:cNvPr>
          <p:cNvSpPr txBox="1"/>
          <p:nvPr/>
        </p:nvSpPr>
        <p:spPr>
          <a:xfrm>
            <a:off x="3282408" y="4085884"/>
            <a:ext cx="3565494" cy="282898"/>
          </a:xfrm>
          <a:prstGeom prst="rect">
            <a:avLst/>
          </a:prstGeom>
          <a:noFill/>
        </p:spPr>
        <p:txBody>
          <a:bodyPr wrap="square" rtlCol="0">
            <a:spAutoFit/>
          </a:bodyPr>
          <a:lstStyle/>
          <a:p>
            <a:r>
              <a:rPr lang="en-US" sz="619" i="1" dirty="0">
                <a:solidFill>
                  <a:srgbClr val="FF0000"/>
                </a:solidFill>
              </a:rPr>
              <a:t>Preclusion – Isolation -- Systems Warfare -- Information Warfare -- Sanctuary</a:t>
            </a:r>
          </a:p>
          <a:p>
            <a:endParaRPr lang="en-US" sz="619" i="1" dirty="0">
              <a:solidFill>
                <a:srgbClr val="FF0000"/>
              </a:solidFill>
            </a:endParaRPr>
          </a:p>
        </p:txBody>
      </p:sp>
      <p:sp>
        <p:nvSpPr>
          <p:cNvPr id="16" name="TextBox 15">
            <a:extLst>
              <a:ext uri="{FF2B5EF4-FFF2-40B4-BE49-F238E27FC236}">
                <a16:creationId xmlns:a16="http://schemas.microsoft.com/office/drawing/2014/main" id="{51E5630A-3263-9AFD-4FFA-F03CB3BF30BC}"/>
              </a:ext>
            </a:extLst>
          </p:cNvPr>
          <p:cNvSpPr txBox="1"/>
          <p:nvPr/>
        </p:nvSpPr>
        <p:spPr>
          <a:xfrm>
            <a:off x="575933" y="2747218"/>
            <a:ext cx="2302553" cy="1651093"/>
          </a:xfrm>
          <a:prstGeom prst="rect">
            <a:avLst/>
          </a:prstGeom>
          <a:noFill/>
        </p:spPr>
        <p:txBody>
          <a:bodyPr wrap="none" rtlCol="0">
            <a:spAutoFit/>
          </a:bodyPr>
          <a:lstStyle/>
          <a:p>
            <a:r>
              <a:rPr lang="en-US" sz="1013" u="sng" dirty="0">
                <a:latin typeface=" Arial"/>
              </a:rPr>
              <a:t>Limited Contingency Operations</a:t>
            </a:r>
          </a:p>
          <a:p>
            <a:pPr marL="160735" indent="-160735">
              <a:buFontTx/>
              <a:buChar char="-"/>
            </a:pPr>
            <a:r>
              <a:rPr lang="en-US" sz="1013" dirty="0">
                <a:latin typeface=" Arial"/>
              </a:rPr>
              <a:t>Start at Position of Advantage</a:t>
            </a:r>
          </a:p>
          <a:p>
            <a:pPr marL="160735" indent="-160735">
              <a:buFontTx/>
              <a:buChar char="-"/>
            </a:pPr>
            <a:r>
              <a:rPr lang="en-US" sz="1013" dirty="0">
                <a:latin typeface=" Arial"/>
              </a:rPr>
              <a:t>Methodical</a:t>
            </a:r>
          </a:p>
          <a:p>
            <a:pPr marL="160735" indent="-160735">
              <a:buFontTx/>
              <a:buChar char="-"/>
            </a:pPr>
            <a:r>
              <a:rPr lang="en-US" sz="1013" dirty="0">
                <a:latin typeface=" Arial"/>
              </a:rPr>
              <a:t>Sporadic Tempo</a:t>
            </a:r>
          </a:p>
          <a:p>
            <a:pPr marL="160735" indent="-160735">
              <a:buFontTx/>
              <a:buChar char="-"/>
            </a:pPr>
            <a:r>
              <a:rPr lang="en-US" sz="1013" dirty="0">
                <a:latin typeface=" Arial"/>
              </a:rPr>
              <a:t>Domain Superiority</a:t>
            </a:r>
          </a:p>
          <a:p>
            <a:pPr marL="160735" indent="-160735">
              <a:buFontTx/>
              <a:buChar char="-"/>
            </a:pPr>
            <a:r>
              <a:rPr lang="en-US" sz="1013" dirty="0">
                <a:latin typeface=" Arial"/>
              </a:rPr>
              <a:t>Episodic Lethality</a:t>
            </a:r>
          </a:p>
          <a:p>
            <a:pPr marL="160735" indent="-160735">
              <a:buFontTx/>
              <a:buChar char="-"/>
            </a:pPr>
            <a:r>
              <a:rPr lang="en-US" sz="1013" dirty="0">
                <a:latin typeface=" Arial"/>
              </a:rPr>
              <a:t>EAB Fight – Operational/Strategic</a:t>
            </a:r>
          </a:p>
          <a:p>
            <a:pPr marL="160735" indent="-160735">
              <a:buFontTx/>
              <a:buChar char="-"/>
            </a:pPr>
            <a:r>
              <a:rPr lang="en-US" sz="1013" dirty="0">
                <a:latin typeface=" Arial"/>
              </a:rPr>
              <a:t>Restrictive </a:t>
            </a:r>
            <a:r>
              <a:rPr lang="en-US" sz="1013" dirty="0" err="1">
                <a:latin typeface=" Arial"/>
              </a:rPr>
              <a:t>Deconfliction</a:t>
            </a:r>
            <a:endParaRPr lang="en-US" sz="1013" dirty="0">
              <a:latin typeface=" Arial"/>
            </a:endParaRPr>
          </a:p>
          <a:p>
            <a:pPr marL="160735" indent="-160735">
              <a:buFontTx/>
              <a:buChar char="-"/>
            </a:pPr>
            <a:r>
              <a:rPr lang="en-US" sz="1013" dirty="0">
                <a:latin typeface=" Arial"/>
              </a:rPr>
              <a:t>UA at the Small Unit</a:t>
            </a:r>
          </a:p>
          <a:p>
            <a:pPr marL="160735" indent="-160735">
              <a:buFontTx/>
              <a:buChar char="-"/>
            </a:pPr>
            <a:r>
              <a:rPr lang="en-US" sz="1013" dirty="0">
                <a:latin typeface=" Arial"/>
              </a:rPr>
              <a:t>Platoons at Risk</a:t>
            </a:r>
          </a:p>
        </p:txBody>
      </p:sp>
      <p:sp>
        <p:nvSpPr>
          <p:cNvPr id="17" name="TextBox 16">
            <a:extLst>
              <a:ext uri="{FF2B5EF4-FFF2-40B4-BE49-F238E27FC236}">
                <a16:creationId xmlns:a16="http://schemas.microsoft.com/office/drawing/2014/main" id="{E2B91176-08F6-26EA-7EC5-04C418B8362E}"/>
              </a:ext>
            </a:extLst>
          </p:cNvPr>
          <p:cNvSpPr txBox="1"/>
          <p:nvPr/>
        </p:nvSpPr>
        <p:spPr>
          <a:xfrm>
            <a:off x="3073975" y="4436149"/>
            <a:ext cx="2820867" cy="2092881"/>
          </a:xfrm>
          <a:prstGeom prst="rect">
            <a:avLst/>
          </a:prstGeom>
          <a:solidFill>
            <a:schemeClr val="tx2"/>
          </a:solidFill>
          <a:ln>
            <a:solidFill>
              <a:schemeClr val="tx1"/>
            </a:solidFill>
          </a:ln>
        </p:spPr>
        <p:txBody>
          <a:bodyPr wrap="square" rtlCol="0">
            <a:spAutoFit/>
          </a:bodyPr>
          <a:lstStyle/>
          <a:p>
            <a:r>
              <a:rPr lang="en-US" sz="1000" i="1" u="sng" dirty="0">
                <a:solidFill>
                  <a:schemeClr val="bg1"/>
                </a:solidFill>
              </a:rPr>
              <a:t>How do we change our culture and develop leaders to…</a:t>
            </a:r>
          </a:p>
          <a:p>
            <a:r>
              <a:rPr lang="en-US" sz="1000" i="1" dirty="0">
                <a:solidFill>
                  <a:schemeClr val="bg1"/>
                </a:solidFill>
              </a:rPr>
              <a:t>-overcome 15 years of institutional memory?</a:t>
            </a:r>
          </a:p>
          <a:p>
            <a:r>
              <a:rPr lang="en-US" sz="1000" i="1" dirty="0">
                <a:solidFill>
                  <a:schemeClr val="bg1"/>
                </a:solidFill>
              </a:rPr>
              <a:t>-see/understand/seize fleeting opportunities?</a:t>
            </a:r>
          </a:p>
          <a:p>
            <a:r>
              <a:rPr lang="en-US" sz="1000" i="1" dirty="0">
                <a:solidFill>
                  <a:schemeClr val="bg1"/>
                </a:solidFill>
              </a:rPr>
              <a:t>-develop the situation in contact and chaos?</a:t>
            </a:r>
          </a:p>
          <a:p>
            <a:r>
              <a:rPr lang="en-US" sz="1000" i="1" dirty="0">
                <a:solidFill>
                  <a:schemeClr val="bg1"/>
                </a:solidFill>
              </a:rPr>
              <a:t>-offset “one-off” dependencies and contested domains?</a:t>
            </a:r>
          </a:p>
          <a:p>
            <a:r>
              <a:rPr lang="en-US" sz="1000" i="1" dirty="0">
                <a:solidFill>
                  <a:schemeClr val="bg1"/>
                </a:solidFill>
              </a:rPr>
              <a:t>-rapidly exploit positions of advantage?</a:t>
            </a:r>
          </a:p>
          <a:p>
            <a:r>
              <a:rPr lang="en-US" sz="1000" i="1" dirty="0">
                <a:solidFill>
                  <a:schemeClr val="bg1"/>
                </a:solidFill>
              </a:rPr>
              <a:t>-survive hyper-lethal engagements?</a:t>
            </a:r>
          </a:p>
          <a:p>
            <a:r>
              <a:rPr lang="en-US" sz="1000" i="1" dirty="0">
                <a:solidFill>
                  <a:schemeClr val="bg1"/>
                </a:solidFill>
              </a:rPr>
              <a:t>-continuously present multiple dilemmas to the enemy?</a:t>
            </a:r>
          </a:p>
          <a:p>
            <a:r>
              <a:rPr lang="en-US" sz="1000" i="1" dirty="0">
                <a:solidFill>
                  <a:schemeClr val="bg1"/>
                </a:solidFill>
              </a:rPr>
              <a:t>-decide and act quickly?</a:t>
            </a:r>
          </a:p>
          <a:p>
            <a:r>
              <a:rPr lang="en-US" sz="1000" i="1" dirty="0">
                <a:solidFill>
                  <a:schemeClr val="bg1"/>
                </a:solidFill>
              </a:rPr>
              <a:t>-fully realize mission command at echelon?</a:t>
            </a:r>
          </a:p>
        </p:txBody>
      </p:sp>
      <p:grpSp>
        <p:nvGrpSpPr>
          <p:cNvPr id="18" name="Group 17">
            <a:extLst>
              <a:ext uri="{FF2B5EF4-FFF2-40B4-BE49-F238E27FC236}">
                <a16:creationId xmlns:a16="http://schemas.microsoft.com/office/drawing/2014/main" id="{9AC61B2F-978D-CE13-3961-FDB4F053EDE8}"/>
              </a:ext>
            </a:extLst>
          </p:cNvPr>
          <p:cNvGrpSpPr/>
          <p:nvPr/>
        </p:nvGrpSpPr>
        <p:grpSpPr>
          <a:xfrm>
            <a:off x="715412" y="4909178"/>
            <a:ext cx="1739867" cy="985835"/>
            <a:chOff x="401397" y="3765612"/>
            <a:chExt cx="2384379" cy="1711277"/>
          </a:xfrm>
        </p:grpSpPr>
        <p:pic>
          <p:nvPicPr>
            <p:cNvPr id="19" name="Picture 18">
              <a:extLst>
                <a:ext uri="{FF2B5EF4-FFF2-40B4-BE49-F238E27FC236}">
                  <a16:creationId xmlns:a16="http://schemas.microsoft.com/office/drawing/2014/main" id="{AE14B3B8-A3FB-1AE8-B42F-8F61C2423D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397" y="3765612"/>
              <a:ext cx="2384379" cy="1711277"/>
            </a:xfrm>
            <a:prstGeom prst="rect">
              <a:avLst/>
            </a:prstGeom>
          </p:spPr>
        </p:pic>
        <p:grpSp>
          <p:nvGrpSpPr>
            <p:cNvPr id="20" name="Group 19">
              <a:extLst>
                <a:ext uri="{FF2B5EF4-FFF2-40B4-BE49-F238E27FC236}">
                  <a16:creationId xmlns:a16="http://schemas.microsoft.com/office/drawing/2014/main" id="{4FD9540D-F208-9E7E-56B1-A5EBE356AB84}"/>
                </a:ext>
              </a:extLst>
            </p:cNvPr>
            <p:cNvGrpSpPr/>
            <p:nvPr/>
          </p:nvGrpSpPr>
          <p:grpSpPr>
            <a:xfrm>
              <a:off x="836917" y="4495406"/>
              <a:ext cx="327766" cy="566262"/>
              <a:chOff x="2129770" y="2831863"/>
              <a:chExt cx="637081" cy="798469"/>
            </a:xfrm>
          </p:grpSpPr>
          <p:grpSp>
            <p:nvGrpSpPr>
              <p:cNvPr id="22" name="Group 74">
                <a:extLst>
                  <a:ext uri="{FF2B5EF4-FFF2-40B4-BE49-F238E27FC236}">
                    <a16:creationId xmlns:a16="http://schemas.microsoft.com/office/drawing/2014/main" id="{36E35986-89E8-6E70-CD42-F9A0EF43A4FF}"/>
                  </a:ext>
                </a:extLst>
              </p:cNvPr>
              <p:cNvGrpSpPr>
                <a:grpSpLocks/>
              </p:cNvGrpSpPr>
              <p:nvPr/>
            </p:nvGrpSpPr>
            <p:grpSpPr bwMode="auto">
              <a:xfrm>
                <a:off x="2154573" y="3014796"/>
                <a:ext cx="492074" cy="615536"/>
                <a:chOff x="3450446" y="1524000"/>
                <a:chExt cx="955490" cy="975889"/>
              </a:xfrm>
            </p:grpSpPr>
            <p:sp>
              <p:nvSpPr>
                <p:cNvPr id="24" name="Rectangle 144">
                  <a:extLst>
                    <a:ext uri="{FF2B5EF4-FFF2-40B4-BE49-F238E27FC236}">
                      <a16:creationId xmlns:a16="http://schemas.microsoft.com/office/drawing/2014/main" id="{4B2E942D-A51D-0A54-8B4D-EE05E1519758}"/>
                    </a:ext>
                  </a:extLst>
                </p:cNvPr>
                <p:cNvSpPr>
                  <a:spLocks noChangeArrowheads="1"/>
                </p:cNvSpPr>
                <p:nvPr/>
              </p:nvSpPr>
              <p:spPr bwMode="auto">
                <a:xfrm>
                  <a:off x="3581400" y="1524000"/>
                  <a:ext cx="609600" cy="343262"/>
                </a:xfrm>
                <a:prstGeom prst="rect">
                  <a:avLst/>
                </a:prstGeom>
                <a:solidFill>
                  <a:schemeClr val="accent1">
                    <a:lumMod val="40000"/>
                    <a:lumOff val="60000"/>
                  </a:schemeClr>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4">
                    <a:solidFill>
                      <a:prstClr val="black"/>
                    </a:solidFill>
                    <a:latin typeface="+mn-lt"/>
                  </a:endParaRPr>
                </a:p>
              </p:txBody>
            </p:sp>
            <p:cxnSp>
              <p:nvCxnSpPr>
                <p:cNvPr id="25" name="Straight Connector 72">
                  <a:extLst>
                    <a:ext uri="{FF2B5EF4-FFF2-40B4-BE49-F238E27FC236}">
                      <a16:creationId xmlns:a16="http://schemas.microsoft.com/office/drawing/2014/main" id="{4D5D60AA-3549-D682-6779-4A42448A5C8B}"/>
                    </a:ext>
                  </a:extLst>
                </p:cNvPr>
                <p:cNvCxnSpPr>
                  <a:cxnSpLocks noChangeShapeType="1"/>
                </p:cNvCxnSpPr>
                <p:nvPr/>
              </p:nvCxnSpPr>
              <p:spPr bwMode="auto">
                <a:xfrm>
                  <a:off x="3581400" y="1524000"/>
                  <a:ext cx="0" cy="685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6" name="TextBox 73">
                  <a:extLst>
                    <a:ext uri="{FF2B5EF4-FFF2-40B4-BE49-F238E27FC236}">
                      <a16:creationId xmlns:a16="http://schemas.microsoft.com/office/drawing/2014/main" id="{651422AC-73B7-74E9-8EC8-246C448D8AEA}"/>
                    </a:ext>
                  </a:extLst>
                </p:cNvPr>
                <p:cNvSpPr txBox="1">
                  <a:spLocks noChangeArrowheads="1"/>
                </p:cNvSpPr>
                <p:nvPr/>
              </p:nvSpPr>
              <p:spPr bwMode="auto">
                <a:xfrm>
                  <a:off x="3450446" y="1872843"/>
                  <a:ext cx="955490" cy="6270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450" b="1" dirty="0">
                    <a:solidFill>
                      <a:prstClr val="black"/>
                    </a:solidFill>
                    <a:latin typeface="+mn-lt"/>
                  </a:endParaRPr>
                </a:p>
              </p:txBody>
            </p:sp>
          </p:grpSp>
          <p:sp>
            <p:nvSpPr>
              <p:cNvPr id="23" name="TextBox 22">
                <a:extLst>
                  <a:ext uri="{FF2B5EF4-FFF2-40B4-BE49-F238E27FC236}">
                    <a16:creationId xmlns:a16="http://schemas.microsoft.com/office/drawing/2014/main" id="{3819125C-7B80-0238-CC5D-9B1DB4334CB9}"/>
                  </a:ext>
                </a:extLst>
              </p:cNvPr>
              <p:cNvSpPr txBox="1"/>
              <p:nvPr/>
            </p:nvSpPr>
            <p:spPr>
              <a:xfrm>
                <a:off x="2129770" y="2831863"/>
                <a:ext cx="637081" cy="374475"/>
              </a:xfrm>
              <a:prstGeom prst="rect">
                <a:avLst/>
              </a:prstGeom>
              <a:noFill/>
              <a:ln w="6350">
                <a:noFill/>
              </a:ln>
            </p:spPr>
            <p:txBody>
              <a:bodyPr wrap="none" rtlCol="0">
                <a:spAutoFit/>
              </a:bodyPr>
              <a:lstStyle/>
              <a:p>
                <a:r>
                  <a:rPr lang="en-US" sz="394" b="1" dirty="0">
                    <a:solidFill>
                      <a:prstClr val="black"/>
                    </a:solidFill>
                  </a:rPr>
                  <a:t>XX</a:t>
                </a:r>
              </a:p>
            </p:txBody>
          </p:sp>
        </p:grpSp>
        <p:sp>
          <p:nvSpPr>
            <p:cNvPr id="21" name="Freeform 12">
              <a:extLst>
                <a:ext uri="{FF2B5EF4-FFF2-40B4-BE49-F238E27FC236}">
                  <a16:creationId xmlns:a16="http://schemas.microsoft.com/office/drawing/2014/main" id="{E5B832A0-24E1-C68A-774E-81A85A500A8E}"/>
                </a:ext>
              </a:extLst>
            </p:cNvPr>
            <p:cNvSpPr/>
            <p:nvPr/>
          </p:nvSpPr>
          <p:spPr>
            <a:xfrm>
              <a:off x="740226" y="4879649"/>
              <a:ext cx="327998" cy="324740"/>
            </a:xfrm>
            <a:custGeom>
              <a:avLst/>
              <a:gdLst>
                <a:gd name="connsiteX0" fmla="*/ 327998 w 327998"/>
                <a:gd name="connsiteY0" fmla="*/ 0 h 324740"/>
                <a:gd name="connsiteX1" fmla="*/ 327998 w 327998"/>
                <a:gd name="connsiteY1" fmla="*/ 0 h 324740"/>
                <a:gd name="connsiteX2" fmla="*/ 3258 w 327998"/>
                <a:gd name="connsiteY2" fmla="*/ 8545 h 324740"/>
                <a:gd name="connsiteX3" fmla="*/ 11804 w 327998"/>
                <a:gd name="connsiteY3" fmla="*/ 34183 h 324740"/>
                <a:gd name="connsiteX4" fmla="*/ 45987 w 327998"/>
                <a:gd name="connsiteY4" fmla="*/ 59820 h 324740"/>
                <a:gd name="connsiteX5" fmla="*/ 88716 w 327998"/>
                <a:gd name="connsiteY5" fmla="*/ 111095 h 324740"/>
                <a:gd name="connsiteX6" fmla="*/ 97262 w 327998"/>
                <a:gd name="connsiteY6" fmla="*/ 153824 h 324740"/>
                <a:gd name="connsiteX7" fmla="*/ 105808 w 327998"/>
                <a:gd name="connsiteY7" fmla="*/ 179461 h 324740"/>
                <a:gd name="connsiteX8" fmla="*/ 114353 w 327998"/>
                <a:gd name="connsiteY8" fmla="*/ 273465 h 324740"/>
                <a:gd name="connsiteX9" fmla="*/ 139991 w 327998"/>
                <a:gd name="connsiteY9" fmla="*/ 290557 h 324740"/>
                <a:gd name="connsiteX10" fmla="*/ 191266 w 327998"/>
                <a:gd name="connsiteY10" fmla="*/ 307648 h 324740"/>
                <a:gd name="connsiteX11" fmla="*/ 268178 w 327998"/>
                <a:gd name="connsiteY11" fmla="*/ 324740 h 324740"/>
                <a:gd name="connsiteX12" fmla="*/ 319453 w 327998"/>
                <a:gd name="connsiteY12" fmla="*/ 316194 h 324740"/>
                <a:gd name="connsiteX13" fmla="*/ 327998 w 327998"/>
                <a:gd name="connsiteY13" fmla="*/ 0 h 32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998" h="324740">
                  <a:moveTo>
                    <a:pt x="327998" y="0"/>
                  </a:moveTo>
                  <a:lnTo>
                    <a:pt x="327998" y="0"/>
                  </a:lnTo>
                  <a:cubicBezTo>
                    <a:pt x="219751" y="2848"/>
                    <a:pt x="110915" y="-3094"/>
                    <a:pt x="3258" y="8545"/>
                  </a:cubicBezTo>
                  <a:cubicBezTo>
                    <a:pt x="-5698" y="9513"/>
                    <a:pt x="6037" y="27263"/>
                    <a:pt x="11804" y="34183"/>
                  </a:cubicBezTo>
                  <a:cubicBezTo>
                    <a:pt x="20922" y="45125"/>
                    <a:pt x="35173" y="50551"/>
                    <a:pt x="45987" y="59820"/>
                  </a:cubicBezTo>
                  <a:cubicBezTo>
                    <a:pt x="71573" y="81751"/>
                    <a:pt x="71135" y="84724"/>
                    <a:pt x="88716" y="111095"/>
                  </a:cubicBezTo>
                  <a:cubicBezTo>
                    <a:pt x="91565" y="125338"/>
                    <a:pt x="93739" y="139733"/>
                    <a:pt x="97262" y="153824"/>
                  </a:cubicBezTo>
                  <a:cubicBezTo>
                    <a:pt x="99447" y="162563"/>
                    <a:pt x="104534" y="170544"/>
                    <a:pt x="105808" y="179461"/>
                  </a:cubicBezTo>
                  <a:cubicBezTo>
                    <a:pt x="110258" y="210609"/>
                    <a:pt x="105100" y="243392"/>
                    <a:pt x="114353" y="273465"/>
                  </a:cubicBezTo>
                  <a:cubicBezTo>
                    <a:pt x="117374" y="283282"/>
                    <a:pt x="130605" y="286386"/>
                    <a:pt x="139991" y="290557"/>
                  </a:cubicBezTo>
                  <a:cubicBezTo>
                    <a:pt x="156454" y="297874"/>
                    <a:pt x="174174" y="301951"/>
                    <a:pt x="191266" y="307648"/>
                  </a:cubicBezTo>
                  <a:cubicBezTo>
                    <a:pt x="233346" y="321674"/>
                    <a:pt x="208009" y="314712"/>
                    <a:pt x="268178" y="324740"/>
                  </a:cubicBezTo>
                  <a:lnTo>
                    <a:pt x="319453" y="316194"/>
                  </a:lnTo>
                  <a:cubicBezTo>
                    <a:pt x="329989" y="284585"/>
                    <a:pt x="326574" y="52699"/>
                    <a:pt x="327998" y="0"/>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 dirty="0">
                  <a:solidFill>
                    <a:schemeClr val="tx1"/>
                  </a:solidFill>
                </a:rPr>
                <a:t>FOB</a:t>
              </a:r>
            </a:p>
          </p:txBody>
        </p:sp>
      </p:grpSp>
      <p:sp>
        <p:nvSpPr>
          <p:cNvPr id="27" name="Rectangle 26">
            <a:extLst>
              <a:ext uri="{FF2B5EF4-FFF2-40B4-BE49-F238E27FC236}">
                <a16:creationId xmlns:a16="http://schemas.microsoft.com/office/drawing/2014/main" id="{E0001B91-C654-0CDE-F654-0F8FFD0D317F}"/>
              </a:ext>
            </a:extLst>
          </p:cNvPr>
          <p:cNvSpPr/>
          <p:nvPr/>
        </p:nvSpPr>
        <p:spPr>
          <a:xfrm>
            <a:off x="877825" y="1757946"/>
            <a:ext cx="8266173" cy="600164"/>
          </a:xfrm>
          <a:prstGeom prst="rect">
            <a:avLst/>
          </a:prstGeom>
        </p:spPr>
        <p:txBody>
          <a:bodyPr wrap="square">
            <a:spAutoFit/>
          </a:bodyPr>
          <a:lstStyle/>
          <a:p>
            <a:pPr marL="47625" indent="-47625">
              <a:buFont typeface="Arial" panose="020B0604020202020204" pitchFamily="34" charset="0"/>
              <a:buChar char="•"/>
            </a:pPr>
            <a:r>
              <a:rPr lang="en-US" sz="1050" b="1" dirty="0">
                <a:latin typeface=" Arial"/>
              </a:rPr>
              <a:t> </a:t>
            </a:r>
            <a:r>
              <a:rPr lang="en-US" sz="1100" dirty="0">
                <a:latin typeface="Arial" pitchFamily="34" charset="0"/>
                <a:cs typeface="Arial" pitchFamily="34" charset="0"/>
              </a:rPr>
              <a:t>Shift from Contingency Operations focused on Counter Insurgency (COIN) to Large Scale Combat Operations against peer threats </a:t>
            </a:r>
            <a:r>
              <a:rPr lang="en-US" sz="1100" dirty="0">
                <a:latin typeface=" Arial"/>
              </a:rPr>
              <a:t>(Russia, China, North Korea, Iran) that are advancing in technology and capability</a:t>
            </a:r>
            <a:endParaRPr lang="en-US" sz="1100" dirty="0">
              <a:latin typeface="Arial" pitchFamily="34" charset="0"/>
              <a:cs typeface="Arial" pitchFamily="34" charset="0"/>
            </a:endParaRPr>
          </a:p>
          <a:p>
            <a:pPr marL="47625" indent="-47625">
              <a:buFont typeface="Arial" panose="020B0604020202020204" pitchFamily="34" charset="0"/>
              <a:buChar char="•"/>
            </a:pPr>
            <a:r>
              <a:rPr lang="en-US" sz="1100" dirty="0">
                <a:latin typeface="Arial" pitchFamily="34" charset="0"/>
                <a:cs typeface="Arial" pitchFamily="34" charset="0"/>
              </a:rPr>
              <a:t>Tactical emphasis changed from BCT centric to Division and Corps centric</a:t>
            </a:r>
          </a:p>
        </p:txBody>
      </p:sp>
    </p:spTree>
    <p:extLst>
      <p:ext uri="{BB962C8B-B14F-4D97-AF65-F5344CB8AC3E}">
        <p14:creationId xmlns:p14="http://schemas.microsoft.com/office/powerpoint/2010/main" val="311593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B5147-0D4C-9FEE-D787-318463EC7996}"/>
              </a:ext>
            </a:extLst>
          </p:cNvPr>
          <p:cNvSpPr txBox="1"/>
          <p:nvPr/>
        </p:nvSpPr>
        <p:spPr>
          <a:xfrm>
            <a:off x="0" y="357177"/>
            <a:ext cx="9144000" cy="680313"/>
          </a:xfrm>
          <a:prstGeom prst="rect">
            <a:avLst/>
          </a:prstGeom>
        </p:spPr>
        <p:txBody>
          <a:bodyPr vert="horz" lIns="68580" tIns="34290" rIns="68580" bIns="34290" rtlCol="0" anchor="ctr">
            <a:normAutofit/>
          </a:bodyPr>
          <a:lstStyle/>
          <a:p>
            <a:pPr algn="ctr">
              <a:lnSpc>
                <a:spcPct val="90000"/>
              </a:lnSpc>
              <a:spcBef>
                <a:spcPct val="0"/>
              </a:spcBef>
              <a:spcAft>
                <a:spcPts val="450"/>
              </a:spcAft>
            </a:pPr>
            <a:r>
              <a:rPr lang="en-US" sz="3600" b="1" dirty="0">
                <a:latin typeface="Arial" panose="020B0604020202020204" pitchFamily="34" charset="0"/>
                <a:ea typeface="+mj-ea"/>
                <a:cs typeface="Arial" panose="020B0604020202020204" pitchFamily="34" charset="0"/>
              </a:rPr>
              <a:t>FM 3-0 logic chart</a:t>
            </a:r>
            <a:endParaRPr lang="en-US" sz="3600" dirty="0">
              <a:latin typeface="Arial" panose="020B0604020202020204" pitchFamily="34" charset="0"/>
              <a:ea typeface="+mj-ea"/>
              <a:cs typeface="Arial" panose="020B0604020202020204" pitchFamily="34" charset="0"/>
            </a:endParaRPr>
          </a:p>
        </p:txBody>
      </p:sp>
      <p:sp>
        <p:nvSpPr>
          <p:cNvPr id="16" name="Content Placeholder 15">
            <a:extLst>
              <a:ext uri="{FF2B5EF4-FFF2-40B4-BE49-F238E27FC236}">
                <a16:creationId xmlns:a16="http://schemas.microsoft.com/office/drawing/2014/main" id="{C91FD490-9B73-21C1-1E32-3FA2AC349432}"/>
              </a:ext>
            </a:extLst>
          </p:cNvPr>
          <p:cNvSpPr>
            <a:spLocks noGrp="1"/>
          </p:cNvSpPr>
          <p:nvPr>
            <p:ph idx="1"/>
          </p:nvPr>
        </p:nvSpPr>
        <p:spPr>
          <a:xfrm>
            <a:off x="775259" y="1759042"/>
            <a:ext cx="3419569" cy="4103784"/>
          </a:xfrm>
        </p:spPr>
        <p:txBody>
          <a:bodyPr vert="horz" lIns="68580" tIns="34290" rIns="68580" bIns="34290" rtlCol="0" anchor="ctr">
            <a:noAutofit/>
          </a:bodyPr>
          <a:lstStyle/>
          <a:p>
            <a:pPr algn="l"/>
            <a:r>
              <a:rPr lang="en-US" sz="1400" dirty="0"/>
              <a:t>The logic chart begins with identifying the methods used by peer threats to contest the joint force and how the joint force and Army forces counter those approaches through multidomain operations. </a:t>
            </a:r>
          </a:p>
          <a:p>
            <a:pPr algn="l"/>
            <a:r>
              <a:rPr lang="en-US" sz="1400" dirty="0"/>
              <a:t>Multidomain operations are the Army’s contribution to unified action, conducted by Army echelons in an operational environment consisting of five domains and three dimensions, and the strategic contexts of competition, crisis, and armed conflict. </a:t>
            </a:r>
          </a:p>
          <a:p>
            <a:pPr algn="l"/>
            <a:r>
              <a:rPr lang="en-US" sz="1400" dirty="0"/>
              <a:t>It concludes with a description of multidomain operations through guiding principles of war, tenets, and imperatives that enable Army forces to accomplish missions, defeat enemy forces, and meet objectives.</a:t>
            </a: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6130" y="6584156"/>
            <a:ext cx="347870" cy="273844"/>
          </a:xfrm>
        </p:spPr>
        <p:txBody>
          <a:bodyPr vert="horz" lIns="68580" tIns="34290" rIns="68580" bIns="34290" rtlCol="0" anchor="ctr">
            <a:normAutofit/>
          </a:bodyPr>
          <a:lstStyle/>
          <a:p>
            <a:pPr>
              <a:spcAft>
                <a:spcPts val="450"/>
              </a:spcAft>
              <a:defRPr/>
            </a:pPr>
            <a:fld id="{A10425F9-E3D6-4775-B400-2557D74789E7}" type="slidenum">
              <a:rPr lang="en-US" smtClean="0">
                <a:solidFill>
                  <a:prstClr val="black">
                    <a:tint val="75000"/>
                  </a:prstClr>
                </a:solidFill>
                <a:latin typeface="Calibri" panose="020F0502020204030204"/>
              </a:rPr>
              <a:pPr>
                <a:spcAft>
                  <a:spcPts val="450"/>
                </a:spcAft>
                <a:defRPr/>
              </a:pPr>
              <a:t>16</a:t>
            </a:fld>
            <a:endParaRPr lang="en-US">
              <a:solidFill>
                <a:prstClr val="black">
                  <a:tint val="75000"/>
                </a:prstClr>
              </a:solidFill>
              <a:latin typeface="Calibri" panose="020F0502020204030204"/>
            </a:endParaRPr>
          </a:p>
        </p:txBody>
      </p:sp>
      <p:pic>
        <p:nvPicPr>
          <p:cNvPr id="13" name="Picture 12">
            <a:extLst>
              <a:ext uri="{FF2B5EF4-FFF2-40B4-BE49-F238E27FC236}">
                <a16:creationId xmlns:a16="http://schemas.microsoft.com/office/drawing/2014/main" id="{A8B292E5-FAA6-BAC7-4903-B5559F741B98}"/>
              </a:ext>
            </a:extLst>
          </p:cNvPr>
          <p:cNvPicPr>
            <a:picLocks noChangeAspect="1"/>
          </p:cNvPicPr>
          <p:nvPr/>
        </p:nvPicPr>
        <p:blipFill>
          <a:blip r:embed="rId3"/>
          <a:stretch>
            <a:fillRect/>
          </a:stretch>
        </p:blipFill>
        <p:spPr>
          <a:xfrm>
            <a:off x="4343400" y="1709531"/>
            <a:ext cx="4723451" cy="4367730"/>
          </a:xfrm>
          <a:prstGeom prst="rect">
            <a:avLst/>
          </a:prstGeom>
        </p:spPr>
      </p:pic>
    </p:spTree>
    <p:extLst>
      <p:ext uri="{BB962C8B-B14F-4D97-AF65-F5344CB8AC3E}">
        <p14:creationId xmlns:p14="http://schemas.microsoft.com/office/powerpoint/2010/main" val="335888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33873" y="6475714"/>
            <a:ext cx="410126" cy="365125"/>
          </a:xfrm>
        </p:spPr>
        <p:txBody>
          <a:bodyPr/>
          <a:lstStyle/>
          <a:p>
            <a:fld id="{A10425F9-E3D6-4775-B400-2557D74789E7}" type="slidenum">
              <a:rPr lang="en-US" smtClean="0"/>
              <a:t>17</a:t>
            </a:fld>
            <a:endParaRPr lang="en-US" dirty="0"/>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1" y="317898"/>
            <a:ext cx="9143999" cy="103382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Peer Threats in all domains </a:t>
            </a:r>
          </a:p>
          <a:p>
            <a:r>
              <a:rPr lang="en-US" sz="3600" b="1" dirty="0">
                <a:latin typeface="Arial" panose="020B0604020202020204" pitchFamily="34" charset="0"/>
                <a:cs typeface="Arial" panose="020B0604020202020204" pitchFamily="34" charset="0"/>
              </a:rPr>
              <a:t>several methods</a:t>
            </a:r>
          </a:p>
        </p:txBody>
      </p:sp>
      <p:sp>
        <p:nvSpPr>
          <p:cNvPr id="3" name="TextBox 2">
            <a:extLst>
              <a:ext uri="{FF2B5EF4-FFF2-40B4-BE49-F238E27FC236}">
                <a16:creationId xmlns:a16="http://schemas.microsoft.com/office/drawing/2014/main" id="{EB207404-BD6F-957B-4B2E-877D9D80492F}"/>
              </a:ext>
            </a:extLst>
          </p:cNvPr>
          <p:cNvSpPr txBox="1"/>
          <p:nvPr/>
        </p:nvSpPr>
        <p:spPr>
          <a:xfrm>
            <a:off x="1054720" y="1831121"/>
            <a:ext cx="7679153" cy="4708981"/>
          </a:xfrm>
          <a:prstGeom prst="rect">
            <a:avLst/>
          </a:prstGeom>
          <a:noFill/>
        </p:spPr>
        <p:txBody>
          <a:bodyPr wrap="square">
            <a:spAutoFit/>
          </a:bodyPr>
          <a:lstStyle/>
          <a:p>
            <a:pPr algn="l"/>
            <a:r>
              <a:rPr lang="en-US" sz="1600" b="1" dirty="0">
                <a:latin typeface="Arial" panose="020B0604020202020204" pitchFamily="34" charset="0"/>
                <a:cs typeface="Arial" panose="020B0604020202020204" pitchFamily="34" charset="0"/>
              </a:rPr>
              <a:t>Information Warfare: </a:t>
            </a:r>
            <a:r>
              <a:rPr lang="en-US" sz="1600" dirty="0">
                <a:latin typeface="Arial" panose="020B0604020202020204" pitchFamily="34" charset="0"/>
                <a:cs typeface="Arial" panose="020B0604020202020204" pitchFamily="34" charset="0"/>
              </a:rPr>
              <a:t>In the context of the threat, information warfare refers to a threat’s orchestrated use of information activities (such as cyberspace operations, electronic warfare, and psychological operations) to achieve objectives.</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Preclusion: </a:t>
            </a:r>
            <a:r>
              <a:rPr lang="en-US" sz="1600" dirty="0">
                <a:latin typeface="Arial" panose="020B0604020202020204" pitchFamily="34" charset="0"/>
                <a:cs typeface="Arial" panose="020B0604020202020204" pitchFamily="34" charset="0"/>
              </a:rPr>
              <a:t>To preclude is to keep something from happening by taking action in advance. Peer threats use a wide variety of actions, activities, and capabilities to preclude a friendly force’s ability to shape an operational environment and mass and sustain combat power.</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Isolation: </a:t>
            </a:r>
            <a:r>
              <a:rPr lang="en-US" sz="1600" dirty="0">
                <a:latin typeface="Arial" panose="020B0604020202020204" pitchFamily="34" charset="0"/>
                <a:cs typeface="Arial" panose="020B0604020202020204" pitchFamily="34" charset="0"/>
              </a:rPr>
              <a:t>Isolation is the containment of a force so that it cannot accomplish its mission. Peer threats will attempt to isolate U.S. forces in several ways.</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Sanctuary: </a:t>
            </a:r>
            <a:r>
              <a:rPr lang="en-US" sz="1600" dirty="0">
                <a:latin typeface="Arial" panose="020B0604020202020204" pitchFamily="34" charset="0"/>
                <a:cs typeface="Arial" panose="020B0604020202020204" pitchFamily="34" charset="0"/>
              </a:rPr>
              <a:t>Sanctuary is the positioning of threat forces beyond the reach of friendly forces.</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Systems Warfare: </a:t>
            </a:r>
            <a:r>
              <a:rPr lang="en-US" sz="1600" dirty="0">
                <a:latin typeface="Arial" panose="020B0604020202020204" pitchFamily="34" charset="0"/>
                <a:cs typeface="Arial" panose="020B0604020202020204" pitchFamily="34" charset="0"/>
              </a:rPr>
              <a:t>Systems warfare is the identification and isolation or destruction of critical subsystems or components to degrade or destroy an opponent’s overall system.</a:t>
            </a:r>
            <a:endParaRPr lang="en-US" sz="1600" b="1" dirty="0">
              <a:latin typeface="Arial" panose="020B0604020202020204" pitchFamily="34" charset="0"/>
              <a:cs typeface="Arial" panose="020B0604020202020204" pitchFamily="34" charset="0"/>
            </a:endParaRPr>
          </a:p>
          <a:p>
            <a:pPr algn="l"/>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08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86191" y="6475714"/>
            <a:ext cx="357808" cy="365125"/>
          </a:xfrm>
        </p:spPr>
        <p:txBody>
          <a:bodyPr/>
          <a:lstStyle/>
          <a:p>
            <a:fld id="{A10425F9-E3D6-4775-B400-2557D74789E7}" type="slidenum">
              <a:rPr lang="en-US" smtClean="0"/>
              <a:t>18</a:t>
            </a:fld>
            <a:endParaRPr lang="en-US" dirty="0"/>
          </a:p>
        </p:txBody>
      </p:sp>
      <p:sp>
        <p:nvSpPr>
          <p:cNvPr id="9" name="Title 1">
            <a:extLst>
              <a:ext uri="{FF2B5EF4-FFF2-40B4-BE49-F238E27FC236}">
                <a16:creationId xmlns:a16="http://schemas.microsoft.com/office/drawing/2014/main" id="{7FB57DE0-8B12-0D08-1B48-6536DDA58120}"/>
              </a:ext>
            </a:extLst>
          </p:cNvPr>
          <p:cNvSpPr txBox="1">
            <a:spLocks/>
          </p:cNvSpPr>
          <p:nvPr/>
        </p:nvSpPr>
        <p:spPr>
          <a:xfrm>
            <a:off x="0" y="325711"/>
            <a:ext cx="9144000" cy="59862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Unified Action</a:t>
            </a:r>
          </a:p>
        </p:txBody>
      </p:sp>
      <p:sp>
        <p:nvSpPr>
          <p:cNvPr id="13" name="TextBox 2">
            <a:extLst>
              <a:ext uri="{FF2B5EF4-FFF2-40B4-BE49-F238E27FC236}">
                <a16:creationId xmlns:a16="http://schemas.microsoft.com/office/drawing/2014/main" id="{FEFFA72D-DA32-8242-3345-4C029696CFE8}"/>
              </a:ext>
            </a:extLst>
          </p:cNvPr>
          <p:cNvSpPr txBox="1">
            <a:spLocks noChangeArrowheads="1"/>
          </p:cNvSpPr>
          <p:nvPr/>
        </p:nvSpPr>
        <p:spPr bwMode="auto">
          <a:xfrm>
            <a:off x="728740" y="2125979"/>
            <a:ext cx="8415257" cy="3366050"/>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t>   </a:t>
            </a:r>
            <a:r>
              <a:rPr lang="en-US" sz="2100" dirty="0">
                <a:latin typeface="Arial" panose="020B0604020202020204" pitchFamily="34" charset="0"/>
                <a:cs typeface="Arial" panose="020B0604020202020204" pitchFamily="34" charset="0"/>
              </a:rPr>
              <a:t>Unified Action is the synchronization, coordination, and/or integration of the activities of governmental and nongovernmental entities with military operations to achieve unity of effort</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Unified Action Partners Include-</a:t>
            </a:r>
          </a:p>
          <a:p>
            <a:r>
              <a:rPr lang="en-US" sz="2100" dirty="0">
                <a:latin typeface="Arial" panose="020B0604020202020204" pitchFamily="34" charset="0"/>
                <a:cs typeface="Arial" panose="020B0604020202020204" pitchFamily="34" charset="0"/>
              </a:rPr>
              <a:t>- Joint Forces</a:t>
            </a:r>
          </a:p>
          <a:p>
            <a:r>
              <a:rPr lang="en-US" sz="2100" dirty="0">
                <a:latin typeface="Arial" panose="020B0604020202020204" pitchFamily="34" charset="0"/>
                <a:cs typeface="Arial" panose="020B0604020202020204" pitchFamily="34" charset="0"/>
              </a:rPr>
              <a:t>- Multi-national Forces</a:t>
            </a:r>
          </a:p>
          <a:p>
            <a:r>
              <a:rPr lang="en-US" sz="2100" dirty="0">
                <a:latin typeface="Arial" panose="020B0604020202020204" pitchFamily="34" charset="0"/>
                <a:cs typeface="Arial" panose="020B0604020202020204" pitchFamily="34" charset="0"/>
              </a:rPr>
              <a:t>- U.S. Government Agencies</a:t>
            </a:r>
          </a:p>
          <a:p>
            <a:pPr algn="l"/>
            <a:r>
              <a:rPr lang="en-US" sz="1800" i="1" dirty="0">
                <a:latin typeface="Arial" panose="020B0604020202020204" pitchFamily="34" charset="0"/>
                <a:cs typeface="Arial" panose="020B0604020202020204" pitchFamily="34" charset="0"/>
              </a:rPr>
              <a:t>Unity of effort </a:t>
            </a:r>
            <a:r>
              <a:rPr lang="en-US" sz="1800" dirty="0">
                <a:latin typeface="Arial" panose="020B0604020202020204" pitchFamily="34" charset="0"/>
                <a:cs typeface="Arial" panose="020B0604020202020204" pitchFamily="34" charset="0"/>
              </a:rPr>
              <a:t>is coordination and cooperation toward common objectives, even if the participants are not necessarily part of the same command or organization, which is the product of successful unified action (JP 1, Volume 2).</a:t>
            </a:r>
            <a:endParaRPr lang="en-US"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15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771525" y="1967266"/>
            <a:ext cx="1971675"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450"/>
              </a:spcAft>
            </a:pPr>
            <a:r>
              <a:rPr lang="en-US" sz="3100" b="1" kern="1200">
                <a:solidFill>
                  <a:srgbClr val="FFFFFF"/>
                </a:solidFill>
                <a:latin typeface="+mj-lt"/>
                <a:ea typeface="+mj-ea"/>
                <a:cs typeface="+mj-cs"/>
              </a:rPr>
              <a:t>Multi-domain Operations</a:t>
            </a:r>
          </a:p>
        </p:txBody>
      </p:sp>
      <p:pic>
        <p:nvPicPr>
          <p:cNvPr id="6" name="Picture 5">
            <a:extLst>
              <a:ext uri="{FF2B5EF4-FFF2-40B4-BE49-F238E27FC236}">
                <a16:creationId xmlns:a16="http://schemas.microsoft.com/office/drawing/2014/main" id="{BB06BFC7-FCCF-4BF7-588B-BB17CEDFF32B}"/>
              </a:ext>
            </a:extLst>
          </p:cNvPr>
          <p:cNvPicPr>
            <a:picLocks noChangeAspect="1"/>
          </p:cNvPicPr>
          <p:nvPr/>
        </p:nvPicPr>
        <p:blipFill>
          <a:blip r:embed="rId3"/>
          <a:stretch>
            <a:fillRect/>
          </a:stretch>
        </p:blipFill>
        <p:spPr>
          <a:xfrm>
            <a:off x="3582987" y="1829403"/>
            <a:ext cx="5085525" cy="3196864"/>
          </a:xfrm>
          <a:prstGeom prst="rect">
            <a:avLst/>
          </a:prstGeom>
        </p:spPr>
      </p:pic>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58239" y="6492875"/>
            <a:ext cx="385761" cy="365125"/>
          </a:xfrm>
        </p:spPr>
        <p:txBody>
          <a:bodyPr vert="horz" lIns="91440" tIns="45720" rIns="91440" bIns="45720" rtlCol="0" anchor="ctr">
            <a:normAutofit/>
          </a:bodyPr>
          <a:lstStyle/>
          <a:p>
            <a:pPr defTabSz="914400">
              <a:spcAft>
                <a:spcPts val="450"/>
              </a:spcAft>
            </a:pPr>
            <a:fld id="{A10425F9-E3D6-4775-B400-2557D74789E7}" type="slidenum">
              <a:rPr lang="en-US">
                <a:solidFill>
                  <a:schemeClr val="tx1">
                    <a:alpha val="80000"/>
                  </a:schemeClr>
                </a:solidFill>
                <a:latin typeface="+mn-lt"/>
                <a:cs typeface="+mn-cs"/>
              </a:rPr>
              <a:pPr defTabSz="914400">
                <a:spcAft>
                  <a:spcPts val="450"/>
                </a:spcAft>
              </a:pPr>
              <a:t>19</a:t>
            </a:fld>
            <a:endParaRPr lang="en-US" dirty="0">
              <a:solidFill>
                <a:schemeClr val="tx1">
                  <a:alpha val="80000"/>
                </a:schemeClr>
              </a:solidFill>
              <a:latin typeface="+mn-lt"/>
              <a:cs typeface="+mn-cs"/>
            </a:endParaRPr>
          </a:p>
        </p:txBody>
      </p:sp>
    </p:spTree>
    <p:extLst>
      <p:ext uri="{BB962C8B-B14F-4D97-AF65-F5344CB8AC3E}">
        <p14:creationId xmlns:p14="http://schemas.microsoft.com/office/powerpoint/2010/main" val="92236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highway-of-death.jpg">
            <a:extLst>
              <a:ext uri="{FF2B5EF4-FFF2-40B4-BE49-F238E27FC236}">
                <a16:creationId xmlns:a16="http://schemas.microsoft.com/office/drawing/2014/main" id="{DDB51F45-D9B5-B41C-88F9-15562990DEC9}"/>
              </a:ext>
            </a:extLst>
          </p:cNvPr>
          <p:cNvPicPr>
            <a:picLocks noChangeAspect="1"/>
          </p:cNvPicPr>
          <p:nvPr/>
        </p:nvPicPr>
        <p:blipFill rotWithShape="1">
          <a:blip r:embed="rId3" cstate="print"/>
          <a:srcRect l="4874" r="3150" b="1"/>
          <a:stretch/>
        </p:blipFill>
        <p:spPr>
          <a:xfrm>
            <a:off x="-2286" y="10"/>
            <a:ext cx="9141713" cy="6857990"/>
          </a:xfrm>
          <a:prstGeom prst="rect">
            <a:avLst/>
          </a:prstGeom>
        </p:spPr>
      </p:pic>
      <p:grpSp>
        <p:nvGrpSpPr>
          <p:cNvPr id="24" name="Group 2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663940" y="6227550"/>
            <a:ext cx="480060" cy="640080"/>
          </a:xfrm>
        </p:spPr>
        <p:txBody>
          <a:bodyPr vert="horz" lIns="91440" tIns="45720" rIns="91440" bIns="45720" rtlCol="0" anchor="ctr">
            <a:normAutofit/>
          </a:bodyPr>
          <a:lstStyle/>
          <a:p>
            <a:pPr algn="ctr" defTabSz="914400">
              <a:spcAft>
                <a:spcPts val="600"/>
              </a:spcAft>
            </a:pPr>
            <a:fld id="{A10425F9-E3D6-4775-B400-2557D74789E7}" type="slidenum">
              <a:rPr lang="en-US" sz="1400">
                <a:solidFill>
                  <a:schemeClr val="bg1"/>
                </a:solidFill>
                <a:latin typeface="+mn-lt"/>
                <a:cs typeface="+mn-cs"/>
              </a:rPr>
              <a:pPr algn="ctr" defTabSz="914400">
                <a:spcAft>
                  <a:spcPts val="600"/>
                </a:spcAft>
              </a:pPr>
              <a:t>2</a:t>
            </a:fld>
            <a:endParaRPr lang="en-US" sz="1400">
              <a:solidFill>
                <a:schemeClr val="bg1"/>
              </a:solidFill>
              <a:latin typeface="+mn-lt"/>
              <a:cs typeface="+mn-cs"/>
            </a:endParaRPr>
          </a:p>
        </p:txBody>
      </p:sp>
    </p:spTree>
    <p:extLst>
      <p:ext uri="{BB962C8B-B14F-4D97-AF65-F5344CB8AC3E}">
        <p14:creationId xmlns:p14="http://schemas.microsoft.com/office/powerpoint/2010/main" val="419988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20</a:t>
            </a:fld>
            <a:endParaRPr lang="en-US"/>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1" y="533104"/>
            <a:ext cx="9143999" cy="46802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Multi-domain Operations</a:t>
            </a:r>
          </a:p>
        </p:txBody>
      </p:sp>
      <p:sp>
        <p:nvSpPr>
          <p:cNvPr id="3" name="TextBox 2">
            <a:extLst>
              <a:ext uri="{FF2B5EF4-FFF2-40B4-BE49-F238E27FC236}">
                <a16:creationId xmlns:a16="http://schemas.microsoft.com/office/drawing/2014/main" id="{EB207404-BD6F-957B-4B2E-877D9D80492F}"/>
              </a:ext>
            </a:extLst>
          </p:cNvPr>
          <p:cNvSpPr txBox="1"/>
          <p:nvPr/>
        </p:nvSpPr>
        <p:spPr>
          <a:xfrm>
            <a:off x="927192" y="1862136"/>
            <a:ext cx="8216807" cy="4462760"/>
          </a:xfrm>
          <a:prstGeom prst="rect">
            <a:avLst/>
          </a:prstGeom>
          <a:noFill/>
        </p:spPr>
        <p:txBody>
          <a:bodyPr wrap="square">
            <a:spAutoFit/>
          </a:bodyPr>
          <a:lstStyle/>
          <a:p>
            <a:pPr algn="l"/>
            <a:r>
              <a:rPr lang="en-US" sz="1600" b="1" dirty="0">
                <a:latin typeface="Arial" panose="020B0604020202020204" pitchFamily="34" charset="0"/>
                <a:cs typeface="Arial" panose="020B0604020202020204" pitchFamily="34" charset="0"/>
              </a:rPr>
              <a:t>Land: </a:t>
            </a:r>
            <a:r>
              <a:rPr lang="en-US" sz="1600" dirty="0">
                <a:latin typeface="Arial" panose="020B0604020202020204" pitchFamily="34" charset="0"/>
                <a:cs typeface="Arial" panose="020B0604020202020204" pitchFamily="34" charset="0"/>
              </a:rPr>
              <a:t>The </a:t>
            </a:r>
            <a:r>
              <a:rPr lang="en-US" sz="1600" i="1" dirty="0">
                <a:latin typeface="Arial" panose="020B0604020202020204" pitchFamily="34" charset="0"/>
                <a:cs typeface="Arial" panose="020B0604020202020204" pitchFamily="34" charset="0"/>
              </a:rPr>
              <a:t>land domain </a:t>
            </a:r>
            <a:r>
              <a:rPr lang="en-US" sz="1600" dirty="0">
                <a:latin typeface="Arial" panose="020B0604020202020204" pitchFamily="34" charset="0"/>
                <a:cs typeface="Arial" panose="020B0604020202020204" pitchFamily="34" charset="0"/>
              </a:rPr>
              <a:t>is the area of the Earth’s surface ending at the high-water mark and overlapping with the maritime domain in the landward segment of the littorals (JP 3-31).</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Air: </a:t>
            </a:r>
            <a:r>
              <a:rPr lang="en-US" sz="1600" dirty="0">
                <a:latin typeface="Arial" panose="020B0604020202020204" pitchFamily="34" charset="0"/>
                <a:cs typeface="Arial" panose="020B0604020202020204" pitchFamily="34" charset="0"/>
              </a:rPr>
              <a:t>The </a:t>
            </a:r>
            <a:r>
              <a:rPr lang="en-US" sz="1600" i="1" dirty="0">
                <a:latin typeface="Arial" panose="020B0604020202020204" pitchFamily="34" charset="0"/>
                <a:cs typeface="Arial" panose="020B0604020202020204" pitchFamily="34" charset="0"/>
              </a:rPr>
              <a:t>air domain </a:t>
            </a:r>
            <a:r>
              <a:rPr lang="en-US" sz="1600" dirty="0">
                <a:latin typeface="Arial" panose="020B0604020202020204" pitchFamily="34" charset="0"/>
                <a:cs typeface="Arial" panose="020B0604020202020204" pitchFamily="34" charset="0"/>
              </a:rPr>
              <a:t>is the atmosphere, beginning at the Earth’s surface, extending to the altitude where its effects upon operations become negligible (JP 3-30).</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Maritime: </a:t>
            </a:r>
            <a:r>
              <a:rPr lang="en-US" sz="1600" dirty="0">
                <a:latin typeface="Arial" panose="020B0604020202020204" pitchFamily="34" charset="0"/>
                <a:cs typeface="Arial" panose="020B0604020202020204" pitchFamily="34" charset="0"/>
              </a:rPr>
              <a:t>The </a:t>
            </a:r>
            <a:r>
              <a:rPr lang="en-US" sz="1600" i="1" dirty="0">
                <a:latin typeface="Arial" panose="020B0604020202020204" pitchFamily="34" charset="0"/>
                <a:cs typeface="Arial" panose="020B0604020202020204" pitchFamily="34" charset="0"/>
              </a:rPr>
              <a:t>maritime domain </a:t>
            </a:r>
            <a:r>
              <a:rPr lang="en-US" sz="1600" dirty="0">
                <a:latin typeface="Arial" panose="020B0604020202020204" pitchFamily="34" charset="0"/>
                <a:cs typeface="Arial" panose="020B0604020202020204" pitchFamily="34" charset="0"/>
              </a:rPr>
              <a:t>is the oceans, seas, bays, estuaries, islands, coastal areas, and the airspace above these, including the littorals (JP 3-32).</a:t>
            </a:r>
            <a:endParaRPr lang="en-US" sz="1600" b="1" dirty="0">
              <a:latin typeface="Arial" panose="020B0604020202020204" pitchFamily="34" charset="0"/>
              <a:cs typeface="Arial" panose="020B0604020202020204" pitchFamily="34" charset="0"/>
            </a:endParaRP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Space: </a:t>
            </a:r>
            <a:r>
              <a:rPr lang="en-US" sz="1600" dirty="0">
                <a:latin typeface="Arial" panose="020B0604020202020204" pitchFamily="34" charset="0"/>
                <a:cs typeface="Arial" panose="020B0604020202020204" pitchFamily="34" charset="0"/>
              </a:rPr>
              <a:t>The </a:t>
            </a:r>
            <a:r>
              <a:rPr lang="en-US" sz="1600" i="1" dirty="0">
                <a:latin typeface="Arial" panose="020B0604020202020204" pitchFamily="34" charset="0"/>
                <a:cs typeface="Arial" panose="020B0604020202020204" pitchFamily="34" charset="0"/>
              </a:rPr>
              <a:t>space domain </a:t>
            </a:r>
            <a:r>
              <a:rPr lang="en-US" sz="1600" dirty="0">
                <a:latin typeface="Arial" panose="020B0604020202020204" pitchFamily="34" charset="0"/>
                <a:cs typeface="Arial" panose="020B0604020202020204" pitchFamily="34" charset="0"/>
              </a:rPr>
              <a:t>is the area above the altitude where atmospheric effects on airborne objects become negligible.</a:t>
            </a:r>
          </a:p>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Cyberspace: </a:t>
            </a:r>
            <a:r>
              <a:rPr lang="en-US" sz="1600" dirty="0">
                <a:latin typeface="Arial" panose="020B0604020202020204" pitchFamily="34" charset="0"/>
                <a:cs typeface="Arial" panose="020B0604020202020204" pitchFamily="34" charset="0"/>
              </a:rPr>
              <a:t>For Army forces, the </a:t>
            </a:r>
            <a:r>
              <a:rPr lang="en-US" sz="1600" i="1" dirty="0">
                <a:latin typeface="Arial" panose="020B0604020202020204" pitchFamily="34" charset="0"/>
                <a:cs typeface="Arial" panose="020B0604020202020204" pitchFamily="34" charset="0"/>
              </a:rPr>
              <a:t>cyberspace domain </a:t>
            </a:r>
            <a:r>
              <a:rPr lang="en-US" sz="1600" dirty="0">
                <a:latin typeface="Arial" panose="020B0604020202020204" pitchFamily="34" charset="0"/>
                <a:cs typeface="Arial" panose="020B0604020202020204" pitchFamily="34" charset="0"/>
              </a:rPr>
              <a:t>is the interdependent networks of information technology infrastructures and resident data, including the Internet, telecommunication networks, computer systems, embedded processors and controllers, and relevant portions of the electromagnetic spectrum.</a:t>
            </a:r>
          </a:p>
          <a:p>
            <a:pPr algn="l"/>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772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21</a:t>
            </a:fld>
            <a:endParaRPr lang="en-US"/>
          </a:p>
        </p:txBody>
      </p:sp>
      <p:pic>
        <p:nvPicPr>
          <p:cNvPr id="2" name="Picture 1">
            <a:extLst>
              <a:ext uri="{FF2B5EF4-FFF2-40B4-BE49-F238E27FC236}">
                <a16:creationId xmlns:a16="http://schemas.microsoft.com/office/drawing/2014/main" id="{E3D0E67B-C50D-0CBD-6C25-F004AFE279FF}"/>
              </a:ext>
            </a:extLst>
          </p:cNvPr>
          <p:cNvPicPr>
            <a:picLocks noChangeAspect="1"/>
          </p:cNvPicPr>
          <p:nvPr/>
        </p:nvPicPr>
        <p:blipFill>
          <a:blip r:embed="rId3"/>
          <a:stretch>
            <a:fillRect/>
          </a:stretch>
        </p:blipFill>
        <p:spPr>
          <a:xfrm>
            <a:off x="1051794" y="3991161"/>
            <a:ext cx="2624428" cy="1458856"/>
          </a:xfrm>
          <a:prstGeom prst="rect">
            <a:avLst/>
          </a:prstGeom>
        </p:spPr>
      </p:pic>
      <p:sp>
        <p:nvSpPr>
          <p:cNvPr id="6" name="Rectangle 2">
            <a:extLst>
              <a:ext uri="{FF2B5EF4-FFF2-40B4-BE49-F238E27FC236}">
                <a16:creationId xmlns:a16="http://schemas.microsoft.com/office/drawing/2014/main" id="{65CFA187-C90A-5061-4C1F-7266E5067158}"/>
              </a:ext>
            </a:extLst>
          </p:cNvPr>
          <p:cNvSpPr>
            <a:spLocks noGrp="1" noChangeArrowheads="1"/>
          </p:cNvSpPr>
          <p:nvPr>
            <p:ph type="title"/>
          </p:nvPr>
        </p:nvSpPr>
        <p:spPr>
          <a:xfrm>
            <a:off x="-1" y="306747"/>
            <a:ext cx="9144000" cy="484748"/>
          </a:xfrm>
        </p:spPr>
        <p:txBody>
          <a:bodyPr/>
          <a:lstStyle/>
          <a:p>
            <a:pPr algn="ctr" eaLnBrk="1" hangingPunct="1">
              <a:defRPr/>
            </a:pPr>
            <a:r>
              <a:rPr lang="en-US" sz="3600" dirty="0">
                <a:latin typeface=" Arial"/>
              </a:rPr>
              <a:t>Operational Domains</a:t>
            </a:r>
            <a:endParaRPr lang="en-US" sz="3600" dirty="0">
              <a:effectLst>
                <a:outerShdw blurRad="38100" dist="38100" dir="2700000" algn="tl">
                  <a:srgbClr val="C0C0C0"/>
                </a:outerShdw>
              </a:effectLst>
              <a:latin typeface=" Arial"/>
            </a:endParaRPr>
          </a:p>
        </p:txBody>
      </p:sp>
      <p:pic>
        <p:nvPicPr>
          <p:cNvPr id="13" name="Picture 12">
            <a:extLst>
              <a:ext uri="{FF2B5EF4-FFF2-40B4-BE49-F238E27FC236}">
                <a16:creationId xmlns:a16="http://schemas.microsoft.com/office/drawing/2014/main" id="{938A0FA2-69DB-1E31-30DE-FF29CC78C50A}"/>
              </a:ext>
            </a:extLst>
          </p:cNvPr>
          <p:cNvPicPr>
            <a:picLocks noChangeAspect="1"/>
          </p:cNvPicPr>
          <p:nvPr/>
        </p:nvPicPr>
        <p:blipFill>
          <a:blip r:embed="rId4"/>
          <a:stretch>
            <a:fillRect/>
          </a:stretch>
        </p:blipFill>
        <p:spPr>
          <a:xfrm>
            <a:off x="1018821" y="2517876"/>
            <a:ext cx="2690371" cy="1405484"/>
          </a:xfrm>
          <a:prstGeom prst="rect">
            <a:avLst/>
          </a:prstGeom>
        </p:spPr>
      </p:pic>
      <p:sp>
        <p:nvSpPr>
          <p:cNvPr id="14" name="Rectangle 13">
            <a:extLst>
              <a:ext uri="{FF2B5EF4-FFF2-40B4-BE49-F238E27FC236}">
                <a16:creationId xmlns:a16="http://schemas.microsoft.com/office/drawing/2014/main" id="{C320455F-7501-EEB2-D199-30592EE82149}"/>
              </a:ext>
            </a:extLst>
          </p:cNvPr>
          <p:cNvSpPr/>
          <p:nvPr/>
        </p:nvSpPr>
        <p:spPr>
          <a:xfrm>
            <a:off x="927193" y="1673306"/>
            <a:ext cx="8216807" cy="484748"/>
          </a:xfrm>
          <a:prstGeom prst="rect">
            <a:avLst/>
          </a:prstGeom>
        </p:spPr>
        <p:txBody>
          <a:bodyPr wrap="square">
            <a:spAutoFit/>
          </a:bodyPr>
          <a:lstStyle/>
          <a:p>
            <a:r>
              <a:rPr lang="en-US" sz="1350" b="1" u="sng" dirty="0"/>
              <a:t>What is a DOMAIN?</a:t>
            </a:r>
            <a:r>
              <a:rPr lang="en-US" sz="1350" b="1" dirty="0"/>
              <a:t>  </a:t>
            </a:r>
            <a:r>
              <a:rPr lang="en-US" sz="1200" dirty="0"/>
              <a:t>An area of activity within the operating environment (land, air, maritime, space, and cyberspace) in which operations are organized and conducted by components.</a:t>
            </a:r>
          </a:p>
        </p:txBody>
      </p:sp>
      <p:sp>
        <p:nvSpPr>
          <p:cNvPr id="15" name="Rectangle 14">
            <a:extLst>
              <a:ext uri="{FF2B5EF4-FFF2-40B4-BE49-F238E27FC236}">
                <a16:creationId xmlns:a16="http://schemas.microsoft.com/office/drawing/2014/main" id="{8BE740ED-E7FB-B919-625F-700E6CF689D3}"/>
              </a:ext>
            </a:extLst>
          </p:cNvPr>
          <p:cNvSpPr/>
          <p:nvPr/>
        </p:nvSpPr>
        <p:spPr>
          <a:xfrm>
            <a:off x="3999272" y="2390173"/>
            <a:ext cx="5001543" cy="3508653"/>
          </a:xfrm>
          <a:prstGeom prst="rect">
            <a:avLst/>
          </a:prstGeom>
        </p:spPr>
        <p:txBody>
          <a:bodyPr wrap="square">
            <a:spAutoFit/>
          </a:bodyPr>
          <a:lstStyle/>
          <a:p>
            <a:r>
              <a:rPr lang="en-US" i="1" u="sng" dirty="0">
                <a:solidFill>
                  <a:srgbClr val="111D22"/>
                </a:solidFill>
              </a:rPr>
              <a:t>AIR DOMAIN:</a:t>
            </a:r>
          </a:p>
          <a:p>
            <a:r>
              <a:rPr lang="en-US" sz="1200" dirty="0"/>
              <a:t>Example- Airpower and Aviation Operations</a:t>
            </a:r>
          </a:p>
          <a:p>
            <a:pPr marL="257175" indent="-257175">
              <a:buFont typeface="Arial" panose="020B0604020202020204" pitchFamily="34" charset="0"/>
              <a:buChar char="•"/>
            </a:pPr>
            <a:endParaRPr lang="en-US" i="1" u="sng" dirty="0">
              <a:solidFill>
                <a:srgbClr val="111D22"/>
              </a:solidFill>
            </a:endParaRPr>
          </a:p>
          <a:p>
            <a:r>
              <a:rPr lang="en-US" i="1" u="sng" dirty="0"/>
              <a:t>MARITIME DOMAIN (SEA):</a:t>
            </a:r>
          </a:p>
          <a:p>
            <a:r>
              <a:rPr lang="en-US" sz="1200" dirty="0"/>
              <a:t>Example- Port Access and Deep Sea Naval Operations</a:t>
            </a:r>
            <a:endParaRPr lang="en-US" sz="1200" i="1" u="sng" dirty="0"/>
          </a:p>
          <a:p>
            <a:pPr marL="257175" indent="-257175">
              <a:buFont typeface="Arial" panose="020B0604020202020204" pitchFamily="34" charset="0"/>
              <a:buChar char="•"/>
            </a:pPr>
            <a:endParaRPr lang="en-US" i="1" u="sng" dirty="0"/>
          </a:p>
          <a:p>
            <a:r>
              <a:rPr lang="en-US" i="1" u="sng" dirty="0"/>
              <a:t>SPACE DOMAIN:</a:t>
            </a:r>
          </a:p>
          <a:p>
            <a:r>
              <a:rPr lang="en-US" sz="1200" i="1" dirty="0"/>
              <a:t>Example- </a:t>
            </a:r>
            <a:r>
              <a:rPr lang="en-US" sz="1200" dirty="0"/>
              <a:t>Satellite Communications</a:t>
            </a:r>
            <a:endParaRPr lang="en-US" sz="1200" i="1" dirty="0"/>
          </a:p>
          <a:p>
            <a:pPr marL="257175" indent="-257175">
              <a:buFont typeface="Arial" panose="020B0604020202020204" pitchFamily="34" charset="0"/>
              <a:buChar char="•"/>
            </a:pPr>
            <a:endParaRPr lang="en-US" i="1" dirty="0"/>
          </a:p>
          <a:p>
            <a:r>
              <a:rPr lang="en-US" i="1" u="sng" dirty="0">
                <a:solidFill>
                  <a:srgbClr val="222222"/>
                </a:solidFill>
              </a:rPr>
              <a:t>LAND DOMAIN:</a:t>
            </a:r>
          </a:p>
          <a:p>
            <a:r>
              <a:rPr lang="en-US" sz="1200" dirty="0"/>
              <a:t>Example- Land Mass, Infantry, Logistic Supplies, Warfighter Support</a:t>
            </a:r>
            <a:endParaRPr lang="en-US" i="1" u="sng" dirty="0">
              <a:solidFill>
                <a:srgbClr val="222222"/>
              </a:solidFill>
            </a:endParaRPr>
          </a:p>
          <a:p>
            <a:pPr marL="257175" indent="-257175">
              <a:buFont typeface="Arial" panose="020B0604020202020204" pitchFamily="34" charset="0"/>
              <a:buChar char="•"/>
            </a:pPr>
            <a:endParaRPr lang="en-US" i="1" dirty="0"/>
          </a:p>
          <a:p>
            <a:r>
              <a:rPr lang="en-US" i="1" u="sng" dirty="0"/>
              <a:t>CYBERSPACE DOMAIN:</a:t>
            </a:r>
          </a:p>
          <a:p>
            <a:r>
              <a:rPr lang="en-US" sz="1200" dirty="0"/>
              <a:t>Example- Internet and Cell Phones  </a:t>
            </a:r>
            <a:endParaRPr lang="en-US" b="1" dirty="0"/>
          </a:p>
        </p:txBody>
      </p:sp>
    </p:spTree>
    <p:extLst>
      <p:ext uri="{BB962C8B-B14F-4D97-AF65-F5344CB8AC3E}">
        <p14:creationId xmlns:p14="http://schemas.microsoft.com/office/powerpoint/2010/main" val="323161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16617" y="6475714"/>
            <a:ext cx="427382" cy="365125"/>
          </a:xfrm>
        </p:spPr>
        <p:txBody>
          <a:bodyPr/>
          <a:lstStyle/>
          <a:p>
            <a:fld id="{A10425F9-E3D6-4775-B400-2557D74789E7}" type="slidenum">
              <a:rPr lang="en-US" smtClean="0"/>
              <a:t>22</a:t>
            </a:fld>
            <a:endParaRPr lang="en-US" dirty="0"/>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0" y="333967"/>
            <a:ext cx="9143999" cy="61049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Multi-domain Operations</a:t>
            </a:r>
          </a:p>
        </p:txBody>
      </p:sp>
      <p:sp>
        <p:nvSpPr>
          <p:cNvPr id="3" name="TextBox 2">
            <a:extLst>
              <a:ext uri="{FF2B5EF4-FFF2-40B4-BE49-F238E27FC236}">
                <a16:creationId xmlns:a16="http://schemas.microsoft.com/office/drawing/2014/main" id="{EB207404-BD6F-957B-4B2E-877D9D80492F}"/>
              </a:ext>
            </a:extLst>
          </p:cNvPr>
          <p:cNvSpPr txBox="1"/>
          <p:nvPr/>
        </p:nvSpPr>
        <p:spPr>
          <a:xfrm>
            <a:off x="927193" y="2197835"/>
            <a:ext cx="8123939" cy="3600986"/>
          </a:xfrm>
          <a:prstGeom prst="rect">
            <a:avLst/>
          </a:prstGeom>
          <a:noFill/>
        </p:spPr>
        <p:txBody>
          <a:bodyPr wrap="square">
            <a:spAutoFit/>
          </a:bodyPr>
          <a:lstStyle/>
          <a:p>
            <a:pPr algn="l"/>
            <a:r>
              <a:rPr lang="en-US" b="1" dirty="0">
                <a:latin typeface="Arial" panose="020B0604020202020204" pitchFamily="34" charset="0"/>
                <a:cs typeface="Arial" panose="020B0604020202020204" pitchFamily="34" charset="0"/>
              </a:rPr>
              <a:t>Physical Dimensions: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physical dimension </a:t>
            </a:r>
            <a:r>
              <a:rPr lang="en-US" dirty="0">
                <a:latin typeface="Arial" panose="020B0604020202020204" pitchFamily="34" charset="0"/>
                <a:cs typeface="Arial" panose="020B0604020202020204" pitchFamily="34" charset="0"/>
              </a:rPr>
              <a:t>is the material characteristics and capabilities, both natural and manufactured, within an operational environment.</a:t>
            </a: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Information Dimension: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information dimension </a:t>
            </a:r>
            <a:r>
              <a:rPr lang="en-US" dirty="0">
                <a:latin typeface="Arial" panose="020B0604020202020204" pitchFamily="34" charset="0"/>
                <a:cs typeface="Arial" panose="020B0604020202020204" pitchFamily="34" charset="0"/>
              </a:rPr>
              <a:t>is the content, data, and processes that individuals, groups, and information systems use to communicate.</a:t>
            </a: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Human Dimension: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human dimension </a:t>
            </a:r>
            <a:r>
              <a:rPr lang="en-US" dirty="0">
                <a:latin typeface="Arial" panose="020B0604020202020204" pitchFamily="34" charset="0"/>
                <a:cs typeface="Arial" panose="020B0604020202020204" pitchFamily="34" charset="0"/>
              </a:rPr>
              <a:t>encompasses people and the interaction between individuals and groups, how they understand information and events, make decisions, generate will, and act within an operational environment.</a:t>
            </a:r>
            <a:endParaRPr lang="en-US" b="1" dirty="0">
              <a:latin typeface="Arial" panose="020B0604020202020204" pitchFamily="34" charset="0"/>
              <a:cs typeface="Arial" panose="020B0604020202020204" pitchFamily="34" charset="0"/>
            </a:endParaRPr>
          </a:p>
          <a:p>
            <a:pPr algn="l"/>
            <a:endParaRPr lang="en-US" sz="1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BB67E4C-63A3-BAAD-D7DC-4FF3089B7771}"/>
              </a:ext>
            </a:extLst>
          </p:cNvPr>
          <p:cNvSpPr txBox="1"/>
          <p:nvPr/>
        </p:nvSpPr>
        <p:spPr>
          <a:xfrm>
            <a:off x="3722702" y="1345933"/>
            <a:ext cx="169859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DIMENSIONS</a:t>
            </a:r>
          </a:p>
        </p:txBody>
      </p:sp>
    </p:spTree>
    <p:extLst>
      <p:ext uri="{BB962C8B-B14F-4D97-AF65-F5344CB8AC3E}">
        <p14:creationId xmlns:p14="http://schemas.microsoft.com/office/powerpoint/2010/main" val="288064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26557" y="6475714"/>
            <a:ext cx="417442" cy="365125"/>
          </a:xfrm>
        </p:spPr>
        <p:txBody>
          <a:bodyPr/>
          <a:lstStyle/>
          <a:p>
            <a:fld id="{A10425F9-E3D6-4775-B400-2557D74789E7}" type="slidenum">
              <a:rPr lang="en-US" smtClean="0"/>
              <a:t>23</a:t>
            </a:fld>
            <a:endParaRPr lang="en-US" dirty="0"/>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0" y="328975"/>
            <a:ext cx="9143999" cy="58625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Principles of War</a:t>
            </a:r>
          </a:p>
        </p:txBody>
      </p:sp>
      <p:sp>
        <p:nvSpPr>
          <p:cNvPr id="3" name="TextBox 2">
            <a:extLst>
              <a:ext uri="{FF2B5EF4-FFF2-40B4-BE49-F238E27FC236}">
                <a16:creationId xmlns:a16="http://schemas.microsoft.com/office/drawing/2014/main" id="{EB207404-BD6F-957B-4B2E-877D9D80492F}"/>
              </a:ext>
            </a:extLst>
          </p:cNvPr>
          <p:cNvSpPr txBox="1"/>
          <p:nvPr/>
        </p:nvSpPr>
        <p:spPr>
          <a:xfrm>
            <a:off x="1363088" y="1740653"/>
            <a:ext cx="6417822" cy="715581"/>
          </a:xfrm>
          <a:prstGeom prst="rect">
            <a:avLst/>
          </a:prstGeom>
          <a:noFill/>
        </p:spPr>
        <p:txBody>
          <a:bodyPr wrap="square">
            <a:spAutoFit/>
          </a:bodyPr>
          <a:lstStyle/>
          <a:p>
            <a:pPr algn="l"/>
            <a:r>
              <a:rPr lang="en-US" sz="1350" i="1" dirty="0">
                <a:latin typeface="TimesNewRomanPS-ItalicMT"/>
              </a:rPr>
              <a:t>The art of war owns certain elements and fixed principles. We must acquire that theory,</a:t>
            </a:r>
          </a:p>
          <a:p>
            <a:pPr algn="l"/>
            <a:r>
              <a:rPr lang="en-US" sz="1350" i="1" dirty="0">
                <a:latin typeface="TimesNewRomanPS-ItalicMT"/>
              </a:rPr>
              <a:t>and lodge it in our heads—otherwise, we will never get very far.</a:t>
            </a:r>
          </a:p>
          <a:p>
            <a:pPr algn="l"/>
            <a:r>
              <a:rPr lang="en-US" sz="1350" dirty="0">
                <a:latin typeface="ArialMT"/>
              </a:rPr>
              <a:t>							Frederick the Great</a:t>
            </a: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B01DFF3-91DB-1B07-0AFD-1D29E2474AE6}"/>
              </a:ext>
            </a:extLst>
          </p:cNvPr>
          <p:cNvSpPr txBox="1"/>
          <p:nvPr/>
        </p:nvSpPr>
        <p:spPr>
          <a:xfrm>
            <a:off x="827969" y="2801877"/>
            <a:ext cx="8216804" cy="3693319"/>
          </a:xfrm>
          <a:prstGeom prst="rect">
            <a:avLst/>
          </a:prstGeom>
          <a:noFill/>
        </p:spPr>
        <p:txBody>
          <a:bodyPr wrap="square">
            <a:spAutoFit/>
          </a:bodyPr>
          <a:lstStyle/>
          <a:p>
            <a:pPr algn="l"/>
            <a:r>
              <a:rPr lang="en-US" dirty="0">
                <a:latin typeface="Arial" panose="020B0604020202020204" pitchFamily="34" charset="0"/>
                <a:cs typeface="Arial" panose="020B0604020202020204" pitchFamily="34" charset="0"/>
              </a:rPr>
              <a:t>The nine principles of war represent the most important physical, human, and information factors that affect the conduct of operations at the strategic, operational, and tactical levels.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The principles are not a checklist. While considered in all operations, they do not apply in the same way to every situation. Rather, they summarize characteristics of historically successful operations.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Applied to the study of past campaigns, major operations, battles, and engagements, the principles of war are powerful analysis tools.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Joint doctrine adds three principles of operations to the nine traditional principles.</a:t>
            </a:r>
          </a:p>
        </p:txBody>
      </p:sp>
    </p:spTree>
    <p:extLst>
      <p:ext uri="{BB962C8B-B14F-4D97-AF65-F5344CB8AC3E}">
        <p14:creationId xmlns:p14="http://schemas.microsoft.com/office/powerpoint/2010/main" val="172607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24</a:t>
            </a:fld>
            <a:endParaRPr lang="en-US"/>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1" y="318223"/>
            <a:ext cx="9143999" cy="56636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Principles of War</a:t>
            </a:r>
          </a:p>
        </p:txBody>
      </p:sp>
      <p:sp>
        <p:nvSpPr>
          <p:cNvPr id="3" name="TextBox 2">
            <a:extLst>
              <a:ext uri="{FF2B5EF4-FFF2-40B4-BE49-F238E27FC236}">
                <a16:creationId xmlns:a16="http://schemas.microsoft.com/office/drawing/2014/main" id="{EB207404-BD6F-957B-4B2E-877D9D80492F}"/>
              </a:ext>
            </a:extLst>
          </p:cNvPr>
          <p:cNvSpPr txBox="1"/>
          <p:nvPr/>
        </p:nvSpPr>
        <p:spPr>
          <a:xfrm>
            <a:off x="927195" y="1778111"/>
            <a:ext cx="8216805" cy="4616648"/>
          </a:xfrm>
          <a:prstGeom prst="rect">
            <a:avLst/>
          </a:prstGeom>
          <a:noFill/>
        </p:spPr>
        <p:txBody>
          <a:bodyPr wrap="square">
            <a:spAutoFit/>
          </a:bodyPr>
          <a:lstStyle/>
          <a:p>
            <a:pPr algn="l"/>
            <a:r>
              <a:rPr lang="en-US" sz="1400" b="1" dirty="0">
                <a:latin typeface="Arial" panose="020B0604020202020204" pitchFamily="34" charset="0"/>
                <a:cs typeface="Arial" panose="020B0604020202020204" pitchFamily="34" charset="0"/>
              </a:rPr>
              <a:t>Maneuver</a:t>
            </a:r>
            <a:r>
              <a:rPr lang="en-US" sz="1400" dirty="0">
                <a:latin typeface="Arial" panose="020B0604020202020204" pitchFamily="34" charset="0"/>
                <a:cs typeface="Arial" panose="020B0604020202020204" pitchFamily="34" charset="0"/>
              </a:rPr>
              <a:t>: Place the enemy in a position of disadvantage through the flexible application of combat power.</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Objective</a:t>
            </a:r>
            <a:r>
              <a:rPr lang="en-US" sz="1400" dirty="0">
                <a:latin typeface="Arial" panose="020B0604020202020204" pitchFamily="34" charset="0"/>
                <a:cs typeface="Arial" panose="020B0604020202020204" pitchFamily="34" charset="0"/>
              </a:rPr>
              <a:t>: Directs every military operation toward a clearly defined, decisive, and attainable goal.</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Offensive</a:t>
            </a:r>
            <a:r>
              <a:rPr lang="en-US" sz="1400" dirty="0">
                <a:latin typeface="Arial" panose="020B0604020202020204" pitchFamily="34" charset="0"/>
                <a:cs typeface="Arial" panose="020B0604020202020204" pitchFamily="34" charset="0"/>
              </a:rPr>
              <a:t>: Seize, retain, and exploit the initiative.</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Surprise</a:t>
            </a:r>
            <a:r>
              <a:rPr lang="en-US" sz="1400" dirty="0">
                <a:latin typeface="Arial" panose="020B0604020202020204" pitchFamily="34" charset="0"/>
                <a:cs typeface="Arial" panose="020B0604020202020204" pitchFamily="34" charset="0"/>
              </a:rPr>
              <a:t>: Strike at a time and place or in a manner for which the enemy is unprepared.</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Economy of force</a:t>
            </a:r>
            <a:r>
              <a:rPr lang="en-US" sz="1400" dirty="0">
                <a:latin typeface="Arial" panose="020B0604020202020204" pitchFamily="34" charset="0"/>
                <a:cs typeface="Arial" panose="020B0604020202020204" pitchFamily="34" charset="0"/>
              </a:rPr>
              <a:t>: Expend minimum-essential combat power on secondary efforts to allocate the </a:t>
            </a:r>
          </a:p>
          <a:p>
            <a:pPr algn="l"/>
            <a:r>
              <a:rPr lang="en-US" sz="1400" dirty="0">
                <a:latin typeface="Arial" panose="020B0604020202020204" pitchFamily="34" charset="0"/>
                <a:cs typeface="Arial" panose="020B0604020202020204" pitchFamily="34" charset="0"/>
              </a:rPr>
              <a:t>maximum possible combat power on the main effort.</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Mass</a:t>
            </a:r>
            <a:r>
              <a:rPr lang="en-US" sz="1400" dirty="0">
                <a:latin typeface="Arial" panose="020B0604020202020204" pitchFamily="34" charset="0"/>
                <a:cs typeface="Arial" panose="020B0604020202020204" pitchFamily="34" charset="0"/>
              </a:rPr>
              <a:t>: Concentrate the effects of combat power at the most advantageous place and time to produce decisive results.</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Unity of command</a:t>
            </a:r>
            <a:r>
              <a:rPr lang="en-US" sz="1400" dirty="0">
                <a:latin typeface="Arial" panose="020B0604020202020204" pitchFamily="34" charset="0"/>
                <a:cs typeface="Arial" panose="020B0604020202020204" pitchFamily="34" charset="0"/>
              </a:rPr>
              <a:t>: Ensure unity of effort under one responsible commander for every objective.</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Security</a:t>
            </a:r>
            <a:r>
              <a:rPr lang="en-US" sz="1400" dirty="0">
                <a:latin typeface="Arial" panose="020B0604020202020204" pitchFamily="34" charset="0"/>
                <a:cs typeface="Arial" panose="020B0604020202020204" pitchFamily="34" charset="0"/>
              </a:rPr>
              <a:t>: Prevent the enemy from achieving surprise or acquiring unexpected advantage.</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Simplicity</a:t>
            </a:r>
            <a:r>
              <a:rPr lang="en-US" sz="1400" dirty="0">
                <a:latin typeface="Arial" panose="020B0604020202020204" pitchFamily="34" charset="0"/>
                <a:cs typeface="Arial" panose="020B0604020202020204" pitchFamily="34" charset="0"/>
              </a:rPr>
              <a:t>: Increase the probability that plans can be executed as intended by preparing clear, uncomplicated plans and orders.</a:t>
            </a:r>
          </a:p>
        </p:txBody>
      </p:sp>
    </p:spTree>
    <p:extLst>
      <p:ext uri="{BB962C8B-B14F-4D97-AF65-F5344CB8AC3E}">
        <p14:creationId xmlns:p14="http://schemas.microsoft.com/office/powerpoint/2010/main" val="146798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25</a:t>
            </a:fld>
            <a:endParaRPr lang="en-US"/>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1" y="340637"/>
            <a:ext cx="9143999" cy="57629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Tenets of Operations</a:t>
            </a:r>
          </a:p>
        </p:txBody>
      </p:sp>
      <p:sp>
        <p:nvSpPr>
          <p:cNvPr id="3" name="TextBox 2">
            <a:extLst>
              <a:ext uri="{FF2B5EF4-FFF2-40B4-BE49-F238E27FC236}">
                <a16:creationId xmlns:a16="http://schemas.microsoft.com/office/drawing/2014/main" id="{EB207404-BD6F-957B-4B2E-877D9D80492F}"/>
              </a:ext>
            </a:extLst>
          </p:cNvPr>
          <p:cNvSpPr txBox="1"/>
          <p:nvPr/>
        </p:nvSpPr>
        <p:spPr>
          <a:xfrm>
            <a:off x="927193" y="2125980"/>
            <a:ext cx="8216805" cy="3462486"/>
          </a:xfrm>
          <a:prstGeom prst="rect">
            <a:avLst/>
          </a:prstGeom>
          <a:noFill/>
        </p:spPr>
        <p:txBody>
          <a:bodyPr wrap="square">
            <a:spAutoFit/>
          </a:bodyPr>
          <a:lstStyle/>
          <a:p>
            <a:pPr algn="l"/>
            <a:r>
              <a:rPr lang="en-US" b="1" dirty="0">
                <a:latin typeface="Arial" panose="020B0604020202020204" pitchFamily="34" charset="0"/>
                <a:cs typeface="Arial" panose="020B0604020202020204" pitchFamily="34" charset="0"/>
              </a:rPr>
              <a:t>Agility: </a:t>
            </a:r>
            <a:r>
              <a:rPr lang="en-US" sz="1350" b="1" i="1" dirty="0">
                <a:latin typeface="Arial" panose="020B0604020202020204" pitchFamily="34" charset="0"/>
                <a:cs typeface="Arial" panose="020B0604020202020204" pitchFamily="34" charset="0"/>
              </a:rPr>
              <a:t>Agility </a:t>
            </a:r>
            <a:r>
              <a:rPr lang="en-US" sz="1350" b="1" dirty="0">
                <a:latin typeface="Arial" panose="020B0604020202020204" pitchFamily="34" charset="0"/>
                <a:cs typeface="Arial" panose="020B0604020202020204" pitchFamily="34" charset="0"/>
              </a:rPr>
              <a:t>is the ability to move forces and adjust their dispositions and activities more rapidly than the enemy.</a:t>
            </a:r>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Convergence: </a:t>
            </a:r>
            <a:r>
              <a:rPr lang="en-US" sz="1350" b="1" i="1" dirty="0">
                <a:latin typeface="Arial" panose="020B0604020202020204" pitchFamily="34" charset="0"/>
                <a:cs typeface="Arial" panose="020B0604020202020204" pitchFamily="34" charset="0"/>
              </a:rPr>
              <a:t>Convergence </a:t>
            </a:r>
            <a:r>
              <a:rPr lang="en-US" sz="1350" b="1" dirty="0">
                <a:latin typeface="Arial" panose="020B0604020202020204" pitchFamily="34" charset="0"/>
                <a:cs typeface="Arial" panose="020B0604020202020204" pitchFamily="34" charset="0"/>
              </a:rPr>
              <a:t>is an outcome created by the concerted employment of capabilities from multiple domains and echelons against combinations of decisive points in any domain to create effects against a system, formation, decision maker, or in a specific geographic area.</a:t>
            </a: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Endurance: </a:t>
            </a:r>
            <a:r>
              <a:rPr lang="en-US" sz="1350" b="1" i="1" dirty="0">
                <a:latin typeface="Arial" panose="020B0604020202020204" pitchFamily="34" charset="0"/>
                <a:cs typeface="Arial" panose="020B0604020202020204" pitchFamily="34" charset="0"/>
              </a:rPr>
              <a:t>Endurance </a:t>
            </a:r>
            <a:r>
              <a:rPr lang="en-US" sz="1350" b="1" dirty="0">
                <a:latin typeface="Arial" panose="020B0604020202020204" pitchFamily="34" charset="0"/>
                <a:cs typeface="Arial" panose="020B0604020202020204" pitchFamily="34" charset="0"/>
              </a:rPr>
              <a:t>is the ability to persevere over time throughout the depth of an operational environment.</a:t>
            </a: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Depth: </a:t>
            </a:r>
            <a:r>
              <a:rPr lang="en-US" sz="1350" b="1" i="1" dirty="0">
                <a:latin typeface="Arial" panose="020B0604020202020204" pitchFamily="34" charset="0"/>
                <a:cs typeface="Arial" panose="020B0604020202020204" pitchFamily="34" charset="0"/>
              </a:rPr>
              <a:t>Depth </a:t>
            </a:r>
            <a:r>
              <a:rPr lang="en-US" sz="1350" b="1" dirty="0">
                <a:latin typeface="Arial" panose="020B0604020202020204" pitchFamily="34" charset="0"/>
                <a:cs typeface="Arial" panose="020B0604020202020204" pitchFamily="34" charset="0"/>
              </a:rPr>
              <a:t>is the extension of operations in time, space, or purpose to achieve definitive results (ADP 3-0).</a:t>
            </a:r>
          </a:p>
          <a:p>
            <a:pPr algn="l"/>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76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26</a:t>
            </a:fld>
            <a:endParaRPr lang="en-US"/>
          </a:p>
        </p:txBody>
      </p:sp>
      <p:sp>
        <p:nvSpPr>
          <p:cNvPr id="9" name="Title 1">
            <a:extLst>
              <a:ext uri="{FF2B5EF4-FFF2-40B4-BE49-F238E27FC236}">
                <a16:creationId xmlns:a16="http://schemas.microsoft.com/office/drawing/2014/main" id="{5382EE00-39BF-656D-68BC-B6511D3CE3D6}"/>
              </a:ext>
            </a:extLst>
          </p:cNvPr>
          <p:cNvSpPr txBox="1">
            <a:spLocks/>
          </p:cNvSpPr>
          <p:nvPr/>
        </p:nvSpPr>
        <p:spPr>
          <a:xfrm>
            <a:off x="-5" y="348040"/>
            <a:ext cx="9143999" cy="55399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Imperatives of Operations</a:t>
            </a:r>
          </a:p>
        </p:txBody>
      </p:sp>
      <p:sp>
        <p:nvSpPr>
          <p:cNvPr id="3" name="TextBox 2">
            <a:extLst>
              <a:ext uri="{FF2B5EF4-FFF2-40B4-BE49-F238E27FC236}">
                <a16:creationId xmlns:a16="http://schemas.microsoft.com/office/drawing/2014/main" id="{EB207404-BD6F-957B-4B2E-877D9D80492F}"/>
              </a:ext>
            </a:extLst>
          </p:cNvPr>
          <p:cNvSpPr txBox="1"/>
          <p:nvPr/>
        </p:nvSpPr>
        <p:spPr>
          <a:xfrm>
            <a:off x="927193" y="2125980"/>
            <a:ext cx="8216805" cy="553998"/>
          </a:xfrm>
          <a:prstGeom prst="rect">
            <a:avLst/>
          </a:prstGeom>
          <a:noFill/>
        </p:spPr>
        <p:txBody>
          <a:bodyPr wrap="square">
            <a:spAutoFit/>
          </a:bodyPr>
          <a:lstStyle/>
          <a:p>
            <a:pPr algn="l"/>
            <a:endParaRPr lang="en-US" b="1" dirty="0">
              <a:latin typeface="Arial" panose="020B0604020202020204" pitchFamily="34" charset="0"/>
              <a:cs typeface="Arial" panose="020B0604020202020204" pitchFamily="34" charset="0"/>
            </a:endParaRPr>
          </a:p>
          <a:p>
            <a:pPr algn="l"/>
            <a:endParaRPr lang="en-US" sz="1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F9B1FB8-2DAF-09E3-8AC6-213FFBB45806}"/>
              </a:ext>
            </a:extLst>
          </p:cNvPr>
          <p:cNvSpPr txBox="1"/>
          <p:nvPr/>
        </p:nvSpPr>
        <p:spPr>
          <a:xfrm>
            <a:off x="917250" y="1672940"/>
            <a:ext cx="8216805" cy="4031873"/>
          </a:xfrm>
          <a:prstGeom prst="rect">
            <a:avLst/>
          </a:prstGeom>
          <a:noFill/>
        </p:spPr>
        <p:txBody>
          <a:bodyPr wrap="square">
            <a:spAutoFit/>
          </a:bodyPr>
          <a:lstStyle/>
          <a:p>
            <a:pPr algn="l"/>
            <a:r>
              <a:rPr lang="en-US" sz="1600" b="1" u="sng" dirty="0">
                <a:latin typeface="Arial" panose="020B0604020202020204" pitchFamily="34" charset="0"/>
                <a:cs typeface="Arial" panose="020B0604020202020204" pitchFamily="34" charset="0"/>
              </a:rPr>
              <a:t>Imperatives</a:t>
            </a:r>
            <a:r>
              <a:rPr lang="en-US" sz="1600" dirty="0">
                <a:latin typeface="Arial" panose="020B0604020202020204" pitchFamily="34" charset="0"/>
                <a:cs typeface="Arial" panose="020B0604020202020204" pitchFamily="34" charset="0"/>
              </a:rPr>
              <a:t> are actions Army forces </a:t>
            </a:r>
            <a:r>
              <a:rPr lang="en-US" sz="1600" u="sng" dirty="0">
                <a:latin typeface="Arial" panose="020B0604020202020204" pitchFamily="34" charset="0"/>
                <a:cs typeface="Arial" panose="020B0604020202020204" pitchFamily="34" charset="0"/>
              </a:rPr>
              <a:t>must</a:t>
            </a:r>
            <a:r>
              <a:rPr lang="en-US" sz="1600" dirty="0">
                <a:latin typeface="Arial" panose="020B0604020202020204" pitchFamily="34" charset="0"/>
                <a:cs typeface="Arial" panose="020B0604020202020204" pitchFamily="34" charset="0"/>
              </a:rPr>
              <a:t> take to defeat enemy forces and achieve objectives at acceptable cost. They are informed by the operational environment and the characteristics of the most capable threats Army forces can encounter. </a:t>
            </a:r>
          </a:p>
          <a:p>
            <a:pPr algn="l"/>
            <a:endParaRPr lang="en-US" sz="160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Imperatives include—</a:t>
            </a:r>
          </a:p>
          <a:p>
            <a:pPr algn="l"/>
            <a:endParaRPr lang="en-US" sz="160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See yourself, see the enemy, and </a:t>
            </a:r>
            <a:r>
              <a:rPr lang="en-US" sz="1600" b="1" dirty="0">
                <a:latin typeface="Arial" panose="020B0604020202020204" pitchFamily="34" charset="0"/>
                <a:cs typeface="Arial" panose="020B0604020202020204" pitchFamily="34" charset="0"/>
              </a:rPr>
              <a:t>understand</a:t>
            </a:r>
            <a:r>
              <a:rPr lang="en-US" sz="1600" dirty="0">
                <a:latin typeface="Arial" panose="020B0604020202020204" pitchFamily="34" charset="0"/>
                <a:cs typeface="Arial" panose="020B0604020202020204" pitchFamily="34" charset="0"/>
              </a:rPr>
              <a:t> the operational environment.</a:t>
            </a:r>
          </a:p>
          <a:p>
            <a:pPr algn="l"/>
            <a:r>
              <a:rPr lang="en-US" sz="1600" dirty="0">
                <a:latin typeface="Arial" panose="020B0604020202020204" pitchFamily="34" charset="0"/>
                <a:cs typeface="Arial" panose="020B0604020202020204" pitchFamily="34" charset="0"/>
              </a:rPr>
              <a:t>Account for being under </a:t>
            </a:r>
            <a:r>
              <a:rPr lang="en-US" sz="1600" b="1" dirty="0">
                <a:latin typeface="Arial" panose="020B0604020202020204" pitchFamily="34" charset="0"/>
                <a:cs typeface="Arial" panose="020B0604020202020204" pitchFamily="34" charset="0"/>
              </a:rPr>
              <a:t>constant observation </a:t>
            </a:r>
            <a:r>
              <a:rPr lang="en-US" sz="1600" dirty="0">
                <a:latin typeface="Arial" panose="020B0604020202020204" pitchFamily="34" charset="0"/>
                <a:cs typeface="Arial" panose="020B0604020202020204" pitchFamily="34" charset="0"/>
              </a:rPr>
              <a:t>and all forms of enemy contact.</a:t>
            </a:r>
          </a:p>
          <a:p>
            <a:pPr algn="l"/>
            <a:r>
              <a:rPr lang="en-US" sz="1600" dirty="0">
                <a:latin typeface="Arial" panose="020B0604020202020204" pitchFamily="34" charset="0"/>
                <a:cs typeface="Arial" panose="020B0604020202020204" pitchFamily="34" charset="0"/>
              </a:rPr>
              <a:t>Create and exploit relative physical, information, and human advantages in pursuit of </a:t>
            </a:r>
            <a:r>
              <a:rPr lang="en-US" sz="1600" b="1" dirty="0">
                <a:latin typeface="Arial" panose="020B0604020202020204" pitchFamily="34" charset="0"/>
                <a:cs typeface="Arial" panose="020B0604020202020204" pitchFamily="34" charset="0"/>
              </a:rPr>
              <a:t>decision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dominance</a:t>
            </a:r>
            <a:r>
              <a:rPr lang="en-US" sz="1600" dirty="0">
                <a:latin typeface="Arial" panose="020B0604020202020204" pitchFamily="34" charset="0"/>
                <a:cs typeface="Arial" panose="020B0604020202020204" pitchFamily="34" charset="0"/>
              </a:rPr>
              <a:t>.</a:t>
            </a:r>
          </a:p>
          <a:p>
            <a:pPr algn="l"/>
            <a:r>
              <a:rPr lang="en-US" sz="1600" dirty="0">
                <a:latin typeface="Arial" panose="020B0604020202020204" pitchFamily="34" charset="0"/>
                <a:cs typeface="Arial" panose="020B0604020202020204" pitchFamily="34" charset="0"/>
              </a:rPr>
              <a:t>Make initial contact with the </a:t>
            </a:r>
            <a:r>
              <a:rPr lang="en-US" sz="1600" b="1" dirty="0">
                <a:latin typeface="Arial" panose="020B0604020202020204" pitchFamily="34" charset="0"/>
                <a:cs typeface="Arial" panose="020B0604020202020204" pitchFamily="34" charset="0"/>
              </a:rPr>
              <a:t>smallest element possible</a:t>
            </a:r>
            <a:r>
              <a:rPr lang="en-US" sz="1600" dirty="0">
                <a:latin typeface="Arial" panose="020B0604020202020204" pitchFamily="34" charset="0"/>
                <a:cs typeface="Arial" panose="020B0604020202020204" pitchFamily="34" charset="0"/>
              </a:rPr>
              <a:t>.</a:t>
            </a:r>
          </a:p>
          <a:p>
            <a:pPr algn="l"/>
            <a:r>
              <a:rPr lang="en-US" sz="1600" dirty="0">
                <a:latin typeface="Arial" panose="020B0604020202020204" pitchFamily="34" charset="0"/>
                <a:cs typeface="Arial" panose="020B0604020202020204" pitchFamily="34" charset="0"/>
              </a:rPr>
              <a:t>Impose </a:t>
            </a:r>
            <a:r>
              <a:rPr lang="en-US" sz="1600" b="1" dirty="0">
                <a:latin typeface="Arial" panose="020B0604020202020204" pitchFamily="34" charset="0"/>
                <a:cs typeface="Arial" panose="020B0604020202020204" pitchFamily="34" charset="0"/>
              </a:rPr>
              <a:t>multiple dilemmas </a:t>
            </a:r>
            <a:r>
              <a:rPr lang="en-US" sz="1600" dirty="0">
                <a:latin typeface="Arial" panose="020B0604020202020204" pitchFamily="34" charset="0"/>
                <a:cs typeface="Arial" panose="020B0604020202020204" pitchFamily="34" charset="0"/>
              </a:rPr>
              <a:t>on the enemy.</a:t>
            </a:r>
          </a:p>
          <a:p>
            <a:pPr algn="l"/>
            <a:r>
              <a:rPr lang="en-US" sz="1600" dirty="0">
                <a:latin typeface="Arial" panose="020B0604020202020204" pitchFamily="34" charset="0"/>
                <a:cs typeface="Arial" panose="020B0604020202020204" pitchFamily="34" charset="0"/>
              </a:rPr>
              <a:t>Anticipate, plan, and execute </a:t>
            </a:r>
            <a:r>
              <a:rPr lang="en-US" sz="1600" b="1" dirty="0">
                <a:latin typeface="Arial" panose="020B0604020202020204" pitchFamily="34" charset="0"/>
                <a:cs typeface="Arial" panose="020B0604020202020204" pitchFamily="34" charset="0"/>
              </a:rPr>
              <a:t>transitions</a:t>
            </a:r>
            <a:r>
              <a:rPr lang="en-US" sz="1600" dirty="0">
                <a:latin typeface="Arial" panose="020B0604020202020204" pitchFamily="34" charset="0"/>
                <a:cs typeface="Arial" panose="020B0604020202020204" pitchFamily="34" charset="0"/>
              </a:rPr>
              <a:t>.</a:t>
            </a:r>
          </a:p>
          <a:p>
            <a:pPr algn="l"/>
            <a:r>
              <a:rPr lang="en-US" sz="1600" dirty="0">
                <a:latin typeface="Arial" panose="020B0604020202020204" pitchFamily="34" charset="0"/>
                <a:cs typeface="Arial" panose="020B0604020202020204" pitchFamily="34" charset="0"/>
              </a:rPr>
              <a:t>Designate, weight, and sustain the </a:t>
            </a:r>
            <a:r>
              <a:rPr lang="en-US" sz="1600" b="1" dirty="0">
                <a:latin typeface="Arial" panose="020B0604020202020204" pitchFamily="34" charset="0"/>
                <a:cs typeface="Arial" panose="020B0604020202020204" pitchFamily="34" charset="0"/>
              </a:rPr>
              <a:t>main effort</a:t>
            </a:r>
            <a:r>
              <a:rPr lang="en-US" sz="1600" dirty="0">
                <a:latin typeface="Arial" panose="020B0604020202020204" pitchFamily="34" charset="0"/>
                <a:cs typeface="Arial" panose="020B0604020202020204" pitchFamily="34" charset="0"/>
              </a:rPr>
              <a:t>.</a:t>
            </a:r>
          </a:p>
          <a:p>
            <a:pPr algn="l"/>
            <a:r>
              <a:rPr lang="en-US" sz="1600" b="1" dirty="0">
                <a:latin typeface="Arial" panose="020B0604020202020204" pitchFamily="34" charset="0"/>
                <a:cs typeface="Arial" panose="020B0604020202020204" pitchFamily="34" charset="0"/>
              </a:rPr>
              <a:t>Consolidate gains </a:t>
            </a:r>
            <a:r>
              <a:rPr lang="en-US" sz="1600" dirty="0">
                <a:latin typeface="Arial" panose="020B0604020202020204" pitchFamily="34" charset="0"/>
                <a:cs typeface="Arial" panose="020B0604020202020204" pitchFamily="34" charset="0"/>
              </a:rPr>
              <a:t>continuously.</a:t>
            </a:r>
          </a:p>
          <a:p>
            <a:pPr algn="l"/>
            <a:r>
              <a:rPr lang="en-US" sz="1600" dirty="0">
                <a:latin typeface="Arial" panose="020B0604020202020204" pitchFamily="34" charset="0"/>
                <a:cs typeface="Arial" panose="020B0604020202020204" pitchFamily="34" charset="0"/>
              </a:rPr>
              <a:t>Understand and manage the </a:t>
            </a:r>
            <a:r>
              <a:rPr lang="en-US" sz="1600" b="1" dirty="0">
                <a:latin typeface="Arial" panose="020B0604020202020204" pitchFamily="34" charset="0"/>
                <a:cs typeface="Arial" panose="020B0604020202020204" pitchFamily="34" charset="0"/>
              </a:rPr>
              <a:t>effects of operations </a:t>
            </a:r>
            <a:r>
              <a:rPr lang="en-US" sz="1600" dirty="0">
                <a:latin typeface="Arial" panose="020B0604020202020204" pitchFamily="34" charset="0"/>
                <a:cs typeface="Arial" panose="020B0604020202020204" pitchFamily="34" charset="0"/>
              </a:rPr>
              <a:t>on units and Soldiers.</a:t>
            </a:r>
          </a:p>
        </p:txBody>
      </p:sp>
    </p:spTree>
    <p:extLst>
      <p:ext uri="{BB962C8B-B14F-4D97-AF65-F5344CB8AC3E}">
        <p14:creationId xmlns:p14="http://schemas.microsoft.com/office/powerpoint/2010/main" val="3742443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27</a:t>
            </a:fld>
            <a:endParaRPr lang="en-US"/>
          </a:p>
        </p:txBody>
      </p:sp>
      <p:sp>
        <p:nvSpPr>
          <p:cNvPr id="9" name="Title 1">
            <a:extLst>
              <a:ext uri="{FF2B5EF4-FFF2-40B4-BE49-F238E27FC236}">
                <a16:creationId xmlns:a16="http://schemas.microsoft.com/office/drawing/2014/main" id="{D9BE7797-887A-D94B-159A-91490C0BAF7A}"/>
              </a:ext>
            </a:extLst>
          </p:cNvPr>
          <p:cNvSpPr txBox="1">
            <a:spLocks/>
          </p:cNvSpPr>
          <p:nvPr/>
        </p:nvSpPr>
        <p:spPr>
          <a:xfrm>
            <a:off x="0" y="327897"/>
            <a:ext cx="9143998" cy="5865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Unified Land Operations</a:t>
            </a:r>
          </a:p>
        </p:txBody>
      </p:sp>
      <p:sp>
        <p:nvSpPr>
          <p:cNvPr id="13" name="Content Placeholder 4">
            <a:extLst>
              <a:ext uri="{FF2B5EF4-FFF2-40B4-BE49-F238E27FC236}">
                <a16:creationId xmlns:a16="http://schemas.microsoft.com/office/drawing/2014/main" id="{DFB8D4C9-8D53-07CB-F574-32EF9D987369}"/>
              </a:ext>
            </a:extLst>
          </p:cNvPr>
          <p:cNvSpPr txBox="1">
            <a:spLocks/>
          </p:cNvSpPr>
          <p:nvPr/>
        </p:nvSpPr>
        <p:spPr>
          <a:xfrm>
            <a:off x="927193" y="2162604"/>
            <a:ext cx="8216805" cy="3362459"/>
          </a:xfrm>
          <a:prstGeom prst="rect">
            <a:avLst/>
          </a:prstGeom>
          <a:noFill/>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dirty="0">
                <a:latin typeface="Arial" panose="020B0604020202020204" pitchFamily="34" charset="0"/>
                <a:cs typeface="Arial" panose="020B0604020202020204" pitchFamily="34" charset="0"/>
              </a:rPr>
              <a:t>The central idea of Unified Land Operations is how the Army seizes, retains, and exploits the initiative to gain and maintain a position of relative advantage, and create conditions favorable for conflict resolution.</a:t>
            </a:r>
          </a:p>
          <a:p>
            <a:endParaRPr lang="en-US" sz="2100" dirty="0">
              <a:latin typeface="Arial" panose="020B0604020202020204" pitchFamily="34" charset="0"/>
              <a:cs typeface="Arial" panose="020B0604020202020204" pitchFamily="34" charset="0"/>
            </a:endParaRPr>
          </a:p>
          <a:p>
            <a:pPr algn="l"/>
            <a:r>
              <a:rPr lang="en-US" sz="2100" dirty="0">
                <a:latin typeface="Arial" panose="020B0604020202020204" pitchFamily="34" charset="0"/>
                <a:cs typeface="Arial" panose="020B0604020202020204" pitchFamily="34" charset="0"/>
              </a:rPr>
              <a:t>The simultaneous execution of offense, defense, stability, and defense support of civil authorities across multiple domains to shape operational environments, prevent conflict, prevail in large-scale ground combat, and consolidate gains as part of unified action.</a:t>
            </a:r>
          </a:p>
          <a:p>
            <a:r>
              <a:rPr lang="en-US" sz="2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5889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28</a:t>
            </a:fld>
            <a:endParaRPr lang="en-US"/>
          </a:p>
        </p:txBody>
      </p:sp>
      <p:sp>
        <p:nvSpPr>
          <p:cNvPr id="9" name="Title 1">
            <a:extLst>
              <a:ext uri="{FF2B5EF4-FFF2-40B4-BE49-F238E27FC236}">
                <a16:creationId xmlns:a16="http://schemas.microsoft.com/office/drawing/2014/main" id="{0016A7A2-F86E-FA3D-26B7-BCD9318AF127}"/>
              </a:ext>
            </a:extLst>
          </p:cNvPr>
          <p:cNvSpPr txBox="1">
            <a:spLocks/>
          </p:cNvSpPr>
          <p:nvPr/>
        </p:nvSpPr>
        <p:spPr>
          <a:xfrm>
            <a:off x="0" y="302774"/>
            <a:ext cx="9143999" cy="54205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ULO Goal</a:t>
            </a:r>
          </a:p>
        </p:txBody>
      </p:sp>
      <p:sp>
        <p:nvSpPr>
          <p:cNvPr id="13" name="Content Placeholder 4">
            <a:extLst>
              <a:ext uri="{FF2B5EF4-FFF2-40B4-BE49-F238E27FC236}">
                <a16:creationId xmlns:a16="http://schemas.microsoft.com/office/drawing/2014/main" id="{599376A2-6457-DA2D-C50C-A71F9169DB2C}"/>
              </a:ext>
            </a:extLst>
          </p:cNvPr>
          <p:cNvSpPr txBox="1">
            <a:spLocks/>
          </p:cNvSpPr>
          <p:nvPr/>
        </p:nvSpPr>
        <p:spPr>
          <a:xfrm>
            <a:off x="1507370" y="2958103"/>
            <a:ext cx="6858000" cy="941796"/>
          </a:xfrm>
          <a:prstGeom prst="rect">
            <a:avLst/>
          </a:prstGeom>
          <a:noFill/>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latin typeface="Arial" panose="020B0604020202020204" pitchFamily="34" charset="0"/>
                <a:cs typeface="Arial" panose="020B0604020202020204" pitchFamily="34" charset="0"/>
              </a:rPr>
              <a:t>   Establish conditions that achieve the Joint Force Commanders end state by applying land power as part of a unified action to defeat the enemy.</a:t>
            </a:r>
          </a:p>
        </p:txBody>
      </p:sp>
    </p:spTree>
    <p:extLst>
      <p:ext uri="{BB962C8B-B14F-4D97-AF65-F5344CB8AC3E}">
        <p14:creationId xmlns:p14="http://schemas.microsoft.com/office/powerpoint/2010/main" val="260125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29</a:t>
            </a:fld>
            <a:endParaRPr lang="en-US"/>
          </a:p>
        </p:txBody>
      </p:sp>
      <p:sp>
        <p:nvSpPr>
          <p:cNvPr id="9" name="Title 1">
            <a:extLst>
              <a:ext uri="{FF2B5EF4-FFF2-40B4-BE49-F238E27FC236}">
                <a16:creationId xmlns:a16="http://schemas.microsoft.com/office/drawing/2014/main" id="{F0D34847-A64C-5279-4A8B-36CD3AB7F2BF}"/>
              </a:ext>
            </a:extLst>
          </p:cNvPr>
          <p:cNvSpPr txBox="1">
            <a:spLocks/>
          </p:cNvSpPr>
          <p:nvPr/>
        </p:nvSpPr>
        <p:spPr>
          <a:xfrm>
            <a:off x="0" y="305770"/>
            <a:ext cx="9144000" cy="60863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Foundation of ULO</a:t>
            </a:r>
          </a:p>
        </p:txBody>
      </p:sp>
      <p:sp>
        <p:nvSpPr>
          <p:cNvPr id="13" name="TextBox 2">
            <a:extLst>
              <a:ext uri="{FF2B5EF4-FFF2-40B4-BE49-F238E27FC236}">
                <a16:creationId xmlns:a16="http://schemas.microsoft.com/office/drawing/2014/main" id="{CC4D1466-407C-F4F7-AD54-D3B085EDB8A7}"/>
              </a:ext>
            </a:extLst>
          </p:cNvPr>
          <p:cNvSpPr txBox="1">
            <a:spLocks noChangeArrowheads="1"/>
          </p:cNvSpPr>
          <p:nvPr/>
        </p:nvSpPr>
        <p:spPr bwMode="auto">
          <a:xfrm>
            <a:off x="1143000" y="2324968"/>
            <a:ext cx="6858000" cy="3165482"/>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latin typeface="Arial" panose="020B0604020202020204" pitchFamily="34" charset="0"/>
                <a:cs typeface="Arial" panose="020B0604020202020204" pitchFamily="34" charset="0"/>
              </a:rPr>
              <a:t>executed through </a:t>
            </a:r>
            <a:r>
              <a:rPr lang="en-US" sz="2100" b="1" dirty="0">
                <a:latin typeface="Arial" panose="020B0604020202020204" pitchFamily="34" charset="0"/>
                <a:cs typeface="Arial" panose="020B0604020202020204" pitchFamily="34" charset="0"/>
              </a:rPr>
              <a:t>Decisive Action</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by means of  </a:t>
            </a:r>
            <a:r>
              <a:rPr lang="en-US" sz="2100" b="1" dirty="0">
                <a:latin typeface="Arial" panose="020B0604020202020204" pitchFamily="34" charset="0"/>
                <a:cs typeface="Arial" panose="020B0604020202020204" pitchFamily="34" charset="0"/>
              </a:rPr>
              <a:t>Army Core Competencies</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guided by </a:t>
            </a:r>
            <a:r>
              <a:rPr lang="en-US" sz="2100" b="1" dirty="0">
                <a:latin typeface="Arial" panose="020B0604020202020204" pitchFamily="34" charset="0"/>
                <a:cs typeface="Arial" panose="020B0604020202020204" pitchFamily="34" charset="0"/>
              </a:rPr>
              <a:t>Mission Command</a:t>
            </a:r>
          </a:p>
          <a:p>
            <a:endParaRPr lang="en-US" sz="2100" b="1" dirty="0">
              <a:latin typeface="Arial" panose="020B0604020202020204" pitchFamily="34" charset="0"/>
              <a:cs typeface="Arial" panose="020B0604020202020204" pitchFamily="34" charset="0"/>
            </a:endParaRPr>
          </a:p>
          <a:p>
            <a:pPr>
              <a:buFontTx/>
              <a:buChar char="-"/>
            </a:pPr>
            <a:r>
              <a:rPr lang="en-US" sz="2100" dirty="0">
                <a:latin typeface="Arial" panose="020B0604020202020204" pitchFamily="34" charset="0"/>
                <a:cs typeface="Arial" panose="020B0604020202020204" pitchFamily="34" charset="0"/>
              </a:rPr>
              <a:t> Unified Land Operations begin and end with the exercise of individual and operational initiative.</a:t>
            </a:r>
            <a:endParaRPr lang="en-US"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12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a:t>
            </a:fld>
            <a:endParaRPr lang="en-US"/>
          </a:p>
        </p:txBody>
      </p:sp>
      <p:sp>
        <p:nvSpPr>
          <p:cNvPr id="9" name="Title 1">
            <a:extLst>
              <a:ext uri="{FF2B5EF4-FFF2-40B4-BE49-F238E27FC236}">
                <a16:creationId xmlns:a16="http://schemas.microsoft.com/office/drawing/2014/main" id="{7445D7FE-7AA7-B499-73B5-66CC262F0B36}"/>
              </a:ext>
            </a:extLst>
          </p:cNvPr>
          <p:cNvSpPr txBox="1">
            <a:spLocks/>
          </p:cNvSpPr>
          <p:nvPr/>
        </p:nvSpPr>
        <p:spPr>
          <a:xfrm>
            <a:off x="1335920" y="2016895"/>
            <a:ext cx="6436479" cy="373054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Action: </a:t>
            </a:r>
            <a:r>
              <a:rPr lang="en-US" sz="2000" dirty="0">
                <a:latin typeface="Arial" panose="020B0604020202020204" pitchFamily="34" charset="0"/>
                <a:cs typeface="Arial" panose="020B0604020202020204" pitchFamily="34" charset="0"/>
              </a:rPr>
              <a:t>Apply Large Scale Combat Operations.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Conditions: </a:t>
            </a:r>
            <a:r>
              <a:rPr lang="en-US" sz="2000" dirty="0">
                <a:latin typeface="Arial" panose="020B0604020202020204" pitchFamily="34" charset="0"/>
                <a:cs typeface="Arial" panose="020B0604020202020204" pitchFamily="34" charset="0"/>
              </a:rPr>
              <a:t>In a classroom environment, given FM 3-0, ADP 3-0, ADP 3-90, and ATP 3-21.8, a reading assignment, applicable instruction, and student handouts.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Standards: </a:t>
            </a:r>
            <a:r>
              <a:rPr lang="en-US" sz="2000" dirty="0">
                <a:latin typeface="Arial" panose="020B0604020202020204" pitchFamily="34" charset="0"/>
                <a:cs typeface="Arial" panose="020B0604020202020204" pitchFamily="34" charset="0"/>
              </a:rPr>
              <a:t>Apply Large Scale Combat Operations during tactical or simulated tactical scenarios within the course. Students will also demonstrate knowledge of the subject by correctly scoring 70% or better on the Tactics assessment.</a:t>
            </a:r>
            <a:br>
              <a:rPr lang="en-US" sz="20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71B452-CE26-87BB-D0C1-8DE8473F4385}"/>
              </a:ext>
            </a:extLst>
          </p:cNvPr>
          <p:cNvSpPr txBox="1"/>
          <p:nvPr/>
        </p:nvSpPr>
        <p:spPr>
          <a:xfrm>
            <a:off x="0" y="472463"/>
            <a:ext cx="9143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Terminal Learning Objective</a:t>
            </a:r>
          </a:p>
        </p:txBody>
      </p:sp>
    </p:spTree>
    <p:extLst>
      <p:ext uri="{BB962C8B-B14F-4D97-AF65-F5344CB8AC3E}">
        <p14:creationId xmlns:p14="http://schemas.microsoft.com/office/powerpoint/2010/main" val="160043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30</a:t>
            </a:fld>
            <a:endParaRPr lang="en-US"/>
          </a:p>
        </p:txBody>
      </p:sp>
      <p:sp>
        <p:nvSpPr>
          <p:cNvPr id="9" name="Title 1">
            <a:extLst>
              <a:ext uri="{FF2B5EF4-FFF2-40B4-BE49-F238E27FC236}">
                <a16:creationId xmlns:a16="http://schemas.microsoft.com/office/drawing/2014/main" id="{7D793815-C837-9CA6-374B-F63FDF5C9E8E}"/>
              </a:ext>
            </a:extLst>
          </p:cNvPr>
          <p:cNvSpPr txBox="1">
            <a:spLocks/>
          </p:cNvSpPr>
          <p:nvPr/>
        </p:nvSpPr>
        <p:spPr>
          <a:xfrm>
            <a:off x="1" y="321421"/>
            <a:ext cx="9143999" cy="106182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 Arial"/>
              </a:rPr>
              <a:t>    </a:t>
            </a:r>
            <a:r>
              <a:rPr lang="en-US" sz="3600" b="1" dirty="0">
                <a:latin typeface=" Arial"/>
                <a:cs typeface="Arial" panose="020B0604020202020204" pitchFamily="34" charset="0"/>
              </a:rPr>
              <a:t>Large Scale Combat </a:t>
            </a:r>
          </a:p>
          <a:p>
            <a:r>
              <a:rPr lang="en-US" sz="3600" b="1" dirty="0">
                <a:latin typeface=" Arial"/>
                <a:cs typeface="Arial" panose="020B0604020202020204" pitchFamily="34" charset="0"/>
              </a:rPr>
              <a:t>Operations</a:t>
            </a:r>
          </a:p>
        </p:txBody>
      </p:sp>
      <p:sp>
        <p:nvSpPr>
          <p:cNvPr id="13" name="Content Placeholder 4">
            <a:extLst>
              <a:ext uri="{FF2B5EF4-FFF2-40B4-BE49-F238E27FC236}">
                <a16:creationId xmlns:a16="http://schemas.microsoft.com/office/drawing/2014/main" id="{F1498212-C4CA-346D-88B3-3517306009C5}"/>
              </a:ext>
            </a:extLst>
          </p:cNvPr>
          <p:cNvSpPr txBox="1">
            <a:spLocks/>
          </p:cNvSpPr>
          <p:nvPr/>
        </p:nvSpPr>
        <p:spPr>
          <a:xfrm>
            <a:off x="1507370" y="2388016"/>
            <a:ext cx="6858000" cy="1232645"/>
          </a:xfrm>
          <a:prstGeom prst="rect">
            <a:avLst/>
          </a:prstGeom>
          <a:noFill/>
        </p:spPr>
        <p:txBody>
          <a:bodyPr vert="horz" wrap="square" lIns="68580" tIns="34290" rIns="68580" bIns="3429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dirty="0">
                <a:latin typeface="Arial"/>
                <a:cs typeface="Arial"/>
              </a:rPr>
              <a:t>Extensive joint combat operations in terms of scope               and size of forces committed, conducted as a campaign aimed at achieving operational and strategic objectives.</a:t>
            </a:r>
          </a:p>
        </p:txBody>
      </p:sp>
      <p:sp>
        <p:nvSpPr>
          <p:cNvPr id="14" name="Rectangle 13">
            <a:extLst>
              <a:ext uri="{FF2B5EF4-FFF2-40B4-BE49-F238E27FC236}">
                <a16:creationId xmlns:a16="http://schemas.microsoft.com/office/drawing/2014/main" id="{09ABACDD-9D80-E9AD-709A-F787033CB7FD}"/>
              </a:ext>
            </a:extLst>
          </p:cNvPr>
          <p:cNvSpPr/>
          <p:nvPr/>
        </p:nvSpPr>
        <p:spPr>
          <a:xfrm>
            <a:off x="1507370" y="4006130"/>
            <a:ext cx="6858000" cy="1061829"/>
          </a:xfrm>
          <a:prstGeom prst="rect">
            <a:avLst/>
          </a:prstGeom>
        </p:spPr>
        <p:txBody>
          <a:bodyPr wrap="square" lIns="91440" tIns="45720" rIns="91440" bIns="45720" anchor="t">
            <a:spAutoFit/>
          </a:bodyPr>
          <a:lstStyle/>
          <a:p>
            <a:r>
              <a:rPr lang="en-US" sz="2100" dirty="0">
                <a:latin typeface="Arial"/>
                <a:cs typeface="Arial"/>
              </a:rPr>
              <a:t>During large-scale ground combat operations, Army        forces focus on the defeat and destruction of enemy ground forces as part of the joint team.</a:t>
            </a:r>
          </a:p>
        </p:txBody>
      </p:sp>
    </p:spTree>
    <p:extLst>
      <p:ext uri="{BB962C8B-B14F-4D97-AF65-F5344CB8AC3E}">
        <p14:creationId xmlns:p14="http://schemas.microsoft.com/office/powerpoint/2010/main" val="353116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31</a:t>
            </a:fld>
            <a:endParaRPr lang="en-US"/>
          </a:p>
        </p:txBody>
      </p:sp>
      <p:sp>
        <p:nvSpPr>
          <p:cNvPr id="9" name="Title 1">
            <a:extLst>
              <a:ext uri="{FF2B5EF4-FFF2-40B4-BE49-F238E27FC236}">
                <a16:creationId xmlns:a16="http://schemas.microsoft.com/office/drawing/2014/main" id="{6C683C24-7630-B406-E2E0-98063C8CBEBC}"/>
              </a:ext>
            </a:extLst>
          </p:cNvPr>
          <p:cNvSpPr txBox="1">
            <a:spLocks/>
          </p:cNvSpPr>
          <p:nvPr/>
        </p:nvSpPr>
        <p:spPr>
          <a:xfrm>
            <a:off x="0" y="298246"/>
            <a:ext cx="9143998" cy="6213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ARMY STRATEGIC ROLES</a:t>
            </a:r>
          </a:p>
        </p:txBody>
      </p:sp>
      <p:sp>
        <p:nvSpPr>
          <p:cNvPr id="13" name="Rectangle 12">
            <a:extLst>
              <a:ext uri="{FF2B5EF4-FFF2-40B4-BE49-F238E27FC236}">
                <a16:creationId xmlns:a16="http://schemas.microsoft.com/office/drawing/2014/main" id="{701B223B-CCC5-638B-882C-6855AD9A7DA3}"/>
              </a:ext>
            </a:extLst>
          </p:cNvPr>
          <p:cNvSpPr/>
          <p:nvPr/>
        </p:nvSpPr>
        <p:spPr>
          <a:xfrm>
            <a:off x="1507370" y="2277169"/>
            <a:ext cx="6858000" cy="341632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Army’s primary mission is to organize, train, and equip its forces to conduct prompt and sustained land combat to defeat enemy ground forces and seize, occupy, and defend land areas.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Army accomplishes its mission by supporting the joint force and unified action partners in four strategic roles: shape operational environments, prevent conflict, prevail in </a:t>
            </a:r>
            <a:r>
              <a:rPr lang="en-US" b="1" dirty="0">
                <a:latin typeface="Arial" panose="020B0604020202020204" pitchFamily="34" charset="0"/>
                <a:cs typeface="Arial" panose="020B0604020202020204" pitchFamily="34" charset="0"/>
              </a:rPr>
              <a:t>large-scale ground combat</a:t>
            </a:r>
            <a:r>
              <a:rPr lang="en-US" dirty="0">
                <a:latin typeface="Arial" panose="020B0604020202020204" pitchFamily="34" charset="0"/>
                <a:cs typeface="Arial" panose="020B0604020202020204" pitchFamily="34" charset="0"/>
              </a:rPr>
              <a:t>, and consolidate gains.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strategic roles clarify the enduring reasons for which the Army is organized, trained, and equipped. Strategic roles are not tasks assigned to subordinate units.</a:t>
            </a:r>
          </a:p>
        </p:txBody>
      </p:sp>
    </p:spTree>
    <p:extLst>
      <p:ext uri="{BB962C8B-B14F-4D97-AF65-F5344CB8AC3E}">
        <p14:creationId xmlns:p14="http://schemas.microsoft.com/office/powerpoint/2010/main" val="3670414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32</a:t>
            </a:fld>
            <a:endParaRPr lang="en-US"/>
          </a:p>
        </p:txBody>
      </p:sp>
      <p:sp>
        <p:nvSpPr>
          <p:cNvPr id="9" name="Title 1">
            <a:extLst>
              <a:ext uri="{FF2B5EF4-FFF2-40B4-BE49-F238E27FC236}">
                <a16:creationId xmlns:a16="http://schemas.microsoft.com/office/drawing/2014/main" id="{6A65AB86-90D0-7FFF-302E-66BC9E6BA1AC}"/>
              </a:ext>
            </a:extLst>
          </p:cNvPr>
          <p:cNvSpPr txBox="1">
            <a:spLocks/>
          </p:cNvSpPr>
          <p:nvPr/>
        </p:nvSpPr>
        <p:spPr>
          <a:xfrm>
            <a:off x="-1" y="339508"/>
            <a:ext cx="9143999" cy="57489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Strategic Roles</a:t>
            </a:r>
          </a:p>
        </p:txBody>
      </p:sp>
      <p:sp>
        <p:nvSpPr>
          <p:cNvPr id="13" name="TextBox 2">
            <a:extLst>
              <a:ext uri="{FF2B5EF4-FFF2-40B4-BE49-F238E27FC236}">
                <a16:creationId xmlns:a16="http://schemas.microsoft.com/office/drawing/2014/main" id="{E0DA7989-0D8C-AF96-3A1A-3F096E3311C5}"/>
              </a:ext>
            </a:extLst>
          </p:cNvPr>
          <p:cNvSpPr txBox="1">
            <a:spLocks noChangeArrowheads="1"/>
          </p:cNvSpPr>
          <p:nvPr/>
        </p:nvSpPr>
        <p:spPr bwMode="auto">
          <a:xfrm>
            <a:off x="1143000" y="2168175"/>
            <a:ext cx="6858000" cy="4041619"/>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r>
              <a:rPr lang="en-US" sz="1500" dirty="0">
                <a:latin typeface="Arial" panose="020B0604020202020204" pitchFamily="34" charset="0"/>
                <a:cs typeface="Arial" panose="020B0604020202020204" pitchFamily="34" charset="0"/>
              </a:rPr>
              <a:t>SHAPE OPERATIONAL ENVIRONMENTS</a:t>
            </a:r>
          </a:p>
          <a:p>
            <a:r>
              <a:rPr lang="en-US" sz="1350" dirty="0">
                <a:latin typeface="Arial" panose="020B0604020202020204" pitchFamily="34" charset="0"/>
                <a:cs typeface="Arial" panose="020B0604020202020204" pitchFamily="34" charset="0"/>
              </a:rPr>
              <a:t>Shaping activities include security cooperation and forward presence to promote U.S. interests, developing allied and friendly military capabilities for self-defense and multinational operations, continuously setting the theater for operations and training while providing U.S. forces with peacetime and contingency access to a host nation.</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PREVENT CONFLICT</a:t>
            </a: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Army operations to prevent include all activities to deter undesirable actions by an adversary.</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PREVAIL IN </a:t>
            </a:r>
            <a:r>
              <a:rPr lang="en-US" sz="1500" b="1" dirty="0">
                <a:latin typeface="Arial" panose="020B0604020202020204" pitchFamily="34" charset="0"/>
                <a:cs typeface="Arial" panose="020B0604020202020204" pitchFamily="34" charset="0"/>
              </a:rPr>
              <a:t>LARGE-SCALE GROUND COMBAT</a:t>
            </a:r>
          </a:p>
          <a:p>
            <a:r>
              <a:rPr lang="en-US" sz="1350" dirty="0">
                <a:latin typeface="Arial" panose="020B0604020202020204" pitchFamily="34" charset="0"/>
                <a:cs typeface="Arial" panose="020B0604020202020204" pitchFamily="34" charset="0"/>
              </a:rPr>
              <a:t>Divisions and corps are the formations central to the conduct of large-scale combat operations. The ability to prevail in ground combat is a decisive factor in breaking an enemy’s capability and will to continue a conflict.</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CONSOLIDATE GAINS</a:t>
            </a:r>
          </a:p>
          <a:p>
            <a:r>
              <a:rPr lang="en-US" sz="1350" dirty="0">
                <a:latin typeface="Arial" panose="020B0604020202020204" pitchFamily="34" charset="0"/>
                <a:cs typeface="Arial" panose="020B0604020202020204" pitchFamily="34" charset="0"/>
              </a:rPr>
              <a:t>Army operations to </a:t>
            </a:r>
            <a:r>
              <a:rPr lang="en-US" sz="1350" i="1" dirty="0">
                <a:latin typeface="Arial" panose="020B0604020202020204" pitchFamily="34" charset="0"/>
                <a:cs typeface="Arial" panose="020B0604020202020204" pitchFamily="34" charset="0"/>
              </a:rPr>
              <a:t>consolidate gains </a:t>
            </a:r>
            <a:r>
              <a:rPr lang="en-US" sz="1350" dirty="0">
                <a:latin typeface="Arial" panose="020B0604020202020204" pitchFamily="34" charset="0"/>
                <a:cs typeface="Arial" panose="020B0604020202020204" pitchFamily="34" charset="0"/>
              </a:rPr>
              <a:t>are activities to make enduring any temporary operational success and to set the conditions for a sustainable security environment, allowing for a transition of control to other legitimate authorities.</a:t>
            </a:r>
            <a:endParaRPr lang="en-US" b="1" dirty="0"/>
          </a:p>
        </p:txBody>
      </p:sp>
    </p:spTree>
    <p:extLst>
      <p:ext uri="{BB962C8B-B14F-4D97-AF65-F5344CB8AC3E}">
        <p14:creationId xmlns:p14="http://schemas.microsoft.com/office/powerpoint/2010/main" val="2847433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33</a:t>
            </a:fld>
            <a:endParaRPr lang="en-US"/>
          </a:p>
        </p:txBody>
      </p:sp>
      <p:sp>
        <p:nvSpPr>
          <p:cNvPr id="9" name="Title 1">
            <a:extLst>
              <a:ext uri="{FF2B5EF4-FFF2-40B4-BE49-F238E27FC236}">
                <a16:creationId xmlns:a16="http://schemas.microsoft.com/office/drawing/2014/main" id="{5A7BAE93-4E92-66B1-F378-70ED3D37124E}"/>
              </a:ext>
            </a:extLst>
          </p:cNvPr>
          <p:cNvSpPr txBox="1">
            <a:spLocks/>
          </p:cNvSpPr>
          <p:nvPr/>
        </p:nvSpPr>
        <p:spPr>
          <a:xfrm>
            <a:off x="0" y="301605"/>
            <a:ext cx="9144000" cy="1000421"/>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    </a:t>
            </a:r>
            <a:r>
              <a:rPr lang="en-US" sz="3600" b="1" dirty="0">
                <a:latin typeface="Arial" panose="020B0604020202020204" pitchFamily="34" charset="0"/>
                <a:cs typeface="Arial" panose="020B0604020202020204" pitchFamily="34" charset="0"/>
              </a:rPr>
              <a:t>The Army’s Operational </a:t>
            </a:r>
          </a:p>
          <a:p>
            <a:r>
              <a:rPr lang="en-US" sz="3600" b="1" dirty="0">
                <a:latin typeface="Arial" panose="020B0604020202020204" pitchFamily="34" charset="0"/>
                <a:cs typeface="Arial" panose="020B0604020202020204" pitchFamily="34" charset="0"/>
              </a:rPr>
              <a:t>Concept</a:t>
            </a:r>
            <a:endParaRPr lang="en-US" sz="360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A9FD33FC-1DA2-9A64-C8F6-7F9D1DB3BB7B}"/>
              </a:ext>
            </a:extLst>
          </p:cNvPr>
          <p:cNvSpPr txBox="1">
            <a:spLocks/>
          </p:cNvSpPr>
          <p:nvPr/>
        </p:nvSpPr>
        <p:spPr>
          <a:xfrm>
            <a:off x="1143000" y="2679642"/>
            <a:ext cx="6858000" cy="255827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latin typeface="Arial" panose="020B0604020202020204" pitchFamily="34" charset="0"/>
                <a:cs typeface="Arial" panose="020B0604020202020204" pitchFamily="34" charset="0"/>
              </a:rPr>
              <a:t>Unified Land Operations </a:t>
            </a:r>
            <a:r>
              <a:rPr lang="en-US" dirty="0">
                <a:latin typeface="Arial" panose="020B0604020202020204" pitchFamily="34" charset="0"/>
                <a:cs typeface="Arial" panose="020B0604020202020204" pitchFamily="34" charset="0"/>
              </a:rPr>
              <a:t>is the simultaneous execution of offense, defense, stability, and defense support of civil authorities across multiple domains to shape operational environments, prevent conflict, prevail in </a:t>
            </a:r>
            <a:r>
              <a:rPr lang="en-US" b="1" dirty="0">
                <a:latin typeface="Arial" panose="020B0604020202020204" pitchFamily="34" charset="0"/>
                <a:cs typeface="Arial" panose="020B0604020202020204" pitchFamily="34" charset="0"/>
              </a:rPr>
              <a:t>large-scale ground combat</a:t>
            </a:r>
            <a:r>
              <a:rPr lang="en-US" dirty="0">
                <a:latin typeface="Arial" panose="020B0604020202020204" pitchFamily="34" charset="0"/>
                <a:cs typeface="Arial" panose="020B0604020202020204" pitchFamily="34" charset="0"/>
              </a:rPr>
              <a:t>, and consolidate gains as part of unified action.</a:t>
            </a:r>
          </a:p>
        </p:txBody>
      </p:sp>
    </p:spTree>
    <p:extLst>
      <p:ext uri="{BB962C8B-B14F-4D97-AF65-F5344CB8AC3E}">
        <p14:creationId xmlns:p14="http://schemas.microsoft.com/office/powerpoint/2010/main" val="14680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34</a:t>
            </a:fld>
            <a:endParaRPr lang="en-US"/>
          </a:p>
        </p:txBody>
      </p:sp>
      <p:sp>
        <p:nvSpPr>
          <p:cNvPr id="9" name="Title 1">
            <a:extLst>
              <a:ext uri="{FF2B5EF4-FFF2-40B4-BE49-F238E27FC236}">
                <a16:creationId xmlns:a16="http://schemas.microsoft.com/office/drawing/2014/main" id="{D278B18E-0FB9-A010-A723-7EF2CD108F57}"/>
              </a:ext>
            </a:extLst>
          </p:cNvPr>
          <p:cNvSpPr txBox="1">
            <a:spLocks/>
          </p:cNvSpPr>
          <p:nvPr/>
        </p:nvSpPr>
        <p:spPr>
          <a:xfrm>
            <a:off x="0" y="304014"/>
            <a:ext cx="9143999" cy="61038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Decisive Action</a:t>
            </a:r>
          </a:p>
        </p:txBody>
      </p:sp>
      <p:sp>
        <p:nvSpPr>
          <p:cNvPr id="13" name="Text Box 7">
            <a:extLst>
              <a:ext uri="{FF2B5EF4-FFF2-40B4-BE49-F238E27FC236}">
                <a16:creationId xmlns:a16="http://schemas.microsoft.com/office/drawing/2014/main" id="{2B378C63-1C75-9D43-8C47-E55B80E8E02E}"/>
              </a:ext>
            </a:extLst>
          </p:cNvPr>
          <p:cNvSpPr txBox="1">
            <a:spLocks noChangeArrowheads="1"/>
          </p:cNvSpPr>
          <p:nvPr/>
        </p:nvSpPr>
        <p:spPr bwMode="auto">
          <a:xfrm>
            <a:off x="1357390" y="2125983"/>
            <a:ext cx="6858000" cy="3653308"/>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dirty="0">
                <a:latin typeface="Arial" panose="020B0604020202020204" pitchFamily="34" charset="0"/>
                <a:cs typeface="Arial" panose="020B0604020202020204" pitchFamily="34" charset="0"/>
              </a:rPr>
              <a:t>The continuous, simultaneous execution of offensive, defensive, and stability operations or defense support of civil authority tasks.</a:t>
            </a:r>
          </a:p>
          <a:p>
            <a:endParaRPr lang="en-US" sz="2100" dirty="0">
              <a:latin typeface="Arial" panose="020B0604020202020204" pitchFamily="34" charset="0"/>
              <a:cs typeface="Arial" panose="020B0604020202020204" pitchFamily="34" charset="0"/>
            </a:endParaRPr>
          </a:p>
          <a:p>
            <a:pPr algn="l"/>
            <a:r>
              <a:rPr lang="en-US" sz="2100" dirty="0">
                <a:latin typeface="Arial" panose="020B0604020202020204" pitchFamily="34" charset="0"/>
                <a:cs typeface="Arial" panose="020B0604020202020204" pitchFamily="34" charset="0"/>
              </a:rPr>
              <a:t>Operations conducted outside the United States and its territories simultaneously combine three elements of decisive action — </a:t>
            </a:r>
            <a:r>
              <a:rPr lang="en-US" sz="2100" b="1" dirty="0">
                <a:latin typeface="Arial" panose="020B0604020202020204" pitchFamily="34" charset="0"/>
                <a:cs typeface="Arial" panose="020B0604020202020204" pitchFamily="34" charset="0"/>
              </a:rPr>
              <a:t>offense, defense, and stability</a:t>
            </a:r>
            <a:r>
              <a:rPr lang="en-US" sz="2100" dirty="0">
                <a:latin typeface="Arial" panose="020B0604020202020204" pitchFamily="34" charset="0"/>
                <a:cs typeface="Arial" panose="020B0604020202020204" pitchFamily="34" charset="0"/>
              </a:rPr>
              <a:t>. Within the United States and its territories, decisive action combines elements of DSCA and, as required, offense and defense to support homeland defense.</a:t>
            </a:r>
          </a:p>
          <a:p>
            <a:endParaRPr lang="en-US" sz="2100" dirty="0"/>
          </a:p>
        </p:txBody>
      </p:sp>
    </p:spTree>
    <p:extLst>
      <p:ext uri="{BB962C8B-B14F-4D97-AF65-F5344CB8AC3E}">
        <p14:creationId xmlns:p14="http://schemas.microsoft.com/office/powerpoint/2010/main" val="1510002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35</a:t>
            </a:fld>
            <a:endParaRPr lang="en-US"/>
          </a:p>
        </p:txBody>
      </p:sp>
      <p:sp>
        <p:nvSpPr>
          <p:cNvPr id="9" name="Title 1">
            <a:extLst>
              <a:ext uri="{FF2B5EF4-FFF2-40B4-BE49-F238E27FC236}">
                <a16:creationId xmlns:a16="http://schemas.microsoft.com/office/drawing/2014/main" id="{9E28B050-B80B-6C3A-10E1-C5798C1AFEA9}"/>
              </a:ext>
            </a:extLst>
          </p:cNvPr>
          <p:cNvSpPr txBox="1">
            <a:spLocks/>
          </p:cNvSpPr>
          <p:nvPr/>
        </p:nvSpPr>
        <p:spPr>
          <a:xfrm>
            <a:off x="0" y="315136"/>
            <a:ext cx="9144000" cy="62730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Decisive Action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13" name="Text Box 4">
            <a:extLst>
              <a:ext uri="{FF2B5EF4-FFF2-40B4-BE49-F238E27FC236}">
                <a16:creationId xmlns:a16="http://schemas.microsoft.com/office/drawing/2014/main" id="{A85ED742-741D-9C0E-27E8-C5D8241F3655}"/>
              </a:ext>
            </a:extLst>
          </p:cNvPr>
          <p:cNvSpPr txBox="1">
            <a:spLocks noChangeArrowheads="1"/>
          </p:cNvSpPr>
          <p:nvPr/>
        </p:nvSpPr>
        <p:spPr bwMode="auto">
          <a:xfrm>
            <a:off x="1143000" y="2045271"/>
            <a:ext cx="6858000" cy="3906198"/>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0" hangingPunct="0"/>
            <a:r>
              <a:rPr lang="en-US" b="1" dirty="0">
                <a:latin typeface="Arial" panose="020B0604020202020204" pitchFamily="34" charset="0"/>
                <a:cs typeface="Arial" panose="020B0604020202020204" pitchFamily="34" charset="0"/>
              </a:rPr>
              <a:t>Offensive Operations</a:t>
            </a:r>
          </a:p>
          <a:p>
            <a:r>
              <a:rPr lang="en-US" dirty="0">
                <a:latin typeface="Arial" panose="020B0604020202020204" pitchFamily="34" charset="0"/>
                <a:cs typeface="Arial" panose="020B0604020202020204" pitchFamily="34" charset="0"/>
              </a:rPr>
              <a:t>An </a:t>
            </a:r>
            <a:r>
              <a:rPr lang="en-US" i="1" dirty="0">
                <a:latin typeface="Arial" panose="020B0604020202020204" pitchFamily="34" charset="0"/>
                <a:cs typeface="Arial" panose="020B0604020202020204" pitchFamily="34" charset="0"/>
              </a:rPr>
              <a:t>offensive operation </a:t>
            </a:r>
            <a:r>
              <a:rPr lang="en-US" dirty="0">
                <a:latin typeface="Arial" panose="020B0604020202020204" pitchFamily="34" charset="0"/>
                <a:cs typeface="Arial" panose="020B0604020202020204" pitchFamily="34" charset="0"/>
              </a:rPr>
              <a:t>is an operation to defeat or destroy enemy forces and gain control of terrain, resources, and population centers.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Defensive Operations</a:t>
            </a:r>
          </a:p>
          <a:p>
            <a:r>
              <a:rPr lang="en-US" i="1" dirty="0">
                <a:latin typeface="Arial" panose="020B0604020202020204" pitchFamily="34" charset="0"/>
                <a:cs typeface="Arial" panose="020B0604020202020204" pitchFamily="34" charset="0"/>
              </a:rPr>
              <a:t>A defensive operation </a:t>
            </a:r>
            <a:r>
              <a:rPr lang="en-US" dirty="0">
                <a:latin typeface="Arial" panose="020B0604020202020204" pitchFamily="34" charset="0"/>
                <a:cs typeface="Arial" panose="020B0604020202020204" pitchFamily="34" charset="0"/>
              </a:rPr>
              <a:t>is an operation to defeat an enemy attack, gain time, economize forces, and develop conditions favorable for offensive or stability operations</a:t>
            </a:r>
            <a:r>
              <a:rPr lang="en-US" sz="2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931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36</a:t>
            </a:fld>
            <a:endParaRPr lang="en-US"/>
          </a:p>
        </p:txBody>
      </p:sp>
      <p:sp>
        <p:nvSpPr>
          <p:cNvPr id="9" name="Title 1">
            <a:extLst>
              <a:ext uri="{FF2B5EF4-FFF2-40B4-BE49-F238E27FC236}">
                <a16:creationId xmlns:a16="http://schemas.microsoft.com/office/drawing/2014/main" id="{4EBDDDD9-2222-C6B2-198E-06097429EF7D}"/>
              </a:ext>
            </a:extLst>
          </p:cNvPr>
          <p:cNvSpPr txBox="1">
            <a:spLocks/>
          </p:cNvSpPr>
          <p:nvPr/>
        </p:nvSpPr>
        <p:spPr>
          <a:xfrm>
            <a:off x="0" y="324367"/>
            <a:ext cx="9144000" cy="66302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Decisive Action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13" name="Rectangle 2053">
            <a:extLst>
              <a:ext uri="{FF2B5EF4-FFF2-40B4-BE49-F238E27FC236}">
                <a16:creationId xmlns:a16="http://schemas.microsoft.com/office/drawing/2014/main" id="{752B7F24-F44C-2C82-DF8D-32384E3BA5CF}"/>
              </a:ext>
            </a:extLst>
          </p:cNvPr>
          <p:cNvSpPr txBox="1">
            <a:spLocks noChangeArrowheads="1"/>
          </p:cNvSpPr>
          <p:nvPr/>
        </p:nvSpPr>
        <p:spPr bwMode="auto">
          <a:xfrm>
            <a:off x="1143000" y="2598030"/>
            <a:ext cx="6858000" cy="2856679"/>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0" hangingPunct="0"/>
            <a:r>
              <a:rPr lang="en-US" b="1" dirty="0">
                <a:latin typeface="Arial" panose="020B0604020202020204" pitchFamily="34" charset="0"/>
                <a:cs typeface="Arial" panose="020B0604020202020204" pitchFamily="34" charset="0"/>
              </a:rPr>
              <a:t>Stability Operations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stability operation </a:t>
            </a:r>
            <a:r>
              <a:rPr lang="en-US" dirty="0">
                <a:latin typeface="Arial" panose="020B0604020202020204" pitchFamily="34" charset="0"/>
                <a:cs typeface="Arial" panose="020B0604020202020204" pitchFamily="34" charset="0"/>
              </a:rPr>
              <a:t>is an operation conducted outside the United States in coordination with other instruments of national power to establish or maintain a secure environment and provide essential governmental services, emergency infrastructure reconstruction, and humanitarian relief.</a:t>
            </a:r>
          </a:p>
        </p:txBody>
      </p:sp>
    </p:spTree>
    <p:extLst>
      <p:ext uri="{BB962C8B-B14F-4D97-AF65-F5344CB8AC3E}">
        <p14:creationId xmlns:p14="http://schemas.microsoft.com/office/powerpoint/2010/main" val="1037043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37</a:t>
            </a:fld>
            <a:endParaRPr lang="en-US"/>
          </a:p>
        </p:txBody>
      </p:sp>
      <p:sp>
        <p:nvSpPr>
          <p:cNvPr id="9" name="Text Box 2056">
            <a:extLst>
              <a:ext uri="{FF2B5EF4-FFF2-40B4-BE49-F238E27FC236}">
                <a16:creationId xmlns:a16="http://schemas.microsoft.com/office/drawing/2014/main" id="{5C8F6503-3B4A-CAB3-D36F-43D912496BA8}"/>
              </a:ext>
            </a:extLst>
          </p:cNvPr>
          <p:cNvSpPr txBox="1">
            <a:spLocks noChangeArrowheads="1"/>
          </p:cNvSpPr>
          <p:nvPr/>
        </p:nvSpPr>
        <p:spPr bwMode="auto">
          <a:xfrm>
            <a:off x="571500" y="1716547"/>
            <a:ext cx="8001000" cy="4570995"/>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0" hangingPunct="0"/>
            <a:r>
              <a:rPr lang="en-US" b="1" dirty="0">
                <a:latin typeface="Arial" panose="020B0604020202020204" pitchFamily="34" charset="0"/>
                <a:cs typeface="Arial" panose="020B0604020202020204" pitchFamily="34" charset="0"/>
              </a:rPr>
              <a:t>Defense Support of Civil Authorities (DSCA)</a:t>
            </a:r>
          </a:p>
          <a:p>
            <a:pPr eaLnBrk="0" hangingPunct="0"/>
            <a:endParaRPr lang="en-US" b="1"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Defense support of civil authorities </a:t>
            </a:r>
            <a:r>
              <a:rPr lang="en-US" sz="2000" dirty="0">
                <a:latin typeface="Arial" panose="020B0604020202020204" pitchFamily="34" charset="0"/>
                <a:cs typeface="Arial" panose="020B0604020202020204" pitchFamily="34" charset="0"/>
              </a:rPr>
              <a:t>is support provided by U.S. Federal military forces, DOD civilians, DOD contract personnel, DOD Component assets, and National Guard forces (when the Secretary of Defense, in coordination with the Governors of the affected States, elects and requests to use those forces in Title 32, United States Code status) in response to requests for assistance from civil authorities for domestic emergencies, law enforcement support, and other domestic activities, or from qualifying entities for special events.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DSCA is a task executed in the homeland and U.S. territories. It is performed to support another primary agency, lead federal agency, or local authority.</a:t>
            </a:r>
          </a:p>
        </p:txBody>
      </p:sp>
      <p:sp>
        <p:nvSpPr>
          <p:cNvPr id="13" name="Title 1">
            <a:extLst>
              <a:ext uri="{FF2B5EF4-FFF2-40B4-BE49-F238E27FC236}">
                <a16:creationId xmlns:a16="http://schemas.microsoft.com/office/drawing/2014/main" id="{3E6A67A1-16F4-39EA-0F25-8546DF05CB94}"/>
              </a:ext>
            </a:extLst>
          </p:cNvPr>
          <p:cNvSpPr txBox="1">
            <a:spLocks/>
          </p:cNvSpPr>
          <p:nvPr/>
        </p:nvSpPr>
        <p:spPr>
          <a:xfrm>
            <a:off x="0" y="257596"/>
            <a:ext cx="9144000" cy="67668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Decisive Action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02182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38</a:t>
            </a:fld>
            <a:endParaRPr lang="en-US"/>
          </a:p>
        </p:txBody>
      </p:sp>
      <p:sp>
        <p:nvSpPr>
          <p:cNvPr id="9" name="Title 1">
            <a:extLst>
              <a:ext uri="{FF2B5EF4-FFF2-40B4-BE49-F238E27FC236}">
                <a16:creationId xmlns:a16="http://schemas.microsoft.com/office/drawing/2014/main" id="{E1DB4A36-5434-28D2-B1AC-1465B6AB9C59}"/>
              </a:ext>
            </a:extLst>
          </p:cNvPr>
          <p:cNvSpPr txBox="1">
            <a:spLocks/>
          </p:cNvSpPr>
          <p:nvPr/>
        </p:nvSpPr>
        <p:spPr>
          <a:xfrm>
            <a:off x="-1" y="296683"/>
            <a:ext cx="9143999" cy="60628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Decisive Action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4844413B-4D0C-F706-E64F-85E95F1F76C2}"/>
              </a:ext>
            </a:extLst>
          </p:cNvPr>
          <p:cNvPicPr>
            <a:picLocks noChangeAspect="1"/>
          </p:cNvPicPr>
          <p:nvPr/>
        </p:nvPicPr>
        <p:blipFill>
          <a:blip r:embed="rId3"/>
          <a:stretch>
            <a:fillRect/>
          </a:stretch>
        </p:blipFill>
        <p:spPr>
          <a:xfrm>
            <a:off x="1269052" y="2125979"/>
            <a:ext cx="6731950" cy="3829050"/>
          </a:xfrm>
          <a:prstGeom prst="rect">
            <a:avLst/>
          </a:prstGeom>
        </p:spPr>
      </p:pic>
    </p:spTree>
    <p:extLst>
      <p:ext uri="{BB962C8B-B14F-4D97-AF65-F5344CB8AC3E}">
        <p14:creationId xmlns:p14="http://schemas.microsoft.com/office/powerpoint/2010/main" val="2642373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AF9257-C8B2-3F8E-6D6D-0323F16F2FE8}"/>
              </a:ext>
            </a:extLst>
          </p:cNvPr>
          <p:cNvSpPr txBox="1">
            <a:spLocks/>
          </p:cNvSpPr>
          <p:nvPr/>
        </p:nvSpPr>
        <p:spPr>
          <a:xfrm>
            <a:off x="960120" y="201308"/>
            <a:ext cx="8183880" cy="953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450"/>
              </a:spcAft>
            </a:pPr>
            <a:r>
              <a:rPr lang="en-US" sz="3200" b="1" dirty="0">
                <a:latin typeface="Arial" panose="020B0604020202020204" pitchFamily="34" charset="0"/>
                <a:cs typeface="Arial" panose="020B0604020202020204" pitchFamily="34" charset="0"/>
              </a:rPr>
              <a:t>LSA 4: </a:t>
            </a:r>
          </a:p>
          <a:p>
            <a:pPr>
              <a:spcAft>
                <a:spcPts val="450"/>
              </a:spcAft>
            </a:pPr>
            <a:r>
              <a:rPr lang="en-US" sz="3200" b="1" dirty="0">
                <a:latin typeface="Arial" panose="020B0604020202020204" pitchFamily="34" charset="0"/>
                <a:cs typeface="Arial" panose="020B0604020202020204" pitchFamily="34" charset="0"/>
              </a:rPr>
              <a:t>Elements of Combat Power</a:t>
            </a:r>
          </a:p>
        </p:txBody>
      </p:sp>
      <p:pic>
        <p:nvPicPr>
          <p:cNvPr id="8" name="Picture 7" descr="A group of soldiers in a desert&#10;&#10;Description automatically generated with low confidence">
            <a:extLst>
              <a:ext uri="{FF2B5EF4-FFF2-40B4-BE49-F238E27FC236}">
                <a16:creationId xmlns:a16="http://schemas.microsoft.com/office/drawing/2014/main" id="{E3600CAE-E123-CD8B-56A7-2B1D3EB4FE7A}"/>
              </a:ext>
            </a:extLst>
          </p:cNvPr>
          <p:cNvPicPr>
            <a:picLocks noChangeAspect="1"/>
          </p:cNvPicPr>
          <p:nvPr/>
        </p:nvPicPr>
        <p:blipFill rotWithShape="1">
          <a:blip r:embed="rId3">
            <a:extLst>
              <a:ext uri="{28A0092B-C50C-407E-A947-70E740481C1C}">
                <a14:useLocalDpi xmlns:a14="http://schemas.microsoft.com/office/drawing/2010/main" val="0"/>
              </a:ext>
            </a:extLst>
          </a:blip>
          <a:srcRect l="2398" r="2850" b="1"/>
          <a:stretch/>
        </p:blipFill>
        <p:spPr>
          <a:xfrm>
            <a:off x="960120" y="1519555"/>
            <a:ext cx="8183880" cy="4836795"/>
          </a:xfrm>
          <a:prstGeom prst="rect">
            <a:avLst/>
          </a:prstGeom>
          <a:ln w="19050">
            <a:solidFill>
              <a:schemeClr val="tx1"/>
            </a:solidFill>
            <a:miter lim="800000"/>
          </a:ln>
        </p:spPr>
      </p:pic>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450"/>
              </a:spcAft>
            </a:pPr>
            <a:fld id="{A10425F9-E3D6-4775-B400-2557D74789E7}" type="slidenum">
              <a:rPr lang="en-US">
                <a:solidFill>
                  <a:schemeClr val="tx1">
                    <a:alpha val="80000"/>
                  </a:schemeClr>
                </a:solidFill>
                <a:latin typeface="+mn-lt"/>
                <a:cs typeface="+mn-cs"/>
              </a:rPr>
              <a:pPr>
                <a:spcAft>
                  <a:spcPts val="450"/>
                </a:spcAft>
              </a:pPr>
              <a:t>39</a:t>
            </a:fld>
            <a:endParaRPr lang="en-US">
              <a:solidFill>
                <a:schemeClr val="tx1">
                  <a:alpha val="80000"/>
                </a:schemeClr>
              </a:solidFill>
              <a:latin typeface="+mn-lt"/>
              <a:cs typeface="+mn-cs"/>
            </a:endParaRPr>
          </a:p>
        </p:txBody>
      </p:sp>
    </p:spTree>
    <p:extLst>
      <p:ext uri="{BB962C8B-B14F-4D97-AF65-F5344CB8AC3E}">
        <p14:creationId xmlns:p14="http://schemas.microsoft.com/office/powerpoint/2010/main" val="42819364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a:t>
            </a:fld>
            <a:endParaRPr lang="en-US"/>
          </a:p>
        </p:txBody>
      </p:sp>
      <p:sp>
        <p:nvSpPr>
          <p:cNvPr id="9" name="Title 1">
            <a:extLst>
              <a:ext uri="{FF2B5EF4-FFF2-40B4-BE49-F238E27FC236}">
                <a16:creationId xmlns:a16="http://schemas.microsoft.com/office/drawing/2014/main" id="{68D5DF94-534A-2C36-0264-0ECB9065D2D8}"/>
              </a:ext>
            </a:extLst>
          </p:cNvPr>
          <p:cNvSpPr txBox="1">
            <a:spLocks/>
          </p:cNvSpPr>
          <p:nvPr/>
        </p:nvSpPr>
        <p:spPr>
          <a:xfrm>
            <a:off x="1143000" y="419344"/>
            <a:ext cx="6858000" cy="57791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Lesson Data</a:t>
            </a:r>
          </a:p>
        </p:txBody>
      </p:sp>
      <p:sp>
        <p:nvSpPr>
          <p:cNvPr id="13" name="Content Placeholder 2">
            <a:extLst>
              <a:ext uri="{FF2B5EF4-FFF2-40B4-BE49-F238E27FC236}">
                <a16:creationId xmlns:a16="http://schemas.microsoft.com/office/drawing/2014/main" id="{ED3D61E9-150C-8D54-99C6-9CF621051824}"/>
              </a:ext>
            </a:extLst>
          </p:cNvPr>
          <p:cNvSpPr txBox="1">
            <a:spLocks/>
          </p:cNvSpPr>
          <p:nvPr/>
        </p:nvSpPr>
        <p:spPr>
          <a:xfrm>
            <a:off x="1553038" y="2275235"/>
            <a:ext cx="6286500" cy="308610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latin typeface="Arial" panose="020B0604020202020204" pitchFamily="34" charset="0"/>
                <a:cs typeface="Arial" panose="020B0604020202020204" pitchFamily="34" charset="0"/>
              </a:rPr>
              <a:t>Safety Requirements: </a:t>
            </a:r>
            <a:r>
              <a:rPr lang="en-US" sz="1800" dirty="0">
                <a:latin typeface="Arial" panose="020B0604020202020204" pitchFamily="34" charset="0"/>
                <a:cs typeface="Arial" panose="020B0604020202020204" pitchFamily="34" charset="0"/>
              </a:rPr>
              <a:t>None</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Risk Assessment Level: </a:t>
            </a:r>
            <a:r>
              <a:rPr lang="en-US" sz="1800" dirty="0">
                <a:latin typeface="Arial" panose="020B0604020202020204" pitchFamily="34" charset="0"/>
                <a:cs typeface="Arial" panose="020B0604020202020204" pitchFamily="34" charset="0"/>
              </a:rPr>
              <a:t>Low</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Environmental Considerations: </a:t>
            </a:r>
            <a:r>
              <a:rPr lang="en-US" sz="1800" dirty="0">
                <a:latin typeface="Arial" panose="020B0604020202020204" pitchFamily="34" charset="0"/>
                <a:cs typeface="Arial" panose="020B0604020202020204" pitchFamily="34" charset="0"/>
              </a:rPr>
              <a:t>It is the responsibility of all Soldiers and DA civilians to protect the environment from damage.</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Evaluation: </a:t>
            </a:r>
            <a:r>
              <a:rPr lang="en-US" sz="1800" dirty="0">
                <a:latin typeface="Arial" panose="020B0604020202020204" pitchFamily="34" charset="0"/>
                <a:cs typeface="Arial" panose="020B0604020202020204" pitchFamily="34" charset="0"/>
              </a:rPr>
              <a:t>Correctly score 70% or better on the Tactics assessment.</a:t>
            </a:r>
          </a:p>
        </p:txBody>
      </p:sp>
    </p:spTree>
    <p:extLst>
      <p:ext uri="{BB962C8B-B14F-4D97-AF65-F5344CB8AC3E}">
        <p14:creationId xmlns:p14="http://schemas.microsoft.com/office/powerpoint/2010/main" val="29102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40</a:t>
            </a:fld>
            <a:endParaRPr lang="en-US"/>
          </a:p>
        </p:txBody>
      </p:sp>
      <p:sp>
        <p:nvSpPr>
          <p:cNvPr id="9" name="Title 1">
            <a:extLst>
              <a:ext uri="{FF2B5EF4-FFF2-40B4-BE49-F238E27FC236}">
                <a16:creationId xmlns:a16="http://schemas.microsoft.com/office/drawing/2014/main" id="{3FA81CD3-436B-6BF9-1B37-50651BC609B3}"/>
              </a:ext>
            </a:extLst>
          </p:cNvPr>
          <p:cNvSpPr txBox="1">
            <a:spLocks/>
          </p:cNvSpPr>
          <p:nvPr/>
        </p:nvSpPr>
        <p:spPr>
          <a:xfrm>
            <a:off x="1143000" y="350277"/>
            <a:ext cx="6858000" cy="564123"/>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defPPr>
              <a:defRPr lang="en-US"/>
            </a:defPPr>
            <a:lvl1pPr marR="0" lvl="0" indent="0" algn="ctr" defTabSz="914400" fontAlgn="base">
              <a:lnSpc>
                <a:spcPct val="100000"/>
              </a:lnSpc>
              <a:spcBef>
                <a:spcPct val="0"/>
              </a:spcBef>
              <a:spcAft>
                <a:spcPct val="0"/>
              </a:spcAft>
              <a:buClrTx/>
              <a:buSzTx/>
              <a:buFontTx/>
              <a:buNone/>
              <a:tabLst/>
              <a:defRPr kumimoji="0" sz="2800" b="1" i="0" u="none" strike="noStrike" kern="0" cap="none" spc="0" normalizeH="0" baseline="0">
                <a:ln>
                  <a:noFill/>
                </a:ln>
                <a:effectLst/>
                <a:uLnTx/>
                <a:uFillTx/>
                <a:latin typeface="Arial" panose="020B0604020202020204" pitchFamily="34" charset="0"/>
                <a:ea typeface="+mj-ea"/>
                <a:cs typeface="Arial" panose="020B0604020202020204" pitchFamily="34" charset="0"/>
              </a:defRPr>
            </a:lvl1pPr>
          </a:lstStyle>
          <a:p>
            <a:r>
              <a:rPr lang="en-US" sz="3600" dirty="0"/>
              <a:t>Combat Power</a:t>
            </a:r>
          </a:p>
        </p:txBody>
      </p:sp>
      <p:sp>
        <p:nvSpPr>
          <p:cNvPr id="13" name="Rectangle 3">
            <a:extLst>
              <a:ext uri="{FF2B5EF4-FFF2-40B4-BE49-F238E27FC236}">
                <a16:creationId xmlns:a16="http://schemas.microsoft.com/office/drawing/2014/main" id="{584C5D41-D4E7-F6CA-95D6-AABCA9CCA185}"/>
              </a:ext>
            </a:extLst>
          </p:cNvPr>
          <p:cNvSpPr txBox="1">
            <a:spLocks noChangeArrowheads="1"/>
          </p:cNvSpPr>
          <p:nvPr/>
        </p:nvSpPr>
        <p:spPr bwMode="auto">
          <a:xfrm>
            <a:off x="1143000" y="2581250"/>
            <a:ext cx="6858000" cy="205740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 Arial"/>
                <a:cs typeface="Arial" panose="020B0604020202020204" pitchFamily="34" charset="0"/>
              </a:rPr>
              <a:t>Combat power is the total means of destructive, constructive, and information capabilities that a military unit / formation can apply at a given time.</a:t>
            </a:r>
            <a:r>
              <a:rPr lang="en-US" sz="2000" dirty="0">
                <a:latin typeface=" Arial"/>
              </a:rPr>
              <a:t> </a:t>
            </a:r>
            <a:r>
              <a:rPr lang="en-US" sz="2000" dirty="0">
                <a:latin typeface=" Arial"/>
                <a:cs typeface="Arial" panose="020B0604020202020204" pitchFamily="34" charset="0"/>
              </a:rPr>
              <a:t>(JP 3-0).</a:t>
            </a:r>
          </a:p>
          <a:p>
            <a:endParaRPr lang="en-US" sz="2000" dirty="0">
              <a:latin typeface=" Arial"/>
              <a:cs typeface="Arial" panose="020B0604020202020204" pitchFamily="34" charset="0"/>
            </a:endParaRPr>
          </a:p>
          <a:p>
            <a:r>
              <a:rPr lang="en-US" sz="2000" dirty="0">
                <a:latin typeface=" Arial"/>
                <a:cs typeface="Arial" panose="020B0604020202020204" pitchFamily="34" charset="0"/>
              </a:rPr>
              <a:t>Army forces generate combat power by converting potential into effective action.</a:t>
            </a:r>
          </a:p>
        </p:txBody>
      </p:sp>
    </p:spTree>
    <p:extLst>
      <p:ext uri="{BB962C8B-B14F-4D97-AF65-F5344CB8AC3E}">
        <p14:creationId xmlns:p14="http://schemas.microsoft.com/office/powerpoint/2010/main" val="2016786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41</a:t>
            </a:fld>
            <a:endParaRPr lang="en-US"/>
          </a:p>
        </p:txBody>
      </p:sp>
      <p:sp>
        <p:nvSpPr>
          <p:cNvPr id="9" name="Title 1">
            <a:extLst>
              <a:ext uri="{FF2B5EF4-FFF2-40B4-BE49-F238E27FC236}">
                <a16:creationId xmlns:a16="http://schemas.microsoft.com/office/drawing/2014/main" id="{42F3015C-AA02-70BA-2523-69E323CD2684}"/>
              </a:ext>
            </a:extLst>
          </p:cNvPr>
          <p:cNvSpPr txBox="1">
            <a:spLocks/>
          </p:cNvSpPr>
          <p:nvPr/>
        </p:nvSpPr>
        <p:spPr>
          <a:xfrm>
            <a:off x="1143000" y="312293"/>
            <a:ext cx="6858000" cy="64186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Dynamics of Combat Power</a:t>
            </a:r>
          </a:p>
        </p:txBody>
      </p:sp>
      <p:sp>
        <p:nvSpPr>
          <p:cNvPr id="13" name="Rectangle 3">
            <a:extLst>
              <a:ext uri="{FF2B5EF4-FFF2-40B4-BE49-F238E27FC236}">
                <a16:creationId xmlns:a16="http://schemas.microsoft.com/office/drawing/2014/main" id="{61A8DE20-7384-C0AA-84C7-F0FD41BDD51D}"/>
              </a:ext>
            </a:extLst>
          </p:cNvPr>
          <p:cNvSpPr txBox="1">
            <a:spLocks noChangeArrowheads="1"/>
          </p:cNvSpPr>
          <p:nvPr/>
        </p:nvSpPr>
        <p:spPr bwMode="auto">
          <a:xfrm>
            <a:off x="805071" y="2029292"/>
            <a:ext cx="8338930" cy="4212482"/>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atin typeface="Arial" panose="020B0604020202020204" pitchFamily="34" charset="0"/>
                <a:cs typeface="Arial" panose="020B0604020202020204" pitchFamily="34" charset="0"/>
              </a:rPr>
              <a:t>Leadership:</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Leadership</a:t>
            </a:r>
            <a:r>
              <a:rPr lang="en-US" sz="1800" dirty="0">
                <a:latin typeface="Arial" panose="020B0604020202020204" pitchFamily="34" charset="0"/>
                <a:cs typeface="Arial" panose="020B0604020202020204" pitchFamily="34" charset="0"/>
              </a:rPr>
              <a:t> is the most essential dynamic of combat power. </a:t>
            </a:r>
            <a:r>
              <a:rPr lang="en-US" sz="1800" i="1" dirty="0">
                <a:latin typeface="Arial" panose="020B0604020202020204" pitchFamily="34" charset="0"/>
                <a:cs typeface="Arial" panose="020B0604020202020204" pitchFamily="34" charset="0"/>
              </a:rPr>
              <a:t>Leadership </a:t>
            </a:r>
            <a:r>
              <a:rPr lang="en-US" sz="1800" dirty="0">
                <a:latin typeface="Arial" panose="020B0604020202020204" pitchFamily="34" charset="0"/>
                <a:cs typeface="Arial" panose="020B0604020202020204" pitchFamily="34" charset="0"/>
              </a:rPr>
              <a:t>is the activity of influencing people by providing purpose, direction, and motivation to accomplish the mission and improve the organization (ADP 6-22).</a:t>
            </a:r>
          </a:p>
          <a:p>
            <a:pPr algn="l"/>
            <a:r>
              <a:rPr lang="en-US" sz="1800" b="1" dirty="0">
                <a:latin typeface="Arial" panose="020B0604020202020204" pitchFamily="34" charset="0"/>
                <a:cs typeface="Arial" panose="020B0604020202020204" pitchFamily="34" charset="0"/>
              </a:rPr>
              <a:t>Firepower:</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Firepower</a:t>
            </a:r>
            <a:r>
              <a:rPr lang="en-US" sz="1800" dirty="0">
                <a:latin typeface="Arial" panose="020B0604020202020204" pitchFamily="34" charset="0"/>
                <a:cs typeface="Arial" panose="020B0604020202020204" pitchFamily="34" charset="0"/>
              </a:rPr>
              <a:t> is the primary source of lethality, and it is essential to defeating an enemy force’s ability and will to fight.</a:t>
            </a:r>
          </a:p>
          <a:p>
            <a:pPr algn="l"/>
            <a:r>
              <a:rPr lang="en-US" sz="1800" b="1" dirty="0">
                <a:latin typeface="Arial" panose="020B0604020202020204" pitchFamily="34" charset="0"/>
                <a:cs typeface="Arial" panose="020B0604020202020204" pitchFamily="34" charset="0"/>
              </a:rPr>
              <a:t>Information:</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Information</a:t>
            </a:r>
            <a:r>
              <a:rPr lang="en-US" sz="1800" dirty="0">
                <a:latin typeface="Arial" panose="020B0604020202020204" pitchFamily="34" charset="0"/>
                <a:cs typeface="Arial" panose="020B0604020202020204" pitchFamily="34" charset="0"/>
              </a:rPr>
              <a:t> contributes to the disruption and destruction of enemy forces.</a:t>
            </a:r>
          </a:p>
          <a:p>
            <a:pPr algn="l"/>
            <a:r>
              <a:rPr lang="en-US" sz="1800" b="1" dirty="0">
                <a:latin typeface="Arial" panose="020B0604020202020204" pitchFamily="34" charset="0"/>
                <a:cs typeface="Arial" panose="020B0604020202020204" pitchFamily="34" charset="0"/>
              </a:rPr>
              <a:t>Mobility: </a:t>
            </a:r>
            <a:r>
              <a:rPr lang="en-US" sz="1800" i="1" dirty="0">
                <a:latin typeface="Arial" panose="020B0604020202020204" pitchFamily="34" charset="0"/>
                <a:cs typeface="Arial" panose="020B0604020202020204" pitchFamily="34" charset="0"/>
              </a:rPr>
              <a:t>Mobility </a:t>
            </a:r>
            <a:r>
              <a:rPr lang="en-US" sz="1800" dirty="0">
                <a:latin typeface="Arial" panose="020B0604020202020204" pitchFamily="34" charset="0"/>
                <a:cs typeface="Arial" panose="020B0604020202020204" pitchFamily="34" charset="0"/>
              </a:rPr>
              <a:t>is a quality or capability of military forces which permits them to move from place to place while retaining the ability to fulfill their primary mission (JP 3-36).</a:t>
            </a:r>
            <a:endParaRPr lang="en-US" sz="1800" b="1"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Survivability: </a:t>
            </a:r>
            <a:r>
              <a:rPr lang="en-US" sz="1800" i="1" dirty="0">
                <a:latin typeface="Arial" panose="020B0604020202020204" pitchFamily="34" charset="0"/>
                <a:cs typeface="Arial" panose="020B0604020202020204" pitchFamily="34" charset="0"/>
              </a:rPr>
              <a:t>Survivability </a:t>
            </a:r>
            <a:r>
              <a:rPr lang="en-US" sz="1800" dirty="0">
                <a:latin typeface="Arial" panose="020B0604020202020204" pitchFamily="34" charset="0"/>
                <a:cs typeface="Arial" panose="020B0604020202020204" pitchFamily="34" charset="0"/>
              </a:rPr>
              <a:t>is a quality or capability of military forces which permits them to avoid or withstand hostile actions or environmental conditions while retaining the ability to fulfill their primary mission (ATP 3-37.34).</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330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42</a:t>
            </a:fld>
            <a:endParaRPr lang="en-US"/>
          </a:p>
        </p:txBody>
      </p:sp>
      <p:sp>
        <p:nvSpPr>
          <p:cNvPr id="9" name="Title 1">
            <a:extLst>
              <a:ext uri="{FF2B5EF4-FFF2-40B4-BE49-F238E27FC236}">
                <a16:creationId xmlns:a16="http://schemas.microsoft.com/office/drawing/2014/main" id="{42F3015C-AA02-70BA-2523-69E323CD2684}"/>
              </a:ext>
            </a:extLst>
          </p:cNvPr>
          <p:cNvSpPr txBox="1">
            <a:spLocks/>
          </p:cNvSpPr>
          <p:nvPr/>
        </p:nvSpPr>
        <p:spPr>
          <a:xfrm>
            <a:off x="1143000" y="471320"/>
            <a:ext cx="6858000" cy="64604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Elements of Combat Power</a:t>
            </a:r>
          </a:p>
        </p:txBody>
      </p:sp>
      <p:sp>
        <p:nvSpPr>
          <p:cNvPr id="13" name="Rectangle 3">
            <a:extLst>
              <a:ext uri="{FF2B5EF4-FFF2-40B4-BE49-F238E27FC236}">
                <a16:creationId xmlns:a16="http://schemas.microsoft.com/office/drawing/2014/main" id="{61A8DE20-7384-C0AA-84C7-F0FD41BDD51D}"/>
              </a:ext>
            </a:extLst>
          </p:cNvPr>
          <p:cNvSpPr txBox="1">
            <a:spLocks noChangeArrowheads="1"/>
          </p:cNvSpPr>
          <p:nvPr/>
        </p:nvSpPr>
        <p:spPr bwMode="auto">
          <a:xfrm>
            <a:off x="2207421" y="2176670"/>
            <a:ext cx="5036342" cy="3563970"/>
          </a:xfrm>
          <a:prstGeom prst="rect">
            <a:avLst/>
          </a:prstGeom>
          <a:noFill/>
          <a:ln>
            <a:miter lim="800000"/>
            <a:headEnd/>
            <a:tailEnd/>
          </a:ln>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There are eight elements of combat power-</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 Leadership </a:t>
            </a:r>
          </a:p>
          <a:p>
            <a:r>
              <a:rPr lang="en-US" sz="2200" dirty="0">
                <a:latin typeface="Arial" panose="020B0604020202020204" pitchFamily="34" charset="0"/>
                <a:cs typeface="Arial" panose="020B0604020202020204" pitchFamily="34" charset="0"/>
              </a:rPr>
              <a:t>- Information</a:t>
            </a:r>
          </a:p>
          <a:p>
            <a:r>
              <a:rPr lang="en-US" sz="2200" dirty="0">
                <a:latin typeface="Arial" panose="020B0604020202020204" pitchFamily="34" charset="0"/>
                <a:cs typeface="Arial" panose="020B0604020202020204" pitchFamily="34" charset="0"/>
              </a:rPr>
              <a:t>- Movement and Maneuver </a:t>
            </a:r>
          </a:p>
          <a:p>
            <a:r>
              <a:rPr lang="en-US" sz="2200" dirty="0">
                <a:latin typeface="Arial" panose="020B0604020202020204" pitchFamily="34" charset="0"/>
                <a:cs typeface="Arial" panose="020B0604020202020204" pitchFamily="34" charset="0"/>
              </a:rPr>
              <a:t>- Intelligence </a:t>
            </a:r>
          </a:p>
          <a:p>
            <a:r>
              <a:rPr lang="en-US" sz="2200" dirty="0">
                <a:latin typeface="Arial" panose="020B0604020202020204" pitchFamily="34" charset="0"/>
                <a:cs typeface="Arial" panose="020B0604020202020204" pitchFamily="34" charset="0"/>
              </a:rPr>
              <a:t>- Fires </a:t>
            </a:r>
          </a:p>
          <a:p>
            <a:r>
              <a:rPr lang="en-US" sz="2200" dirty="0">
                <a:latin typeface="Arial" panose="020B0604020202020204" pitchFamily="34" charset="0"/>
                <a:cs typeface="Arial" panose="020B0604020202020204" pitchFamily="34" charset="0"/>
              </a:rPr>
              <a:t>- Sustainment </a:t>
            </a:r>
          </a:p>
          <a:p>
            <a:r>
              <a:rPr lang="en-US" sz="2200" dirty="0">
                <a:latin typeface="Arial" panose="020B0604020202020204" pitchFamily="34" charset="0"/>
                <a:cs typeface="Arial" panose="020B0604020202020204" pitchFamily="34" charset="0"/>
              </a:rPr>
              <a:t>- Command and Control </a:t>
            </a:r>
          </a:p>
          <a:p>
            <a:r>
              <a:rPr lang="en-US" sz="2200" dirty="0">
                <a:latin typeface="Arial" panose="020B0604020202020204" pitchFamily="34" charset="0"/>
                <a:cs typeface="Arial" panose="020B0604020202020204" pitchFamily="34" charset="0"/>
              </a:rPr>
              <a:t>- Protection </a:t>
            </a:r>
          </a:p>
          <a:p>
            <a:endParaRPr lang="en-US" sz="1800" dirty="0"/>
          </a:p>
        </p:txBody>
      </p:sp>
    </p:spTree>
    <p:extLst>
      <p:ext uri="{BB962C8B-B14F-4D97-AF65-F5344CB8AC3E}">
        <p14:creationId xmlns:p14="http://schemas.microsoft.com/office/powerpoint/2010/main" val="257912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43</a:t>
            </a:fld>
            <a:endParaRPr lang="en-US"/>
          </a:p>
        </p:txBody>
      </p:sp>
      <p:sp>
        <p:nvSpPr>
          <p:cNvPr id="9" name="Title 1">
            <a:extLst>
              <a:ext uri="{FF2B5EF4-FFF2-40B4-BE49-F238E27FC236}">
                <a16:creationId xmlns:a16="http://schemas.microsoft.com/office/drawing/2014/main" id="{F4D29B07-C4FC-AD97-FD6E-E5714386F3E6}"/>
              </a:ext>
            </a:extLst>
          </p:cNvPr>
          <p:cNvSpPr txBox="1">
            <a:spLocks/>
          </p:cNvSpPr>
          <p:nvPr/>
        </p:nvSpPr>
        <p:spPr>
          <a:xfrm>
            <a:off x="1143000" y="85160"/>
            <a:ext cx="6858000" cy="119281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t>    </a:t>
            </a:r>
            <a:r>
              <a:rPr lang="en-US" sz="3600" b="1" dirty="0">
                <a:latin typeface="Arial" panose="020B0604020202020204" pitchFamily="34" charset="0"/>
                <a:cs typeface="Arial" panose="020B0604020202020204" pitchFamily="34" charset="0"/>
              </a:rPr>
              <a:t>Application of Combat </a:t>
            </a:r>
          </a:p>
          <a:p>
            <a:r>
              <a:rPr lang="en-US" sz="3600" b="1" dirty="0">
                <a:latin typeface="Arial" panose="020B0604020202020204" pitchFamily="34" charset="0"/>
                <a:cs typeface="Arial" panose="020B0604020202020204" pitchFamily="34" charset="0"/>
              </a:rPr>
              <a:t>Power</a:t>
            </a:r>
          </a:p>
        </p:txBody>
      </p:sp>
      <p:sp>
        <p:nvSpPr>
          <p:cNvPr id="13" name="Rectangle 3">
            <a:extLst>
              <a:ext uri="{FF2B5EF4-FFF2-40B4-BE49-F238E27FC236}">
                <a16:creationId xmlns:a16="http://schemas.microsoft.com/office/drawing/2014/main" id="{071A058C-2329-D897-0F03-86ECB1F18CE4}"/>
              </a:ext>
            </a:extLst>
          </p:cNvPr>
          <p:cNvSpPr txBox="1">
            <a:spLocks noChangeArrowheads="1"/>
          </p:cNvSpPr>
          <p:nvPr/>
        </p:nvSpPr>
        <p:spPr bwMode="auto">
          <a:xfrm>
            <a:off x="1143000" y="2590970"/>
            <a:ext cx="6858000" cy="257175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latin typeface="Arial" panose="020B0604020202020204" pitchFamily="34" charset="0"/>
                <a:cs typeface="Arial" panose="020B0604020202020204" pitchFamily="34" charset="0"/>
              </a:rPr>
              <a:t>Commanders apply combat power through the warfighting functions using </a:t>
            </a:r>
            <a:r>
              <a:rPr lang="en-US" sz="2100" u="sng" dirty="0">
                <a:latin typeface="Arial" panose="020B0604020202020204" pitchFamily="34" charset="0"/>
                <a:cs typeface="Arial" panose="020B0604020202020204" pitchFamily="34" charset="0"/>
              </a:rPr>
              <a:t>leadership</a:t>
            </a:r>
            <a:r>
              <a:rPr lang="en-US" sz="2100" dirty="0">
                <a:latin typeface="Arial" panose="020B0604020202020204" pitchFamily="34" charset="0"/>
                <a:cs typeface="Arial" panose="020B0604020202020204" pitchFamily="34" charset="0"/>
              </a:rPr>
              <a:t> and </a:t>
            </a:r>
            <a:r>
              <a:rPr lang="en-US" sz="2100" u="sng" dirty="0">
                <a:latin typeface="Arial" panose="020B0604020202020204" pitchFamily="34" charset="0"/>
                <a:cs typeface="Arial" panose="020B0604020202020204" pitchFamily="34" charset="0"/>
              </a:rPr>
              <a:t>information</a:t>
            </a:r>
            <a:r>
              <a:rPr lang="en-US" sz="2100" dirty="0">
                <a:latin typeface="Arial" panose="020B0604020202020204" pitchFamily="34" charset="0"/>
                <a:cs typeface="Arial" panose="020B0604020202020204" pitchFamily="34" charset="0"/>
              </a:rPr>
              <a:t>.</a:t>
            </a:r>
          </a:p>
          <a:p>
            <a:r>
              <a:rPr lang="en-US" sz="2100" dirty="0">
                <a:latin typeface="Arial" panose="020B0604020202020204" pitchFamily="34" charset="0"/>
                <a:cs typeface="Arial" panose="020B0604020202020204" pitchFamily="34" charset="0"/>
              </a:rPr>
              <a:t>Commanders apply </a:t>
            </a:r>
            <a:r>
              <a:rPr lang="en-US" sz="2100" u="sng" dirty="0">
                <a:latin typeface="Arial" panose="020B0604020202020204" pitchFamily="34" charset="0"/>
                <a:cs typeface="Arial" panose="020B0604020202020204" pitchFamily="34" charset="0"/>
              </a:rPr>
              <a:t>leadership</a:t>
            </a:r>
            <a:r>
              <a:rPr lang="en-US" sz="2100" dirty="0">
                <a:latin typeface="Arial" panose="020B0604020202020204" pitchFamily="34" charset="0"/>
                <a:cs typeface="Arial" panose="020B0604020202020204" pitchFamily="34" charset="0"/>
              </a:rPr>
              <a:t> through </a:t>
            </a:r>
            <a:r>
              <a:rPr lang="en-US" sz="2100" u="sng" dirty="0">
                <a:latin typeface="Arial" panose="020B0604020202020204" pitchFamily="34" charset="0"/>
                <a:cs typeface="Arial" panose="020B0604020202020204" pitchFamily="34" charset="0"/>
              </a:rPr>
              <a:t>mission command</a:t>
            </a:r>
            <a:r>
              <a:rPr lang="en-US" sz="2100" dirty="0">
                <a:latin typeface="Arial" panose="020B0604020202020204" pitchFamily="34" charset="0"/>
                <a:cs typeface="Arial" panose="020B0604020202020204" pitchFamily="34" charset="0"/>
              </a:rPr>
              <a:t>.</a:t>
            </a:r>
          </a:p>
          <a:p>
            <a:r>
              <a:rPr lang="en-US" sz="2100" u="sng" dirty="0">
                <a:latin typeface="Arial" panose="020B0604020202020204" pitchFamily="34" charset="0"/>
                <a:cs typeface="Arial" panose="020B0604020202020204" pitchFamily="34" charset="0"/>
              </a:rPr>
              <a:t>Information</a:t>
            </a:r>
            <a:r>
              <a:rPr lang="en-US" sz="2100" dirty="0">
                <a:latin typeface="Arial" panose="020B0604020202020204" pitchFamily="34" charset="0"/>
                <a:cs typeface="Arial" panose="020B0604020202020204" pitchFamily="34" charset="0"/>
              </a:rPr>
              <a:t> enables commanders at all levels to make informed decisions on how best to apply combat power.</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717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44</a:t>
            </a:fld>
            <a:endParaRPr lang="en-US"/>
          </a:p>
        </p:txBody>
      </p:sp>
      <p:sp>
        <p:nvSpPr>
          <p:cNvPr id="9" name="Title 1">
            <a:extLst>
              <a:ext uri="{FF2B5EF4-FFF2-40B4-BE49-F238E27FC236}">
                <a16:creationId xmlns:a16="http://schemas.microsoft.com/office/drawing/2014/main" id="{5E3FD156-AD0C-7212-4AA8-25B67D9428A7}"/>
              </a:ext>
            </a:extLst>
          </p:cNvPr>
          <p:cNvSpPr txBox="1">
            <a:spLocks/>
          </p:cNvSpPr>
          <p:nvPr/>
        </p:nvSpPr>
        <p:spPr>
          <a:xfrm>
            <a:off x="-1" y="266734"/>
            <a:ext cx="9144000" cy="62200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Operational Structure</a:t>
            </a:r>
          </a:p>
        </p:txBody>
      </p:sp>
      <p:pic>
        <p:nvPicPr>
          <p:cNvPr id="13" name="Picture 12">
            <a:extLst>
              <a:ext uri="{FF2B5EF4-FFF2-40B4-BE49-F238E27FC236}">
                <a16:creationId xmlns:a16="http://schemas.microsoft.com/office/drawing/2014/main" id="{E7607A73-70AF-445B-7579-CA31D2E4D126}"/>
              </a:ext>
            </a:extLst>
          </p:cNvPr>
          <p:cNvPicPr>
            <a:picLocks noChangeAspect="1"/>
          </p:cNvPicPr>
          <p:nvPr/>
        </p:nvPicPr>
        <p:blipFill>
          <a:blip r:embed="rId3"/>
          <a:stretch>
            <a:fillRect/>
          </a:stretch>
        </p:blipFill>
        <p:spPr>
          <a:xfrm>
            <a:off x="1267291" y="2025909"/>
            <a:ext cx="7000769" cy="3943350"/>
          </a:xfrm>
          <a:prstGeom prst="rect">
            <a:avLst/>
          </a:prstGeom>
        </p:spPr>
      </p:pic>
      <p:sp>
        <p:nvSpPr>
          <p:cNvPr id="14" name="Rectangle 13">
            <a:extLst>
              <a:ext uri="{FF2B5EF4-FFF2-40B4-BE49-F238E27FC236}">
                <a16:creationId xmlns:a16="http://schemas.microsoft.com/office/drawing/2014/main" id="{C2F27018-C5F7-C467-F954-26B6CC05C71D}"/>
              </a:ext>
            </a:extLst>
          </p:cNvPr>
          <p:cNvSpPr/>
          <p:nvPr/>
        </p:nvSpPr>
        <p:spPr>
          <a:xfrm>
            <a:off x="1367378" y="3000859"/>
            <a:ext cx="1085850" cy="24003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Tenets</a:t>
            </a:r>
          </a:p>
        </p:txBody>
      </p:sp>
      <p:sp>
        <p:nvSpPr>
          <p:cNvPr id="15" name="Rectangle 14">
            <a:extLst>
              <a:ext uri="{FF2B5EF4-FFF2-40B4-BE49-F238E27FC236}">
                <a16:creationId xmlns:a16="http://schemas.microsoft.com/office/drawing/2014/main" id="{789B3032-3F45-4DE9-4239-71E43B541A94}"/>
              </a:ext>
            </a:extLst>
          </p:cNvPr>
          <p:cNvSpPr/>
          <p:nvPr/>
        </p:nvSpPr>
        <p:spPr>
          <a:xfrm>
            <a:off x="3596228" y="2985382"/>
            <a:ext cx="1085850" cy="24157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Operational Art</a:t>
            </a:r>
          </a:p>
        </p:txBody>
      </p:sp>
      <p:sp>
        <p:nvSpPr>
          <p:cNvPr id="16" name="Rectangle 15">
            <a:extLst>
              <a:ext uri="{FF2B5EF4-FFF2-40B4-BE49-F238E27FC236}">
                <a16:creationId xmlns:a16="http://schemas.microsoft.com/office/drawing/2014/main" id="{797904E7-7608-5A17-2F76-95DD541EDBF2}"/>
              </a:ext>
            </a:extLst>
          </p:cNvPr>
          <p:cNvSpPr/>
          <p:nvPr/>
        </p:nvSpPr>
        <p:spPr>
          <a:xfrm>
            <a:off x="4739228" y="2985383"/>
            <a:ext cx="1057275" cy="242292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Operations Process</a:t>
            </a:r>
          </a:p>
        </p:txBody>
      </p:sp>
      <p:sp>
        <p:nvSpPr>
          <p:cNvPr id="17" name="Rectangle 16">
            <a:extLst>
              <a:ext uri="{FF2B5EF4-FFF2-40B4-BE49-F238E27FC236}">
                <a16:creationId xmlns:a16="http://schemas.microsoft.com/office/drawing/2014/main" id="{17EACD12-4152-B76D-5FBF-39E26AECBA34}"/>
              </a:ext>
            </a:extLst>
          </p:cNvPr>
          <p:cNvSpPr/>
          <p:nvPr/>
        </p:nvSpPr>
        <p:spPr>
          <a:xfrm>
            <a:off x="5825078" y="2985383"/>
            <a:ext cx="1085850" cy="2415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Operational Framework</a:t>
            </a:r>
          </a:p>
        </p:txBody>
      </p:sp>
      <p:sp>
        <p:nvSpPr>
          <p:cNvPr id="18" name="Rectangle 17">
            <a:extLst>
              <a:ext uri="{FF2B5EF4-FFF2-40B4-BE49-F238E27FC236}">
                <a16:creationId xmlns:a16="http://schemas.microsoft.com/office/drawing/2014/main" id="{117209F4-A631-A768-8F1E-618319163FFD}"/>
              </a:ext>
            </a:extLst>
          </p:cNvPr>
          <p:cNvSpPr/>
          <p:nvPr/>
        </p:nvSpPr>
        <p:spPr>
          <a:xfrm>
            <a:off x="6972300" y="3000860"/>
            <a:ext cx="1028700" cy="2400299"/>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Warfighting</a:t>
            </a:r>
            <a:r>
              <a:rPr lang="en-US" sz="1350" dirty="0">
                <a:solidFill>
                  <a:schemeClr val="tx1"/>
                </a:solidFill>
              </a:rPr>
              <a:t> Functions</a:t>
            </a:r>
          </a:p>
        </p:txBody>
      </p:sp>
      <p:sp>
        <p:nvSpPr>
          <p:cNvPr id="19" name="Rectangle 18">
            <a:extLst>
              <a:ext uri="{FF2B5EF4-FFF2-40B4-BE49-F238E27FC236}">
                <a16:creationId xmlns:a16="http://schemas.microsoft.com/office/drawing/2014/main" id="{8A2942A1-C61F-4E66-2630-84C57E4F55BD}"/>
              </a:ext>
            </a:extLst>
          </p:cNvPr>
          <p:cNvSpPr/>
          <p:nvPr/>
        </p:nvSpPr>
        <p:spPr>
          <a:xfrm>
            <a:off x="2510378" y="2985383"/>
            <a:ext cx="1028700" cy="24229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Principles</a:t>
            </a:r>
          </a:p>
        </p:txBody>
      </p:sp>
      <p:sp>
        <p:nvSpPr>
          <p:cNvPr id="25" name="Rectangle 24">
            <a:extLst>
              <a:ext uri="{FF2B5EF4-FFF2-40B4-BE49-F238E27FC236}">
                <a16:creationId xmlns:a16="http://schemas.microsoft.com/office/drawing/2014/main" id="{6E0D6FAE-448A-A4F0-6015-AA455A249011}"/>
              </a:ext>
            </a:extLst>
          </p:cNvPr>
          <p:cNvSpPr/>
          <p:nvPr/>
        </p:nvSpPr>
        <p:spPr>
          <a:xfrm>
            <a:off x="1323075" y="2051822"/>
            <a:ext cx="6800850" cy="9144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The tenets of unified land operations describe the Army’s approach to generating and applying combat power in campaigns and major operations.</a:t>
            </a:r>
          </a:p>
        </p:txBody>
      </p:sp>
      <p:sp>
        <p:nvSpPr>
          <p:cNvPr id="24" name="Rectangle 23">
            <a:extLst>
              <a:ext uri="{FF2B5EF4-FFF2-40B4-BE49-F238E27FC236}">
                <a16:creationId xmlns:a16="http://schemas.microsoft.com/office/drawing/2014/main" id="{E2990A5E-C880-799F-6C69-A7E0EDD30C43}"/>
              </a:ext>
            </a:extLst>
          </p:cNvPr>
          <p:cNvSpPr/>
          <p:nvPr/>
        </p:nvSpPr>
        <p:spPr>
          <a:xfrm>
            <a:off x="1287283" y="2035089"/>
            <a:ext cx="6800849" cy="9215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a:t>
            </a:r>
            <a:r>
              <a:rPr lang="en-US" sz="1050" i="1" dirty="0">
                <a:solidFill>
                  <a:schemeClr val="tx1"/>
                </a:solidFill>
              </a:rPr>
              <a:t>principle </a:t>
            </a:r>
            <a:r>
              <a:rPr lang="en-US" sz="1050" dirty="0">
                <a:solidFill>
                  <a:schemeClr val="tx1"/>
                </a:solidFill>
              </a:rPr>
              <a:t>is a comprehensive and fundamental rule or an assumption of central importance that guides how an organization or function approaches and thinks about the conduct of operations (ADP 1-01).</a:t>
            </a:r>
          </a:p>
        </p:txBody>
      </p:sp>
      <p:sp>
        <p:nvSpPr>
          <p:cNvPr id="23" name="Rectangle 22">
            <a:extLst>
              <a:ext uri="{FF2B5EF4-FFF2-40B4-BE49-F238E27FC236}">
                <a16:creationId xmlns:a16="http://schemas.microsoft.com/office/drawing/2014/main" id="{1D214915-EFFB-7800-B804-27D23DCB3C76}"/>
              </a:ext>
            </a:extLst>
          </p:cNvPr>
          <p:cNvSpPr/>
          <p:nvPr/>
        </p:nvSpPr>
        <p:spPr>
          <a:xfrm>
            <a:off x="1292987" y="2031501"/>
            <a:ext cx="6815137"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i="1" dirty="0">
                <a:solidFill>
                  <a:schemeClr val="tx1"/>
                </a:solidFill>
              </a:rPr>
              <a:t>Operational art is the cognitive approach by commanders and staffs—supported by their skill, </a:t>
            </a:r>
            <a:r>
              <a:rPr lang="en-US" sz="1050" dirty="0">
                <a:solidFill>
                  <a:schemeClr val="tx1"/>
                </a:solidFill>
              </a:rPr>
              <a:t>knowledge, experience, creativity, and judgment—to develop strategies, campaigns, and operations to organize and employ military forces by integrating ends, ways, and means (JP 3-0).</a:t>
            </a:r>
          </a:p>
        </p:txBody>
      </p:sp>
      <p:sp>
        <p:nvSpPr>
          <p:cNvPr id="22" name="Rectangle 21">
            <a:extLst>
              <a:ext uri="{FF2B5EF4-FFF2-40B4-BE49-F238E27FC236}">
                <a16:creationId xmlns:a16="http://schemas.microsoft.com/office/drawing/2014/main" id="{6053EFD3-A4A5-8E28-A64C-CC04AB29932B}"/>
              </a:ext>
            </a:extLst>
          </p:cNvPr>
          <p:cNvSpPr/>
          <p:nvPr/>
        </p:nvSpPr>
        <p:spPr>
          <a:xfrm>
            <a:off x="1303642" y="2022471"/>
            <a:ext cx="6815138" cy="92154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The operations process consists of the major mission command activities performed during operations: planning, preparing, executing, and continuously assessing the operation.  </a:t>
            </a:r>
            <a:r>
              <a:rPr lang="en-US" sz="1050" b="1" dirty="0">
                <a:solidFill>
                  <a:schemeClr val="tx1"/>
                </a:solidFill>
              </a:rPr>
              <a:t>Platoon Level = TLPs</a:t>
            </a:r>
          </a:p>
        </p:txBody>
      </p:sp>
      <p:sp>
        <p:nvSpPr>
          <p:cNvPr id="21" name="Rectangle 20">
            <a:extLst>
              <a:ext uri="{FF2B5EF4-FFF2-40B4-BE49-F238E27FC236}">
                <a16:creationId xmlns:a16="http://schemas.microsoft.com/office/drawing/2014/main" id="{36D7CEDB-84B8-4D0B-0C1F-B81F74F17AC8}"/>
              </a:ext>
            </a:extLst>
          </p:cNvPr>
          <p:cNvSpPr/>
          <p:nvPr/>
        </p:nvSpPr>
        <p:spPr>
          <a:xfrm>
            <a:off x="1305458" y="2031733"/>
            <a:ext cx="68079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Army leaders are responsible for clearly articulating their visualization of operations in time, space, purpose, and resources. An established operational framework and associated vocabulary can assist greatly in this task.</a:t>
            </a:r>
          </a:p>
        </p:txBody>
      </p:sp>
      <p:sp>
        <p:nvSpPr>
          <p:cNvPr id="20" name="Rectangle 19">
            <a:extLst>
              <a:ext uri="{FF2B5EF4-FFF2-40B4-BE49-F238E27FC236}">
                <a16:creationId xmlns:a16="http://schemas.microsoft.com/office/drawing/2014/main" id="{8D13B79E-837D-8F71-C75B-05ADB43F0E6D}"/>
              </a:ext>
            </a:extLst>
          </p:cNvPr>
          <p:cNvSpPr/>
          <p:nvPr/>
        </p:nvSpPr>
        <p:spPr>
          <a:xfrm>
            <a:off x="1297938" y="2040103"/>
            <a:ext cx="6800849" cy="921544"/>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To execute operations, commanders conceptualize capabilities in terms of combat power. Combat power has eight elements: leadership, information, command and control, movement and maneuver, intelligence, fires, sustainment, and protection. The Army collectively describes the last six elements as the warfighting functions. </a:t>
            </a:r>
          </a:p>
          <a:p>
            <a:r>
              <a:rPr lang="en-US" sz="1050" dirty="0">
                <a:solidFill>
                  <a:schemeClr val="tx1"/>
                </a:solidFill>
              </a:rPr>
              <a:t>Commanders apply combat power through the warfighting functions using leadership and information.</a:t>
            </a:r>
          </a:p>
        </p:txBody>
      </p:sp>
    </p:spTree>
    <p:extLst>
      <p:ext uri="{BB962C8B-B14F-4D97-AF65-F5344CB8AC3E}">
        <p14:creationId xmlns:p14="http://schemas.microsoft.com/office/powerpoint/2010/main" val="20978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5" grpId="0" animBg="1"/>
      <p:bldP spid="24" grpId="0" animBg="1"/>
      <p:bldP spid="23" grpId="0" animBg="1"/>
      <p:bldP spid="22" grpId="0" animBg="1"/>
      <p:bldP spid="21"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AF9257-C8B2-3F8E-6D6D-0323F16F2FE8}"/>
              </a:ext>
            </a:extLst>
          </p:cNvPr>
          <p:cNvSpPr txBox="1">
            <a:spLocks/>
          </p:cNvSpPr>
          <p:nvPr/>
        </p:nvSpPr>
        <p:spPr>
          <a:xfrm>
            <a:off x="960120" y="320124"/>
            <a:ext cx="8183880" cy="10117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450"/>
              </a:spcAft>
            </a:pPr>
            <a:r>
              <a:rPr lang="en-US" sz="3200" b="1" dirty="0">
                <a:latin typeface=" Arial"/>
              </a:rPr>
              <a:t>LSA 5: </a:t>
            </a:r>
          </a:p>
          <a:p>
            <a:pPr>
              <a:spcAft>
                <a:spcPts val="450"/>
              </a:spcAft>
            </a:pPr>
            <a:r>
              <a:rPr lang="en-US" sz="3200" b="1" dirty="0">
                <a:latin typeface=" Arial"/>
              </a:rPr>
              <a:t>Warfighting Functions</a:t>
            </a:r>
          </a:p>
        </p:txBody>
      </p:sp>
      <p:pic>
        <p:nvPicPr>
          <p:cNvPr id="3" name="Picture 2" descr="A group of people in a forest&#10;&#10;Description automatically generated with low confidence">
            <a:extLst>
              <a:ext uri="{FF2B5EF4-FFF2-40B4-BE49-F238E27FC236}">
                <a16:creationId xmlns:a16="http://schemas.microsoft.com/office/drawing/2014/main" id="{D0128FB2-DA01-11DE-D2A1-D2B92E276DCC}"/>
              </a:ext>
            </a:extLst>
          </p:cNvPr>
          <p:cNvPicPr>
            <a:picLocks noChangeAspect="1"/>
          </p:cNvPicPr>
          <p:nvPr/>
        </p:nvPicPr>
        <p:blipFill rotWithShape="1">
          <a:blip r:embed="rId3">
            <a:extLst>
              <a:ext uri="{28A0092B-C50C-407E-A947-70E740481C1C}">
                <a14:useLocalDpi xmlns:a14="http://schemas.microsoft.com/office/drawing/2010/main" val="0"/>
              </a:ext>
            </a:extLst>
          </a:blip>
          <a:srcRect t="2990" r="1" b="7802"/>
          <a:stretch/>
        </p:blipFill>
        <p:spPr>
          <a:xfrm>
            <a:off x="960120" y="1702117"/>
            <a:ext cx="8183880" cy="4836795"/>
          </a:xfrm>
          <a:prstGeom prst="rect">
            <a:avLst/>
          </a:prstGeom>
          <a:ln w="19050">
            <a:solidFill>
              <a:schemeClr val="tx1"/>
            </a:solidFill>
            <a:miter lim="800000"/>
          </a:ln>
        </p:spPr>
      </p:pic>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450"/>
              </a:spcAft>
            </a:pPr>
            <a:fld id="{A10425F9-E3D6-4775-B400-2557D74789E7}" type="slidenum">
              <a:rPr lang="en-US">
                <a:solidFill>
                  <a:schemeClr val="tx1">
                    <a:alpha val="80000"/>
                  </a:schemeClr>
                </a:solidFill>
                <a:latin typeface="+mn-lt"/>
                <a:cs typeface="+mn-cs"/>
              </a:rPr>
              <a:pPr>
                <a:spcAft>
                  <a:spcPts val="450"/>
                </a:spcAft>
              </a:pPr>
              <a:t>45</a:t>
            </a:fld>
            <a:endParaRPr lang="en-US">
              <a:solidFill>
                <a:schemeClr val="tx1">
                  <a:alpha val="80000"/>
                </a:schemeClr>
              </a:solidFill>
              <a:latin typeface="+mn-lt"/>
              <a:cs typeface="+mn-cs"/>
            </a:endParaRPr>
          </a:p>
        </p:txBody>
      </p:sp>
    </p:spTree>
    <p:extLst>
      <p:ext uri="{BB962C8B-B14F-4D97-AF65-F5344CB8AC3E}">
        <p14:creationId xmlns:p14="http://schemas.microsoft.com/office/powerpoint/2010/main" val="1668587616"/>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46</a:t>
            </a:fld>
            <a:endParaRPr lang="en-US"/>
          </a:p>
        </p:txBody>
      </p:sp>
      <p:sp>
        <p:nvSpPr>
          <p:cNvPr id="9" name="Title 1">
            <a:extLst>
              <a:ext uri="{FF2B5EF4-FFF2-40B4-BE49-F238E27FC236}">
                <a16:creationId xmlns:a16="http://schemas.microsoft.com/office/drawing/2014/main" id="{D01CEE10-BFBE-F40C-3D99-2320D38690B6}"/>
              </a:ext>
            </a:extLst>
          </p:cNvPr>
          <p:cNvSpPr txBox="1">
            <a:spLocks/>
          </p:cNvSpPr>
          <p:nvPr/>
        </p:nvSpPr>
        <p:spPr>
          <a:xfrm>
            <a:off x="0" y="447809"/>
            <a:ext cx="9143999" cy="62037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Warfighting Functions</a:t>
            </a:r>
          </a:p>
        </p:txBody>
      </p:sp>
      <p:pic>
        <p:nvPicPr>
          <p:cNvPr id="13" name="Picture 12">
            <a:extLst>
              <a:ext uri="{FF2B5EF4-FFF2-40B4-BE49-F238E27FC236}">
                <a16:creationId xmlns:a16="http://schemas.microsoft.com/office/drawing/2014/main" id="{00C3C1C0-3762-CE8B-3EF6-7CDC7A99C199}"/>
              </a:ext>
            </a:extLst>
          </p:cNvPr>
          <p:cNvPicPr>
            <a:picLocks noChangeAspect="1"/>
          </p:cNvPicPr>
          <p:nvPr/>
        </p:nvPicPr>
        <p:blipFill>
          <a:blip r:embed="rId3"/>
          <a:stretch>
            <a:fillRect/>
          </a:stretch>
        </p:blipFill>
        <p:spPr>
          <a:xfrm>
            <a:off x="1267288" y="2057400"/>
            <a:ext cx="6858000" cy="3943350"/>
          </a:xfrm>
          <a:prstGeom prst="rect">
            <a:avLst/>
          </a:prstGeom>
        </p:spPr>
      </p:pic>
    </p:spTree>
    <p:extLst>
      <p:ext uri="{BB962C8B-B14F-4D97-AF65-F5344CB8AC3E}">
        <p14:creationId xmlns:p14="http://schemas.microsoft.com/office/powerpoint/2010/main" val="2098605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47</a:t>
            </a:fld>
            <a:endParaRPr lang="en-US"/>
          </a:p>
        </p:txBody>
      </p:sp>
      <p:pic>
        <p:nvPicPr>
          <p:cNvPr id="9" name="Picture 8">
            <a:extLst>
              <a:ext uri="{FF2B5EF4-FFF2-40B4-BE49-F238E27FC236}">
                <a16:creationId xmlns:a16="http://schemas.microsoft.com/office/drawing/2014/main" id="{146CBD09-49C2-C9C8-4467-34E796238AAB}"/>
              </a:ext>
            </a:extLst>
          </p:cNvPr>
          <p:cNvPicPr>
            <a:picLocks noChangeAspect="1"/>
          </p:cNvPicPr>
          <p:nvPr/>
        </p:nvPicPr>
        <p:blipFill>
          <a:blip r:embed="rId3"/>
          <a:stretch>
            <a:fillRect/>
          </a:stretch>
        </p:blipFill>
        <p:spPr>
          <a:xfrm>
            <a:off x="1323078" y="2057400"/>
            <a:ext cx="6858001" cy="3943350"/>
          </a:xfrm>
          <a:prstGeom prst="rect">
            <a:avLst/>
          </a:prstGeom>
        </p:spPr>
      </p:pic>
      <p:sp>
        <p:nvSpPr>
          <p:cNvPr id="13" name="Rectangle 12">
            <a:extLst>
              <a:ext uri="{FF2B5EF4-FFF2-40B4-BE49-F238E27FC236}">
                <a16:creationId xmlns:a16="http://schemas.microsoft.com/office/drawing/2014/main" id="{8F9A2ACB-0D39-0600-543B-6B7666FC2D07}"/>
              </a:ext>
            </a:extLst>
          </p:cNvPr>
          <p:cNvSpPr/>
          <p:nvPr/>
        </p:nvSpPr>
        <p:spPr>
          <a:xfrm>
            <a:off x="1" y="395585"/>
            <a:ext cx="9143999" cy="646331"/>
          </a:xfrm>
          <a:prstGeom prst="rect">
            <a:avLst/>
          </a:prstGeom>
        </p:spPr>
        <p:txBody>
          <a:bodyPr wrap="square">
            <a:spAutoFit/>
          </a:bodyPr>
          <a:lstStyle/>
          <a:p>
            <a:pPr algn="ctr" eaLnBrk="1" hangingPunct="1">
              <a:buNone/>
            </a:pPr>
            <a:r>
              <a:rPr lang="en-US" sz="3600" b="1" dirty="0">
                <a:latin typeface="Arial" panose="020B0604020202020204" pitchFamily="34" charset="0"/>
                <a:cs typeface="Arial" panose="020B0604020202020204" pitchFamily="34" charset="0"/>
              </a:rPr>
              <a:t>        COMMAND AND CONTROL WFF</a:t>
            </a:r>
          </a:p>
        </p:txBody>
      </p:sp>
    </p:spTree>
    <p:extLst>
      <p:ext uri="{BB962C8B-B14F-4D97-AF65-F5344CB8AC3E}">
        <p14:creationId xmlns:p14="http://schemas.microsoft.com/office/powerpoint/2010/main" val="1839340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48</a:t>
            </a:fld>
            <a:endParaRPr lang="en-US"/>
          </a:p>
        </p:txBody>
      </p:sp>
      <p:sp>
        <p:nvSpPr>
          <p:cNvPr id="9" name="Title 1">
            <a:extLst>
              <a:ext uri="{FF2B5EF4-FFF2-40B4-BE49-F238E27FC236}">
                <a16:creationId xmlns:a16="http://schemas.microsoft.com/office/drawing/2014/main" id="{E10BAEA7-DBDA-DFE3-947E-9CC9CCF82B93}"/>
              </a:ext>
            </a:extLst>
          </p:cNvPr>
          <p:cNvSpPr txBox="1">
            <a:spLocks/>
          </p:cNvSpPr>
          <p:nvPr/>
        </p:nvSpPr>
        <p:spPr>
          <a:xfrm>
            <a:off x="0" y="281485"/>
            <a:ext cx="9143999" cy="5884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Warfighting Functions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13" name="Rectangle 3">
            <a:extLst>
              <a:ext uri="{FF2B5EF4-FFF2-40B4-BE49-F238E27FC236}">
                <a16:creationId xmlns:a16="http://schemas.microsoft.com/office/drawing/2014/main" id="{AE3BF1F3-CD73-E9FA-0226-AD7B33CA7AE6}"/>
              </a:ext>
            </a:extLst>
          </p:cNvPr>
          <p:cNvSpPr txBox="1">
            <a:spLocks noChangeArrowheads="1"/>
          </p:cNvSpPr>
          <p:nvPr/>
        </p:nvSpPr>
        <p:spPr bwMode="auto">
          <a:xfrm>
            <a:off x="1143000" y="2478646"/>
            <a:ext cx="6858000" cy="2793206"/>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latin typeface="Arial" panose="020B0604020202020204" pitchFamily="34" charset="0"/>
                <a:cs typeface="Arial" panose="020B0604020202020204" pitchFamily="34" charset="0"/>
              </a:rPr>
              <a:t>COMMAND AND CONTROL</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Mission command encourages the greatest possible freedom of action from subordinates.</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While the commander remains the central figure in mission command, it enables subordinates to develop the situation.</a:t>
            </a:r>
          </a:p>
          <a:p>
            <a:endParaRPr lang="en-US" sz="2100" dirty="0"/>
          </a:p>
        </p:txBody>
      </p:sp>
    </p:spTree>
    <p:extLst>
      <p:ext uri="{BB962C8B-B14F-4D97-AF65-F5344CB8AC3E}">
        <p14:creationId xmlns:p14="http://schemas.microsoft.com/office/powerpoint/2010/main" val="721580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49</a:t>
            </a:fld>
            <a:endParaRPr lang="en-US"/>
          </a:p>
        </p:txBody>
      </p:sp>
      <p:sp>
        <p:nvSpPr>
          <p:cNvPr id="9" name="Rectangle 3">
            <a:extLst>
              <a:ext uri="{FF2B5EF4-FFF2-40B4-BE49-F238E27FC236}">
                <a16:creationId xmlns:a16="http://schemas.microsoft.com/office/drawing/2014/main" id="{9E426760-0624-29D7-D55B-09DD63A00669}"/>
              </a:ext>
            </a:extLst>
          </p:cNvPr>
          <p:cNvSpPr txBox="1">
            <a:spLocks noChangeArrowheads="1"/>
          </p:cNvSpPr>
          <p:nvPr/>
        </p:nvSpPr>
        <p:spPr bwMode="auto">
          <a:xfrm>
            <a:off x="1143000" y="2324137"/>
            <a:ext cx="6858000" cy="3574222"/>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latin typeface="Arial" panose="020B0604020202020204" pitchFamily="34" charset="0"/>
                <a:cs typeface="Arial" panose="020B0604020202020204" pitchFamily="34" charset="0"/>
              </a:rPr>
              <a:t>MOVEMENT AND MANEUVER</a:t>
            </a:r>
          </a:p>
          <a:p>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Includes the following tasks:</a:t>
            </a:r>
          </a:p>
          <a:p>
            <a:r>
              <a:rPr lang="en-US" sz="1800" dirty="0">
                <a:latin typeface="Arial" panose="020B0604020202020204" pitchFamily="34" charset="0"/>
                <a:cs typeface="Arial" panose="020B0604020202020204" pitchFamily="34" charset="0"/>
              </a:rPr>
              <a:t>Move</a:t>
            </a:r>
          </a:p>
          <a:p>
            <a:r>
              <a:rPr lang="en-US" sz="1800" dirty="0">
                <a:latin typeface="Arial" panose="020B0604020202020204" pitchFamily="34" charset="0"/>
                <a:cs typeface="Arial" panose="020B0604020202020204" pitchFamily="34" charset="0"/>
              </a:rPr>
              <a:t>Maneuver</a:t>
            </a:r>
          </a:p>
          <a:p>
            <a:r>
              <a:rPr lang="en-US" sz="1800" dirty="0">
                <a:latin typeface="Arial" panose="020B0604020202020204" pitchFamily="34" charset="0"/>
                <a:cs typeface="Arial" panose="020B0604020202020204" pitchFamily="34" charset="0"/>
              </a:rPr>
              <a:t>Employ direct fires</a:t>
            </a:r>
          </a:p>
          <a:p>
            <a:r>
              <a:rPr lang="en-US" sz="1800" dirty="0">
                <a:latin typeface="Arial" panose="020B0604020202020204" pitchFamily="34" charset="0"/>
                <a:cs typeface="Arial" panose="020B0604020202020204" pitchFamily="34" charset="0"/>
              </a:rPr>
              <a:t>Occupy an area</a:t>
            </a:r>
          </a:p>
          <a:p>
            <a:r>
              <a:rPr lang="en-US" sz="1800" dirty="0">
                <a:latin typeface="Arial" panose="020B0604020202020204" pitchFamily="34" charset="0"/>
                <a:cs typeface="Arial" panose="020B0604020202020204" pitchFamily="34" charset="0"/>
              </a:rPr>
              <a:t>Conduct mobility and counter mobility operations</a:t>
            </a:r>
          </a:p>
          <a:p>
            <a:r>
              <a:rPr lang="en-US" sz="1800" dirty="0">
                <a:latin typeface="Arial" panose="020B0604020202020204" pitchFamily="34" charset="0"/>
                <a:cs typeface="Arial" panose="020B0604020202020204" pitchFamily="34" charset="0"/>
              </a:rPr>
              <a:t>Conduct reconnaissance and surveillance</a:t>
            </a:r>
          </a:p>
          <a:p>
            <a:r>
              <a:rPr lang="en-US" sz="1800" dirty="0">
                <a:latin typeface="Arial" panose="020B0604020202020204" pitchFamily="34" charset="0"/>
                <a:cs typeface="Arial" panose="020B0604020202020204" pitchFamily="34" charset="0"/>
              </a:rPr>
              <a:t>Employ battlefield obscuration</a:t>
            </a:r>
          </a:p>
        </p:txBody>
      </p:sp>
      <p:sp>
        <p:nvSpPr>
          <p:cNvPr id="13" name="Title 1">
            <a:extLst>
              <a:ext uri="{FF2B5EF4-FFF2-40B4-BE49-F238E27FC236}">
                <a16:creationId xmlns:a16="http://schemas.microsoft.com/office/drawing/2014/main" id="{682495DF-A299-F2A2-8D5F-AABBA0E3D016}"/>
              </a:ext>
            </a:extLst>
          </p:cNvPr>
          <p:cNvSpPr txBox="1">
            <a:spLocks/>
          </p:cNvSpPr>
          <p:nvPr/>
        </p:nvSpPr>
        <p:spPr>
          <a:xfrm>
            <a:off x="0" y="406313"/>
            <a:ext cx="9143999" cy="55332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Warfighting Functions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7881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F6989A-EAE9-5A07-2576-A0060EFD3C39}"/>
              </a:ext>
            </a:extLst>
          </p:cNvPr>
          <p:cNvSpPr txBox="1">
            <a:spLocks/>
          </p:cNvSpPr>
          <p:nvPr/>
        </p:nvSpPr>
        <p:spPr>
          <a:xfrm>
            <a:off x="960120" y="265734"/>
            <a:ext cx="8183880" cy="10179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450"/>
              </a:spcAft>
            </a:pPr>
            <a:r>
              <a:rPr lang="en-US" sz="3200" b="1" dirty="0">
                <a:latin typeface=" Arial"/>
              </a:rPr>
              <a:t>LSA 2: </a:t>
            </a:r>
          </a:p>
          <a:p>
            <a:pPr>
              <a:spcAft>
                <a:spcPts val="450"/>
              </a:spcAft>
            </a:pPr>
            <a:r>
              <a:rPr lang="en-US" sz="3200" b="1" dirty="0">
                <a:latin typeface=" Arial"/>
              </a:rPr>
              <a:t>The Role of Doctrine</a:t>
            </a:r>
          </a:p>
        </p:txBody>
      </p:sp>
      <p:pic>
        <p:nvPicPr>
          <p:cNvPr id="3" name="Picture 2" descr="A picture containing timeline&#10;&#10;Description automatically generated">
            <a:extLst>
              <a:ext uri="{FF2B5EF4-FFF2-40B4-BE49-F238E27FC236}">
                <a16:creationId xmlns:a16="http://schemas.microsoft.com/office/drawing/2014/main" id="{34AE604F-080D-9167-2E3C-E7EB9FF8067B}"/>
              </a:ext>
            </a:extLst>
          </p:cNvPr>
          <p:cNvPicPr>
            <a:picLocks noChangeAspect="1"/>
          </p:cNvPicPr>
          <p:nvPr/>
        </p:nvPicPr>
        <p:blipFill rotWithShape="1">
          <a:blip r:embed="rId3">
            <a:extLst>
              <a:ext uri="{28A0092B-C50C-407E-A947-70E740481C1C}">
                <a14:useLocalDpi xmlns:a14="http://schemas.microsoft.com/office/drawing/2010/main" val="0"/>
              </a:ext>
            </a:extLst>
          </a:blip>
          <a:srcRect r="1" b="11460"/>
          <a:stretch/>
        </p:blipFill>
        <p:spPr>
          <a:xfrm>
            <a:off x="887564" y="1656080"/>
            <a:ext cx="8183880" cy="4836795"/>
          </a:xfrm>
          <a:prstGeom prst="rect">
            <a:avLst/>
          </a:prstGeom>
          <a:ln w="19050">
            <a:solidFill>
              <a:schemeClr val="tx1"/>
            </a:solidFill>
            <a:miter lim="800000"/>
          </a:ln>
        </p:spPr>
      </p:pic>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06070" y="6492875"/>
            <a:ext cx="337930" cy="365125"/>
          </a:xfrm>
        </p:spPr>
        <p:txBody>
          <a:bodyPr vert="horz" lIns="91440" tIns="45720" rIns="91440" bIns="45720" rtlCol="0" anchor="ctr">
            <a:normAutofit/>
          </a:bodyPr>
          <a:lstStyle/>
          <a:p>
            <a:pPr>
              <a:spcAft>
                <a:spcPts val="450"/>
              </a:spcAft>
            </a:pPr>
            <a:fld id="{A10425F9-E3D6-4775-B400-2557D74789E7}" type="slidenum">
              <a:rPr lang="en-US">
                <a:solidFill>
                  <a:schemeClr val="tx1">
                    <a:alpha val="80000"/>
                  </a:schemeClr>
                </a:solidFill>
                <a:latin typeface="+mn-lt"/>
                <a:cs typeface="+mn-cs"/>
              </a:rPr>
              <a:pPr>
                <a:spcAft>
                  <a:spcPts val="450"/>
                </a:spcAft>
              </a:pPr>
              <a:t>5</a:t>
            </a:fld>
            <a:endParaRPr lang="en-US" dirty="0">
              <a:solidFill>
                <a:schemeClr val="tx1">
                  <a:alpha val="80000"/>
                </a:schemeClr>
              </a:solidFill>
              <a:latin typeface="+mn-lt"/>
              <a:cs typeface="+mn-cs"/>
            </a:endParaRPr>
          </a:p>
        </p:txBody>
      </p:sp>
    </p:spTree>
    <p:extLst>
      <p:ext uri="{BB962C8B-B14F-4D97-AF65-F5344CB8AC3E}">
        <p14:creationId xmlns:p14="http://schemas.microsoft.com/office/powerpoint/2010/main" val="109304849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50</a:t>
            </a:fld>
            <a:endParaRPr lang="en-US"/>
          </a:p>
        </p:txBody>
      </p:sp>
      <p:sp>
        <p:nvSpPr>
          <p:cNvPr id="9" name="Title 1">
            <a:extLst>
              <a:ext uri="{FF2B5EF4-FFF2-40B4-BE49-F238E27FC236}">
                <a16:creationId xmlns:a16="http://schemas.microsoft.com/office/drawing/2014/main" id="{BF2C1F3B-4CB2-8E3A-221D-A3FA7CED57E3}"/>
              </a:ext>
            </a:extLst>
          </p:cNvPr>
          <p:cNvSpPr txBox="1">
            <a:spLocks/>
          </p:cNvSpPr>
          <p:nvPr/>
        </p:nvSpPr>
        <p:spPr>
          <a:xfrm>
            <a:off x="1" y="380174"/>
            <a:ext cx="9143999" cy="56404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Warfighting Functions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13" name="Rectangle 3">
            <a:extLst>
              <a:ext uri="{FF2B5EF4-FFF2-40B4-BE49-F238E27FC236}">
                <a16:creationId xmlns:a16="http://schemas.microsoft.com/office/drawing/2014/main" id="{5D8F02AE-0FBF-03E4-87D3-9A670D89C521}"/>
              </a:ext>
            </a:extLst>
          </p:cNvPr>
          <p:cNvSpPr txBox="1">
            <a:spLocks noChangeArrowheads="1"/>
          </p:cNvSpPr>
          <p:nvPr/>
        </p:nvSpPr>
        <p:spPr bwMode="auto">
          <a:xfrm>
            <a:off x="1143000" y="2180467"/>
            <a:ext cx="6858000" cy="2907506"/>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latin typeface="Arial" panose="020B0604020202020204" pitchFamily="34" charset="0"/>
                <a:cs typeface="Arial" panose="020B0604020202020204" pitchFamily="34" charset="0"/>
              </a:rPr>
              <a:t>INTELLIGENCE</a:t>
            </a:r>
          </a:p>
          <a:p>
            <a:endParaRPr lang="en-US" sz="2100" b="1"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This warfighting function includes understanding threats, adversaries, and weather.</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It synchronizes information collection with the primary tactical tasks of reconnaissance, surveillance, security, and intelligence operations</a:t>
            </a:r>
          </a:p>
        </p:txBody>
      </p:sp>
    </p:spTree>
    <p:extLst>
      <p:ext uri="{BB962C8B-B14F-4D97-AF65-F5344CB8AC3E}">
        <p14:creationId xmlns:p14="http://schemas.microsoft.com/office/powerpoint/2010/main" val="3744447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51</a:t>
            </a:fld>
            <a:endParaRPr lang="en-US"/>
          </a:p>
        </p:txBody>
      </p:sp>
      <p:sp>
        <p:nvSpPr>
          <p:cNvPr id="9" name="Title 1">
            <a:extLst>
              <a:ext uri="{FF2B5EF4-FFF2-40B4-BE49-F238E27FC236}">
                <a16:creationId xmlns:a16="http://schemas.microsoft.com/office/drawing/2014/main" id="{24914B6A-24E0-2DAB-BAAD-29B5463E32D5}"/>
              </a:ext>
            </a:extLst>
          </p:cNvPr>
          <p:cNvSpPr txBox="1">
            <a:spLocks/>
          </p:cNvSpPr>
          <p:nvPr/>
        </p:nvSpPr>
        <p:spPr>
          <a:xfrm>
            <a:off x="1" y="408040"/>
            <a:ext cx="9143999" cy="60998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Warfighting Functions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13" name="Rectangle 3">
            <a:extLst>
              <a:ext uri="{FF2B5EF4-FFF2-40B4-BE49-F238E27FC236}">
                <a16:creationId xmlns:a16="http://schemas.microsoft.com/office/drawing/2014/main" id="{D6FFCB34-1B32-CCCF-D615-3418AA67CBB0}"/>
              </a:ext>
            </a:extLst>
          </p:cNvPr>
          <p:cNvSpPr txBox="1">
            <a:spLocks noChangeArrowheads="1"/>
          </p:cNvSpPr>
          <p:nvPr/>
        </p:nvSpPr>
        <p:spPr bwMode="auto">
          <a:xfrm>
            <a:off x="1143000" y="2203817"/>
            <a:ext cx="6858000" cy="3086100"/>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latin typeface="Arial" panose="020B0604020202020204" pitchFamily="34" charset="0"/>
                <a:cs typeface="Arial" panose="020B0604020202020204" pitchFamily="34" charset="0"/>
              </a:rPr>
              <a:t>FIRES</a:t>
            </a:r>
          </a:p>
          <a:p>
            <a:r>
              <a:rPr lang="en-US" sz="1800" dirty="0">
                <a:latin typeface="Arial" panose="020B0604020202020204" pitchFamily="34" charset="0"/>
                <a:cs typeface="Arial" panose="020B0604020202020204" pitchFamily="34" charset="0"/>
              </a:rPr>
              <a:t>Army fires systems deliver fires in support of offensive and defensive tasks to create specific lethal and nonlethal effects on a target.</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Includes the following tasks:</a:t>
            </a:r>
          </a:p>
          <a:p>
            <a:r>
              <a:rPr lang="en-US" sz="1800" dirty="0">
                <a:latin typeface="Arial" panose="020B0604020202020204" pitchFamily="34" charset="0"/>
                <a:cs typeface="Arial" panose="020B0604020202020204" pitchFamily="34" charset="0"/>
              </a:rPr>
              <a:t>Deliver fires</a:t>
            </a:r>
          </a:p>
          <a:p>
            <a:r>
              <a:rPr lang="en-US" sz="1800" dirty="0">
                <a:latin typeface="Arial" panose="020B0604020202020204" pitchFamily="34" charset="0"/>
                <a:cs typeface="Arial" panose="020B0604020202020204" pitchFamily="34" charset="0"/>
              </a:rPr>
              <a:t>Integrate all forms of Army, joint, and multinational fires</a:t>
            </a:r>
          </a:p>
          <a:p>
            <a:r>
              <a:rPr lang="en-US" sz="1800" dirty="0">
                <a:latin typeface="Arial" panose="020B0604020202020204" pitchFamily="34" charset="0"/>
                <a:cs typeface="Arial" panose="020B0604020202020204" pitchFamily="34" charset="0"/>
              </a:rPr>
              <a:t>Conduct targeting</a:t>
            </a:r>
          </a:p>
        </p:txBody>
      </p:sp>
    </p:spTree>
    <p:extLst>
      <p:ext uri="{BB962C8B-B14F-4D97-AF65-F5344CB8AC3E}">
        <p14:creationId xmlns:p14="http://schemas.microsoft.com/office/powerpoint/2010/main" val="884800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52</a:t>
            </a:fld>
            <a:endParaRPr lang="en-US"/>
          </a:p>
        </p:txBody>
      </p:sp>
      <p:sp>
        <p:nvSpPr>
          <p:cNvPr id="9" name="Title 1">
            <a:extLst>
              <a:ext uri="{FF2B5EF4-FFF2-40B4-BE49-F238E27FC236}">
                <a16:creationId xmlns:a16="http://schemas.microsoft.com/office/drawing/2014/main" id="{88998D05-23CA-477B-44A5-759C1A89E3EA}"/>
              </a:ext>
            </a:extLst>
          </p:cNvPr>
          <p:cNvSpPr txBox="1">
            <a:spLocks/>
          </p:cNvSpPr>
          <p:nvPr/>
        </p:nvSpPr>
        <p:spPr>
          <a:xfrm>
            <a:off x="1" y="353633"/>
            <a:ext cx="9143999" cy="56808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Warfighting Functions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13" name="Rectangle 3">
            <a:extLst>
              <a:ext uri="{FF2B5EF4-FFF2-40B4-BE49-F238E27FC236}">
                <a16:creationId xmlns:a16="http://schemas.microsoft.com/office/drawing/2014/main" id="{63E4B0A2-CEEE-BAA6-C085-63C9EA90F445}"/>
              </a:ext>
            </a:extLst>
          </p:cNvPr>
          <p:cNvSpPr txBox="1">
            <a:spLocks noChangeArrowheads="1"/>
          </p:cNvSpPr>
          <p:nvPr/>
        </p:nvSpPr>
        <p:spPr bwMode="auto">
          <a:xfrm>
            <a:off x="1143000" y="2218865"/>
            <a:ext cx="6858000" cy="2959700"/>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latin typeface="Arial" panose="020B0604020202020204" pitchFamily="34" charset="0"/>
                <a:cs typeface="Arial" panose="020B0604020202020204" pitchFamily="34" charset="0"/>
              </a:rPr>
              <a:t>SUSTAINMENT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endurance of Army forces is primarily a function of their sustainment. It is essential to retaining and exploiting the initiative.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Includes the following tasks:</a:t>
            </a:r>
          </a:p>
          <a:p>
            <a:r>
              <a:rPr lang="en-US" sz="1800" dirty="0">
                <a:latin typeface="Arial" panose="020B0604020202020204" pitchFamily="34" charset="0"/>
                <a:cs typeface="Arial" panose="020B0604020202020204" pitchFamily="34" charset="0"/>
              </a:rPr>
              <a:t>Conduct logistics.</a:t>
            </a:r>
          </a:p>
          <a:p>
            <a:r>
              <a:rPr lang="en-US" sz="1800" dirty="0">
                <a:latin typeface="Arial" panose="020B0604020202020204" pitchFamily="34" charset="0"/>
                <a:cs typeface="Arial" panose="020B0604020202020204" pitchFamily="34" charset="0"/>
              </a:rPr>
              <a:t>Provide personnel services.</a:t>
            </a:r>
          </a:p>
          <a:p>
            <a:r>
              <a:rPr lang="en-US" sz="1800" dirty="0">
                <a:latin typeface="Arial" panose="020B0604020202020204" pitchFamily="34" charset="0"/>
                <a:cs typeface="Arial" panose="020B0604020202020204" pitchFamily="34" charset="0"/>
              </a:rPr>
              <a:t>Provide health service support.</a:t>
            </a:r>
          </a:p>
        </p:txBody>
      </p:sp>
    </p:spTree>
    <p:extLst>
      <p:ext uri="{BB962C8B-B14F-4D97-AF65-F5344CB8AC3E}">
        <p14:creationId xmlns:p14="http://schemas.microsoft.com/office/powerpoint/2010/main" val="990115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53</a:t>
            </a:fld>
            <a:endParaRPr lang="en-US"/>
          </a:p>
        </p:txBody>
      </p:sp>
      <p:sp>
        <p:nvSpPr>
          <p:cNvPr id="9" name="Rectangle 3">
            <a:extLst>
              <a:ext uri="{FF2B5EF4-FFF2-40B4-BE49-F238E27FC236}">
                <a16:creationId xmlns:a16="http://schemas.microsoft.com/office/drawing/2014/main" id="{1BA43C02-F53F-CB3B-65EF-B250A83B198F}"/>
              </a:ext>
            </a:extLst>
          </p:cNvPr>
          <p:cNvSpPr txBox="1">
            <a:spLocks noChangeArrowheads="1"/>
          </p:cNvSpPr>
          <p:nvPr/>
        </p:nvSpPr>
        <p:spPr bwMode="auto">
          <a:xfrm>
            <a:off x="1143000" y="2186386"/>
            <a:ext cx="6858000" cy="2362904"/>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latin typeface="Arial" panose="020B0604020202020204" pitchFamily="34" charset="0"/>
                <a:cs typeface="Arial" panose="020B0604020202020204" pitchFamily="34" charset="0"/>
              </a:rPr>
              <a:t>PROTECTION</a:t>
            </a:r>
            <a:endParaRPr lang="en-US" sz="21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protection warfighting function enables the commander to maintain the force’s integrity and combat power.</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Protection determines the degree to which potential threats can disrupt operations and then counters or mitigates those threats.</a:t>
            </a:r>
          </a:p>
        </p:txBody>
      </p:sp>
      <p:sp>
        <p:nvSpPr>
          <p:cNvPr id="13" name="Title 1">
            <a:extLst>
              <a:ext uri="{FF2B5EF4-FFF2-40B4-BE49-F238E27FC236}">
                <a16:creationId xmlns:a16="http://schemas.microsoft.com/office/drawing/2014/main" id="{6A1BCB70-3452-5D16-4C88-C2BDD0C6ADE1}"/>
              </a:ext>
            </a:extLst>
          </p:cNvPr>
          <p:cNvSpPr txBox="1">
            <a:spLocks/>
          </p:cNvSpPr>
          <p:nvPr/>
        </p:nvSpPr>
        <p:spPr>
          <a:xfrm>
            <a:off x="1" y="400051"/>
            <a:ext cx="9143999" cy="57398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Warfighting Functions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21737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54</a:t>
            </a:fld>
            <a:endParaRPr lang="en-US"/>
          </a:p>
        </p:txBody>
      </p:sp>
      <p:sp>
        <p:nvSpPr>
          <p:cNvPr id="9" name="Content Placeholder 2">
            <a:extLst>
              <a:ext uri="{FF2B5EF4-FFF2-40B4-BE49-F238E27FC236}">
                <a16:creationId xmlns:a16="http://schemas.microsoft.com/office/drawing/2014/main" id="{D4B4BEA8-6AAC-E518-85F4-4905C947AA07}"/>
              </a:ext>
            </a:extLst>
          </p:cNvPr>
          <p:cNvSpPr txBox="1">
            <a:spLocks/>
          </p:cNvSpPr>
          <p:nvPr/>
        </p:nvSpPr>
        <p:spPr>
          <a:xfrm>
            <a:off x="1143000" y="2295289"/>
            <a:ext cx="6858000" cy="353615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Role of Doctrine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Large Scale Combat Operations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Combat Power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Warfighting Functions</a:t>
            </a:r>
          </a:p>
        </p:txBody>
      </p:sp>
      <p:sp>
        <p:nvSpPr>
          <p:cNvPr id="13" name="Title 1">
            <a:extLst>
              <a:ext uri="{FF2B5EF4-FFF2-40B4-BE49-F238E27FC236}">
                <a16:creationId xmlns:a16="http://schemas.microsoft.com/office/drawing/2014/main" id="{EAD18B82-0DA1-78D0-360C-9F49972D8A6B}"/>
              </a:ext>
            </a:extLst>
          </p:cNvPr>
          <p:cNvSpPr txBox="1">
            <a:spLocks/>
          </p:cNvSpPr>
          <p:nvPr/>
        </p:nvSpPr>
        <p:spPr>
          <a:xfrm>
            <a:off x="0" y="303754"/>
            <a:ext cx="9143999" cy="61064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LSCO Summary</a:t>
            </a:r>
          </a:p>
        </p:txBody>
      </p:sp>
    </p:spTree>
    <p:extLst>
      <p:ext uri="{BB962C8B-B14F-4D97-AF65-F5344CB8AC3E}">
        <p14:creationId xmlns:p14="http://schemas.microsoft.com/office/powerpoint/2010/main" val="4094560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55</a:t>
            </a:fld>
            <a:endParaRPr lang="en-US"/>
          </a:p>
        </p:txBody>
      </p:sp>
      <p:sp>
        <p:nvSpPr>
          <p:cNvPr id="9" name="Title 1">
            <a:extLst>
              <a:ext uri="{FF2B5EF4-FFF2-40B4-BE49-F238E27FC236}">
                <a16:creationId xmlns:a16="http://schemas.microsoft.com/office/drawing/2014/main" id="{7445D7FE-7AA7-B499-73B5-66CC262F0B36}"/>
              </a:ext>
            </a:extLst>
          </p:cNvPr>
          <p:cNvSpPr txBox="1">
            <a:spLocks/>
          </p:cNvSpPr>
          <p:nvPr/>
        </p:nvSpPr>
        <p:spPr>
          <a:xfrm>
            <a:off x="934278" y="1669774"/>
            <a:ext cx="7762461" cy="455212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anose="020B0604020202020204" pitchFamily="34" charset="0"/>
                <a:cs typeface="Arial" panose="020B0604020202020204" pitchFamily="34" charset="0"/>
              </a:rPr>
              <a:t>Action: </a:t>
            </a:r>
            <a:r>
              <a:rPr lang="en-US" sz="2400" dirty="0">
                <a:latin typeface="Arial" panose="020B0604020202020204" pitchFamily="34" charset="0"/>
                <a:cs typeface="Arial" panose="020B0604020202020204" pitchFamily="34" charset="0"/>
              </a:rPr>
              <a:t>Apply Large Scale Combat Operations.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Conditions: </a:t>
            </a:r>
            <a:r>
              <a:rPr lang="en-US" sz="2400" dirty="0">
                <a:latin typeface="Arial" panose="020B0604020202020204" pitchFamily="34" charset="0"/>
                <a:cs typeface="Arial" panose="020B0604020202020204" pitchFamily="34" charset="0"/>
              </a:rPr>
              <a:t>In a classroom environment, given FM 3-0, ADP 3-0, ADP 3-90, and ATP 3-21.8, a reading assignment, applicable instruction, and student handouts.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Standards: </a:t>
            </a:r>
            <a:r>
              <a:rPr lang="en-US" sz="2400" dirty="0">
                <a:latin typeface="Arial" panose="020B0604020202020204" pitchFamily="34" charset="0"/>
                <a:cs typeface="Arial" panose="020B0604020202020204" pitchFamily="34" charset="0"/>
              </a:rPr>
              <a:t>Apply Large Scale Combat Operations during tactical or simulated tactical scenarios within the course. Students will also demonstrate knowledge of the subject by correctly scoring 70% or better on the Tactics assessment.</a:t>
            </a:r>
            <a:br>
              <a:rPr lang="en-US" sz="24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71B452-CE26-87BB-D0C1-8DE8473F4385}"/>
              </a:ext>
            </a:extLst>
          </p:cNvPr>
          <p:cNvSpPr txBox="1"/>
          <p:nvPr/>
        </p:nvSpPr>
        <p:spPr>
          <a:xfrm>
            <a:off x="0" y="472463"/>
            <a:ext cx="9143999"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Terminal Learning Objective</a:t>
            </a:r>
          </a:p>
        </p:txBody>
      </p:sp>
    </p:spTree>
    <p:extLst>
      <p:ext uri="{BB962C8B-B14F-4D97-AF65-F5344CB8AC3E}">
        <p14:creationId xmlns:p14="http://schemas.microsoft.com/office/powerpoint/2010/main" val="3577951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8524"/>
            <a:ext cx="9143999" cy="660952"/>
          </a:xfrm>
        </p:spPr>
        <p:txBody>
          <a:bodyPr/>
          <a:lstStyle/>
          <a:p>
            <a:r>
              <a:rPr lang="en-US" sz="3600" b="1" dirty="0"/>
              <a:t>Questions?</a:t>
            </a:r>
          </a:p>
        </p:txBody>
      </p:sp>
      <p:sp>
        <p:nvSpPr>
          <p:cNvPr id="5" name="Slide Number Placeholder 4"/>
          <p:cNvSpPr>
            <a:spLocks noGrp="1"/>
          </p:cNvSpPr>
          <p:nvPr>
            <p:ph type="sldNum" sz="quarter" idx="12"/>
          </p:nvPr>
        </p:nvSpPr>
        <p:spPr/>
        <p:txBody>
          <a:bodyPr/>
          <a:lstStyle/>
          <a:p>
            <a:pPr>
              <a:defRPr/>
            </a:pPr>
            <a:fld id="{7CF5FD70-F607-428C-BA55-084E81327258}" type="slidenum">
              <a:rPr lang="en-US" smtClean="0"/>
              <a:pPr>
                <a:defRPr/>
              </a:pPr>
              <a:t>56</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6</a:t>
            </a:fld>
            <a:endParaRPr lang="en-US"/>
          </a:p>
        </p:txBody>
      </p:sp>
      <p:sp>
        <p:nvSpPr>
          <p:cNvPr id="9" name="Title 1">
            <a:extLst>
              <a:ext uri="{FF2B5EF4-FFF2-40B4-BE49-F238E27FC236}">
                <a16:creationId xmlns:a16="http://schemas.microsoft.com/office/drawing/2014/main" id="{0A4D2A3B-31DA-4249-2CD1-1020FC93EBC6}"/>
              </a:ext>
            </a:extLst>
          </p:cNvPr>
          <p:cNvSpPr txBox="1">
            <a:spLocks/>
          </p:cNvSpPr>
          <p:nvPr/>
        </p:nvSpPr>
        <p:spPr>
          <a:xfrm>
            <a:off x="1143000" y="411305"/>
            <a:ext cx="6858000" cy="54285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Doctrine</a:t>
            </a:r>
          </a:p>
        </p:txBody>
      </p:sp>
      <p:sp>
        <p:nvSpPr>
          <p:cNvPr id="13" name="Rectangle 4">
            <a:extLst>
              <a:ext uri="{FF2B5EF4-FFF2-40B4-BE49-F238E27FC236}">
                <a16:creationId xmlns:a16="http://schemas.microsoft.com/office/drawing/2014/main" id="{CBD0261A-F580-A162-A054-103F9829A3FD}"/>
              </a:ext>
            </a:extLst>
          </p:cNvPr>
          <p:cNvSpPr txBox="1">
            <a:spLocks noChangeArrowheads="1"/>
          </p:cNvSpPr>
          <p:nvPr/>
        </p:nvSpPr>
        <p:spPr bwMode="auto">
          <a:xfrm>
            <a:off x="1143000" y="2541794"/>
            <a:ext cx="6858000" cy="3058017"/>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00" b="1" i="1" dirty="0">
                <a:solidFill>
                  <a:srgbClr val="000000"/>
                </a:solidFill>
                <a:latin typeface="Arial" panose="020B0604020202020204" pitchFamily="34" charset="0"/>
                <a:cs typeface="Arial" panose="020B0604020202020204" pitchFamily="34" charset="0"/>
              </a:rPr>
              <a:t>Army doctrine </a:t>
            </a:r>
            <a:r>
              <a:rPr lang="en-US" sz="1500" b="1" dirty="0">
                <a:solidFill>
                  <a:srgbClr val="000000"/>
                </a:solidFill>
                <a:latin typeface="Arial" panose="020B0604020202020204" pitchFamily="34" charset="0"/>
                <a:cs typeface="Arial" panose="020B0604020202020204" pitchFamily="34" charset="0"/>
              </a:rPr>
              <a:t>as fundamental principles, with supporting tactics, techniques, procedures, and terms and symbols, used for the conduct of operations and as a guide for actions of operating forces, and elements of the institutional force that directly support operations in support of national objectives. </a:t>
            </a:r>
            <a:endParaRPr lang="en-US" sz="1500" dirty="0">
              <a:solidFill>
                <a:srgbClr val="000000"/>
              </a:solidFill>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Army doctrine is a body of thought on how Army forces intend to operate as an integral part of a joint force. Doctrine focuses on how to think—not what to think. It establishes the following:</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-How the Army views the nature of operations. </a:t>
            </a:r>
          </a:p>
          <a:p>
            <a:pPr>
              <a:buFontTx/>
              <a:buChar char="-"/>
            </a:pPr>
            <a:r>
              <a:rPr lang="en-US" sz="1350" dirty="0">
                <a:latin typeface="Arial" panose="020B0604020202020204" pitchFamily="34" charset="0"/>
                <a:cs typeface="Arial" panose="020B0604020202020204" pitchFamily="34" charset="0"/>
              </a:rPr>
              <a:t>Fundamentals by which Army forces conduct operations.</a:t>
            </a:r>
          </a:p>
          <a:p>
            <a:r>
              <a:rPr lang="en-US" sz="1350" dirty="0">
                <a:latin typeface="Arial" panose="020B0604020202020204" pitchFamily="34" charset="0"/>
                <a:cs typeface="Arial" panose="020B0604020202020204" pitchFamily="34" charset="0"/>
              </a:rPr>
              <a:t>    -Methods by which commanders exercise mission command.</a:t>
            </a:r>
          </a:p>
        </p:txBody>
      </p:sp>
    </p:spTree>
    <p:extLst>
      <p:ext uri="{BB962C8B-B14F-4D97-AF65-F5344CB8AC3E}">
        <p14:creationId xmlns:p14="http://schemas.microsoft.com/office/powerpoint/2010/main" val="255185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7</a:t>
            </a:fld>
            <a:endParaRPr lang="en-US"/>
          </a:p>
        </p:txBody>
      </p:sp>
      <p:sp>
        <p:nvSpPr>
          <p:cNvPr id="9" name="Title 1">
            <a:extLst>
              <a:ext uri="{FF2B5EF4-FFF2-40B4-BE49-F238E27FC236}">
                <a16:creationId xmlns:a16="http://schemas.microsoft.com/office/drawing/2014/main" id="{0A4D2A3B-31DA-4249-2CD1-1020FC93EBC6}"/>
              </a:ext>
            </a:extLst>
          </p:cNvPr>
          <p:cNvSpPr txBox="1">
            <a:spLocks/>
          </p:cNvSpPr>
          <p:nvPr/>
        </p:nvSpPr>
        <p:spPr>
          <a:xfrm>
            <a:off x="1143000" y="411305"/>
            <a:ext cx="6858000" cy="5826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Doctrine</a:t>
            </a:r>
          </a:p>
        </p:txBody>
      </p:sp>
      <p:sp>
        <p:nvSpPr>
          <p:cNvPr id="13" name="Rectangle 4">
            <a:extLst>
              <a:ext uri="{FF2B5EF4-FFF2-40B4-BE49-F238E27FC236}">
                <a16:creationId xmlns:a16="http://schemas.microsoft.com/office/drawing/2014/main" id="{CBD0261A-F580-A162-A054-103F9829A3FD}"/>
              </a:ext>
            </a:extLst>
          </p:cNvPr>
          <p:cNvSpPr txBox="1">
            <a:spLocks noChangeArrowheads="1"/>
          </p:cNvSpPr>
          <p:nvPr/>
        </p:nvSpPr>
        <p:spPr bwMode="auto">
          <a:xfrm>
            <a:off x="1143000" y="2195751"/>
            <a:ext cx="6858000" cy="3467103"/>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350" dirty="0">
              <a:solidFill>
                <a:srgbClr val="000000"/>
              </a:solidFill>
              <a:latin typeface="Times New Roman" panose="02020603050405020304" pitchFamily="18" charset="0"/>
            </a:endParaRPr>
          </a:p>
          <a:p>
            <a:r>
              <a:rPr lang="en-US" sz="1500" dirty="0">
                <a:solidFill>
                  <a:srgbClr val="000000"/>
                </a:solidFill>
                <a:latin typeface="Arial" panose="020B0604020202020204" pitchFamily="34" charset="0"/>
                <a:cs typeface="Arial" panose="020B0604020202020204" pitchFamily="34" charset="0"/>
              </a:rPr>
              <a:t>Doctrine serves as a starting point for thinking about and conducting operations.</a:t>
            </a:r>
          </a:p>
          <a:p>
            <a:r>
              <a:rPr lang="en-US" sz="1500" dirty="0">
                <a:solidFill>
                  <a:srgbClr val="000000"/>
                </a:solidFill>
                <a:latin typeface="Arial" panose="020B0604020202020204" pitchFamily="34" charset="0"/>
                <a:cs typeface="Arial" panose="020B0604020202020204" pitchFamily="34" charset="0"/>
              </a:rPr>
              <a:t>Doctrine’s contributions—</a:t>
            </a:r>
          </a:p>
          <a:p>
            <a:r>
              <a:rPr lang="en-US" sz="1500" dirty="0">
                <a:solidFill>
                  <a:srgbClr val="000000"/>
                </a:solidFill>
                <a:latin typeface="Arial" panose="020B0604020202020204" pitchFamily="34" charset="0"/>
                <a:cs typeface="Arial" panose="020B0604020202020204" pitchFamily="34" charset="0"/>
              </a:rPr>
              <a:t>Provide a coherent vision of warfare.</a:t>
            </a:r>
          </a:p>
          <a:p>
            <a:r>
              <a:rPr lang="en-US" sz="1500" dirty="0">
                <a:solidFill>
                  <a:srgbClr val="000000"/>
                </a:solidFill>
                <a:latin typeface="Arial" panose="020B0604020202020204" pitchFamily="34" charset="0"/>
                <a:cs typeface="Arial" panose="020B0604020202020204" pitchFamily="34" charset="0"/>
              </a:rPr>
              <a:t>Enhance operational effectiveness.</a:t>
            </a:r>
          </a:p>
          <a:p>
            <a:r>
              <a:rPr lang="en-US" sz="1500" dirty="0">
                <a:solidFill>
                  <a:srgbClr val="000000"/>
                </a:solidFill>
                <a:latin typeface="Arial" panose="020B0604020202020204" pitchFamily="34" charset="0"/>
                <a:cs typeface="Arial" panose="020B0604020202020204" pitchFamily="34" charset="0"/>
              </a:rPr>
              <a:t>Provide a common frame of reference and cultural perspective.</a:t>
            </a:r>
          </a:p>
          <a:p>
            <a:r>
              <a:rPr lang="en-US" sz="1500" dirty="0">
                <a:solidFill>
                  <a:srgbClr val="000000"/>
                </a:solidFill>
                <a:latin typeface="Arial" panose="020B0604020202020204" pitchFamily="34" charset="0"/>
                <a:cs typeface="Arial" panose="020B0604020202020204" pitchFamily="34" charset="0"/>
              </a:rPr>
              <a:t>Provide a common professional language.</a:t>
            </a:r>
          </a:p>
          <a:p>
            <a:r>
              <a:rPr lang="en-US" sz="1500" dirty="0">
                <a:solidFill>
                  <a:srgbClr val="000000"/>
                </a:solidFill>
                <a:latin typeface="Arial" panose="020B0604020202020204" pitchFamily="34" charset="0"/>
                <a:cs typeface="Arial" panose="020B0604020202020204" pitchFamily="34" charset="0"/>
              </a:rPr>
              <a:t>Discuss Army contributions to unified action.</a:t>
            </a:r>
          </a:p>
          <a:p>
            <a:r>
              <a:rPr lang="en-US" sz="1500" dirty="0">
                <a:solidFill>
                  <a:srgbClr val="000000"/>
                </a:solidFill>
                <a:latin typeface="Arial" panose="020B0604020202020204" pitchFamily="34" charset="0"/>
                <a:cs typeface="Arial" panose="020B0604020202020204" pitchFamily="34" charset="0"/>
              </a:rPr>
              <a:t>State and foster desirable traits in leaders and Soldiers.</a:t>
            </a:r>
            <a:endParaRPr lang="en-US" sz="1350" dirty="0">
              <a:solidFill>
                <a:srgbClr val="000000"/>
              </a:solidFill>
              <a:latin typeface="Times New Roman" panose="02020603050405020304" pitchFamily="18" charset="0"/>
            </a:endParaRPr>
          </a:p>
          <a:p>
            <a:r>
              <a:rPr lang="en-US" sz="135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0138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8</a:t>
            </a:fld>
            <a:endParaRPr lang="en-US"/>
          </a:p>
        </p:txBody>
      </p:sp>
      <p:sp>
        <p:nvSpPr>
          <p:cNvPr id="9" name="Title 1">
            <a:extLst>
              <a:ext uri="{FF2B5EF4-FFF2-40B4-BE49-F238E27FC236}">
                <a16:creationId xmlns:a16="http://schemas.microsoft.com/office/drawing/2014/main" id="{0A4D2A3B-31DA-4249-2CD1-1020FC93EBC6}"/>
              </a:ext>
            </a:extLst>
          </p:cNvPr>
          <p:cNvSpPr txBox="1">
            <a:spLocks/>
          </p:cNvSpPr>
          <p:nvPr/>
        </p:nvSpPr>
        <p:spPr>
          <a:xfrm>
            <a:off x="1143000" y="311913"/>
            <a:ext cx="6858000" cy="59119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Doctrine</a:t>
            </a:r>
          </a:p>
        </p:txBody>
      </p:sp>
      <p:sp>
        <p:nvSpPr>
          <p:cNvPr id="13" name="Rectangle 4">
            <a:extLst>
              <a:ext uri="{FF2B5EF4-FFF2-40B4-BE49-F238E27FC236}">
                <a16:creationId xmlns:a16="http://schemas.microsoft.com/office/drawing/2014/main" id="{CBD0261A-F580-A162-A054-103F9829A3FD}"/>
              </a:ext>
            </a:extLst>
          </p:cNvPr>
          <p:cNvSpPr txBox="1">
            <a:spLocks noChangeArrowheads="1"/>
          </p:cNvSpPr>
          <p:nvPr/>
        </p:nvSpPr>
        <p:spPr bwMode="auto">
          <a:xfrm>
            <a:off x="1143000" y="2696518"/>
            <a:ext cx="6858000" cy="2164695"/>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00" dirty="0">
                <a:solidFill>
                  <a:srgbClr val="000000"/>
                </a:solidFill>
                <a:latin typeface=" Arial"/>
              </a:rPr>
              <a:t>Currently all Army doctrine fits into three types of publications, each with a different purpose:</a:t>
            </a:r>
          </a:p>
          <a:p>
            <a:pPr algn="l"/>
            <a:endParaRPr lang="en-US" sz="1500" dirty="0">
              <a:solidFill>
                <a:srgbClr val="000000"/>
              </a:solidFill>
              <a:latin typeface=" Arial"/>
            </a:endParaRPr>
          </a:p>
          <a:p>
            <a:pPr marL="257175" indent="-257175">
              <a:buFont typeface="Arial" panose="020B0604020202020204" pitchFamily="34" charset="0"/>
              <a:buChar char="•"/>
            </a:pPr>
            <a:r>
              <a:rPr lang="en-US" sz="1500" dirty="0">
                <a:solidFill>
                  <a:srgbClr val="000000"/>
                </a:solidFill>
                <a:latin typeface=" Arial"/>
              </a:rPr>
              <a:t>Army doctrine publications. </a:t>
            </a:r>
          </a:p>
          <a:p>
            <a:pPr marL="257175" indent="-257175">
              <a:buFont typeface="Arial" panose="020B0604020202020204" pitchFamily="34" charset="0"/>
              <a:buChar char="•"/>
            </a:pPr>
            <a:r>
              <a:rPr lang="en-US" sz="1500" dirty="0">
                <a:solidFill>
                  <a:srgbClr val="000000"/>
                </a:solidFill>
                <a:latin typeface=" Arial"/>
              </a:rPr>
              <a:t>Field manuals. </a:t>
            </a:r>
          </a:p>
          <a:p>
            <a:pPr marL="257175" indent="-257175">
              <a:buFont typeface="Arial" panose="020B0604020202020204" pitchFamily="34" charset="0"/>
              <a:buChar char="•"/>
            </a:pPr>
            <a:r>
              <a:rPr lang="en-US" sz="1500" dirty="0">
                <a:solidFill>
                  <a:srgbClr val="000000"/>
                </a:solidFill>
                <a:latin typeface=" Arial"/>
              </a:rPr>
              <a:t>Army techniques publications. </a:t>
            </a:r>
          </a:p>
          <a:p>
            <a:r>
              <a:rPr lang="en-US" sz="1500" dirty="0">
                <a:solidFill>
                  <a:srgbClr val="000000"/>
                </a:solidFill>
                <a:latin typeface=" Arial"/>
              </a:rPr>
              <a:t> </a:t>
            </a:r>
          </a:p>
        </p:txBody>
      </p:sp>
    </p:spTree>
    <p:extLst>
      <p:ext uri="{BB962C8B-B14F-4D97-AF65-F5344CB8AC3E}">
        <p14:creationId xmlns:p14="http://schemas.microsoft.com/office/powerpoint/2010/main" val="322248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9</a:t>
            </a:fld>
            <a:endParaRPr lang="en-US"/>
          </a:p>
        </p:txBody>
      </p:sp>
      <p:sp>
        <p:nvSpPr>
          <p:cNvPr id="9" name="Title 1">
            <a:extLst>
              <a:ext uri="{FF2B5EF4-FFF2-40B4-BE49-F238E27FC236}">
                <a16:creationId xmlns:a16="http://schemas.microsoft.com/office/drawing/2014/main" id="{44415188-992B-DA12-8F51-3962A944A6DD}"/>
              </a:ext>
            </a:extLst>
          </p:cNvPr>
          <p:cNvSpPr txBox="1">
            <a:spLocks/>
          </p:cNvSpPr>
          <p:nvPr/>
        </p:nvSpPr>
        <p:spPr>
          <a:xfrm>
            <a:off x="1507370" y="407755"/>
            <a:ext cx="6858000" cy="55188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TTPs</a:t>
            </a:r>
          </a:p>
        </p:txBody>
      </p:sp>
      <p:sp>
        <p:nvSpPr>
          <p:cNvPr id="13" name="Rectangle 3">
            <a:extLst>
              <a:ext uri="{FF2B5EF4-FFF2-40B4-BE49-F238E27FC236}">
                <a16:creationId xmlns:a16="http://schemas.microsoft.com/office/drawing/2014/main" id="{CC9F00AD-E68A-53F4-48C6-0A3CE459385D}"/>
              </a:ext>
            </a:extLst>
          </p:cNvPr>
          <p:cNvSpPr txBox="1">
            <a:spLocks noChangeArrowheads="1"/>
          </p:cNvSpPr>
          <p:nvPr/>
        </p:nvSpPr>
        <p:spPr bwMode="auto">
          <a:xfrm>
            <a:off x="1507370" y="2240757"/>
            <a:ext cx="6858000" cy="365760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US" sz="2100" b="1" u="sng" dirty="0">
                <a:latin typeface="Arial" panose="020B0604020202020204" pitchFamily="34" charset="0"/>
                <a:cs typeface="Arial" panose="020B0604020202020204" pitchFamily="34" charset="0"/>
              </a:rPr>
              <a:t>Tactics</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is the employment and ordered arrangement of forces in relation to each other.</a:t>
            </a:r>
          </a:p>
          <a:p>
            <a:pPr algn="l">
              <a:buFontTx/>
              <a:buNone/>
            </a:pPr>
            <a:endParaRPr lang="en-US" sz="2100" b="1" u="sng" dirty="0">
              <a:latin typeface="Arial" panose="020B0604020202020204" pitchFamily="34" charset="0"/>
              <a:cs typeface="Arial" panose="020B0604020202020204" pitchFamily="34" charset="0"/>
            </a:endParaRPr>
          </a:p>
          <a:p>
            <a:pPr algn="l">
              <a:buFontTx/>
              <a:buNone/>
            </a:pPr>
            <a:r>
              <a:rPr lang="en-US" sz="2100" b="1" u="sng" dirty="0">
                <a:latin typeface="Arial" panose="020B0604020202020204" pitchFamily="34" charset="0"/>
                <a:cs typeface="Arial" panose="020B0604020202020204" pitchFamily="34" charset="0"/>
              </a:rPr>
              <a:t>Techniques</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are non-prescriptive ways or methods used to perform mission, functions or task.</a:t>
            </a:r>
          </a:p>
          <a:p>
            <a:pPr algn="l">
              <a:buFontTx/>
              <a:buNone/>
            </a:pPr>
            <a:r>
              <a:rPr lang="en-US" sz="2100" dirty="0">
                <a:latin typeface="Arial" panose="020B0604020202020204" pitchFamily="34" charset="0"/>
                <a:cs typeface="Arial" panose="020B0604020202020204" pitchFamily="34" charset="0"/>
              </a:rPr>
              <a:t>  </a:t>
            </a:r>
          </a:p>
          <a:p>
            <a:pPr algn="l">
              <a:buFontTx/>
              <a:buNone/>
            </a:pPr>
            <a:r>
              <a:rPr lang="en-US" sz="2100" b="1" u="sng" dirty="0">
                <a:latin typeface="Arial" panose="020B0604020202020204" pitchFamily="34" charset="0"/>
                <a:cs typeface="Arial" panose="020B0604020202020204" pitchFamily="34" charset="0"/>
              </a:rPr>
              <a:t>Procedures</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are standard, detailed steps that prescribe how to perform specific task. </a:t>
            </a:r>
          </a:p>
          <a:p>
            <a:endParaRPr lang="en-US" sz="2100" dirty="0"/>
          </a:p>
        </p:txBody>
      </p:sp>
    </p:spTree>
    <p:extLst>
      <p:ext uri="{BB962C8B-B14F-4D97-AF65-F5344CB8AC3E}">
        <p14:creationId xmlns:p14="http://schemas.microsoft.com/office/powerpoint/2010/main" val="35457490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_ip_UnifiedCompliancePolicyUIAction xmlns="http://schemas.microsoft.com/sharepoint/v3" xsi:nil="true"/>
    <FORD_x002c_ALLEN xmlns="248de226-9649-4240-8bfb-15b600037279" xsi:nil="true"/>
    <C_x002e_DA5500_x002f_5501_x002d_LS3N_x002f_A xmlns="248de226-9649-4240-8bfb-15b600037279" xsi:nil="true"/>
    <_ip_UnifiedCompliancePolicyProperties xmlns="http://schemas.microsoft.com/sharepoint/v3" xsi:nil="true"/>
    <TaxCatchAll xmlns="fe40b97f-f325-46b3-babb-f4269e0439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31" ma:contentTypeDescription="Create a new document." ma:contentTypeScope="" ma:versionID="1d7128004c7d8f9c7eb1c5ca3cecab1d">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173b36b42faf3c9ddaa4c95358596f1c"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C_x002e_DA5500_x002f_5501_x002d_LS3N_x002f_A" minOccurs="0"/>
                <xsd:element ref="ns2:FORD_x002c_ALL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element name="C_x002e_DA5500_x002f_5501_x002d_LS3N_x002f_A" ma:index="23" nillable="true" ma:displayName="C. DA 5500/5501 - LS3 N/A  " ma:format="Dropdown" ma:internalName="C_x002e_DA5500_x002f_5501_x002d_LS3N_x002f_A">
      <xsd:simpleType>
        <xsd:restriction base="dms:Text">
          <xsd:maxLength value="255"/>
        </xsd:restriction>
      </xsd:simpleType>
    </xsd:element>
    <xsd:element name="FORD_x002c_ALLEN" ma:index="24" nillable="true" ma:displayName="FORD, ALLEN" ma:format="Dropdown" ma:internalName="FORD_x002c_ALLE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0BC345-8154-40BB-9B81-66DBAECC9B5F}">
  <ds:schemaRefs>
    <ds:schemaRef ds:uri="http://schemas.microsoft.com/sharepoint/v3/contenttype/forms"/>
  </ds:schemaRefs>
</ds:datastoreItem>
</file>

<file path=customXml/itemProps2.xml><?xml version="1.0" encoding="utf-8"?>
<ds:datastoreItem xmlns:ds="http://schemas.openxmlformats.org/officeDocument/2006/customXml" ds:itemID="{BB7D76C8-E5A1-428C-B13E-FC6775975B06}">
  <ds:schemaRefs>
    <ds:schemaRef ds:uri="http://schemas.microsoft.com/office/2006/metadata/properties"/>
    <ds:schemaRef ds:uri="http://schemas.microsoft.com/office/infopath/2007/PartnerControls"/>
    <ds:schemaRef ds:uri="ea497026-d481-43c8-bd62-7b436f9a3692"/>
  </ds:schemaRefs>
</ds:datastoreItem>
</file>

<file path=customXml/itemProps3.xml><?xml version="1.0" encoding="utf-8"?>
<ds:datastoreItem xmlns:ds="http://schemas.openxmlformats.org/officeDocument/2006/customXml" ds:itemID="{2440A6B1-0047-4FF9-824A-2A4003E60084}"/>
</file>

<file path=docProps/app.xml><?xml version="1.0" encoding="utf-8"?>
<Properties xmlns="http://schemas.openxmlformats.org/officeDocument/2006/extended-properties" xmlns:vt="http://schemas.openxmlformats.org/officeDocument/2006/docPropsVTypes">
  <Template>Office Theme</Template>
  <TotalTime>1122</TotalTime>
  <Words>15158</Words>
  <Application>Microsoft Office PowerPoint</Application>
  <PresentationFormat>On-screen Show (4:3)</PresentationFormat>
  <Paragraphs>1226</Paragraphs>
  <Slides>56</Slides>
  <Notes>48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Army Culture</vt:lpstr>
      <vt:lpstr>PowerPoint Presentation</vt:lpstr>
      <vt:lpstr>PowerPoint Presentation</vt:lpstr>
      <vt:lpstr>PowerPoint Presentation</vt:lpstr>
      <vt:lpstr>PowerPoint Presentation</vt:lpstr>
      <vt:lpstr>PowerPoint Presentation</vt:lpstr>
      <vt:lpstr>Operational Domains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History and Heritage NRSBC013</dc:title>
  <dc:creator>Stanley, Justin</dc:creator>
  <cp:lastModifiedBy>Buck, Thomas P CIV USARMY MCOE (USA)</cp:lastModifiedBy>
  <cp:revision>39</cp:revision>
  <dcterms:created xsi:type="dcterms:W3CDTF">2022-06-14T13:13:52Z</dcterms:created>
  <dcterms:modified xsi:type="dcterms:W3CDTF">2023-08-31T17:15:13Z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MediaServiceImageTags">
    <vt:lpwstr/>
  </property>
</Properties>
</file>