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4"/>
  </p:notesMasterIdLst>
  <p:sldIdLst>
    <p:sldId id="487" r:id="rId3"/>
    <p:sldId id="488" r:id="rId4"/>
    <p:sldId id="524" r:id="rId5"/>
    <p:sldId id="269" r:id="rId6"/>
    <p:sldId id="268" r:id="rId7"/>
    <p:sldId id="494" r:id="rId8"/>
    <p:sldId id="272" r:id="rId9"/>
    <p:sldId id="271" r:id="rId10"/>
    <p:sldId id="493" r:id="rId11"/>
    <p:sldId id="262" r:id="rId12"/>
    <p:sldId id="273" r:id="rId13"/>
    <p:sldId id="490" r:id="rId14"/>
    <p:sldId id="491" r:id="rId15"/>
    <p:sldId id="492" r:id="rId16"/>
    <p:sldId id="274" r:id="rId17"/>
    <p:sldId id="264" r:id="rId18"/>
    <p:sldId id="275" r:id="rId19"/>
    <p:sldId id="265" r:id="rId20"/>
    <p:sldId id="266" r:id="rId21"/>
    <p:sldId id="276" r:id="rId22"/>
    <p:sldId id="495" r:id="rId23"/>
    <p:sldId id="267" r:id="rId24"/>
    <p:sldId id="277" r:id="rId25"/>
    <p:sldId id="279" r:id="rId26"/>
    <p:sldId id="278" r:id="rId27"/>
    <p:sldId id="280" r:id="rId28"/>
    <p:sldId id="281" r:id="rId29"/>
    <p:sldId id="282" r:id="rId30"/>
    <p:sldId id="283" r:id="rId31"/>
    <p:sldId id="497" r:id="rId32"/>
    <p:sldId id="496" r:id="rId33"/>
    <p:sldId id="498" r:id="rId34"/>
    <p:sldId id="501" r:id="rId35"/>
    <p:sldId id="499" r:id="rId36"/>
    <p:sldId id="285" r:id="rId37"/>
    <p:sldId id="284" r:id="rId38"/>
    <p:sldId id="287" r:id="rId39"/>
    <p:sldId id="286" r:id="rId40"/>
    <p:sldId id="504" r:id="rId41"/>
    <p:sldId id="503" r:id="rId42"/>
    <p:sldId id="502" r:id="rId43"/>
    <p:sldId id="540" r:id="rId44"/>
    <p:sldId id="541" r:id="rId45"/>
    <p:sldId id="542" r:id="rId46"/>
    <p:sldId id="525" r:id="rId47"/>
    <p:sldId id="431" r:id="rId48"/>
    <p:sldId id="432" r:id="rId49"/>
    <p:sldId id="433" r:id="rId50"/>
    <p:sldId id="434" r:id="rId51"/>
    <p:sldId id="441" r:id="rId52"/>
    <p:sldId id="442" r:id="rId53"/>
    <p:sldId id="435" r:id="rId54"/>
    <p:sldId id="436" r:id="rId55"/>
    <p:sldId id="437" r:id="rId56"/>
    <p:sldId id="438" r:id="rId57"/>
    <p:sldId id="543" r:id="rId58"/>
    <p:sldId id="544" r:id="rId59"/>
    <p:sldId id="526" r:id="rId60"/>
    <p:sldId id="439" r:id="rId61"/>
    <p:sldId id="440" r:id="rId62"/>
    <p:sldId id="527" r:id="rId63"/>
    <p:sldId id="443" r:id="rId64"/>
    <p:sldId id="444" r:id="rId65"/>
    <p:sldId id="507" r:id="rId66"/>
    <p:sldId id="506" r:id="rId67"/>
    <p:sldId id="445" r:id="rId68"/>
    <p:sldId id="446" r:id="rId69"/>
    <p:sldId id="545" r:id="rId70"/>
    <p:sldId id="546" r:id="rId71"/>
    <p:sldId id="528" r:id="rId72"/>
    <p:sldId id="509" r:id="rId73"/>
    <p:sldId id="508" r:id="rId74"/>
    <p:sldId id="529" r:id="rId75"/>
    <p:sldId id="447" r:id="rId76"/>
    <p:sldId id="448" r:id="rId77"/>
    <p:sldId id="449" r:id="rId78"/>
    <p:sldId id="450" r:id="rId79"/>
    <p:sldId id="452" r:id="rId80"/>
    <p:sldId id="451" r:id="rId81"/>
    <p:sldId id="510" r:id="rId82"/>
    <p:sldId id="547" r:id="rId83"/>
    <p:sldId id="548" r:id="rId84"/>
    <p:sldId id="530" r:id="rId85"/>
    <p:sldId id="453" r:id="rId86"/>
    <p:sldId id="454" r:id="rId87"/>
    <p:sldId id="455" r:id="rId88"/>
    <p:sldId id="456" r:id="rId89"/>
    <p:sldId id="458" r:id="rId90"/>
    <p:sldId id="457" r:id="rId91"/>
    <p:sldId id="549" r:id="rId92"/>
    <p:sldId id="550" r:id="rId93"/>
    <p:sldId id="531" r:id="rId94"/>
    <p:sldId id="459" r:id="rId95"/>
    <p:sldId id="460" r:id="rId96"/>
    <p:sldId id="551" r:id="rId97"/>
    <p:sldId id="461" r:id="rId98"/>
    <p:sldId id="462" r:id="rId99"/>
    <p:sldId id="463" r:id="rId100"/>
    <p:sldId id="464" r:id="rId101"/>
    <p:sldId id="532" r:id="rId102"/>
    <p:sldId id="465" r:id="rId103"/>
    <p:sldId id="466" r:id="rId104"/>
    <p:sldId id="467" r:id="rId105"/>
    <p:sldId id="468" r:id="rId106"/>
    <p:sldId id="533" r:id="rId107"/>
    <p:sldId id="469" r:id="rId108"/>
    <p:sldId id="470" r:id="rId109"/>
    <p:sldId id="511" r:id="rId110"/>
    <p:sldId id="512" r:id="rId111"/>
    <p:sldId id="514" r:id="rId112"/>
    <p:sldId id="513" r:id="rId113"/>
    <p:sldId id="534" r:id="rId114"/>
    <p:sldId id="471" r:id="rId115"/>
    <p:sldId id="472" r:id="rId116"/>
    <p:sldId id="473" r:id="rId117"/>
    <p:sldId id="474" r:id="rId118"/>
    <p:sldId id="475" r:id="rId119"/>
    <p:sldId id="476" r:id="rId120"/>
    <p:sldId id="477" r:id="rId121"/>
    <p:sldId id="478" r:id="rId122"/>
    <p:sldId id="517" r:id="rId123"/>
    <p:sldId id="516" r:id="rId124"/>
    <p:sldId id="479" r:id="rId125"/>
    <p:sldId id="480" r:id="rId126"/>
    <p:sldId id="481" r:id="rId127"/>
    <p:sldId id="482" r:id="rId128"/>
    <p:sldId id="489" r:id="rId129"/>
    <p:sldId id="535" r:id="rId130"/>
    <p:sldId id="296" r:id="rId131"/>
    <p:sldId id="297" r:id="rId132"/>
    <p:sldId id="518" r:id="rId133"/>
    <p:sldId id="298" r:id="rId134"/>
    <p:sldId id="299" r:id="rId135"/>
    <p:sldId id="300" r:id="rId136"/>
    <p:sldId id="301" r:id="rId137"/>
    <p:sldId id="536" r:id="rId138"/>
    <p:sldId id="313" r:id="rId139"/>
    <p:sldId id="314" r:id="rId140"/>
    <p:sldId id="537" r:id="rId141"/>
    <p:sldId id="520" r:id="rId142"/>
    <p:sldId id="519" r:id="rId143"/>
    <p:sldId id="538" r:id="rId144"/>
    <p:sldId id="483" r:id="rId145"/>
    <p:sldId id="484" r:id="rId146"/>
    <p:sldId id="523" r:id="rId147"/>
    <p:sldId id="522" r:id="rId148"/>
    <p:sldId id="539" r:id="rId149"/>
    <p:sldId id="366" r:id="rId150"/>
    <p:sldId id="367" r:id="rId151"/>
    <p:sldId id="364" r:id="rId152"/>
    <p:sldId id="365" r:id="rId1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5" autoAdjust="0"/>
    <p:restoredTop sz="94707" autoAdjust="0"/>
  </p:normalViewPr>
  <p:slideViewPr>
    <p:cSldViewPr>
      <p:cViewPr varScale="1">
        <p:scale>
          <a:sx n="81" d="100"/>
          <a:sy n="81" d="100"/>
        </p:scale>
        <p:origin x="74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presProps" Target="pres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53" Type="http://schemas.openxmlformats.org/officeDocument/2006/relationships/slide" Target="slides/slide1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45A72-CCCC-4CC3-B8D9-DB88351451C8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85872-CE12-4569-A49B-B7A4185604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5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66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51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51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61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6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16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97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00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4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42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77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37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240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5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75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69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97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03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19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872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9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058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11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2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458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748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900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841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885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497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542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83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766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740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71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435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563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917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78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291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827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471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6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857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504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404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635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832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145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330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991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625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045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55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159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880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04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425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16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734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05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758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87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275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23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42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768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418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181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273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224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4947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973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092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482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99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924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6936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9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3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56307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8640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6470688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2974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40425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96135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47341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081106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961724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9529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2116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7899400" y="63119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00"/>
                </a:solidFill>
              </a:rPr>
              <a:t>SLI </a:t>
            </a:r>
            <a:fld id="{D82E8E26-7146-49CF-8402-5EC852C625B6}" type="slidenum">
              <a:rPr lang="en-US" sz="1200">
                <a:solidFill>
                  <a:srgbClr val="FFFF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4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98463" indent="-398463" algn="l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1031875" indent="-460375" algn="l" rtl="0" eaLnBrk="0" fontAlgn="base" hangingPunct="0">
        <a:spcBef>
          <a:spcPct val="20000"/>
        </a:spcBef>
        <a:spcAft>
          <a:spcPct val="0"/>
        </a:spcAft>
        <a:buSzPct val="120000"/>
        <a:buFont typeface="Arial" charset="0"/>
        <a:buChar char="–"/>
        <a:defRPr sz="2800">
          <a:solidFill>
            <a:schemeClr val="bg1"/>
          </a:solidFill>
          <a:latin typeface="+mn-lt"/>
        </a:defRPr>
      </a:lvl2pPr>
      <a:lvl3pPr marL="1608138" indent="-46196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400">
          <a:solidFill>
            <a:schemeClr val="bg1"/>
          </a:solidFill>
          <a:latin typeface="+mn-lt"/>
        </a:defRPr>
      </a:lvl3pPr>
      <a:lvl4pPr marL="2065338" indent="-3429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566988" indent="-2841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3024188" indent="-2841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3481388" indent="-2841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938588" indent="-2841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4395788" indent="-2841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images.google.com/imgres?imgurl=http://www.cia.gov/cia/publications/factbook/flags/rs-lgflag.gif&amp;imgrefurl=http://www.cia.gov/cia/publications/factbook/flags/rs-flag.html&amp;h=302&amp;w=453&amp;sz=2&amp;hl=en&amp;start=6&amp;tbnid=HQwUD2bZQBcszM:&amp;tbnh=82&amp;tbnw=124&amp;prev=/images?q=russian+flag&amp;svnum=10&amp;hl=en&amp;lr=&amp;sa=G" TargetMode="Externa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images.google.com/imgres?imgurl=http://www.cia.gov/cia/publications/factbook/flags/rs-lgflag.gif&amp;imgrefurl=http://www.cia.gov/cia/publications/factbook/flags/rs-flag.html&amp;h=302&amp;w=453&amp;sz=2&amp;hl=en&amp;start=6&amp;tbnid=HQwUD2bZQBcszM:&amp;tbnh=82&amp;tbnw=124&amp;prev=/images?q=russian+flag&amp;svnum=10&amp;hl=en&amp;lr=&amp;sa=G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Armor  ALC Vehicle ID</a:t>
            </a:r>
            <a:br>
              <a:rPr lang="en-US" sz="4000" dirty="0" smtClean="0"/>
            </a:br>
            <a:r>
              <a:rPr lang="en-US" sz="4000" dirty="0" smtClean="0"/>
              <a:t>NRSBE032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33663" y="4876800"/>
            <a:ext cx="3919537" cy="106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 by: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Maneuver COE, DOTD, TDD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Armor Crewman ALC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</p:txBody>
      </p:sp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0" y="6581775"/>
            <a:ext cx="23374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00"/>
                </a:solidFill>
              </a:rPr>
              <a:t>Last Updated </a:t>
            </a:r>
            <a:r>
              <a:rPr lang="en-US" sz="1200" b="1">
                <a:solidFill>
                  <a:srgbClr val="FFFF00"/>
                </a:solidFill>
              </a:rPr>
              <a:t>on </a:t>
            </a:r>
            <a:r>
              <a:rPr lang="en-US" sz="1200" b="1" smtClean="0">
                <a:solidFill>
                  <a:srgbClr val="FFFF00"/>
                </a:solidFill>
              </a:rPr>
              <a:t>30 JUN 2020</a:t>
            </a:r>
            <a:endParaRPr lang="en-US" sz="1200" b="1" dirty="0">
              <a:solidFill>
                <a:srgbClr val="FFFF00"/>
              </a:solidFill>
            </a:endParaRPr>
          </a:p>
        </p:txBody>
      </p:sp>
      <p:grpSp>
        <p:nvGrpSpPr>
          <p:cNvPr id="2053" name="Group 6"/>
          <p:cNvGrpSpPr>
            <a:grpSpLocks/>
          </p:cNvGrpSpPr>
          <p:nvPr/>
        </p:nvGrpSpPr>
        <p:grpSpPr bwMode="auto">
          <a:xfrm>
            <a:off x="1295400" y="2403475"/>
            <a:ext cx="6553200" cy="2051050"/>
            <a:chOff x="1295400" y="2286000"/>
            <a:chExt cx="6553200" cy="2050542"/>
          </a:xfrm>
        </p:grpSpPr>
        <p:pic>
          <p:nvPicPr>
            <p:cNvPr id="10" name="Picture 9" descr="Tanker and Roadwhe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2362200"/>
              <a:ext cx="1981200" cy="195376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1" name="Picture 10" descr="MCOE-new design-dui-11SEP09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5999226" y="2286000"/>
              <a:ext cx="1849374" cy="2050542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  <a:reflection blurRad="6350" stA="52000" endA="300" endPos="3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0772772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T-90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r.a.barrameda.mil\Pictures\CHALLENGING PICS\t90s-tank.jpg"/>
          <p:cNvPicPr>
            <a:picLocks noChangeAspect="1" noChangeArrowheads="1"/>
          </p:cNvPicPr>
          <p:nvPr/>
        </p:nvPicPr>
        <p:blipFill>
          <a:blip r:embed="rId2" cstate="print"/>
          <a:srcRect l="11111" t="11355" r="17460" b="8591"/>
          <a:stretch>
            <a:fillRect/>
          </a:stretch>
        </p:blipFill>
        <p:spPr bwMode="auto">
          <a:xfrm>
            <a:off x="838200" y="1025769"/>
            <a:ext cx="7459579" cy="5330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ine Callout 1 6"/>
          <p:cNvSpPr/>
          <p:nvPr/>
        </p:nvSpPr>
        <p:spPr>
          <a:xfrm>
            <a:off x="6096000" y="1676400"/>
            <a:ext cx="1524000" cy="228600"/>
          </a:xfrm>
          <a:prstGeom prst="borderCallout1">
            <a:avLst>
              <a:gd name="adj1" fmla="val 99511"/>
              <a:gd name="adj2" fmla="val 43027"/>
              <a:gd name="adj3" fmla="val 307499"/>
              <a:gd name="adj4" fmla="val -1208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night optics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7239000" y="2286000"/>
            <a:ext cx="1447800" cy="228600"/>
          </a:xfrm>
          <a:prstGeom prst="borderCallout1">
            <a:avLst>
              <a:gd name="adj1" fmla="val 48602"/>
              <a:gd name="adj2" fmla="val -233"/>
              <a:gd name="adj3" fmla="val 114771"/>
              <a:gd name="adj4" fmla="val -11769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day optics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905000" y="1066800"/>
            <a:ext cx="2209800" cy="457200"/>
          </a:xfrm>
          <a:prstGeom prst="borderCallout1">
            <a:avLst>
              <a:gd name="adj1" fmla="val 101329"/>
              <a:gd name="adj2" fmla="val 72551"/>
              <a:gd name="adj3" fmla="val 167956"/>
              <a:gd name="adj4" fmla="val 7943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on the R/S with 12.7mm MG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143000" y="5638800"/>
            <a:ext cx="1676400" cy="533400"/>
          </a:xfrm>
          <a:prstGeom prst="borderCallout1">
            <a:avLst>
              <a:gd name="adj1" fmla="val -192"/>
              <a:gd name="adj2" fmla="val 53305"/>
              <a:gd name="adj3" fmla="val -354678"/>
              <a:gd name="adj4" fmla="val 18547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V-shaped cut add on armor around driver periscope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143000" y="2209800"/>
            <a:ext cx="1524000" cy="609600"/>
          </a:xfrm>
          <a:prstGeom prst="borderCallout1">
            <a:avLst>
              <a:gd name="adj1" fmla="val 153148"/>
              <a:gd name="adj2" fmla="val 145840"/>
              <a:gd name="adj3" fmla="val 53863"/>
              <a:gd name="adj4" fmla="val 992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SHTORA optical jammer counter-measure vs. ATGMs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667000" y="2514600"/>
            <a:ext cx="3429000" cy="381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Callout 1 14"/>
          <p:cNvSpPr/>
          <p:nvPr/>
        </p:nvSpPr>
        <p:spPr>
          <a:xfrm>
            <a:off x="5638800" y="5486400"/>
            <a:ext cx="2743200" cy="533400"/>
          </a:xfrm>
          <a:prstGeom prst="borderCallout1">
            <a:avLst>
              <a:gd name="adj1" fmla="val -1788"/>
              <a:gd name="adj2" fmla="val 6880"/>
              <a:gd name="adj3" fmla="val -1859"/>
              <a:gd name="adj4" fmla="val 3485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22 round carousel auto-loader underneath crew compartment of turret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3505200" y="5181600"/>
            <a:ext cx="1447800" cy="228600"/>
          </a:xfrm>
          <a:prstGeom prst="borderCallout1">
            <a:avLst>
              <a:gd name="adj1" fmla="val 3147"/>
              <a:gd name="adj2" fmla="val 51763"/>
              <a:gd name="adj3" fmla="val -128409"/>
              <a:gd name="adj4" fmla="val 5410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Bulldozer blade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4191000" y="1447800"/>
            <a:ext cx="1524000" cy="457200"/>
          </a:xfrm>
          <a:prstGeom prst="borderCallout1">
            <a:avLst>
              <a:gd name="adj1" fmla="val 99511"/>
              <a:gd name="adj2" fmla="val 43027"/>
              <a:gd name="adj3" fmla="val 218408"/>
              <a:gd name="adj4" fmla="val 5119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Laser warning receivers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495800" y="1905000"/>
            <a:ext cx="304800" cy="609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ine Callout 1 20"/>
          <p:cNvSpPr/>
          <p:nvPr/>
        </p:nvSpPr>
        <p:spPr>
          <a:xfrm>
            <a:off x="1828800" y="3581400"/>
            <a:ext cx="1371600" cy="228600"/>
          </a:xfrm>
          <a:prstGeom prst="borderCallout1">
            <a:avLst>
              <a:gd name="adj1" fmla="val -156853"/>
              <a:gd name="adj2" fmla="val 186174"/>
              <a:gd name="adj3" fmla="val 49773"/>
              <a:gd name="adj4" fmla="val 10124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Coax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7012577" y="4349932"/>
            <a:ext cx="1973179" cy="533400"/>
          </a:xfrm>
          <a:prstGeom prst="borderCallout1">
            <a:avLst>
              <a:gd name="adj1" fmla="val -197632"/>
              <a:gd name="adj2" fmla="val -114975"/>
              <a:gd name="adj3" fmla="val 1608"/>
              <a:gd name="adj4" fmla="val 31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MER: 3000m</a:t>
            </a:r>
          </a:p>
          <a:p>
            <a:pPr algn="ctr"/>
            <a:r>
              <a:rPr lang="en-US" sz="1200" dirty="0" smtClean="0"/>
              <a:t>AT-11b Sniper MER: 5000m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10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21" grpId="0" animBg="1"/>
      <p:bldP spid="1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South Korea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100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98" y="2209800"/>
            <a:ext cx="4866003" cy="326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5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7056" y="72943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K2</a:t>
            </a:r>
            <a:endParaRPr lang="en-US" sz="800" dirty="0">
              <a:solidFill>
                <a:srgbClr val="00B05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641690" y="6461482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101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52" y="1385865"/>
            <a:ext cx="7939585" cy="4466017"/>
          </a:xfrm>
          <a:prstGeom prst="rect">
            <a:avLst/>
          </a:prstGeom>
        </p:spPr>
      </p:pic>
      <p:sp>
        <p:nvSpPr>
          <p:cNvPr id="16" name="Line Callout 1 15"/>
          <p:cNvSpPr/>
          <p:nvPr/>
        </p:nvSpPr>
        <p:spPr>
          <a:xfrm>
            <a:off x="1981200" y="1420368"/>
            <a:ext cx="2209800" cy="457200"/>
          </a:xfrm>
          <a:prstGeom prst="borderCallout1">
            <a:avLst>
              <a:gd name="adj1" fmla="val 97162"/>
              <a:gd name="adj2" fmla="val 69307"/>
              <a:gd name="adj3" fmla="val 248130"/>
              <a:gd name="adj4" fmla="val 738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on the R/S with an independent viewer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0" y="1943100"/>
            <a:ext cx="1905000" cy="457200"/>
          </a:xfrm>
          <a:prstGeom prst="borderCallout1">
            <a:avLst>
              <a:gd name="adj1" fmla="val 101973"/>
              <a:gd name="adj2" fmla="val 49961"/>
              <a:gd name="adj3" fmla="val 317690"/>
              <a:gd name="adj4" fmla="val 14276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Turret lower silhouette in comparison to an Abrams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6286500" y="1501693"/>
            <a:ext cx="2209800" cy="533400"/>
          </a:xfrm>
          <a:prstGeom prst="borderCallout1">
            <a:avLst>
              <a:gd name="adj1" fmla="val 101329"/>
              <a:gd name="adj2" fmla="val 35686"/>
              <a:gd name="adj3" fmla="val 356030"/>
              <a:gd name="adj4" fmla="val 553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120mm MER: 4000m</a:t>
            </a:r>
          </a:p>
          <a:p>
            <a:pPr algn="ctr"/>
            <a:r>
              <a:rPr lang="en-US" sz="1200" dirty="0" smtClean="0"/>
              <a:t> with bore evacuator 2/3 from the end of the muzzle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1447800" y="5334000"/>
            <a:ext cx="1828800" cy="381000"/>
          </a:xfrm>
          <a:prstGeom prst="borderCallout1">
            <a:avLst>
              <a:gd name="adj1" fmla="val 4965"/>
              <a:gd name="adj2" fmla="val 62672"/>
              <a:gd name="adj3" fmla="val -73198"/>
              <a:gd name="adj4" fmla="val 8305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sets of road wheels on both sides</a:t>
            </a:r>
            <a:endParaRPr lang="en-US" sz="1200" dirty="0"/>
          </a:p>
        </p:txBody>
      </p:sp>
      <p:sp>
        <p:nvSpPr>
          <p:cNvPr id="20" name="Line Callout 1 19"/>
          <p:cNvSpPr/>
          <p:nvPr/>
        </p:nvSpPr>
        <p:spPr>
          <a:xfrm>
            <a:off x="76200" y="4709160"/>
            <a:ext cx="1447800" cy="457200"/>
          </a:xfrm>
          <a:prstGeom prst="borderCallout1">
            <a:avLst>
              <a:gd name="adj1" fmla="val 2389"/>
              <a:gd name="adj2" fmla="val 98537"/>
              <a:gd name="adj3" fmla="val -54167"/>
              <a:gd name="adj4" fmla="val 10858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21" name="Line Callout 1 20"/>
          <p:cNvSpPr/>
          <p:nvPr/>
        </p:nvSpPr>
        <p:spPr>
          <a:xfrm>
            <a:off x="5123786" y="5524500"/>
            <a:ext cx="1371600" cy="819150"/>
          </a:xfrm>
          <a:prstGeom prst="borderCallout1">
            <a:avLst>
              <a:gd name="adj1" fmla="val 1794"/>
              <a:gd name="adj2" fmla="val 1631"/>
              <a:gd name="adj3" fmla="val -195529"/>
              <a:gd name="adj4" fmla="val -5787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Smoke grenade launchers mounted in front of turret armor</a:t>
            </a:r>
            <a:endParaRPr lang="en-US" sz="1200" dirty="0"/>
          </a:p>
        </p:txBody>
      </p:sp>
      <p:sp>
        <p:nvSpPr>
          <p:cNvPr id="22" name="Line Callout 1 21"/>
          <p:cNvSpPr/>
          <p:nvPr/>
        </p:nvSpPr>
        <p:spPr>
          <a:xfrm>
            <a:off x="7620000" y="4114800"/>
            <a:ext cx="1066800" cy="381000"/>
          </a:xfrm>
          <a:prstGeom prst="borderCallout1">
            <a:avLst>
              <a:gd name="adj1" fmla="val 56329"/>
              <a:gd name="adj2" fmla="val -1746"/>
              <a:gd name="adj3" fmla="val -25528"/>
              <a:gd name="adj4" fmla="val -18507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L/S of the hull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204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mtClean="0">
                <a:solidFill>
                  <a:srgbClr val="00B050"/>
                </a:solidFill>
              </a:rPr>
              <a:t>K2</a:t>
            </a:r>
            <a:endParaRPr lang="en-US" sz="800" dirty="0">
              <a:solidFill>
                <a:srgbClr val="00B05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661355" y="6492875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102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" y="1258824"/>
            <a:ext cx="8642774" cy="4861560"/>
          </a:xfrm>
          <a:prstGeom prst="rect">
            <a:avLst/>
          </a:prstGeom>
        </p:spPr>
      </p:pic>
      <p:sp>
        <p:nvSpPr>
          <p:cNvPr id="15" name="Line Callout 1 14"/>
          <p:cNvSpPr/>
          <p:nvPr/>
        </p:nvSpPr>
        <p:spPr>
          <a:xfrm>
            <a:off x="5621987" y="5181600"/>
            <a:ext cx="1066800" cy="381000"/>
          </a:xfrm>
          <a:prstGeom prst="borderCallout1">
            <a:avLst>
              <a:gd name="adj1" fmla="val -1071"/>
              <a:gd name="adj2" fmla="val 56396"/>
              <a:gd name="adj3" fmla="val -225728"/>
              <a:gd name="adj4" fmla="val -7522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L/S of the hull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6732694" y="1694688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350720"/>
              <a:gd name="adj4" fmla="val 4552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120mm gun with bore evacuator 2/3 from the end of the muzzle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3124200" y="1219200"/>
            <a:ext cx="2209800" cy="457200"/>
          </a:xfrm>
          <a:prstGeom prst="borderCallout1">
            <a:avLst>
              <a:gd name="adj1" fmla="val 95079"/>
              <a:gd name="adj2" fmla="val 42152"/>
              <a:gd name="adj3" fmla="val 323130"/>
              <a:gd name="adj4" fmla="val 812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on the R/S of the turret with CITV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1079779" y="1371600"/>
            <a:ext cx="1905000" cy="457200"/>
          </a:xfrm>
          <a:prstGeom prst="borderCallout1">
            <a:avLst>
              <a:gd name="adj1" fmla="val 101973"/>
              <a:gd name="adj2" fmla="val 49961"/>
              <a:gd name="adj3" fmla="val 404690"/>
              <a:gd name="adj4" fmla="val 7370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Turret is tapered in the rear comparison to an Abrams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1155979" y="6071172"/>
            <a:ext cx="1828800" cy="533400"/>
          </a:xfrm>
          <a:prstGeom prst="borderCallout1">
            <a:avLst>
              <a:gd name="adj1" fmla="val -2535"/>
              <a:gd name="adj2" fmla="val 89755"/>
              <a:gd name="adj3" fmla="val -154841"/>
              <a:gd name="adj4" fmla="val 114308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sets of road wheels on both sides #3 &amp; 5 are paired together</a:t>
            </a:r>
            <a:endParaRPr lang="en-US" sz="1200" dirty="0"/>
          </a:p>
        </p:txBody>
      </p:sp>
      <p:sp>
        <p:nvSpPr>
          <p:cNvPr id="20" name="Line Callout 1 19"/>
          <p:cNvSpPr/>
          <p:nvPr/>
        </p:nvSpPr>
        <p:spPr>
          <a:xfrm>
            <a:off x="76200" y="5099304"/>
            <a:ext cx="1447800" cy="457200"/>
          </a:xfrm>
          <a:prstGeom prst="borderCallout1">
            <a:avLst>
              <a:gd name="adj1" fmla="val 6556"/>
              <a:gd name="adj2" fmla="val 50721"/>
              <a:gd name="adj3" fmla="val -137917"/>
              <a:gd name="adj4" fmla="val 8371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040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K21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4" name="Picture 2" descr="C:\Users\r.a.barrameda.mil\Pictures\k-21 i.jpg"/>
          <p:cNvPicPr>
            <a:picLocks noChangeAspect="1" noChangeArrowheads="1"/>
          </p:cNvPicPr>
          <p:nvPr/>
        </p:nvPicPr>
        <p:blipFill>
          <a:blip r:embed="rId3" cstate="print"/>
          <a:srcRect b="5333"/>
          <a:stretch>
            <a:fillRect/>
          </a:stretch>
        </p:blipFill>
        <p:spPr bwMode="auto">
          <a:xfrm>
            <a:off x="172592" y="990600"/>
            <a:ext cx="8742808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257800" y="461554"/>
            <a:ext cx="1295400" cy="3048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Fully amphibious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1447800" y="1447800"/>
            <a:ext cx="1524000" cy="228600"/>
          </a:xfrm>
          <a:prstGeom prst="borderCallout1">
            <a:avLst>
              <a:gd name="adj1" fmla="val 95294"/>
              <a:gd name="adj2" fmla="val 81933"/>
              <a:gd name="adj3" fmla="val 259824"/>
              <a:gd name="adj4" fmla="val 9941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40mm MER: 3000m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09600" y="2438400"/>
            <a:ext cx="1447800" cy="457200"/>
          </a:xfrm>
          <a:prstGeom prst="borderCallout1">
            <a:avLst>
              <a:gd name="adj1" fmla="val 102389"/>
              <a:gd name="adj2" fmla="val 29011"/>
              <a:gd name="adj3" fmla="val 253750"/>
              <a:gd name="adj4" fmla="val 9095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Sharp sloped front end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696200" y="2743200"/>
            <a:ext cx="1295400" cy="228600"/>
          </a:xfrm>
          <a:prstGeom prst="borderCallout1">
            <a:avLst>
              <a:gd name="adj1" fmla="val 95294"/>
              <a:gd name="adj2" fmla="val 16308"/>
              <a:gd name="adj3" fmla="val 243158"/>
              <a:gd name="adj4" fmla="val -16620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886200" y="1371600"/>
            <a:ext cx="1219200" cy="228600"/>
          </a:xfrm>
          <a:prstGeom prst="borderCallout1">
            <a:avLst>
              <a:gd name="adj1" fmla="val 82794"/>
              <a:gd name="adj2" fmla="val 41308"/>
              <a:gd name="adj3" fmla="val 280658"/>
              <a:gd name="adj4" fmla="val 462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239000" y="6019800"/>
            <a:ext cx="1524000" cy="457200"/>
          </a:xfrm>
          <a:prstGeom prst="borderCallout1">
            <a:avLst>
              <a:gd name="adj1" fmla="val 8639"/>
              <a:gd name="adj2" fmla="val 15721"/>
              <a:gd name="adj3" fmla="val -60833"/>
              <a:gd name="adj4" fmla="val -1138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sets of road wheels evenly spaced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343400" y="62484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44167"/>
              <a:gd name="adj4" fmla="val 4818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7162800" y="1524000"/>
            <a:ext cx="1524000" cy="228600"/>
          </a:xfrm>
          <a:prstGeom prst="borderCallout1">
            <a:avLst>
              <a:gd name="adj1" fmla="val 86960"/>
              <a:gd name="adj2" fmla="val 21933"/>
              <a:gd name="adj3" fmla="val 405658"/>
              <a:gd name="adj4" fmla="val -183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 ATGM launchers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4800600" y="1066800"/>
            <a:ext cx="1828800" cy="228600"/>
          </a:xfrm>
          <a:prstGeom prst="borderCallout1">
            <a:avLst>
              <a:gd name="adj1" fmla="val 99461"/>
              <a:gd name="adj2" fmla="val 48600"/>
              <a:gd name="adj3" fmla="val 268158"/>
              <a:gd name="adj4" fmla="val 5775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independent viewer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1447800" y="6172200"/>
            <a:ext cx="1600200" cy="457200"/>
          </a:xfrm>
          <a:prstGeom prst="borderCallout1">
            <a:avLst>
              <a:gd name="adj1" fmla="val 2389"/>
              <a:gd name="adj2" fmla="val 53353"/>
              <a:gd name="adj3" fmla="val -290000"/>
              <a:gd name="adj4" fmla="val 6660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Trim vane folds down from the bottom</a:t>
            </a:r>
            <a:endParaRPr lang="en-US" sz="1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791632" y="6477000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103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K21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4" name="Picture 3" descr="C:\Users\r.a.barrameda.mil\Pictures\14115068249_9f99d407af_b.jpg"/>
          <p:cNvPicPr>
            <a:picLocks noChangeAspect="1" noChangeArrowheads="1"/>
          </p:cNvPicPr>
          <p:nvPr/>
        </p:nvPicPr>
        <p:blipFill>
          <a:blip r:embed="rId3" cstate="print"/>
          <a:srcRect l="11142" t="22142"/>
          <a:stretch>
            <a:fillRect/>
          </a:stretch>
        </p:blipFill>
        <p:spPr bwMode="auto">
          <a:xfrm>
            <a:off x="228600" y="914400"/>
            <a:ext cx="8735906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86200" y="1066800"/>
            <a:ext cx="1295400" cy="3048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Fully amphibious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2209800" y="1905000"/>
            <a:ext cx="1828800" cy="381000"/>
          </a:xfrm>
          <a:prstGeom prst="borderCallout1">
            <a:avLst>
              <a:gd name="adj1" fmla="val 95294"/>
              <a:gd name="adj2" fmla="val 81933"/>
              <a:gd name="adj3" fmla="val 163824"/>
              <a:gd name="adj4" fmla="val 88943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40mm auto-cannon with cone muzzle break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752600" y="2743200"/>
            <a:ext cx="1295400" cy="228600"/>
          </a:xfrm>
          <a:prstGeom prst="borderCallout1">
            <a:avLst>
              <a:gd name="adj1" fmla="val 49461"/>
              <a:gd name="adj2" fmla="val 100132"/>
              <a:gd name="adj3" fmla="val 122325"/>
              <a:gd name="adj4" fmla="val 16982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867400" y="1600200"/>
            <a:ext cx="1219200" cy="228600"/>
          </a:xfrm>
          <a:prstGeom prst="borderCallout1">
            <a:avLst>
              <a:gd name="adj1" fmla="val 91127"/>
              <a:gd name="adj2" fmla="val 35839"/>
              <a:gd name="adj3" fmla="val 222325"/>
              <a:gd name="adj4" fmla="val 1504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267200" y="5181600"/>
            <a:ext cx="1524000" cy="457200"/>
          </a:xfrm>
          <a:prstGeom prst="borderCallout1">
            <a:avLst>
              <a:gd name="adj1" fmla="val 306"/>
              <a:gd name="adj2" fmla="val 10721"/>
              <a:gd name="adj3" fmla="val -90000"/>
              <a:gd name="adj4" fmla="val 924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sets of road wheels evenly spaced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905000" y="47244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31667"/>
              <a:gd name="adj4" fmla="val 8700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3810000" y="1524000"/>
            <a:ext cx="1828800" cy="228600"/>
          </a:xfrm>
          <a:prstGeom prst="borderCallout1">
            <a:avLst>
              <a:gd name="adj1" fmla="val 99461"/>
              <a:gd name="adj2" fmla="val 48600"/>
              <a:gd name="adj3" fmla="val 230658"/>
              <a:gd name="adj4" fmla="val 5410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independent viewer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543800" y="2286000"/>
            <a:ext cx="1447800" cy="457200"/>
          </a:xfrm>
          <a:prstGeom prst="borderCallout1">
            <a:avLst>
              <a:gd name="adj1" fmla="val 96139"/>
              <a:gd name="adj2" fmla="val 34932"/>
              <a:gd name="adj3" fmla="val 320416"/>
              <a:gd name="adj4" fmla="val -4523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Drop down troop ramp door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104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Isreal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84059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105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60606"/>
            <a:ext cx="5334000" cy="38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MERKAVA 3/4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3" name="Picture 3" descr="C:\Users\r.a.barrameda.mil\Pictures\merkava4.jpg"/>
          <p:cNvPicPr>
            <a:picLocks noChangeAspect="1" noChangeArrowheads="1"/>
          </p:cNvPicPr>
          <p:nvPr/>
        </p:nvPicPr>
        <p:blipFill>
          <a:blip r:embed="rId3" cstate="print"/>
          <a:srcRect b="14981"/>
          <a:stretch>
            <a:fillRect/>
          </a:stretch>
        </p:blipFill>
        <p:spPr bwMode="auto">
          <a:xfrm>
            <a:off x="304800" y="990600"/>
            <a:ext cx="8484719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52400" y="2286000"/>
            <a:ext cx="2362200" cy="457200"/>
          </a:xfrm>
          <a:prstGeom prst="borderCallout1">
            <a:avLst>
              <a:gd name="adj1" fmla="val 101973"/>
              <a:gd name="adj2" fmla="val 77380"/>
              <a:gd name="adj3" fmla="val 269773"/>
              <a:gd name="adj4" fmla="val 12326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KASAG modular armor that can be replaced when damaged in combat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133600" y="6019800"/>
            <a:ext cx="1828800" cy="381000"/>
          </a:xfrm>
          <a:prstGeom prst="borderCallout1">
            <a:avLst>
              <a:gd name="adj1" fmla="val 4965"/>
              <a:gd name="adj2" fmla="val 62672"/>
              <a:gd name="adj3" fmla="val -123198"/>
              <a:gd name="adj4" fmla="val 6118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sets of road wheels with gap in between #4 &amp; 5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239000" y="5867400"/>
            <a:ext cx="1447800" cy="457200"/>
          </a:xfrm>
          <a:prstGeom prst="borderCallout1">
            <a:avLst>
              <a:gd name="adj1" fmla="val -1778"/>
              <a:gd name="adj2" fmla="val 37563"/>
              <a:gd name="adj3" fmla="val -152500"/>
              <a:gd name="adj4" fmla="val -1562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781800" y="32004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145720"/>
              <a:gd name="adj4" fmla="val 8043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120mm gun with bore evacuator 2/3 from the end of the muzzle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981200" y="1600200"/>
            <a:ext cx="2209800" cy="457200"/>
          </a:xfrm>
          <a:prstGeom prst="borderCallout1">
            <a:avLst>
              <a:gd name="adj1" fmla="val 103412"/>
              <a:gd name="adj2" fmla="val 50773"/>
              <a:gd name="adj3" fmla="val 199130"/>
              <a:gd name="adj4" fmla="val 513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on the R/S of the turret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705600" y="2209800"/>
            <a:ext cx="1066800" cy="381000"/>
          </a:xfrm>
          <a:prstGeom prst="borderCallout1">
            <a:avLst>
              <a:gd name="adj1" fmla="val 93829"/>
              <a:gd name="adj2" fmla="val 2718"/>
              <a:gd name="adj3" fmla="val 459772"/>
              <a:gd name="adj4" fmla="val -8639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L/S of the hull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267200" y="2057400"/>
            <a:ext cx="1676400" cy="228600"/>
          </a:xfrm>
          <a:prstGeom prst="borderCallout1">
            <a:avLst>
              <a:gd name="adj1" fmla="val 92996"/>
              <a:gd name="adj2" fmla="val 33414"/>
              <a:gd name="adj3" fmla="val 468106"/>
              <a:gd name="adj4" fmla="val -698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optics housing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105400" y="5867400"/>
            <a:ext cx="1371600" cy="914400"/>
          </a:xfrm>
          <a:prstGeom prst="borderCallout1">
            <a:avLst>
              <a:gd name="adj1" fmla="val 166"/>
              <a:gd name="adj2" fmla="val 22492"/>
              <a:gd name="adj3" fmla="val -152630"/>
              <a:gd name="adj4" fmla="val -1043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R/S of hull with angled exhaust grills indicating it as a Merkava 4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3886200" y="1066800"/>
            <a:ext cx="1295400" cy="3048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 man crew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228600" y="5638800"/>
            <a:ext cx="1066800" cy="381000"/>
          </a:xfrm>
          <a:prstGeom prst="borderCallout1">
            <a:avLst>
              <a:gd name="adj1" fmla="val -5794"/>
              <a:gd name="adj2" fmla="val 42341"/>
              <a:gd name="adj3" fmla="val -420511"/>
              <a:gd name="adj4" fmla="val 8105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Anti-RPG chains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4876800" y="2514600"/>
            <a:ext cx="1371600" cy="381000"/>
          </a:xfrm>
          <a:prstGeom prst="borderCallout1">
            <a:avLst>
              <a:gd name="adj1" fmla="val 92996"/>
              <a:gd name="adj2" fmla="val 33414"/>
              <a:gd name="adj3" fmla="val 292257"/>
              <a:gd name="adj4" fmla="val -78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Flying saucer shape turret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5902234" y="1522911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120mm MER: 2500m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LAHAT MER: 8000m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106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MERKAVA 3/4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3" name="Picture 2" descr="C:\Users\r.a.barrameda.mil\Pictures\Merkava_Mk3_5.jpg"/>
          <p:cNvPicPr>
            <a:picLocks noChangeAspect="1" noChangeArrowheads="1"/>
          </p:cNvPicPr>
          <p:nvPr/>
        </p:nvPicPr>
        <p:blipFill>
          <a:blip r:embed="rId3" cstate="print"/>
          <a:srcRect l="5833" t="4444" r="4154" b="13116"/>
          <a:stretch>
            <a:fillRect/>
          </a:stretch>
        </p:blipFill>
        <p:spPr bwMode="auto">
          <a:xfrm>
            <a:off x="533400" y="990600"/>
            <a:ext cx="8153400" cy="5519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3810000" y="5867400"/>
            <a:ext cx="1371600" cy="914400"/>
          </a:xfrm>
          <a:prstGeom prst="borderCallout1">
            <a:avLst>
              <a:gd name="adj1" fmla="val 166"/>
              <a:gd name="adj2" fmla="val 22492"/>
              <a:gd name="adj3" fmla="val -162064"/>
              <a:gd name="adj4" fmla="val 3170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R/S of hull with vertical exhaust grills indicating it as a Merkava 3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5334000" y="1981200"/>
            <a:ext cx="1371600" cy="381000"/>
          </a:xfrm>
          <a:prstGeom prst="borderCallout1">
            <a:avLst>
              <a:gd name="adj1" fmla="val 92996"/>
              <a:gd name="adj2" fmla="val 33414"/>
              <a:gd name="adj3" fmla="val 292257"/>
              <a:gd name="adj4" fmla="val -78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Flying saucer shape turret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447800" y="1828800"/>
            <a:ext cx="1676400" cy="533400"/>
          </a:xfrm>
          <a:prstGeom prst="borderCallout1">
            <a:avLst>
              <a:gd name="adj1" fmla="val 97848"/>
              <a:gd name="adj2" fmla="val 95164"/>
              <a:gd name="adj3" fmla="val 265411"/>
              <a:gd name="adj4" fmla="val 12320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optics cut into the turret indicating it as a Merkava 3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6200" y="2514600"/>
            <a:ext cx="2362200" cy="457200"/>
          </a:xfrm>
          <a:prstGeom prst="borderCallout1">
            <a:avLst>
              <a:gd name="adj1" fmla="val 101973"/>
              <a:gd name="adj2" fmla="val 77380"/>
              <a:gd name="adj3" fmla="val 198075"/>
              <a:gd name="adj4" fmla="val 10391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KASAG modular armor that can be replaced when damaged in combat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943600" y="2590800"/>
            <a:ext cx="2667000" cy="381000"/>
          </a:xfrm>
          <a:prstGeom prst="borderCallout1">
            <a:avLst>
              <a:gd name="adj1" fmla="val 98200"/>
              <a:gd name="adj2" fmla="val 9821"/>
              <a:gd name="adj3" fmla="val 182981"/>
              <a:gd name="adj4" fmla="val 446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Smoke grenade launchers mounted in front of turret indicating it as Merkava 3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200400" y="1600200"/>
            <a:ext cx="1828800" cy="228600"/>
          </a:xfrm>
          <a:prstGeom prst="borderCallout1">
            <a:avLst>
              <a:gd name="adj1" fmla="val 99461"/>
              <a:gd name="adj2" fmla="val 48600"/>
              <a:gd name="adj3" fmla="val 543630"/>
              <a:gd name="adj4" fmla="val 3369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independent viewer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5902234" y="1522911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120mm MER: 2500m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LAHAT MER: 8000m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702334" y="6470752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107</a:t>
            </a:fld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2" name="Line Callout 1 11"/>
          <p:cNvSpPr/>
          <p:nvPr/>
        </p:nvSpPr>
        <p:spPr>
          <a:xfrm>
            <a:off x="914400" y="5943600"/>
            <a:ext cx="1828800" cy="381000"/>
          </a:xfrm>
          <a:prstGeom prst="borderCallout1">
            <a:avLst>
              <a:gd name="adj1" fmla="val 4965"/>
              <a:gd name="adj2" fmla="val 62672"/>
              <a:gd name="adj3" fmla="val -130188"/>
              <a:gd name="adj4" fmla="val 7817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sets of road wheels with gap in between #4 &amp; 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564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18" y="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B050"/>
                </a:solidFill>
              </a:rPr>
              <a:t>Namer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108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58" y="1295400"/>
            <a:ext cx="6952083" cy="4530442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1371600" y="1066800"/>
            <a:ext cx="2209800" cy="457200"/>
          </a:xfrm>
          <a:prstGeom prst="borderCallout1">
            <a:avLst>
              <a:gd name="adj1" fmla="val 97445"/>
              <a:gd name="adj2" fmla="val 74655"/>
              <a:gd name="adj3" fmla="val 173544"/>
              <a:gd name="adj4" fmla="val 8251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on the R/S with .50 CAL MG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4689105" y="1143000"/>
            <a:ext cx="1635495" cy="304800"/>
          </a:xfrm>
          <a:prstGeom prst="borderCallout1">
            <a:avLst>
              <a:gd name="adj1" fmla="val 101329"/>
              <a:gd name="adj2" fmla="val 35686"/>
              <a:gd name="adj3" fmla="val 370631"/>
              <a:gd name="adj4" fmla="val 790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machine gun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5562600" y="1673508"/>
            <a:ext cx="1219200" cy="307692"/>
          </a:xfrm>
          <a:prstGeom prst="borderCallout1">
            <a:avLst>
              <a:gd name="adj1" fmla="val 101329"/>
              <a:gd name="adj2" fmla="val 35686"/>
              <a:gd name="adj3" fmla="val 353360"/>
              <a:gd name="adj4" fmla="val -702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Drivers hatch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914400" y="5257800"/>
            <a:ext cx="1201075" cy="304800"/>
          </a:xfrm>
          <a:prstGeom prst="borderCallout1">
            <a:avLst>
              <a:gd name="adj1" fmla="val -3525"/>
              <a:gd name="adj2" fmla="val 68372"/>
              <a:gd name="adj3" fmla="val -125485"/>
              <a:gd name="adj4" fmla="val 8434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371600" y="1904999"/>
            <a:ext cx="914400" cy="322555"/>
          </a:xfrm>
          <a:prstGeom prst="borderCallout1">
            <a:avLst>
              <a:gd name="adj1" fmla="val 97445"/>
              <a:gd name="adj2" fmla="val 100768"/>
              <a:gd name="adj3" fmla="val 435903"/>
              <a:gd name="adj4" fmla="val 21187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Headlights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04800" y="2227554"/>
            <a:ext cx="928979" cy="322555"/>
          </a:xfrm>
          <a:prstGeom prst="borderCallout1">
            <a:avLst>
              <a:gd name="adj1" fmla="val 97445"/>
              <a:gd name="adj2" fmla="val 100768"/>
              <a:gd name="adj3" fmla="val 237737"/>
              <a:gd name="adj4" fmla="val 12449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APS sensors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28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15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B050"/>
                </a:solidFill>
              </a:rPr>
              <a:t>Namer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109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51669"/>
            <a:ext cx="8417095" cy="4447032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1371600" y="5181600"/>
            <a:ext cx="1201075" cy="304800"/>
          </a:xfrm>
          <a:prstGeom prst="borderCallout1">
            <a:avLst>
              <a:gd name="adj1" fmla="val -3525"/>
              <a:gd name="adj2" fmla="val 68372"/>
              <a:gd name="adj3" fmla="val -125485"/>
              <a:gd name="adj4" fmla="val 8434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644501" y="5467905"/>
            <a:ext cx="928979" cy="322555"/>
          </a:xfrm>
          <a:prstGeom prst="borderCallout1">
            <a:avLst>
              <a:gd name="adj1" fmla="val -1638"/>
              <a:gd name="adj2" fmla="val 98857"/>
              <a:gd name="adj3" fmla="val -623732"/>
              <a:gd name="adj4" fmla="val 18183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APS sensors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924801" y="1828800"/>
            <a:ext cx="959852" cy="381000"/>
          </a:xfrm>
          <a:prstGeom prst="borderCallout1">
            <a:avLst>
              <a:gd name="adj1" fmla="val 97445"/>
              <a:gd name="adj2" fmla="val 100768"/>
              <a:gd name="adj3" fmla="val 305887"/>
              <a:gd name="adj4" fmla="val -3349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Protected troop door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600200" y="1079092"/>
            <a:ext cx="2209800" cy="457200"/>
          </a:xfrm>
          <a:prstGeom prst="borderCallout1">
            <a:avLst>
              <a:gd name="adj1" fmla="val 103270"/>
              <a:gd name="adj2" fmla="val 98358"/>
              <a:gd name="adj3" fmla="val 117234"/>
              <a:gd name="adj4" fmla="val 11344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on the R/S with .50 CAL MG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990599" y="1905000"/>
            <a:ext cx="981537" cy="304800"/>
          </a:xfrm>
          <a:prstGeom prst="borderCallout1">
            <a:avLst>
              <a:gd name="adj1" fmla="val 97445"/>
              <a:gd name="adj2" fmla="val 74655"/>
              <a:gd name="adj3" fmla="val 274515"/>
              <a:gd name="adj4" fmla="val 11726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rails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486400" y="1474940"/>
            <a:ext cx="1219200" cy="292848"/>
          </a:xfrm>
          <a:prstGeom prst="borderCallout1">
            <a:avLst>
              <a:gd name="adj1" fmla="val 97445"/>
              <a:gd name="adj2" fmla="val 74655"/>
              <a:gd name="adj3" fmla="val 513071"/>
              <a:gd name="adj4" fmla="val 823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Trophy system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0295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T-90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324" r="7242" b="7936"/>
          <a:stretch>
            <a:fillRect/>
          </a:stretch>
        </p:blipFill>
        <p:spPr bwMode="auto">
          <a:xfrm>
            <a:off x="762000" y="838200"/>
            <a:ext cx="7648903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ine Callout 1 6"/>
          <p:cNvSpPr/>
          <p:nvPr/>
        </p:nvSpPr>
        <p:spPr>
          <a:xfrm>
            <a:off x="5791200" y="54864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126591"/>
              <a:gd name="adj4" fmla="val 1506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evenly spaced road wheels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696200" y="5029200"/>
            <a:ext cx="1447800" cy="457200"/>
          </a:xfrm>
          <a:prstGeom prst="borderCallout1">
            <a:avLst>
              <a:gd name="adj1" fmla="val -490"/>
              <a:gd name="adj2" fmla="val 15016"/>
              <a:gd name="adj3" fmla="val -102955"/>
              <a:gd name="adj4" fmla="val -1766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and supported track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162800" y="3124200"/>
            <a:ext cx="1066800" cy="609600"/>
          </a:xfrm>
          <a:prstGeom prst="borderCallout1">
            <a:avLst>
              <a:gd name="adj1" fmla="val 99511"/>
              <a:gd name="adj2" fmla="val 43027"/>
              <a:gd name="adj3" fmla="val 154771"/>
              <a:gd name="adj4" fmla="val -1548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on the L/S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429000" y="5410200"/>
            <a:ext cx="1524000" cy="609600"/>
          </a:xfrm>
          <a:prstGeom prst="borderCallout1">
            <a:avLst>
              <a:gd name="adj1" fmla="val 1329"/>
              <a:gd name="adj2" fmla="val 52022"/>
              <a:gd name="adj3" fmla="val -152046"/>
              <a:gd name="adj4" fmla="val 9111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 segmented add-on armor plates on front skirts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572000" y="1905000"/>
            <a:ext cx="1524000" cy="609600"/>
          </a:xfrm>
          <a:prstGeom prst="borderCallout1">
            <a:avLst>
              <a:gd name="adj1" fmla="val 99511"/>
              <a:gd name="adj2" fmla="val 43027"/>
              <a:gd name="adj3" fmla="val 311590"/>
              <a:gd name="adj4" fmla="val 4137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KONTAKT 5 ERA on front turret shape of a wedge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838200" y="2362200"/>
            <a:ext cx="1676400" cy="762000"/>
          </a:xfrm>
          <a:prstGeom prst="borderCallout1">
            <a:avLst>
              <a:gd name="adj1" fmla="val 99511"/>
              <a:gd name="adj2" fmla="val 43027"/>
              <a:gd name="adj3" fmla="val 156680"/>
              <a:gd name="adj4" fmla="val 5634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gun can fire a laser guided missile that can shoot down helicopters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667000" y="1828800"/>
            <a:ext cx="1524000" cy="609600"/>
          </a:xfrm>
          <a:prstGeom prst="borderCallout1">
            <a:avLst>
              <a:gd name="adj1" fmla="val 337239"/>
              <a:gd name="adj2" fmla="val 119658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SHTORA optical jammer counter-measure vs. ATGMs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381000" y="4191000"/>
            <a:ext cx="1676400" cy="533400"/>
          </a:xfrm>
          <a:prstGeom prst="borderCallout1">
            <a:avLst>
              <a:gd name="adj1" fmla="val 50420"/>
              <a:gd name="adj2" fmla="val 98405"/>
              <a:gd name="adj3" fmla="val 14449"/>
              <a:gd name="adj4" fmla="val 19694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V-shaped cut add on armor around driver periscope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6324600" y="2286000"/>
            <a:ext cx="1219200" cy="609600"/>
          </a:xfrm>
          <a:prstGeom prst="borderCallout1">
            <a:avLst>
              <a:gd name="adj1" fmla="val 99511"/>
              <a:gd name="adj2" fmla="val 43027"/>
              <a:gd name="adj3" fmla="val 130226"/>
              <a:gd name="adj4" fmla="val -4295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Meteorological  data collector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11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B050"/>
                </a:solidFill>
              </a:rPr>
              <a:t>Eitan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110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781800" cy="4704874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685800" y="2438400"/>
            <a:ext cx="914400" cy="322555"/>
          </a:xfrm>
          <a:prstGeom prst="borderCallout1">
            <a:avLst>
              <a:gd name="adj1" fmla="val 97445"/>
              <a:gd name="adj2" fmla="val 100768"/>
              <a:gd name="adj3" fmla="val 270765"/>
              <a:gd name="adj4" fmla="val 13614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Headlights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172200" y="1752600"/>
            <a:ext cx="1219200" cy="307692"/>
          </a:xfrm>
          <a:prstGeom prst="borderCallout1">
            <a:avLst>
              <a:gd name="adj1" fmla="val 101329"/>
              <a:gd name="adj2" fmla="val 35686"/>
              <a:gd name="adj3" fmla="val 338933"/>
              <a:gd name="adj4" fmla="val -8275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Drivers hatch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905000" y="914400"/>
            <a:ext cx="2286000" cy="584447"/>
          </a:xfrm>
          <a:prstGeom prst="borderCallout1">
            <a:avLst>
              <a:gd name="adj1" fmla="val 103270"/>
              <a:gd name="adj2" fmla="val 98358"/>
              <a:gd name="adj3" fmla="val 156069"/>
              <a:gd name="adj4" fmla="val 11023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in the center with remote operated .50 CAL MG on L/S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477000" y="5667362"/>
            <a:ext cx="2209800" cy="457200"/>
          </a:xfrm>
          <a:prstGeom prst="borderCallout1">
            <a:avLst>
              <a:gd name="adj1" fmla="val 4241"/>
              <a:gd name="adj2" fmla="val -470"/>
              <a:gd name="adj3" fmla="val -43931"/>
              <a:gd name="adj4" fmla="val -1149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wheels with distinct wheel wells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04800" y="1752599"/>
            <a:ext cx="1981200" cy="323665"/>
          </a:xfrm>
          <a:prstGeom prst="borderCallout1">
            <a:avLst>
              <a:gd name="adj1" fmla="val 103270"/>
              <a:gd name="adj2" fmla="val 98358"/>
              <a:gd name="adj3" fmla="val 414837"/>
              <a:gd name="adj4" fmla="val 13051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angular front slope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858000" y="2209800"/>
            <a:ext cx="1219200" cy="307692"/>
          </a:xfrm>
          <a:prstGeom prst="borderCallout1">
            <a:avLst>
              <a:gd name="adj1" fmla="val 101329"/>
              <a:gd name="adj2" fmla="val 35686"/>
              <a:gd name="adj3" fmla="val 194671"/>
              <a:gd name="adj4" fmla="val -5217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Trophy system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119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B050"/>
                </a:solidFill>
              </a:rPr>
              <a:t>Eitan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111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" y="1450929"/>
            <a:ext cx="8023538" cy="4513240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1981200" y="1752600"/>
            <a:ext cx="2286000" cy="584447"/>
          </a:xfrm>
          <a:prstGeom prst="borderCallout1">
            <a:avLst>
              <a:gd name="adj1" fmla="val 103270"/>
              <a:gd name="adj2" fmla="val 98358"/>
              <a:gd name="adj3" fmla="val 156069"/>
              <a:gd name="adj4" fmla="val 11023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in the center with remote operated .50 CAL MG on L/S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248400" y="5334000"/>
            <a:ext cx="2209800" cy="457200"/>
          </a:xfrm>
          <a:prstGeom prst="borderCallout1">
            <a:avLst>
              <a:gd name="adj1" fmla="val 4241"/>
              <a:gd name="adj2" fmla="val -470"/>
              <a:gd name="adj3" fmla="val -43931"/>
              <a:gd name="adj4" fmla="val -1149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wheels with distinct wheel wells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019800" y="2265787"/>
            <a:ext cx="1219200" cy="307692"/>
          </a:xfrm>
          <a:prstGeom prst="borderCallout1">
            <a:avLst>
              <a:gd name="adj1" fmla="val 101329"/>
              <a:gd name="adj2" fmla="val 35686"/>
              <a:gd name="adj3" fmla="val 344704"/>
              <a:gd name="adj4" fmla="val -4998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Trophy system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498348" y="2075287"/>
            <a:ext cx="959852" cy="381000"/>
          </a:xfrm>
          <a:prstGeom prst="borderCallout1">
            <a:avLst>
              <a:gd name="adj1" fmla="val 97445"/>
              <a:gd name="adj2" fmla="val 100768"/>
              <a:gd name="adj3" fmla="val 275596"/>
              <a:gd name="adj4" fmla="val 627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Protected troop door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2362200" y="2470850"/>
            <a:ext cx="1219200" cy="205258"/>
          </a:xfrm>
          <a:prstGeom prst="borderCallout1">
            <a:avLst>
              <a:gd name="adj1" fmla="val 101329"/>
              <a:gd name="adj2" fmla="val 35686"/>
              <a:gd name="adj3" fmla="val 399485"/>
              <a:gd name="adj4" fmla="val 11166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Drivers hatch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295400" y="3124200"/>
            <a:ext cx="914400" cy="322555"/>
          </a:xfrm>
          <a:prstGeom prst="borderCallout1">
            <a:avLst>
              <a:gd name="adj1" fmla="val 97445"/>
              <a:gd name="adj2" fmla="val 100768"/>
              <a:gd name="adj3" fmla="val 270765"/>
              <a:gd name="adj4" fmla="val 13614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Headlights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476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United States of America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112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76" y="2057400"/>
            <a:ext cx="6175248" cy="32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M1A2 ABRAMS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113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8" y="1100836"/>
            <a:ext cx="7962901" cy="5308600"/>
          </a:xfrm>
          <a:prstGeom prst="rect">
            <a:avLst/>
          </a:prstGeom>
        </p:spPr>
      </p:pic>
      <p:sp>
        <p:nvSpPr>
          <p:cNvPr id="15" name="Line Callout 1 14"/>
          <p:cNvSpPr/>
          <p:nvPr/>
        </p:nvSpPr>
        <p:spPr>
          <a:xfrm>
            <a:off x="1066800" y="6118226"/>
            <a:ext cx="1828800" cy="533400"/>
          </a:xfrm>
          <a:prstGeom prst="borderCallout1">
            <a:avLst>
              <a:gd name="adj1" fmla="val 4965"/>
              <a:gd name="adj2" fmla="val 62672"/>
              <a:gd name="adj3" fmla="val -109471"/>
              <a:gd name="adj4" fmla="val 7225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#1 &amp; 2 road with 7 sets of road wheels on both sides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152400" y="5345113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50740"/>
              <a:gd name="adj4" fmla="val 7642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4438650" y="1030287"/>
            <a:ext cx="2209800" cy="533400"/>
          </a:xfrm>
          <a:prstGeom prst="borderCallout1">
            <a:avLst>
              <a:gd name="adj1" fmla="val 101329"/>
              <a:gd name="adj2" fmla="val 35686"/>
              <a:gd name="adj3" fmla="val 312172"/>
              <a:gd name="adj4" fmla="val 58202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120mm MER: 4000m </a:t>
            </a:r>
          </a:p>
          <a:p>
            <a:pPr algn="ctr"/>
            <a:r>
              <a:rPr lang="en-US" sz="1200" dirty="0" smtClean="0"/>
              <a:t>with bore evacuator 2/3 from the end of the muzzle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533400" y="2015084"/>
            <a:ext cx="1371600" cy="819150"/>
          </a:xfrm>
          <a:prstGeom prst="borderCallout1">
            <a:avLst>
              <a:gd name="adj1" fmla="val 60146"/>
              <a:gd name="adj2" fmla="val 99764"/>
              <a:gd name="adj3" fmla="val 141471"/>
              <a:gd name="adj4" fmla="val 16110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Cylinder smoke grenade launchers indicate this is a Marine Abrams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1981200" y="1982788"/>
            <a:ext cx="1676400" cy="228600"/>
          </a:xfrm>
          <a:prstGeom prst="borderCallout1">
            <a:avLst>
              <a:gd name="adj1" fmla="val 92996"/>
              <a:gd name="adj2" fmla="val 75459"/>
              <a:gd name="adj3" fmla="val 395089"/>
              <a:gd name="adj4" fmla="val 9870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optics housing</a:t>
            </a:r>
            <a:endParaRPr lang="en-US" sz="1200" dirty="0"/>
          </a:p>
        </p:txBody>
      </p:sp>
      <p:sp>
        <p:nvSpPr>
          <p:cNvPr id="20" name="Line Callout 1 19"/>
          <p:cNvSpPr/>
          <p:nvPr/>
        </p:nvSpPr>
        <p:spPr>
          <a:xfrm>
            <a:off x="6858000" y="3589507"/>
            <a:ext cx="1066800" cy="381000"/>
          </a:xfrm>
          <a:prstGeom prst="borderCallout1">
            <a:avLst>
              <a:gd name="adj1" fmla="val 65480"/>
              <a:gd name="adj2" fmla="val 950"/>
              <a:gd name="adj3" fmla="val 163655"/>
              <a:gd name="adj4" fmla="val -14613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hatch center of hull</a:t>
            </a:r>
            <a:endParaRPr lang="en-US" sz="1200" dirty="0"/>
          </a:p>
        </p:txBody>
      </p:sp>
      <p:sp>
        <p:nvSpPr>
          <p:cNvPr id="21" name="Line Callout 1 20"/>
          <p:cNvSpPr/>
          <p:nvPr/>
        </p:nvSpPr>
        <p:spPr>
          <a:xfrm>
            <a:off x="6858000" y="2667000"/>
            <a:ext cx="1752600" cy="457200"/>
          </a:xfrm>
          <a:prstGeom prst="borderCallout1">
            <a:avLst>
              <a:gd name="adj1" fmla="val 47604"/>
              <a:gd name="adj2" fmla="val 320"/>
              <a:gd name="adj3" fmla="val 177540"/>
              <a:gd name="adj4" fmla="val -3949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large slab armored turret</a:t>
            </a:r>
            <a:endParaRPr lang="en-US" sz="1200" dirty="0"/>
          </a:p>
        </p:txBody>
      </p:sp>
      <p:sp>
        <p:nvSpPr>
          <p:cNvPr id="22" name="Line Callout 1 21"/>
          <p:cNvSpPr/>
          <p:nvPr/>
        </p:nvSpPr>
        <p:spPr>
          <a:xfrm>
            <a:off x="1790700" y="1171328"/>
            <a:ext cx="2209800" cy="457200"/>
          </a:xfrm>
          <a:prstGeom prst="borderCallout1">
            <a:avLst>
              <a:gd name="adj1" fmla="val 103271"/>
              <a:gd name="adj2" fmla="val 80681"/>
              <a:gd name="adj3" fmla="val 181311"/>
              <a:gd name="adj4" fmla="val 9014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on the R/S with .50 CAL MG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209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39800"/>
            <a:ext cx="8415958" cy="56134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M1A2 ABRAMS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14" name="Line Callout 1 13"/>
          <p:cNvSpPr/>
          <p:nvPr/>
        </p:nvSpPr>
        <p:spPr>
          <a:xfrm>
            <a:off x="228600" y="22098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245482"/>
              <a:gd name="adj4" fmla="val 8030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120mm gun with bore evacuator 2/3 from the end of the muzzle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2514600" y="19050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281261"/>
              <a:gd name="adj4" fmla="val 6062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large slab armored turret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2514600" y="5029200"/>
            <a:ext cx="1828800" cy="533400"/>
          </a:xfrm>
          <a:prstGeom prst="borderCallout1">
            <a:avLst>
              <a:gd name="adj1" fmla="val 4965"/>
              <a:gd name="adj2" fmla="val 62672"/>
              <a:gd name="adj3" fmla="val -82841"/>
              <a:gd name="adj4" fmla="val 6691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#1 &amp; 2 road with 7 sets of road wheels on both sides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6934200" y="51054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83750"/>
              <a:gd name="adj4" fmla="val 3963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7620000" y="2362200"/>
            <a:ext cx="1447800" cy="457200"/>
          </a:xfrm>
          <a:prstGeom prst="borderCallout1">
            <a:avLst>
              <a:gd name="adj1" fmla="val 96139"/>
              <a:gd name="adj2" fmla="val 48089"/>
              <a:gd name="adj3" fmla="val 277857"/>
              <a:gd name="adj4" fmla="val 2841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Turbine rear engine exhaust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6172200" y="1752600"/>
            <a:ext cx="1447800" cy="457200"/>
          </a:xfrm>
          <a:prstGeom prst="borderCallout1">
            <a:avLst>
              <a:gd name="adj1" fmla="val 96139"/>
              <a:gd name="adj2" fmla="val 48089"/>
              <a:gd name="adj3" fmla="val 268333"/>
              <a:gd name="adj4" fmla="val 139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Bustle rack and stowage boxes </a:t>
            </a:r>
            <a:endParaRPr lang="en-US" sz="1200" dirty="0"/>
          </a:p>
        </p:txBody>
      </p:sp>
      <p:sp>
        <p:nvSpPr>
          <p:cNvPr id="20" name="Line Callout 1 19"/>
          <p:cNvSpPr/>
          <p:nvPr/>
        </p:nvSpPr>
        <p:spPr>
          <a:xfrm>
            <a:off x="4381500" y="1783352"/>
            <a:ext cx="1600200" cy="457200"/>
          </a:xfrm>
          <a:prstGeom prst="borderCallout1">
            <a:avLst>
              <a:gd name="adj1" fmla="val 99710"/>
              <a:gd name="adj2" fmla="val 52481"/>
              <a:gd name="adj3" fmla="val 275238"/>
              <a:gd name="adj4" fmla="val 4714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Combat Identification Panels (CIP)</a:t>
            </a:r>
            <a:endParaRPr lang="en-US" sz="1200" dirty="0"/>
          </a:p>
        </p:txBody>
      </p:sp>
      <p:cxnSp>
        <p:nvCxnSpPr>
          <p:cNvPr id="21" name="Straight Connector 20"/>
          <p:cNvCxnSpPr>
            <a:stCxn id="20" idx="1"/>
          </p:cNvCxnSpPr>
          <p:nvPr/>
        </p:nvCxnSpPr>
        <p:spPr>
          <a:xfrm flipH="1">
            <a:off x="3657600" y="2240552"/>
            <a:ext cx="1524000" cy="103604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63358" y="6483043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114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M2/M3 BRADLEY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r.a.barrameda.mil\Pictures\bradley_m2a2_era_infantry_armored_vehicle_us_army_0-l.jpg"/>
          <p:cNvPicPr>
            <a:picLocks noChangeAspect="1" noChangeArrowheads="1"/>
          </p:cNvPicPr>
          <p:nvPr/>
        </p:nvPicPr>
        <p:blipFill>
          <a:blip r:embed="rId3" cstate="print"/>
          <a:srcRect t="7121"/>
          <a:stretch>
            <a:fillRect/>
          </a:stretch>
        </p:blipFill>
        <p:spPr bwMode="auto">
          <a:xfrm>
            <a:off x="762000" y="914400"/>
            <a:ext cx="7620000" cy="571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914400" y="685800"/>
            <a:ext cx="1219200" cy="400050"/>
          </a:xfrm>
          <a:prstGeom prst="borderCallout1">
            <a:avLst>
              <a:gd name="adj1" fmla="val 97625"/>
              <a:gd name="adj2" fmla="val 100317"/>
              <a:gd name="adj3" fmla="val 137551"/>
              <a:gd name="adj4" fmla="val 12546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independent  viewer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5334000" y="1085850"/>
            <a:ext cx="1676400" cy="228600"/>
          </a:xfrm>
          <a:prstGeom prst="borderCallout1">
            <a:avLst>
              <a:gd name="adj1" fmla="val 101329"/>
              <a:gd name="adj2" fmla="val 57277"/>
              <a:gd name="adj3" fmla="val 293106"/>
              <a:gd name="adj4" fmla="val -471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optics housing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276600" y="1000125"/>
            <a:ext cx="1143000" cy="219075"/>
          </a:xfrm>
          <a:prstGeom prst="borderCallout1">
            <a:avLst>
              <a:gd name="adj1" fmla="val 101329"/>
              <a:gd name="adj2" fmla="val 26595"/>
              <a:gd name="adj3" fmla="val 305606"/>
              <a:gd name="adj4" fmla="val 2426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hatch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85800" y="1905000"/>
            <a:ext cx="1371600" cy="228600"/>
          </a:xfrm>
          <a:prstGeom prst="borderCallout1">
            <a:avLst>
              <a:gd name="adj1" fmla="val 57794"/>
              <a:gd name="adj2" fmla="val 100683"/>
              <a:gd name="adj3" fmla="val 180658"/>
              <a:gd name="adj4" fmla="val 22185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Coax MG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172200" y="1447800"/>
            <a:ext cx="1828800" cy="457200"/>
          </a:xfrm>
          <a:prstGeom prst="borderCallout1">
            <a:avLst>
              <a:gd name="adj1" fmla="val 101329"/>
              <a:gd name="adj2" fmla="val 35686"/>
              <a:gd name="adj3" fmla="val 187387"/>
              <a:gd name="adj4" fmla="val -1350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Tow launchers in stowed position on L/S of turret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229350" y="2562225"/>
            <a:ext cx="1466850" cy="409575"/>
          </a:xfrm>
          <a:prstGeom prst="borderCallout1">
            <a:avLst>
              <a:gd name="adj1" fmla="val 101329"/>
              <a:gd name="adj2" fmla="val 26595"/>
              <a:gd name="adj3" fmla="val 314301"/>
              <a:gd name="adj4" fmla="val -2740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Ballistic driver’s hatch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62000" y="2667000"/>
            <a:ext cx="1371600" cy="228600"/>
          </a:xfrm>
          <a:prstGeom prst="borderCallout1">
            <a:avLst>
              <a:gd name="adj1" fmla="val 57794"/>
              <a:gd name="adj2" fmla="val 100683"/>
              <a:gd name="adj3" fmla="val -56842"/>
              <a:gd name="adj4" fmla="val 281572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25mm chain gun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419600" y="6172200"/>
            <a:ext cx="1447800" cy="228600"/>
          </a:xfrm>
          <a:prstGeom prst="borderCallout1">
            <a:avLst>
              <a:gd name="adj1" fmla="val -3861"/>
              <a:gd name="adj2" fmla="val 50721"/>
              <a:gd name="adj3" fmla="val -262916"/>
              <a:gd name="adj4" fmla="val -1036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Final drive housings</a:t>
            </a:r>
            <a:endParaRPr lang="en-US" sz="1200" dirty="0"/>
          </a:p>
        </p:txBody>
      </p:sp>
      <p:cxnSp>
        <p:nvCxnSpPr>
          <p:cNvPr id="12" name="Straight Connector 11"/>
          <p:cNvCxnSpPr>
            <a:endCxn id="11" idx="3"/>
          </p:cNvCxnSpPr>
          <p:nvPr/>
        </p:nvCxnSpPr>
        <p:spPr>
          <a:xfrm flipH="1">
            <a:off x="5143500" y="5486400"/>
            <a:ext cx="1085850" cy="685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Callout 1 12"/>
          <p:cNvSpPr/>
          <p:nvPr/>
        </p:nvSpPr>
        <p:spPr>
          <a:xfrm>
            <a:off x="762000" y="3276600"/>
            <a:ext cx="1295400" cy="228600"/>
          </a:xfrm>
          <a:prstGeom prst="borderCallout1">
            <a:avLst>
              <a:gd name="adj1" fmla="val -28005"/>
              <a:gd name="adj2" fmla="val 159412"/>
              <a:gd name="adj3" fmla="val 51977"/>
              <a:gd name="adj4" fmla="val 9897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71500" y="4076700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25mm MER: 2000m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TOW MER: 3750m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934200" y="6397625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115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4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M2/M3 BRADLEY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3075" name="Picture 3" descr="C:\Users\r.a.barrameda.mil\Pictures\CHALLENGING PICS\BRADLEY THERMAL 2.bmp"/>
          <p:cNvPicPr>
            <a:picLocks noChangeAspect="1" noChangeArrowheads="1"/>
          </p:cNvPicPr>
          <p:nvPr/>
        </p:nvPicPr>
        <p:blipFill>
          <a:blip r:embed="rId3" cstate="print"/>
          <a:srcRect b="2396"/>
          <a:stretch>
            <a:fillRect/>
          </a:stretch>
        </p:blipFill>
        <p:spPr bwMode="auto">
          <a:xfrm>
            <a:off x="304800" y="990513"/>
            <a:ext cx="8553673" cy="5562687"/>
          </a:xfrm>
          <a:prstGeom prst="rect">
            <a:avLst/>
          </a:prstGeom>
          <a:noFill/>
        </p:spPr>
      </p:pic>
      <p:sp>
        <p:nvSpPr>
          <p:cNvPr id="4" name="Line Callout 1 3"/>
          <p:cNvSpPr/>
          <p:nvPr/>
        </p:nvSpPr>
        <p:spPr>
          <a:xfrm>
            <a:off x="609600" y="51816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19167"/>
              <a:gd name="adj4" fmla="val 9752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124200" y="2057400"/>
            <a:ext cx="1676400" cy="228600"/>
          </a:xfrm>
          <a:prstGeom prst="borderCallout1">
            <a:avLst>
              <a:gd name="adj1" fmla="val 101329"/>
              <a:gd name="adj2" fmla="val 57277"/>
              <a:gd name="adj3" fmla="val 313939"/>
              <a:gd name="adj4" fmla="val 640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optics housing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486400" y="1905000"/>
            <a:ext cx="1828800" cy="457200"/>
          </a:xfrm>
          <a:prstGeom prst="borderCallout1">
            <a:avLst>
              <a:gd name="adj1" fmla="val 101329"/>
              <a:gd name="adj2" fmla="val 35686"/>
              <a:gd name="adj3" fmla="val 274887"/>
              <a:gd name="adj4" fmla="val -3850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Tow launchers in stowed position on L/S of turret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33400" y="3519487"/>
            <a:ext cx="1143000" cy="219075"/>
          </a:xfrm>
          <a:prstGeom prst="borderCallout1">
            <a:avLst>
              <a:gd name="adj1" fmla="val 49155"/>
              <a:gd name="adj2" fmla="val 101595"/>
              <a:gd name="adj3" fmla="val 57779"/>
              <a:gd name="adj4" fmla="val 20926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hatch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52400" y="2819400"/>
            <a:ext cx="1371600" cy="228600"/>
          </a:xfrm>
          <a:prstGeom prst="borderCallout1">
            <a:avLst>
              <a:gd name="adj1" fmla="val 57794"/>
              <a:gd name="adj2" fmla="val 100683"/>
              <a:gd name="adj3" fmla="val 155658"/>
              <a:gd name="adj4" fmla="val 16421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25mm chain gun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3657600" y="53340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44167"/>
              <a:gd name="adj4" fmla="val 4424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#3 &amp; 4 road wheels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5562600" y="5181600"/>
            <a:ext cx="1600200" cy="457200"/>
          </a:xfrm>
          <a:prstGeom prst="borderCallout1">
            <a:avLst>
              <a:gd name="adj1" fmla="val 4472"/>
              <a:gd name="adj2" fmla="val 1971"/>
              <a:gd name="adj3" fmla="val -271250"/>
              <a:gd name="adj4" fmla="val -7254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Combat Identification Panel (CIP)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62712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116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LAV-25 COYOTE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6146" name="Picture 2" descr="C:\Users\r.a.barrameda.mil\Pictures\CHALLENGING PICS\lav Light_Armored_Vehic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90588"/>
            <a:ext cx="8077200" cy="53814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Line Callout 1 11"/>
          <p:cNvSpPr/>
          <p:nvPr/>
        </p:nvSpPr>
        <p:spPr>
          <a:xfrm>
            <a:off x="3962400" y="1752600"/>
            <a:ext cx="1676400" cy="228600"/>
          </a:xfrm>
          <a:prstGeom prst="borderCallout1">
            <a:avLst>
              <a:gd name="adj1" fmla="val 101329"/>
              <a:gd name="adj2" fmla="val 57277"/>
              <a:gd name="adj3" fmla="val 513939"/>
              <a:gd name="adj4" fmla="val 1005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optics housing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162800" y="5105400"/>
            <a:ext cx="1295400" cy="228600"/>
          </a:xfrm>
          <a:prstGeom prst="borderCallout1">
            <a:avLst>
              <a:gd name="adj1" fmla="val -7004"/>
              <a:gd name="adj2" fmla="val 49228"/>
              <a:gd name="adj3" fmla="val -95946"/>
              <a:gd name="adj4" fmla="val 628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Trim vane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6477000" y="3048000"/>
            <a:ext cx="1295400" cy="228600"/>
          </a:xfrm>
          <a:prstGeom prst="borderCallout1">
            <a:avLst>
              <a:gd name="adj1" fmla="val 101329"/>
              <a:gd name="adj2" fmla="val 26595"/>
              <a:gd name="adj3" fmla="val 314301"/>
              <a:gd name="adj4" fmla="val -2740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4800600" y="2209800"/>
            <a:ext cx="1524000" cy="228600"/>
          </a:xfrm>
          <a:prstGeom prst="borderCallout1">
            <a:avLst>
              <a:gd name="adj1" fmla="val 99461"/>
              <a:gd name="adj2" fmla="val 52072"/>
              <a:gd name="adj3" fmla="val 426491"/>
              <a:gd name="adj4" fmla="val 3087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25mm MER: 2000m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2667000" y="63246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445416"/>
              <a:gd name="adj4" fmla="val -6960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Long continuous wheel well, no hull partitions</a:t>
            </a:r>
            <a:endParaRPr lang="en-US" sz="1200" dirty="0"/>
          </a:p>
        </p:txBody>
      </p:sp>
      <p:cxnSp>
        <p:nvCxnSpPr>
          <p:cNvPr id="19" name="Straight Connector 18"/>
          <p:cNvCxnSpPr>
            <a:endCxn id="18" idx="3"/>
          </p:cNvCxnSpPr>
          <p:nvPr/>
        </p:nvCxnSpPr>
        <p:spPr>
          <a:xfrm flipH="1">
            <a:off x="3543300" y="4724400"/>
            <a:ext cx="1866900" cy="1600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ine Callout 1 19"/>
          <p:cNvSpPr/>
          <p:nvPr/>
        </p:nvSpPr>
        <p:spPr>
          <a:xfrm>
            <a:off x="6019800" y="2514600"/>
            <a:ext cx="1752600" cy="381000"/>
          </a:xfrm>
          <a:prstGeom prst="borderCallout1">
            <a:avLst>
              <a:gd name="adj1" fmla="val 383662"/>
              <a:gd name="adj2" fmla="val -69328"/>
              <a:gd name="adj3" fmla="val 101977"/>
              <a:gd name="adj4" fmla="val 3353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Muffler on R/S of hull only</a:t>
            </a:r>
            <a:endParaRPr lang="en-US" sz="1200" dirty="0"/>
          </a:p>
        </p:txBody>
      </p:sp>
      <p:sp>
        <p:nvSpPr>
          <p:cNvPr id="25" name="Line Callout 1 24"/>
          <p:cNvSpPr/>
          <p:nvPr/>
        </p:nvSpPr>
        <p:spPr>
          <a:xfrm>
            <a:off x="152400" y="5638800"/>
            <a:ext cx="1295400" cy="533400"/>
          </a:xfrm>
          <a:prstGeom prst="borderCallout1">
            <a:avLst>
              <a:gd name="adj1" fmla="val -7004"/>
              <a:gd name="adj2" fmla="val 49228"/>
              <a:gd name="adj3" fmla="val -126303"/>
              <a:gd name="adj4" fmla="val 8348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Propellers on both rear ends of the hull</a:t>
            </a:r>
            <a:endParaRPr lang="en-US" sz="1200" dirty="0"/>
          </a:p>
        </p:txBody>
      </p:sp>
      <p:sp>
        <p:nvSpPr>
          <p:cNvPr id="26" name="Line Callout 1 25"/>
          <p:cNvSpPr/>
          <p:nvPr/>
        </p:nvSpPr>
        <p:spPr>
          <a:xfrm>
            <a:off x="1295400" y="2057400"/>
            <a:ext cx="1295400" cy="457200"/>
          </a:xfrm>
          <a:prstGeom prst="borderCallout1">
            <a:avLst>
              <a:gd name="adj1" fmla="val 101925"/>
              <a:gd name="adj2" fmla="val 49228"/>
              <a:gd name="adj3" fmla="val 245126"/>
              <a:gd name="adj4" fmla="val 9451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Turret is longer or turret overhang</a:t>
            </a:r>
            <a:endParaRPr lang="en-US" sz="1200" dirty="0"/>
          </a:p>
        </p:txBody>
      </p:sp>
      <p:sp>
        <p:nvSpPr>
          <p:cNvPr id="27" name="Line Callout 1 26"/>
          <p:cNvSpPr/>
          <p:nvPr/>
        </p:nvSpPr>
        <p:spPr>
          <a:xfrm>
            <a:off x="7315200" y="3581400"/>
            <a:ext cx="1295400" cy="228600"/>
          </a:xfrm>
          <a:prstGeom prst="borderCallout1">
            <a:avLst>
              <a:gd name="adj1" fmla="val 330496"/>
              <a:gd name="adj2" fmla="val -10331"/>
              <a:gd name="adj3" fmla="val 95721"/>
              <a:gd name="adj4" fmla="val 3863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Boat shape hull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117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5" grpId="0" animBg="1"/>
      <p:bldP spid="26" grpId="0" animBg="1"/>
      <p:bldP spid="2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LAV-25 COYOTE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600"/>
            <a:ext cx="8305800" cy="553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7696200" y="5715000"/>
            <a:ext cx="1295400" cy="533400"/>
          </a:xfrm>
          <a:prstGeom prst="borderCallout1">
            <a:avLst>
              <a:gd name="adj1" fmla="val -7004"/>
              <a:gd name="adj2" fmla="val 49228"/>
              <a:gd name="adj3" fmla="val -162017"/>
              <a:gd name="adj4" fmla="val -1136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Propellers on both rear ends of the hull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895600" y="2133600"/>
            <a:ext cx="1371600" cy="228600"/>
          </a:xfrm>
          <a:prstGeom prst="borderCallout1">
            <a:avLst>
              <a:gd name="adj1" fmla="val 99461"/>
              <a:gd name="adj2" fmla="val 52072"/>
              <a:gd name="adj3" fmla="val 426491"/>
              <a:gd name="adj4" fmla="val 3087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25mm chain gun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09600" y="3124200"/>
            <a:ext cx="1295400" cy="228600"/>
          </a:xfrm>
          <a:prstGeom prst="borderCallout1">
            <a:avLst>
              <a:gd name="adj1" fmla="val 317996"/>
              <a:gd name="adj2" fmla="val 91140"/>
              <a:gd name="adj3" fmla="val 95721"/>
              <a:gd name="adj4" fmla="val 3863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Boat shape hull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400800" y="1828800"/>
            <a:ext cx="1295400" cy="457200"/>
          </a:xfrm>
          <a:prstGeom prst="borderCallout1">
            <a:avLst>
              <a:gd name="adj1" fmla="val 101925"/>
              <a:gd name="adj2" fmla="val 49228"/>
              <a:gd name="adj3" fmla="val 234709"/>
              <a:gd name="adj4" fmla="val 701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Turret is longer or turret overhang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6200" y="49530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145416"/>
              <a:gd name="adj4" fmla="val 19126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Long continuous wheel well, no hull partitions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743700" y="6474582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118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STRYKER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(M1126 ICV)</a:t>
            </a:r>
            <a:endParaRPr lang="en-US" sz="100" dirty="0">
              <a:solidFill>
                <a:srgbClr val="0070C0"/>
              </a:solidFill>
            </a:endParaRPr>
          </a:p>
        </p:txBody>
      </p:sp>
      <p:pic>
        <p:nvPicPr>
          <p:cNvPr id="7173" name="Picture 5" descr="C:\Users\r.a.barrameda.mil\Pictures\CHALLENGING PICS\Stryker_25th_ID_Iraq_DF-SD-05-12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999" y="1143000"/>
            <a:ext cx="7832201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4800600" y="61722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290416"/>
              <a:gd name="adj4" fmla="val 3419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Storage for tire changing equipment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419600" y="2286000"/>
            <a:ext cx="1371600" cy="381000"/>
          </a:xfrm>
          <a:prstGeom prst="borderCallout1">
            <a:avLst>
              <a:gd name="adj1" fmla="val 99461"/>
              <a:gd name="adj2" fmla="val 52072"/>
              <a:gd name="adj3" fmla="val 301491"/>
              <a:gd name="adj4" fmla="val 3018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 Weapon Station (RWS)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696200" y="5791200"/>
            <a:ext cx="1295400" cy="533400"/>
          </a:xfrm>
          <a:prstGeom prst="borderCallout1">
            <a:avLst>
              <a:gd name="adj1" fmla="val -7004"/>
              <a:gd name="adj2" fmla="val 49228"/>
              <a:gd name="adj3" fmla="val -140589"/>
              <a:gd name="adj4" fmla="val -2607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 propellers, non-amphibious vehicle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3505200" y="3200400"/>
            <a:ext cx="990600" cy="228600"/>
          </a:xfrm>
          <a:prstGeom prst="borderCallout1">
            <a:avLst>
              <a:gd name="adj1" fmla="val 92996"/>
              <a:gd name="adj2" fmla="val 50860"/>
              <a:gd name="adj3" fmla="val 439301"/>
              <a:gd name="adj4" fmla="val 11524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Winch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057400" y="3657600"/>
            <a:ext cx="1295400" cy="228600"/>
          </a:xfrm>
          <a:prstGeom prst="borderCallout1">
            <a:avLst>
              <a:gd name="adj1" fmla="val 92996"/>
              <a:gd name="adj2" fmla="val 50860"/>
              <a:gd name="adj3" fmla="val 276801"/>
              <a:gd name="adj4" fmla="val 12700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85800" y="3810000"/>
            <a:ext cx="1295400" cy="762000"/>
          </a:xfrm>
          <a:prstGeom prst="borderCallout1">
            <a:avLst>
              <a:gd name="adj1" fmla="val 97996"/>
              <a:gd name="adj2" fmla="val 98654"/>
              <a:gd name="adj3" fmla="val 116801"/>
              <a:gd name="adj4" fmla="val 14391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Slat/Bar armor standard feature in Iraq &amp; Afghanistan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981200" y="5867400"/>
            <a:ext cx="1752600" cy="381000"/>
          </a:xfrm>
          <a:prstGeom prst="borderCallout1">
            <a:avLst>
              <a:gd name="adj1" fmla="val -3861"/>
              <a:gd name="adj2" fmla="val 100178"/>
              <a:gd name="adj3" fmla="val -112916"/>
              <a:gd name="adj4" fmla="val 12224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Inner ring in the wheel are troop step rings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334000" y="2743200"/>
            <a:ext cx="1143000" cy="219075"/>
          </a:xfrm>
          <a:prstGeom prst="borderCallout1">
            <a:avLst>
              <a:gd name="adj1" fmla="val 101329"/>
              <a:gd name="adj2" fmla="val 26595"/>
              <a:gd name="adj3" fmla="val 440389"/>
              <a:gd name="adj4" fmla="val 676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hatch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019800" y="3048000"/>
            <a:ext cx="1676400" cy="228600"/>
          </a:xfrm>
          <a:prstGeom prst="borderCallout1">
            <a:avLst>
              <a:gd name="adj1" fmla="val 101329"/>
              <a:gd name="adj2" fmla="val 26595"/>
              <a:gd name="adj3" fmla="val 305606"/>
              <a:gd name="adj4" fmla="val -1323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Squad leader hatch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3352800" y="1333500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.50cal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MK19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119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1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T-14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12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1052899"/>
            <a:ext cx="8171452" cy="5282716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1600200" y="1101343"/>
            <a:ext cx="1524000" cy="609600"/>
          </a:xfrm>
          <a:prstGeom prst="borderCallout1">
            <a:avLst>
              <a:gd name="adj1" fmla="val 194815"/>
              <a:gd name="adj2" fmla="val 92385"/>
              <a:gd name="adj3" fmla="val 100227"/>
              <a:gd name="adj4" fmla="val 4856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Commander’s sight and remote weapon system (12.7mm)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728178" y="1710943"/>
            <a:ext cx="1500437" cy="533400"/>
          </a:xfrm>
          <a:prstGeom prst="borderCallout1">
            <a:avLst>
              <a:gd name="adj1" fmla="val 99511"/>
              <a:gd name="adj2" fmla="val 43027"/>
              <a:gd name="adj3" fmla="val 235074"/>
              <a:gd name="adj4" fmla="val 1048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 bore evacuator (125mm smoothbore cannon)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976562" y="1447799"/>
            <a:ext cx="1195637" cy="339343"/>
          </a:xfrm>
          <a:prstGeom prst="borderCallout1">
            <a:avLst>
              <a:gd name="adj1" fmla="val 99511"/>
              <a:gd name="adj2" fmla="val 43027"/>
              <a:gd name="adj3" fmla="val 254127"/>
              <a:gd name="adj4" fmla="val 1048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Meteorological data collector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769145" y="1131547"/>
            <a:ext cx="937962" cy="339343"/>
          </a:xfrm>
          <a:prstGeom prst="borderCallout1">
            <a:avLst>
              <a:gd name="adj1" fmla="val 99511"/>
              <a:gd name="adj2" fmla="val 43027"/>
              <a:gd name="adj3" fmla="val 504536"/>
              <a:gd name="adj4" fmla="val 7654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Unmanned turret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029200" y="5943600"/>
            <a:ext cx="1195637" cy="339343"/>
          </a:xfrm>
          <a:prstGeom prst="borderCallout1">
            <a:avLst>
              <a:gd name="adj1" fmla="val 1525"/>
              <a:gd name="adj2" fmla="val 51525"/>
              <a:gd name="adj3" fmla="val -524318"/>
              <a:gd name="adj4" fmla="val 5220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FLIR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33400" y="5624513"/>
            <a:ext cx="1524000" cy="609600"/>
          </a:xfrm>
          <a:prstGeom prst="borderCallout1">
            <a:avLst>
              <a:gd name="adj1" fmla="val -264276"/>
              <a:gd name="adj2" fmla="val 76021"/>
              <a:gd name="adj3" fmla="val -2803"/>
              <a:gd name="adj4" fmla="val 4856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Diesel engine exhaust on both left and right sides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478396" y="3197802"/>
            <a:ext cx="1284604" cy="459798"/>
          </a:xfrm>
          <a:prstGeom prst="borderCallout1">
            <a:avLst>
              <a:gd name="adj1" fmla="val 101243"/>
              <a:gd name="adj2" fmla="val -63"/>
              <a:gd name="adj3" fmla="val 131178"/>
              <a:gd name="adj4" fmla="val -7815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hatch on the left side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3438288" y="5700713"/>
            <a:ext cx="1500437" cy="533400"/>
          </a:xfrm>
          <a:prstGeom prst="borderCallout1">
            <a:avLst>
              <a:gd name="adj1" fmla="val 810"/>
              <a:gd name="adj2" fmla="val 63957"/>
              <a:gd name="adj3" fmla="val -341549"/>
              <a:gd name="adj4" fmla="val 8435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Commanders hatch on the right side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1203036" y="2355799"/>
            <a:ext cx="854364" cy="381723"/>
          </a:xfrm>
          <a:prstGeom prst="borderCallout1">
            <a:avLst>
              <a:gd name="adj1" fmla="val 98823"/>
              <a:gd name="adj2" fmla="val 97183"/>
              <a:gd name="adj3" fmla="val 170843"/>
              <a:gd name="adj4" fmla="val 25894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APS radar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25400" y="2782551"/>
            <a:ext cx="1524000" cy="725680"/>
          </a:xfrm>
          <a:prstGeom prst="borderCallout1">
            <a:avLst>
              <a:gd name="adj1" fmla="val 99511"/>
              <a:gd name="adj2" fmla="val 43027"/>
              <a:gd name="adj3" fmla="val 112087"/>
              <a:gd name="adj4" fmla="val 19593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Large APS launchers designed to shoot down ATGM’s and HEAT rounds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2202480" y="5874569"/>
            <a:ext cx="1117862" cy="359544"/>
          </a:xfrm>
          <a:prstGeom prst="borderCallout1">
            <a:avLst>
              <a:gd name="adj1" fmla="val -138399"/>
              <a:gd name="adj2" fmla="val 70237"/>
              <a:gd name="adj3" fmla="val -2803"/>
              <a:gd name="adj4" fmla="val 4856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road wheels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5623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17600"/>
            <a:ext cx="81534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STRYKER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(M1126 ICV)</a:t>
            </a:r>
            <a:endParaRPr lang="en-US" sz="100" dirty="0">
              <a:solidFill>
                <a:srgbClr val="0070C0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6477000" y="2743200"/>
            <a:ext cx="1295400" cy="228600"/>
          </a:xfrm>
          <a:prstGeom prst="borderCallout1">
            <a:avLst>
              <a:gd name="adj1" fmla="val 321995"/>
              <a:gd name="adj2" fmla="val -20000"/>
              <a:gd name="adj3" fmla="val 93644"/>
              <a:gd name="adj4" fmla="val -28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52400" y="2743200"/>
            <a:ext cx="1295400" cy="762000"/>
          </a:xfrm>
          <a:prstGeom prst="borderCallout1">
            <a:avLst>
              <a:gd name="adj1" fmla="val 97996"/>
              <a:gd name="adj2" fmla="val 98654"/>
              <a:gd name="adj3" fmla="val 116801"/>
              <a:gd name="adj4" fmla="val 14391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Slat/Bar armor standard feature in Iraq &amp; Afghanistan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029200" y="1676400"/>
            <a:ext cx="1371600" cy="381000"/>
          </a:xfrm>
          <a:prstGeom prst="borderCallout1">
            <a:avLst>
              <a:gd name="adj1" fmla="val 99461"/>
              <a:gd name="adj2" fmla="val 52072"/>
              <a:gd name="adj3" fmla="val 301491"/>
              <a:gd name="adj4" fmla="val 3018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 Weapon Station (RWS)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419600" y="56388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290416"/>
              <a:gd name="adj4" fmla="val 3419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#2 &amp; 3 wheel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066800" y="4876800"/>
            <a:ext cx="1295400" cy="533400"/>
          </a:xfrm>
          <a:prstGeom prst="borderCallout1">
            <a:avLst>
              <a:gd name="adj1" fmla="val -1647"/>
              <a:gd name="adj2" fmla="val 49963"/>
              <a:gd name="adj3" fmla="val -110232"/>
              <a:gd name="adj4" fmla="val 11731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 propellers, non-amphibious vehicle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3352800" y="1333500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.50cal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MK19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120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XM1296 Dragoon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121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52600"/>
            <a:ext cx="6663641" cy="4331367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2798420" y="1480217"/>
            <a:ext cx="1905000" cy="381000"/>
          </a:xfrm>
          <a:prstGeom prst="borderCallout1">
            <a:avLst>
              <a:gd name="adj1" fmla="val 99889"/>
              <a:gd name="adj2" fmla="val 56643"/>
              <a:gd name="adj3" fmla="val 311250"/>
              <a:gd name="adj4" fmla="val 11984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 operated turret with 30mm MER: 3000m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2209800" y="2286000"/>
            <a:ext cx="1295400" cy="228600"/>
          </a:xfrm>
          <a:prstGeom prst="borderCallout1">
            <a:avLst>
              <a:gd name="adj1" fmla="val 92996"/>
              <a:gd name="adj2" fmla="val 50860"/>
              <a:gd name="adj3" fmla="val 478743"/>
              <a:gd name="adj4" fmla="val 15441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019800" y="5839159"/>
            <a:ext cx="1752600" cy="381000"/>
          </a:xfrm>
          <a:prstGeom prst="borderCallout1">
            <a:avLst>
              <a:gd name="adj1" fmla="val 5459"/>
              <a:gd name="adj2" fmla="val 896"/>
              <a:gd name="adj3" fmla="val -33693"/>
              <a:gd name="adj4" fmla="val -2516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Inner ring in the wheel are troop step rings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324600" y="2057400"/>
            <a:ext cx="1371600" cy="196183"/>
          </a:xfrm>
          <a:prstGeom prst="borderCallout1">
            <a:avLst>
              <a:gd name="adj1" fmla="val 92996"/>
              <a:gd name="adj2" fmla="val 50860"/>
              <a:gd name="adj3" fmla="val 296218"/>
              <a:gd name="adj4" fmla="val 3791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Grenade launchers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431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7" grpId="0" animBg="1"/>
      <p:bldP spid="8" grpId="0" animBg="1"/>
      <p:bldP spid="1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XM1296 Dragoon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122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7346017" cy="4684959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6096000" y="6073575"/>
            <a:ext cx="1752600" cy="381000"/>
          </a:xfrm>
          <a:prstGeom prst="borderCallout1">
            <a:avLst>
              <a:gd name="adj1" fmla="val 5459"/>
              <a:gd name="adj2" fmla="val 896"/>
              <a:gd name="adj3" fmla="val -33693"/>
              <a:gd name="adj4" fmla="val -2516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wheels, wheel well in center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667000" y="1905000"/>
            <a:ext cx="1905000" cy="381000"/>
          </a:xfrm>
          <a:prstGeom prst="borderCallout1">
            <a:avLst>
              <a:gd name="adj1" fmla="val 99889"/>
              <a:gd name="adj2" fmla="val 56643"/>
              <a:gd name="adj3" fmla="val 353192"/>
              <a:gd name="adj4" fmla="val 47612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 operated turret with 30mm MER: 3000m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4267200" y="2359998"/>
            <a:ext cx="1371600" cy="196183"/>
          </a:xfrm>
          <a:prstGeom prst="borderCallout1">
            <a:avLst>
              <a:gd name="adj1" fmla="val 92996"/>
              <a:gd name="adj2" fmla="val 50860"/>
              <a:gd name="adj3" fmla="val 463650"/>
              <a:gd name="adj4" fmla="val -261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Grenade launchers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10214" y="5770793"/>
            <a:ext cx="1371600" cy="196183"/>
          </a:xfrm>
          <a:prstGeom prst="borderCallout1">
            <a:avLst>
              <a:gd name="adj1" fmla="val 2492"/>
              <a:gd name="adj2" fmla="val 56685"/>
              <a:gd name="adj3" fmla="val -387087"/>
              <a:gd name="adj4" fmla="val 8257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door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83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AAV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8195" name="Picture 3" descr="C:\Users\r.a.barrameda.mil\Pictures\CHALLENGING PICS\AAV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10135"/>
            <a:ext cx="8229600" cy="5466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457200" y="1905000"/>
            <a:ext cx="1295400" cy="914400"/>
          </a:xfrm>
          <a:prstGeom prst="borderCallout1">
            <a:avLst>
              <a:gd name="adj1" fmla="val 97996"/>
              <a:gd name="adj2" fmla="val 98654"/>
              <a:gd name="adj3" fmla="val 160551"/>
              <a:gd name="adj4" fmla="val 13583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Off-center from the hull is a one man turret with a dual trunnion axis .50 cal and MK 19 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038600" y="2438400"/>
            <a:ext cx="1295400" cy="228600"/>
          </a:xfrm>
          <a:prstGeom prst="borderCallout1">
            <a:avLst>
              <a:gd name="adj1" fmla="val 92996"/>
              <a:gd name="adj2" fmla="val 50860"/>
              <a:gd name="adj3" fmla="val 426801"/>
              <a:gd name="adj4" fmla="val 6156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248400" y="62484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290416"/>
              <a:gd name="adj4" fmla="val 3419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Enhanced Armor Appliqué Kit (EAAK) 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244634" y="2286000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.50cal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MK19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1524000" y="6019800"/>
            <a:ext cx="1295400" cy="228600"/>
          </a:xfrm>
          <a:prstGeom prst="borderCallout1">
            <a:avLst>
              <a:gd name="adj1" fmla="val -7004"/>
              <a:gd name="adj2" fmla="val 49228"/>
              <a:gd name="adj3" fmla="val -278803"/>
              <a:gd name="adj4" fmla="val 8090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Trim vane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781800" y="6457336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123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AAV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65200"/>
            <a:ext cx="8382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7467600" y="2209800"/>
            <a:ext cx="1447800" cy="381000"/>
          </a:xfrm>
          <a:prstGeom prst="borderCallout1">
            <a:avLst>
              <a:gd name="adj1" fmla="val 98639"/>
              <a:gd name="adj2" fmla="val -595"/>
              <a:gd name="adj3" fmla="val 502084"/>
              <a:gd name="adj4" fmla="val -12672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Enhanced Armor Appliqué Kit (EAAK) 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200400" y="1752600"/>
            <a:ext cx="1295400" cy="228600"/>
          </a:xfrm>
          <a:prstGeom prst="borderCallout1">
            <a:avLst>
              <a:gd name="adj1" fmla="val 363662"/>
              <a:gd name="adj2" fmla="val 135147"/>
              <a:gd name="adj3" fmla="val 93644"/>
              <a:gd name="adj4" fmla="val 10044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657600" y="59436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290416"/>
              <a:gd name="adj4" fmla="val 3419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sets of road wheels, gap between #3 &amp; 4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096000" y="5562600"/>
            <a:ext cx="1447800" cy="533400"/>
          </a:xfrm>
          <a:prstGeom prst="borderCallout1">
            <a:avLst>
              <a:gd name="adj1" fmla="val -3861"/>
              <a:gd name="adj2" fmla="val 50721"/>
              <a:gd name="adj3" fmla="val -187322"/>
              <a:gd name="adj4" fmla="val 2976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 sprocket drive un-supported track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52400" y="49530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235416"/>
              <a:gd name="adj4" fmla="val 9398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Both sides of the rear- end have propellers 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019800" y="990600"/>
            <a:ext cx="1295400" cy="914400"/>
          </a:xfrm>
          <a:prstGeom prst="borderCallout1">
            <a:avLst>
              <a:gd name="adj1" fmla="val 100079"/>
              <a:gd name="adj2" fmla="val 50125"/>
              <a:gd name="adj3" fmla="val 212634"/>
              <a:gd name="adj4" fmla="val -119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Off-center from the hull is a one man turret with a dual trunnion axis .50 cal and MK 19 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657600" y="1143000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.50cal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MK19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667500" y="6463378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124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M-ATV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4" name="Picture 3" descr="C:\Users\r.a.barrameda.mil\Pictures\army_mil-70669-2010-04-22-070416.jpg"/>
          <p:cNvPicPr>
            <a:picLocks noChangeAspect="1" noChangeArrowheads="1"/>
          </p:cNvPicPr>
          <p:nvPr/>
        </p:nvPicPr>
        <p:blipFill>
          <a:blip r:embed="rId3" cstate="print"/>
          <a:srcRect l="13120" t="2222" r="11251" b="4444"/>
          <a:stretch>
            <a:fillRect/>
          </a:stretch>
        </p:blipFill>
        <p:spPr bwMode="auto">
          <a:xfrm>
            <a:off x="304800" y="919438"/>
            <a:ext cx="8229600" cy="553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609600" y="1676400"/>
            <a:ext cx="1524000" cy="685800"/>
          </a:xfrm>
          <a:prstGeom prst="borderCallout1">
            <a:avLst>
              <a:gd name="adj1" fmla="val 98722"/>
              <a:gd name="adj2" fmla="val 48461"/>
              <a:gd name="adj3" fmla="val 321729"/>
              <a:gd name="adj4" fmla="val 9583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engine, </a:t>
            </a:r>
          </a:p>
          <a:p>
            <a:pPr algn="ctr"/>
            <a:r>
              <a:rPr lang="en-US" sz="1200" dirty="0" smtClean="0"/>
              <a:t>rear or 4-wheel drive, 4 passenger, 4 door truck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667000" y="1447800"/>
            <a:ext cx="1295400" cy="609600"/>
          </a:xfrm>
          <a:prstGeom prst="borderCallout1">
            <a:avLst>
              <a:gd name="adj1" fmla="val 97996"/>
              <a:gd name="adj2" fmla="val 98654"/>
              <a:gd name="adj3" fmla="val 168364"/>
              <a:gd name="adj4" fmla="val 11524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Variants shown will have a turret or CROW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5105400" y="2062438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.50cal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MK19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666271" y="6454014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125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M-ATV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222" t="5882" r="8889"/>
          <a:stretch>
            <a:fillRect/>
          </a:stretch>
        </p:blipFill>
        <p:spPr bwMode="auto">
          <a:xfrm>
            <a:off x="520700" y="914400"/>
            <a:ext cx="7785100" cy="5495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819400" y="1524000"/>
            <a:ext cx="1295400" cy="609600"/>
          </a:xfrm>
          <a:prstGeom prst="borderCallout1">
            <a:avLst>
              <a:gd name="adj1" fmla="val 97996"/>
              <a:gd name="adj2" fmla="val 98654"/>
              <a:gd name="adj3" fmla="val 168364"/>
              <a:gd name="adj4" fmla="val 11524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Variants shown will have a turret or CROW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934200" y="2057400"/>
            <a:ext cx="1524000" cy="685800"/>
          </a:xfrm>
          <a:prstGeom prst="borderCallout1">
            <a:avLst>
              <a:gd name="adj1" fmla="val 98722"/>
              <a:gd name="adj2" fmla="val 48461"/>
              <a:gd name="adj3" fmla="val 327285"/>
              <a:gd name="adj4" fmla="val -1479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engine, </a:t>
            </a:r>
          </a:p>
          <a:p>
            <a:pPr algn="ctr"/>
            <a:r>
              <a:rPr lang="en-US" sz="1200" dirty="0" smtClean="0"/>
              <a:t>rear or 4-wheel drive, 4 passenger, 4 door truck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953000" y="1730829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.50cal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MK19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81800" y="6436804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126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WEFT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5" y="3511981"/>
            <a:ext cx="3530136" cy="195106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127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27" y="3555461"/>
            <a:ext cx="3464951" cy="1907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89" y="1740974"/>
            <a:ext cx="3470190" cy="1866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5" y="1738619"/>
            <a:ext cx="3462074" cy="18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9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Russia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1025" descr="rs-lgfla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4550" y="2057400"/>
            <a:ext cx="4914900" cy="325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924800" y="6324600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SLI </a:t>
            </a:r>
            <a:r>
              <a:rPr lang="en-US" dirty="0" smtClean="0">
                <a:solidFill>
                  <a:srgbClr val="FFFF00"/>
                </a:solidFill>
              </a:rPr>
              <a:t>116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3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r.a.barrameda.mil\Pictures\CHALLENGING PICS\Mi-24P Hind-F  n Mi24 hind D.jpg"/>
          <p:cNvPicPr>
            <a:picLocks noChangeAspect="1" noChangeArrowheads="1"/>
          </p:cNvPicPr>
          <p:nvPr/>
        </p:nvPicPr>
        <p:blipFill>
          <a:blip r:embed="rId3" cstate="print"/>
          <a:srcRect t="1316" b="1316"/>
          <a:stretch>
            <a:fillRect/>
          </a:stretch>
        </p:blipFill>
        <p:spPr bwMode="auto">
          <a:xfrm>
            <a:off x="217728" y="304800"/>
            <a:ext cx="8697672" cy="56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514600" y="3810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79544"/>
              <a:gd name="adj4" fmla="val 12100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5 main rotor blades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724400" y="5486400"/>
            <a:ext cx="1371600" cy="609600"/>
          </a:xfrm>
          <a:prstGeom prst="borderCallout1">
            <a:avLst>
              <a:gd name="adj1" fmla="val -146"/>
              <a:gd name="adj2" fmla="val 46663"/>
              <a:gd name="adj3" fmla="val -113003"/>
              <a:gd name="adj4" fmla="val -2113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Swept back wing weapon load mount points</a:t>
            </a:r>
            <a:endParaRPr lang="en-US" sz="1200" dirty="0"/>
          </a:p>
        </p:txBody>
      </p:sp>
      <p:cxnSp>
        <p:nvCxnSpPr>
          <p:cNvPr id="6" name="Straight Connector 5"/>
          <p:cNvCxnSpPr>
            <a:endCxn id="5" idx="3"/>
          </p:cNvCxnSpPr>
          <p:nvPr/>
        </p:nvCxnSpPr>
        <p:spPr>
          <a:xfrm flipH="1">
            <a:off x="5410200" y="4953000"/>
            <a:ext cx="381000" cy="533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Callout 1 8"/>
          <p:cNvSpPr/>
          <p:nvPr/>
        </p:nvSpPr>
        <p:spPr>
          <a:xfrm>
            <a:off x="990600" y="12192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59167"/>
              <a:gd name="adj4" fmla="val 13861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is on the L/S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324600" y="2209800"/>
            <a:ext cx="1371600" cy="533400"/>
          </a:xfrm>
          <a:prstGeom prst="borderCallout1">
            <a:avLst>
              <a:gd name="adj1" fmla="val -50604"/>
              <a:gd name="adj2" fmla="val -86042"/>
              <a:gd name="adj3" fmla="val 3318"/>
              <a:gd name="adj4" fmla="val -164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Bubble shaped tandem pilot canopies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6858000" y="4343400"/>
            <a:ext cx="1371600" cy="381000"/>
          </a:xfrm>
          <a:prstGeom prst="borderCallout1">
            <a:avLst>
              <a:gd name="adj1" fmla="val 51930"/>
              <a:gd name="adj2" fmla="val -1765"/>
              <a:gd name="adj3" fmla="val -5739"/>
              <a:gd name="adj4" fmla="val -6705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Mid-air refueling stake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3124200" y="33528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59167"/>
              <a:gd name="adj4" fmla="val 13861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 on both sides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5791200" y="3429000"/>
            <a:ext cx="1371600" cy="228600"/>
          </a:xfrm>
          <a:prstGeom prst="borderCallout1">
            <a:avLst>
              <a:gd name="adj1" fmla="val 104005"/>
              <a:gd name="adj2" fmla="val 46663"/>
              <a:gd name="adj3" fmla="val 324827"/>
              <a:gd name="adj4" fmla="val -15478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Twin air inlets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4114800" y="2819400"/>
            <a:ext cx="1371600" cy="381000"/>
          </a:xfrm>
          <a:prstGeom prst="borderCallout1">
            <a:avLst>
              <a:gd name="adj1" fmla="val 1364"/>
              <a:gd name="adj2" fmla="val 20248"/>
              <a:gd name="adj3" fmla="val -59324"/>
              <a:gd name="adj4" fmla="val 2288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Re-tractable landing gear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62000" y="2514600"/>
            <a:ext cx="1371600" cy="228600"/>
          </a:xfrm>
          <a:prstGeom prst="borderCallout1">
            <a:avLst>
              <a:gd name="adj1" fmla="val 54948"/>
              <a:gd name="adj2" fmla="val 99493"/>
              <a:gd name="adj3" fmla="val 38790"/>
              <a:gd name="adj4" fmla="val 13923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Stabilizer wings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5779262" y="690027"/>
            <a:ext cx="2678938" cy="113877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MI-24P HIND-F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30mm MER: 4000m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AT-6 Spiral 5000m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911938" y="4495800"/>
            <a:ext cx="2531462" cy="113877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MI-24 HIND-D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12.7mm MER: 1500m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AT-2 Swatter 2500m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129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T-14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13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7915363" cy="4450957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7391400" y="5441557"/>
            <a:ext cx="1524000" cy="609600"/>
          </a:xfrm>
          <a:prstGeom prst="borderCallout1">
            <a:avLst>
              <a:gd name="adj1" fmla="val -279427"/>
              <a:gd name="adj2" fmla="val -17918"/>
              <a:gd name="adj3" fmla="val -2803"/>
              <a:gd name="adj4" fmla="val 4856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Diesel engine exhaust on both left and right sides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4953000" y="5261785"/>
            <a:ext cx="1117862" cy="359544"/>
          </a:xfrm>
          <a:prstGeom prst="borderCallout1">
            <a:avLst>
              <a:gd name="adj1" fmla="val -138399"/>
              <a:gd name="adj2" fmla="val 70237"/>
              <a:gd name="adj3" fmla="val -2803"/>
              <a:gd name="adj4" fmla="val 4856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road wheels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219200" y="5295841"/>
            <a:ext cx="1195637" cy="339343"/>
          </a:xfrm>
          <a:prstGeom prst="borderCallout1">
            <a:avLst>
              <a:gd name="adj1" fmla="val 1525"/>
              <a:gd name="adj2" fmla="val 51525"/>
              <a:gd name="adj3" fmla="val -434497"/>
              <a:gd name="adj4" fmla="val 17116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FLIR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237717" y="1905000"/>
            <a:ext cx="1195637" cy="339343"/>
          </a:xfrm>
          <a:prstGeom prst="borderCallout1">
            <a:avLst>
              <a:gd name="adj1" fmla="val 99511"/>
              <a:gd name="adj2" fmla="val 73155"/>
              <a:gd name="adj3" fmla="val 373888"/>
              <a:gd name="adj4" fmla="val 12867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sight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546862" y="1272309"/>
            <a:ext cx="1524000" cy="609600"/>
          </a:xfrm>
          <a:prstGeom prst="borderCallout1">
            <a:avLst>
              <a:gd name="adj1" fmla="val 203906"/>
              <a:gd name="adj2" fmla="val 54809"/>
              <a:gd name="adj3" fmla="val 100227"/>
              <a:gd name="adj4" fmla="val 4856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Commander’s sight and remote weapon system (12.7mm)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097240" y="1447800"/>
            <a:ext cx="1500437" cy="533400"/>
          </a:xfrm>
          <a:prstGeom prst="borderCallout1">
            <a:avLst>
              <a:gd name="adj1" fmla="val 99511"/>
              <a:gd name="adj2" fmla="val 43027"/>
              <a:gd name="adj3" fmla="val 271438"/>
              <a:gd name="adj4" fmla="val 7265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 bore evacuator (125mm smoothbore cannon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073535" y="4992968"/>
            <a:ext cx="1524000" cy="725680"/>
          </a:xfrm>
          <a:prstGeom prst="borderCallout1">
            <a:avLst>
              <a:gd name="adj1" fmla="val 2779"/>
              <a:gd name="adj2" fmla="val 99997"/>
              <a:gd name="adj3" fmla="val -206110"/>
              <a:gd name="adj4" fmla="val 14562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Large APS launchers designed to shoot down ATGM’s and HEAT rounds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434312" y="1714500"/>
            <a:ext cx="1524000" cy="725680"/>
          </a:xfrm>
          <a:prstGeom prst="borderCallout1">
            <a:avLst>
              <a:gd name="adj1" fmla="val 98238"/>
              <a:gd name="adj2" fmla="val 1815"/>
              <a:gd name="adj3" fmla="val 202455"/>
              <a:gd name="adj4" fmla="val -6164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EO/IR APS receivers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48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HIND-D &amp; F Comparison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8434" name="Picture 2" descr="C:\Users\r.a.barrameda.mil\Pictures\CHALLENGING PICS\mi-24p hind-ff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48512"/>
            <a:ext cx="4267200" cy="2837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5" name="Picture 3" descr="C:\Users\r.a.barrameda.mil\Pictures\CHALLENGING PICS\mi-24 hind d 500px-Countdown-miscellaneous-03.jpg"/>
          <p:cNvPicPr>
            <a:picLocks noChangeAspect="1" noChangeArrowheads="1"/>
          </p:cNvPicPr>
          <p:nvPr/>
        </p:nvPicPr>
        <p:blipFill>
          <a:blip r:embed="rId4" cstate="print"/>
          <a:srcRect l="20131" r="6546"/>
          <a:stretch>
            <a:fillRect/>
          </a:stretch>
        </p:blipFill>
        <p:spPr bwMode="auto">
          <a:xfrm>
            <a:off x="228600" y="3581400"/>
            <a:ext cx="4267200" cy="3072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304800" y="6019800"/>
            <a:ext cx="1371600" cy="533400"/>
          </a:xfrm>
          <a:prstGeom prst="borderCallout1">
            <a:avLst>
              <a:gd name="adj1" fmla="val -82949"/>
              <a:gd name="adj2" fmla="val 100751"/>
              <a:gd name="adj3" fmla="val 83"/>
              <a:gd name="adj4" fmla="val 5873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HIND-D has a chin mounted 12.7mm Gatling MG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638800" y="4191000"/>
            <a:ext cx="1524000" cy="533400"/>
          </a:xfrm>
          <a:prstGeom prst="borderCallout1">
            <a:avLst>
              <a:gd name="adj1" fmla="val -289958"/>
              <a:gd name="adj2" fmla="val 51694"/>
              <a:gd name="adj3" fmla="val 4935"/>
              <a:gd name="adj4" fmla="val 4993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HIND-F has twin 30mm auto-cannons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648200" y="3301425"/>
            <a:ext cx="1377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HIND-F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048000" y="6019800"/>
            <a:ext cx="1441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HIND-D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130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73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HIND D &amp; 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131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2" descr="C:\Users\phillip.d.hansel.mil\Desktop\ID\Rotary Wing\HINDT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068" y="1123651"/>
            <a:ext cx="6977864" cy="5232699"/>
          </a:xfrm>
          <a:prstGeom prst="rect">
            <a:avLst/>
          </a:prstGeom>
          <a:noFill/>
        </p:spPr>
      </p:pic>
      <p:sp>
        <p:nvSpPr>
          <p:cNvPr id="6" name="Line Callout 1 5"/>
          <p:cNvSpPr/>
          <p:nvPr/>
        </p:nvSpPr>
        <p:spPr>
          <a:xfrm>
            <a:off x="6400800" y="3740000"/>
            <a:ext cx="1371600" cy="533400"/>
          </a:xfrm>
          <a:prstGeom prst="borderCallout1">
            <a:avLst>
              <a:gd name="adj1" fmla="val 65901"/>
              <a:gd name="adj2" fmla="val -74391"/>
              <a:gd name="adj3" fmla="val 3318"/>
              <a:gd name="adj4" fmla="val -164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Bubble shaped tandem pilot canopies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6200" y="4343400"/>
            <a:ext cx="1371600" cy="228600"/>
          </a:xfrm>
          <a:prstGeom prst="borderCallout1">
            <a:avLst>
              <a:gd name="adj1" fmla="val -3304"/>
              <a:gd name="adj2" fmla="val 80076"/>
              <a:gd name="adj3" fmla="val -186453"/>
              <a:gd name="adj4" fmla="val 9457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Stabilizer wings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114880" y="2152835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12565"/>
              <a:gd name="adj4" fmla="val 67413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is on the L/S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124200" y="2533835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77808"/>
              <a:gd name="adj4" fmla="val 5835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 on both sides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494530" y="2800535"/>
            <a:ext cx="1371600" cy="228600"/>
          </a:xfrm>
          <a:prstGeom prst="borderCallout1">
            <a:avLst>
              <a:gd name="adj1" fmla="val 104005"/>
              <a:gd name="adj2" fmla="val 46663"/>
              <a:gd name="adj3" fmla="val 406381"/>
              <a:gd name="adj4" fmla="val -3489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Twin air inlets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806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MI-28 HAVOC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Users\r.a.barrameda.mil\Pictures\CHALLENGING PICS\mi-28_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132" y="980440"/>
            <a:ext cx="8028468" cy="5753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057400" y="15240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79544"/>
              <a:gd name="adj4" fmla="val 12100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5 main rotor blades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133600" y="6172200"/>
            <a:ext cx="1524000" cy="457200"/>
          </a:xfrm>
          <a:prstGeom prst="borderCallout1">
            <a:avLst>
              <a:gd name="adj1" fmla="val -134702"/>
              <a:gd name="adj2" fmla="val 55656"/>
              <a:gd name="adj3" fmla="val 4935"/>
              <a:gd name="adj4" fmla="val 4993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Under mount 30mm chain gun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029200" y="5181600"/>
            <a:ext cx="1371600" cy="381000"/>
          </a:xfrm>
          <a:prstGeom prst="borderCallout1">
            <a:avLst>
              <a:gd name="adj1" fmla="val 48912"/>
              <a:gd name="adj2" fmla="val 122"/>
              <a:gd name="adj3" fmla="val 47091"/>
              <a:gd name="adj4" fmla="val -7648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Fixed wheeled landing gears</a:t>
            </a:r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172200" y="3124200"/>
            <a:ext cx="1752600" cy="2057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Callout 1 8"/>
          <p:cNvSpPr/>
          <p:nvPr/>
        </p:nvSpPr>
        <p:spPr>
          <a:xfrm>
            <a:off x="5181600" y="2362200"/>
            <a:ext cx="1600200" cy="381000"/>
          </a:xfrm>
          <a:prstGeom prst="borderCallout1">
            <a:avLst>
              <a:gd name="adj1" fmla="val 99477"/>
              <a:gd name="adj2" fmla="val 30940"/>
              <a:gd name="adj3" fmla="val 270488"/>
              <a:gd name="adj4" fmla="val -469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 on both sides of fuselage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77332" y="5029200"/>
            <a:ext cx="1399068" cy="228600"/>
          </a:xfrm>
          <a:prstGeom prst="borderCallout1">
            <a:avLst>
              <a:gd name="adj1" fmla="val 54948"/>
              <a:gd name="adj2" fmla="val 99493"/>
              <a:gd name="adj3" fmla="val 71889"/>
              <a:gd name="adj4" fmla="val 11863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Mouse nose radar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62000" y="3048000"/>
            <a:ext cx="1371600" cy="533400"/>
          </a:xfrm>
          <a:prstGeom prst="borderCallout1">
            <a:avLst>
              <a:gd name="adj1" fmla="val 269612"/>
              <a:gd name="adj2" fmla="val 158612"/>
              <a:gd name="adj3" fmla="val 101970"/>
              <a:gd name="adj4" fmla="val 7949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Armored angular shaped tandem pilot canopies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6019800" y="1295400"/>
            <a:ext cx="1371600" cy="228600"/>
          </a:xfrm>
          <a:prstGeom prst="borderCallout1">
            <a:avLst>
              <a:gd name="adj1" fmla="val 54948"/>
              <a:gd name="adj2" fmla="val 99493"/>
              <a:gd name="adj3" fmla="val 124828"/>
              <a:gd name="adj4" fmla="val 131692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Stabilizer wing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4953000" y="5867400"/>
            <a:ext cx="1600200" cy="381000"/>
          </a:xfrm>
          <a:prstGeom prst="rect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30mm MER: 3000m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AT-6 Spiral MER: 5000m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48500" y="6264275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132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MI-28 HAVOC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483" name="Picture 3" descr="C:\Users\r.a.barrameda.mil\Pictures\CHALLENGING PICS\Mi-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838200"/>
            <a:ext cx="7875705" cy="58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52400" y="26670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22941"/>
              <a:gd name="adj4" fmla="val 8326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is on the R/S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7391400" y="2895600"/>
            <a:ext cx="1322505" cy="228600"/>
          </a:xfrm>
          <a:prstGeom prst="borderCallout1">
            <a:avLst>
              <a:gd name="adj1" fmla="val 58721"/>
              <a:gd name="adj2" fmla="val 122"/>
              <a:gd name="adj3" fmla="val 117244"/>
              <a:gd name="adj4" fmla="val -1905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Mouse nose radar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543800" y="3733800"/>
            <a:ext cx="1371600" cy="228600"/>
          </a:xfrm>
          <a:prstGeom prst="borderCallout1">
            <a:avLst>
              <a:gd name="adj1" fmla="val 58721"/>
              <a:gd name="adj2" fmla="val 122"/>
              <a:gd name="adj3" fmla="val 121054"/>
              <a:gd name="adj4" fmla="val -3749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Target sight system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667000" y="990600"/>
            <a:ext cx="1828800" cy="381000"/>
          </a:xfrm>
          <a:prstGeom prst="borderCallout1">
            <a:avLst>
              <a:gd name="adj1" fmla="val 99477"/>
              <a:gd name="adj2" fmla="val 72449"/>
              <a:gd name="adj3" fmla="val 145636"/>
              <a:gd name="adj4" fmla="val 115968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High accuracy radar navigation system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124200" y="5334000"/>
            <a:ext cx="1371600" cy="228600"/>
          </a:xfrm>
          <a:prstGeom prst="borderCallout1">
            <a:avLst>
              <a:gd name="adj1" fmla="val 2118"/>
              <a:gd name="adj2" fmla="val 50437"/>
              <a:gd name="adj3" fmla="val -822343"/>
              <a:gd name="adj4" fmla="val 9647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Dual air inlets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858000" y="5486400"/>
            <a:ext cx="1524000" cy="457200"/>
          </a:xfrm>
          <a:prstGeom prst="borderCallout1">
            <a:avLst>
              <a:gd name="adj1" fmla="val -191306"/>
              <a:gd name="adj2" fmla="val -15665"/>
              <a:gd name="adj3" fmla="val 3048"/>
              <a:gd name="adj4" fmla="val 4540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Under mount 30mm chain gun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876800" y="58674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47626"/>
              <a:gd name="adj4" fmla="val 10967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Fixed wheeled landing gears</a:t>
            </a:r>
            <a:endParaRPr lang="en-US" sz="12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0" y="5410200"/>
            <a:ext cx="533400" cy="457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38400" y="5791200"/>
            <a:ext cx="3124200" cy="76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Callout 1 14"/>
          <p:cNvSpPr/>
          <p:nvPr/>
        </p:nvSpPr>
        <p:spPr>
          <a:xfrm>
            <a:off x="609600" y="5181600"/>
            <a:ext cx="1371600" cy="609600"/>
          </a:xfrm>
          <a:prstGeom prst="borderCallout1">
            <a:avLst>
              <a:gd name="adj1" fmla="val -146"/>
              <a:gd name="adj2" fmla="val 46663"/>
              <a:gd name="adj3" fmla="val -169607"/>
              <a:gd name="adj4" fmla="val 19647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Short sloped wing weapon load mount points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2209800" y="2743200"/>
            <a:ext cx="1371600" cy="228600"/>
          </a:xfrm>
          <a:prstGeom prst="borderCallout1">
            <a:avLst>
              <a:gd name="adj1" fmla="val 96457"/>
              <a:gd name="adj2" fmla="val 40374"/>
              <a:gd name="adj3" fmla="val 347469"/>
              <a:gd name="adj4" fmla="val 1471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Stabilizer fin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6934200" y="1828800"/>
            <a:ext cx="1371600" cy="533400"/>
          </a:xfrm>
          <a:prstGeom prst="borderCallout1">
            <a:avLst>
              <a:gd name="adj1" fmla="val 193601"/>
              <a:gd name="adj2" fmla="val -47677"/>
              <a:gd name="adj3" fmla="val 103587"/>
              <a:gd name="adj4" fmla="val 24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Armored angular shaped tandem pilot canopies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562600" y="990600"/>
            <a:ext cx="1600200" cy="381000"/>
          </a:xfrm>
          <a:prstGeom prst="rect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30mm MER: 3000m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AT-6 Spiral MER: 5000m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61305" y="6340475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133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KA-52 ALLIGATOR (HOKUM-B)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r.a.barrameda.mil\Pictures\Gainey Cup\Kamov Ka-50 Russian attack helicopte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772" y="1066799"/>
            <a:ext cx="8081828" cy="5384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667000" y="1066800"/>
            <a:ext cx="1828800" cy="381000"/>
          </a:xfrm>
          <a:prstGeom prst="borderCallout1">
            <a:avLst>
              <a:gd name="adj1" fmla="val 99477"/>
              <a:gd name="adj2" fmla="val 72449"/>
              <a:gd name="adj3" fmla="val 231350"/>
              <a:gd name="adj4" fmla="val 10276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Coaxial contra-rotating rotor blades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629400" y="2514600"/>
            <a:ext cx="1371600" cy="533400"/>
          </a:xfrm>
          <a:prstGeom prst="borderCallout1">
            <a:avLst>
              <a:gd name="adj1" fmla="val 193601"/>
              <a:gd name="adj2" fmla="val -47677"/>
              <a:gd name="adj3" fmla="val 103587"/>
              <a:gd name="adj4" fmla="val 24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 pilots sits next to each other in the canopy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543800" y="5486400"/>
            <a:ext cx="1371600" cy="533400"/>
          </a:xfrm>
          <a:prstGeom prst="borderCallout1">
            <a:avLst>
              <a:gd name="adj1" fmla="val -105591"/>
              <a:gd name="adj2" fmla="val -33840"/>
              <a:gd name="adj3" fmla="val -1534"/>
              <a:gd name="adj4" fmla="val 213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Large airplane type nose to house the radar system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3657600" y="5791200"/>
            <a:ext cx="1371600" cy="533400"/>
          </a:xfrm>
          <a:prstGeom prst="borderCallout1">
            <a:avLst>
              <a:gd name="adj1" fmla="val 2118"/>
              <a:gd name="adj2" fmla="val 50437"/>
              <a:gd name="adj3" fmla="val -225577"/>
              <a:gd name="adj4" fmla="val 5056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chain gun mounted on the R/S fuselage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562600" y="59436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52154"/>
              <a:gd name="adj4" fmla="val 5056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Re-tractable landing gears</a:t>
            </a:r>
            <a:endParaRPr lang="en-US" sz="1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876800" y="5029200"/>
            <a:ext cx="1447800" cy="914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Callout 1 10"/>
          <p:cNvSpPr/>
          <p:nvPr/>
        </p:nvSpPr>
        <p:spPr>
          <a:xfrm>
            <a:off x="2819400" y="5486400"/>
            <a:ext cx="1371600" cy="228600"/>
          </a:xfrm>
          <a:prstGeom prst="borderCallout1">
            <a:avLst>
              <a:gd name="adj1" fmla="val 2118"/>
              <a:gd name="adj2" fmla="val 50437"/>
              <a:gd name="adj3" fmla="val -750645"/>
              <a:gd name="adj4" fmla="val 10905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Dual air inlets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1295400" y="20574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31350"/>
              <a:gd name="adj4" fmla="val 10276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 tail rotor</a:t>
            </a:r>
          </a:p>
          <a:p>
            <a:pPr algn="ctr"/>
            <a:r>
              <a:rPr lang="en-US" sz="1200" dirty="0" smtClean="0"/>
              <a:t>Vertical rudder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533400" y="4495800"/>
            <a:ext cx="1371600" cy="533400"/>
          </a:xfrm>
          <a:prstGeom prst="borderCallout1">
            <a:avLst>
              <a:gd name="adj1" fmla="val 2118"/>
              <a:gd name="adj2" fmla="val 50437"/>
              <a:gd name="adj3" fmla="val -94580"/>
              <a:gd name="adj4" fmla="val 12477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Weapon load mount wings are straight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3276600" y="2209800"/>
            <a:ext cx="1143000" cy="381000"/>
          </a:xfrm>
          <a:prstGeom prst="borderCallout1">
            <a:avLst>
              <a:gd name="adj1" fmla="val 99477"/>
              <a:gd name="adj2" fmla="val 30940"/>
              <a:gd name="adj3" fmla="val 308979"/>
              <a:gd name="adj4" fmla="val 1244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vector exhausts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5257800" y="1143000"/>
            <a:ext cx="1676400" cy="381000"/>
          </a:xfrm>
          <a:prstGeom prst="rect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30mm MER: 3000m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AT-9 Vikhr MER: 10,000m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629400" y="6451478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134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KA-52 ALLIGATOR (HOKUM-B)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2530" name="Picture 2" descr="C:\Users\r.a.barrameda.mil\Pictures\Gainey Cup\Ka-52-Alligator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30513"/>
            <a:ext cx="8720768" cy="5446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3657600" y="1447800"/>
            <a:ext cx="1828800" cy="381000"/>
          </a:xfrm>
          <a:prstGeom prst="borderCallout1">
            <a:avLst>
              <a:gd name="adj1" fmla="val 99477"/>
              <a:gd name="adj2" fmla="val 72449"/>
              <a:gd name="adj3" fmla="val 421539"/>
              <a:gd name="adj4" fmla="val 6219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Coaxial contra-rotating rotor blades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914400" y="3581400"/>
            <a:ext cx="1371600" cy="533400"/>
          </a:xfrm>
          <a:prstGeom prst="borderCallout1">
            <a:avLst>
              <a:gd name="adj1" fmla="val 136997"/>
              <a:gd name="adj2" fmla="val 148549"/>
              <a:gd name="adj3" fmla="val 98735"/>
              <a:gd name="adj4" fmla="val 9898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 pilots sits next to each other in the canopy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28600" y="4572000"/>
            <a:ext cx="1371600" cy="533400"/>
          </a:xfrm>
          <a:prstGeom prst="borderCallout1">
            <a:avLst>
              <a:gd name="adj1" fmla="val 54517"/>
              <a:gd name="adj2" fmla="val 139116"/>
              <a:gd name="adj3" fmla="val 46984"/>
              <a:gd name="adj4" fmla="val 9961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Large airplane type nose to house the radar system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143000" y="5943600"/>
            <a:ext cx="1371600" cy="381000"/>
          </a:xfrm>
          <a:prstGeom prst="borderCallout1">
            <a:avLst>
              <a:gd name="adj1" fmla="val 2118"/>
              <a:gd name="adj2" fmla="val 50437"/>
              <a:gd name="adj3" fmla="val -196480"/>
              <a:gd name="adj4" fmla="val 10848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Re-tractable mid-air refueling stake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029200" y="60198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52154"/>
              <a:gd name="adj4" fmla="val 5056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Re-tractable landing gears</a:t>
            </a:r>
            <a:endParaRPr lang="en-US" sz="1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05200" y="5486400"/>
            <a:ext cx="2286000" cy="533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ine Callout 1 9"/>
          <p:cNvSpPr/>
          <p:nvPr/>
        </p:nvSpPr>
        <p:spPr>
          <a:xfrm>
            <a:off x="4114800" y="5334000"/>
            <a:ext cx="1371600" cy="228600"/>
          </a:xfrm>
          <a:prstGeom prst="borderCallout1">
            <a:avLst>
              <a:gd name="adj1" fmla="val 2118"/>
              <a:gd name="adj2" fmla="val 50437"/>
              <a:gd name="adj3" fmla="val -448758"/>
              <a:gd name="adj4" fmla="val 5747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Air inlet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6705600" y="3276600"/>
            <a:ext cx="1143000" cy="228600"/>
          </a:xfrm>
          <a:prstGeom prst="borderCallout1">
            <a:avLst>
              <a:gd name="adj1" fmla="val 98534"/>
              <a:gd name="adj2" fmla="val 70562"/>
              <a:gd name="adj3" fmla="val 442672"/>
              <a:gd name="adj4" fmla="val 9081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Stabilizer fins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620000" y="5334000"/>
            <a:ext cx="1371600" cy="533400"/>
          </a:xfrm>
          <a:prstGeom prst="borderCallout1">
            <a:avLst>
              <a:gd name="adj1" fmla="val 2118"/>
              <a:gd name="adj2" fmla="val 50437"/>
              <a:gd name="adj3" fmla="val -172208"/>
              <a:gd name="adj4" fmla="val -6956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Weapon load mount wings are straight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6629400" y="23622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31350"/>
              <a:gd name="adj4" fmla="val 10276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 tail rotor</a:t>
            </a:r>
          </a:p>
          <a:p>
            <a:pPr algn="ctr"/>
            <a:r>
              <a:rPr lang="en-US" sz="1200" dirty="0" smtClean="0"/>
              <a:t>Vertical rudder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5181600" y="2819400"/>
            <a:ext cx="1600200" cy="381000"/>
          </a:xfrm>
          <a:prstGeom prst="borderCallout1">
            <a:avLst>
              <a:gd name="adj1" fmla="val 99477"/>
              <a:gd name="adj2" fmla="val 30940"/>
              <a:gd name="adj3" fmla="val 342941"/>
              <a:gd name="adj4" fmla="val 5729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 on both sides of fuselage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5715000" y="1143000"/>
            <a:ext cx="1676400" cy="381000"/>
          </a:xfrm>
          <a:prstGeom prst="rect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30mm MER: 3000m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AT-9 Vikhr MER: 10,000m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135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6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China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136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99" y="1905000"/>
            <a:ext cx="4417001" cy="28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Z-10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r.a.barrameda.mil\Pictures\z10_l2.jpg"/>
          <p:cNvPicPr>
            <a:picLocks noChangeAspect="1" noChangeArrowheads="1"/>
          </p:cNvPicPr>
          <p:nvPr/>
        </p:nvPicPr>
        <p:blipFill>
          <a:blip r:embed="rId3" cstate="print"/>
          <a:srcRect t="12091" b="16896"/>
          <a:stretch>
            <a:fillRect/>
          </a:stretch>
        </p:blipFill>
        <p:spPr bwMode="auto">
          <a:xfrm>
            <a:off x="304799" y="1371600"/>
            <a:ext cx="8584335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Line Callout 1 5"/>
          <p:cNvSpPr/>
          <p:nvPr/>
        </p:nvSpPr>
        <p:spPr>
          <a:xfrm>
            <a:off x="7467600" y="4267200"/>
            <a:ext cx="1524000" cy="228600"/>
          </a:xfrm>
          <a:prstGeom prst="borderCallout1">
            <a:avLst>
              <a:gd name="adj1" fmla="val -5430"/>
              <a:gd name="adj2" fmla="val 38330"/>
              <a:gd name="adj3" fmla="val -214795"/>
              <a:gd name="adj4" fmla="val 3524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Stabilizer wings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6200" y="3352800"/>
            <a:ext cx="1371600" cy="228600"/>
          </a:xfrm>
          <a:prstGeom prst="borderCallout1">
            <a:avLst>
              <a:gd name="adj1" fmla="val 104004"/>
              <a:gd name="adj2" fmla="val 51694"/>
              <a:gd name="adj3" fmla="val 355016"/>
              <a:gd name="adj4" fmla="val 6942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Target sight system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505200" y="1828800"/>
            <a:ext cx="1828800" cy="228600"/>
          </a:xfrm>
          <a:prstGeom prst="borderCallout1">
            <a:avLst>
              <a:gd name="adj1" fmla="val 101094"/>
              <a:gd name="adj2" fmla="val 49807"/>
              <a:gd name="adj3" fmla="val 195231"/>
              <a:gd name="adj4" fmla="val 4521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</a:t>
            </a:r>
            <a:r>
              <a:rPr lang="en-US" sz="1200" dirty="0" smtClean="0"/>
              <a:t> main rotor blades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04800" y="5181600"/>
            <a:ext cx="1524000" cy="457200"/>
          </a:xfrm>
          <a:prstGeom prst="borderCallout1">
            <a:avLst>
              <a:gd name="adj1" fmla="val -136589"/>
              <a:gd name="adj2" fmla="val 74901"/>
              <a:gd name="adj3" fmla="val 3048"/>
              <a:gd name="adj4" fmla="val 4540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Chin mount 30mm chain gun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791200" y="48006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47626"/>
              <a:gd name="adj4" fmla="val 10967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Fixed wheeled landing gears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810000" y="4648200"/>
            <a:ext cx="2667000" cy="152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ine Callout 1 13"/>
          <p:cNvSpPr/>
          <p:nvPr/>
        </p:nvSpPr>
        <p:spPr>
          <a:xfrm>
            <a:off x="4191000" y="5486400"/>
            <a:ext cx="1447800" cy="685800"/>
          </a:xfrm>
          <a:prstGeom prst="borderCallout1">
            <a:avLst>
              <a:gd name="adj1" fmla="val -146"/>
              <a:gd name="adj2" fmla="val 46663"/>
              <a:gd name="adj3" fmla="val -228098"/>
              <a:gd name="adj4" fmla="val 39238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Short  aerodynamic wing weapon load mount points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467600" y="2057400"/>
            <a:ext cx="1371600" cy="228600"/>
          </a:xfrm>
          <a:prstGeom prst="borderCallout1">
            <a:avLst>
              <a:gd name="adj1" fmla="val 96457"/>
              <a:gd name="adj2" fmla="val 40374"/>
              <a:gd name="adj3" fmla="val 362563"/>
              <a:gd name="adj4" fmla="val 2854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R/S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1981200" y="1828800"/>
            <a:ext cx="1371600" cy="533400"/>
          </a:xfrm>
          <a:prstGeom prst="borderCallout1">
            <a:avLst>
              <a:gd name="adj1" fmla="val 272846"/>
              <a:gd name="adj2" fmla="val 20877"/>
              <a:gd name="adj3" fmla="val 98735"/>
              <a:gd name="adj4" fmla="val 2917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shaped tandem pilot canopies</a:t>
            </a: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819400" y="2362200"/>
            <a:ext cx="533400" cy="533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ine Callout 1 17"/>
          <p:cNvSpPr/>
          <p:nvPr/>
        </p:nvSpPr>
        <p:spPr>
          <a:xfrm>
            <a:off x="5638800" y="2438400"/>
            <a:ext cx="1600200" cy="381000"/>
          </a:xfrm>
          <a:prstGeom prst="borderCallout1">
            <a:avLst>
              <a:gd name="adj1" fmla="val 99477"/>
              <a:gd name="adj2" fmla="val 30940"/>
              <a:gd name="adj3" fmla="val 175394"/>
              <a:gd name="adj4" fmla="val 1740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 on both sides of fuselage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2048690" y="4982391"/>
            <a:ext cx="1676400" cy="381000"/>
          </a:xfrm>
          <a:prstGeom prst="rect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30mm MER: 3000m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HJ-10 MER: 8000m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137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Z-10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r="7500"/>
          <a:stretch>
            <a:fillRect/>
          </a:stretch>
        </p:blipFill>
        <p:spPr bwMode="auto">
          <a:xfrm>
            <a:off x="838200" y="990600"/>
            <a:ext cx="7467600" cy="5600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28600" y="5257800"/>
            <a:ext cx="1524000" cy="228600"/>
          </a:xfrm>
          <a:prstGeom prst="borderCallout1">
            <a:avLst>
              <a:gd name="adj1" fmla="val -1656"/>
              <a:gd name="adj2" fmla="val 94368"/>
              <a:gd name="adj3" fmla="val -120455"/>
              <a:gd name="adj4" fmla="val 10939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Stabilizer wings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629400" y="5410200"/>
            <a:ext cx="1371600" cy="228600"/>
          </a:xfrm>
          <a:prstGeom prst="borderCallout1">
            <a:avLst>
              <a:gd name="adj1" fmla="val 36080"/>
              <a:gd name="adj2" fmla="val -1136"/>
              <a:gd name="adj3" fmla="val -180833"/>
              <a:gd name="adj4" fmla="val -5824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Target sight system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114800" y="2209800"/>
            <a:ext cx="1828800" cy="228600"/>
          </a:xfrm>
          <a:prstGeom prst="borderCallout1">
            <a:avLst>
              <a:gd name="adj1" fmla="val 101094"/>
              <a:gd name="adj2" fmla="val 49807"/>
              <a:gd name="adj3" fmla="val 195231"/>
              <a:gd name="adj4" fmla="val 4521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</a:t>
            </a:r>
            <a:r>
              <a:rPr lang="en-US" sz="1200" dirty="0" smtClean="0"/>
              <a:t> main rotor blades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629400" y="6172200"/>
            <a:ext cx="1524000" cy="457200"/>
          </a:xfrm>
          <a:prstGeom prst="borderCallout1">
            <a:avLst>
              <a:gd name="adj1" fmla="val -134702"/>
              <a:gd name="adj2" fmla="val -52457"/>
              <a:gd name="adj3" fmla="val 3048"/>
              <a:gd name="adj4" fmla="val 4540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Chin mount 30mm chain gun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876800" y="63246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00079"/>
              <a:gd name="adj4" fmla="val 7886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Fixed wheeled landing gears</a:t>
            </a:r>
            <a:endParaRPr lang="en-US" sz="1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14800" y="5867400"/>
            <a:ext cx="1524000" cy="457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Callout 1 12"/>
          <p:cNvSpPr/>
          <p:nvPr/>
        </p:nvSpPr>
        <p:spPr>
          <a:xfrm>
            <a:off x="1828800" y="6019800"/>
            <a:ext cx="1447800" cy="685800"/>
          </a:xfrm>
          <a:prstGeom prst="borderCallout1">
            <a:avLst>
              <a:gd name="adj1" fmla="val -146"/>
              <a:gd name="adj2" fmla="val 46663"/>
              <a:gd name="adj3" fmla="val -155142"/>
              <a:gd name="adj4" fmla="val 8389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Short  aerodynamic wing weapon load mount points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990600" y="2362200"/>
            <a:ext cx="1371600" cy="228600"/>
          </a:xfrm>
          <a:prstGeom prst="borderCallout1">
            <a:avLst>
              <a:gd name="adj1" fmla="val 96457"/>
              <a:gd name="adj2" fmla="val 40374"/>
              <a:gd name="adj3" fmla="val 490865"/>
              <a:gd name="adj4" fmla="val 11659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R/S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5791200" y="2819400"/>
            <a:ext cx="1371600" cy="533400"/>
          </a:xfrm>
          <a:prstGeom prst="borderCallout1">
            <a:avLst>
              <a:gd name="adj1" fmla="val 183897"/>
              <a:gd name="adj2" fmla="val -20004"/>
              <a:gd name="adj3" fmla="val 98735"/>
              <a:gd name="adj4" fmla="val 2917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shaped tandem pilot canopies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1143000" y="3733800"/>
            <a:ext cx="1600200" cy="381000"/>
          </a:xfrm>
          <a:prstGeom prst="borderCallout1">
            <a:avLst>
              <a:gd name="adj1" fmla="val 58722"/>
              <a:gd name="adj2" fmla="val 101560"/>
              <a:gd name="adj3" fmla="val 132374"/>
              <a:gd name="adj4" fmla="val 14139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 on both sides of fuselage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6096000" y="4114800"/>
            <a:ext cx="1676400" cy="381000"/>
          </a:xfrm>
          <a:prstGeom prst="rect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30mm MER: 3000m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HJ-10 MER: 8000m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907161" y="6340475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138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Iran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139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0" y="2057400"/>
            <a:ext cx="520354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T-14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14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33199" b="39704"/>
          <a:stretch/>
        </p:blipFill>
        <p:spPr>
          <a:xfrm>
            <a:off x="420255" y="1676400"/>
            <a:ext cx="8376277" cy="3838303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685800" y="5783695"/>
            <a:ext cx="1524000" cy="609600"/>
          </a:xfrm>
          <a:prstGeom prst="borderCallout1">
            <a:avLst>
              <a:gd name="adj1" fmla="val -165791"/>
              <a:gd name="adj2" fmla="val 94809"/>
              <a:gd name="adj3" fmla="val -2803"/>
              <a:gd name="adj4" fmla="val 4856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Diesel engine exhaust on both left and right sides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4800600" y="1752600"/>
            <a:ext cx="1500437" cy="533400"/>
          </a:xfrm>
          <a:prstGeom prst="borderCallout1">
            <a:avLst>
              <a:gd name="adj1" fmla="val 99511"/>
              <a:gd name="adj2" fmla="val 43027"/>
              <a:gd name="adj3" fmla="val 259317"/>
              <a:gd name="adj4" fmla="val 7081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 bore evacuator (125mm smoothbore cannon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862283" y="1905000"/>
            <a:ext cx="1524000" cy="609600"/>
          </a:xfrm>
          <a:prstGeom prst="borderCallout1">
            <a:avLst>
              <a:gd name="adj1" fmla="val 200875"/>
              <a:gd name="adj2" fmla="val 94203"/>
              <a:gd name="adj3" fmla="val 100227"/>
              <a:gd name="adj4" fmla="val 4856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Commander’s sight and remote weapon system (12.7mm)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3302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75" y="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Toufan</a:t>
            </a:r>
            <a:r>
              <a:rPr lang="en-US" dirty="0" smtClean="0">
                <a:solidFill>
                  <a:srgbClr val="FF0000"/>
                </a:solidFill>
              </a:rPr>
              <a:t> 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140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4" y="1069609"/>
            <a:ext cx="7976382" cy="5314264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4012809" y="4953000"/>
            <a:ext cx="1092592" cy="381000"/>
          </a:xfrm>
          <a:prstGeom prst="borderCallout1">
            <a:avLst>
              <a:gd name="adj1" fmla="val -4733"/>
              <a:gd name="adj2" fmla="val 50547"/>
              <a:gd name="adj3" fmla="val -183134"/>
              <a:gd name="adj4" fmla="val 5544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20mm MER: 2000m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562600" y="4280961"/>
            <a:ext cx="1371600" cy="228600"/>
          </a:xfrm>
          <a:prstGeom prst="borderCallout1">
            <a:avLst>
              <a:gd name="adj1" fmla="val 96238"/>
              <a:gd name="adj2" fmla="val 2003"/>
              <a:gd name="adj3" fmla="val 130653"/>
              <a:gd name="adj4" fmla="val -3489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Landing skids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5715000" y="3413402"/>
            <a:ext cx="1371600" cy="609600"/>
          </a:xfrm>
          <a:prstGeom prst="borderCallout1">
            <a:avLst>
              <a:gd name="adj1" fmla="val 52281"/>
              <a:gd name="adj2" fmla="val -1148"/>
              <a:gd name="adj3" fmla="val 79010"/>
              <a:gd name="adj4" fmla="val -3040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Short stubby wing weapon load mount points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181600" y="2178050"/>
            <a:ext cx="1524000" cy="228600"/>
          </a:xfrm>
          <a:prstGeom prst="borderCallout1">
            <a:avLst>
              <a:gd name="adj1" fmla="val 100230"/>
              <a:gd name="adj2" fmla="val 2245"/>
              <a:gd name="adj3" fmla="val 328601"/>
              <a:gd name="adj4" fmla="val -2829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main rotor blades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2286000" y="3406775"/>
            <a:ext cx="1524000" cy="228600"/>
          </a:xfrm>
          <a:prstGeom prst="borderCallout1">
            <a:avLst>
              <a:gd name="adj1" fmla="val 57403"/>
              <a:gd name="adj2" fmla="val 99323"/>
              <a:gd name="adj3" fmla="val 58990"/>
              <a:gd name="adj4" fmla="val 14097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Dual engine exhausts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633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Toufan</a:t>
            </a:r>
            <a:r>
              <a:rPr lang="en-US" dirty="0" smtClean="0">
                <a:solidFill>
                  <a:srgbClr val="FF0000"/>
                </a:solidFill>
              </a:rPr>
              <a:t> 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141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72571"/>
            <a:ext cx="6840660" cy="4628846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5257800" y="2514600"/>
            <a:ext cx="1524000" cy="228600"/>
          </a:xfrm>
          <a:prstGeom prst="borderCallout1">
            <a:avLst>
              <a:gd name="adj1" fmla="val 100230"/>
              <a:gd name="adj2" fmla="val 2245"/>
              <a:gd name="adj3" fmla="val 328601"/>
              <a:gd name="adj4" fmla="val -2829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main rotor blades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590800" y="4572000"/>
            <a:ext cx="1371600" cy="609600"/>
          </a:xfrm>
          <a:prstGeom prst="borderCallout1">
            <a:avLst>
              <a:gd name="adj1" fmla="val 2766"/>
              <a:gd name="adj2" fmla="val 99176"/>
              <a:gd name="adj3" fmla="val -97204"/>
              <a:gd name="adj4" fmla="val 15017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Short stubby wing weapon load mount points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133600" y="2628900"/>
            <a:ext cx="1524000" cy="228600"/>
          </a:xfrm>
          <a:prstGeom prst="borderCallout1">
            <a:avLst>
              <a:gd name="adj1" fmla="val 96238"/>
              <a:gd name="adj2" fmla="val 99323"/>
              <a:gd name="adj3" fmla="val 416272"/>
              <a:gd name="adj4" fmla="val 12990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Dual engine exhausts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4800600" y="5185299"/>
            <a:ext cx="1371600" cy="228600"/>
          </a:xfrm>
          <a:prstGeom prst="borderCallout1">
            <a:avLst>
              <a:gd name="adj1" fmla="val 3034"/>
              <a:gd name="adj2" fmla="val 16890"/>
              <a:gd name="adj3" fmla="val -114007"/>
              <a:gd name="adj4" fmla="val 1753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Landing skids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397359" y="4991100"/>
            <a:ext cx="1092592" cy="381000"/>
          </a:xfrm>
          <a:prstGeom prst="borderCallout1">
            <a:avLst>
              <a:gd name="adj1" fmla="val -4733"/>
              <a:gd name="adj2" fmla="val 50547"/>
              <a:gd name="adj3" fmla="val -82940"/>
              <a:gd name="adj4" fmla="val -549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20mm MER: 2000m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909961" y="4572000"/>
            <a:ext cx="1371600" cy="228600"/>
          </a:xfrm>
          <a:prstGeom prst="borderCallout1">
            <a:avLst>
              <a:gd name="adj1" fmla="val 9664"/>
              <a:gd name="adj2" fmla="val 43519"/>
              <a:gd name="adj3" fmla="val -219008"/>
              <a:gd name="adj4" fmla="val 12572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Stabilizer wings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909961" y="2245367"/>
            <a:ext cx="1371600" cy="228600"/>
          </a:xfrm>
          <a:prstGeom prst="borderCallout1">
            <a:avLst>
              <a:gd name="adj1" fmla="val 96457"/>
              <a:gd name="adj2" fmla="val 40374"/>
              <a:gd name="adj3" fmla="val 416932"/>
              <a:gd name="adj4" fmla="val 43433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R/S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02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United Nations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142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2057400"/>
            <a:ext cx="45148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EC-665 TIGER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25602" name="Picture 2" descr="C:\Users\r.a.barrameda.mil\Pictures\German_Army_Eurocopter_EC_665_Tiger_UHT_98-18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990600"/>
            <a:ext cx="8375055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76200" y="22098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22941"/>
              <a:gd name="adj4" fmla="val 8326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is on the R/S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5486400" y="1600200"/>
            <a:ext cx="1524000" cy="228600"/>
          </a:xfrm>
          <a:prstGeom prst="borderCallout1">
            <a:avLst>
              <a:gd name="adj1" fmla="val 100230"/>
              <a:gd name="adj2" fmla="val 2245"/>
              <a:gd name="adj3" fmla="val 328601"/>
              <a:gd name="adj4" fmla="val -2829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main rotor blades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819400" y="1295400"/>
            <a:ext cx="1828800" cy="228600"/>
          </a:xfrm>
          <a:prstGeom prst="borderCallout1">
            <a:avLst>
              <a:gd name="adj1" fmla="val 99477"/>
              <a:gd name="adj2" fmla="val 72449"/>
              <a:gd name="adj3" fmla="val 199221"/>
              <a:gd name="adj4" fmla="val 9993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Mast mounted sight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905000" y="2286000"/>
            <a:ext cx="1524000" cy="228600"/>
          </a:xfrm>
          <a:prstGeom prst="borderCallout1">
            <a:avLst>
              <a:gd name="adj1" fmla="val 104005"/>
              <a:gd name="adj2" fmla="val 49808"/>
              <a:gd name="adj3" fmla="val 385204"/>
              <a:gd name="adj4" fmla="val 1153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Dual engine exhausts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343400" y="48006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47626"/>
              <a:gd name="adj4" fmla="val 10967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Fixed wheeled landing gears</a:t>
            </a:r>
            <a:endParaRPr lang="en-US" sz="1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514600" y="4724400"/>
            <a:ext cx="2514600" cy="76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Callout 1 12"/>
          <p:cNvSpPr/>
          <p:nvPr/>
        </p:nvSpPr>
        <p:spPr>
          <a:xfrm>
            <a:off x="6172200" y="4495800"/>
            <a:ext cx="1371600" cy="609600"/>
          </a:xfrm>
          <a:prstGeom prst="borderCallout1">
            <a:avLst>
              <a:gd name="adj1" fmla="val -146"/>
              <a:gd name="adj2" fmla="val 21506"/>
              <a:gd name="adj3" fmla="val -155456"/>
              <a:gd name="adj4" fmla="val -3623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Short sloped wing weapon load mount points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152400" y="4572000"/>
            <a:ext cx="1371600" cy="228600"/>
          </a:xfrm>
          <a:prstGeom prst="borderCallout1">
            <a:avLst>
              <a:gd name="adj1" fmla="val 9664"/>
              <a:gd name="adj2" fmla="val 43519"/>
              <a:gd name="adj3" fmla="val -203474"/>
              <a:gd name="adj4" fmla="val 9206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Stabilizer wings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086600" y="2209800"/>
            <a:ext cx="1371600" cy="533400"/>
          </a:xfrm>
          <a:prstGeom prst="borderCallout1">
            <a:avLst>
              <a:gd name="adj1" fmla="val 151553"/>
              <a:gd name="adj2" fmla="val -72205"/>
              <a:gd name="adj3" fmla="val 103587"/>
              <a:gd name="adj4" fmla="val 24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shaped step tandem pilot canopies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7239000" y="3810000"/>
            <a:ext cx="1676400" cy="381000"/>
          </a:xfrm>
          <a:prstGeom prst="rect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30mm MER: 4000m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HOT MER: 4000m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77000" y="6492875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 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143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EC-665 TIGER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26626" name="Picture 2" descr="C:\Users\r.a.barrameda.mil\Pictures\1195000.jpg"/>
          <p:cNvPicPr>
            <a:picLocks noChangeAspect="1" noChangeArrowheads="1"/>
          </p:cNvPicPr>
          <p:nvPr/>
        </p:nvPicPr>
        <p:blipFill rotWithShape="1">
          <a:blip r:embed="rId3" cstate="print"/>
          <a:srcRect b="4005"/>
          <a:stretch/>
        </p:blipFill>
        <p:spPr bwMode="auto">
          <a:xfrm>
            <a:off x="381000" y="1066800"/>
            <a:ext cx="8458200" cy="5492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7543800" y="2819400"/>
            <a:ext cx="1371600" cy="381000"/>
          </a:xfrm>
          <a:prstGeom prst="borderCallout1">
            <a:avLst>
              <a:gd name="adj1" fmla="val 99477"/>
              <a:gd name="adj2" fmla="val 20248"/>
              <a:gd name="adj3" fmla="val 204828"/>
              <a:gd name="adj4" fmla="val 1093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is on the R/S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581400" y="2057400"/>
            <a:ext cx="1524000" cy="228600"/>
          </a:xfrm>
          <a:prstGeom prst="borderCallout1">
            <a:avLst>
              <a:gd name="adj1" fmla="val 104004"/>
              <a:gd name="adj2" fmla="val 49792"/>
              <a:gd name="adj3" fmla="val 332375"/>
              <a:gd name="adj4" fmla="val 4529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main rotor blades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371600" y="3124200"/>
            <a:ext cx="1371600" cy="228600"/>
          </a:xfrm>
          <a:prstGeom prst="borderCallout1">
            <a:avLst>
              <a:gd name="adj1" fmla="val 47400"/>
              <a:gd name="adj2" fmla="val 100122"/>
              <a:gd name="adj3" fmla="val 90866"/>
              <a:gd name="adj4" fmla="val 14993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Target sight system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590800" y="2438400"/>
            <a:ext cx="1066800" cy="228600"/>
          </a:xfrm>
          <a:prstGeom prst="borderCallout1">
            <a:avLst>
              <a:gd name="adj1" fmla="val 99477"/>
              <a:gd name="adj2" fmla="val 72449"/>
              <a:gd name="adj3" fmla="val 535070"/>
              <a:gd name="adj4" fmla="val 19602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Air inlets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715000" y="3200400"/>
            <a:ext cx="1524000" cy="228600"/>
          </a:xfrm>
          <a:prstGeom prst="borderCallout1">
            <a:avLst>
              <a:gd name="adj1" fmla="val 104005"/>
              <a:gd name="adj2" fmla="val 49808"/>
              <a:gd name="adj3" fmla="val 211619"/>
              <a:gd name="adj4" fmla="val 835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Dual engine exhausts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352800" y="58674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61211"/>
              <a:gd name="adj4" fmla="val 5810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Fixed wheeled landing gears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105400" y="5410200"/>
            <a:ext cx="1371600" cy="609600"/>
          </a:xfrm>
          <a:prstGeom prst="borderCallout1">
            <a:avLst>
              <a:gd name="adj1" fmla="val -146"/>
              <a:gd name="adj2" fmla="val 21506"/>
              <a:gd name="adj3" fmla="val -159701"/>
              <a:gd name="adj4" fmla="val -10448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Short sloped wing weapon load mount points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696200" y="5410200"/>
            <a:ext cx="1371600" cy="228600"/>
          </a:xfrm>
          <a:prstGeom prst="borderCallout1">
            <a:avLst>
              <a:gd name="adj1" fmla="val 9664"/>
              <a:gd name="adj2" fmla="val 43519"/>
              <a:gd name="adj3" fmla="val -316682"/>
              <a:gd name="adj4" fmla="val 30432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Stabilizer wings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28600" y="3505200"/>
            <a:ext cx="1371600" cy="533400"/>
          </a:xfrm>
          <a:prstGeom prst="borderCallout1">
            <a:avLst>
              <a:gd name="adj1" fmla="val 98184"/>
              <a:gd name="adj2" fmla="val 159242"/>
              <a:gd name="adj3" fmla="val 61538"/>
              <a:gd name="adj4" fmla="val 9898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shaped step tandem pilot canopies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1143000" y="54864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22720"/>
              <a:gd name="adj4" fmla="val 6062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Chin mounted 30mm chain gun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733800" y="1219200"/>
            <a:ext cx="1676400" cy="381000"/>
          </a:xfrm>
          <a:prstGeom prst="rect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30mm MER: 4000m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HOT MER: 4000m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484374" y="6495840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 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144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6" grpId="0" animBg="1"/>
      <p:bldP spid="14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A-129 </a:t>
            </a:r>
            <a:r>
              <a:rPr lang="en-US" dirty="0" err="1" smtClean="0">
                <a:solidFill>
                  <a:srgbClr val="00B050"/>
                </a:solidFill>
              </a:rPr>
              <a:t>Mangusta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145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5" y="1417638"/>
            <a:ext cx="8360515" cy="4702789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5791200" y="2525867"/>
            <a:ext cx="1092592" cy="381000"/>
          </a:xfrm>
          <a:prstGeom prst="borderCallout1">
            <a:avLst>
              <a:gd name="adj1" fmla="val 58180"/>
              <a:gd name="adj2" fmla="val 982"/>
              <a:gd name="adj3" fmla="val 42886"/>
              <a:gd name="adj4" fmla="val -7699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20mm MER: 2000m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838200" y="1303338"/>
            <a:ext cx="1524000" cy="228600"/>
          </a:xfrm>
          <a:prstGeom prst="borderCallout1">
            <a:avLst>
              <a:gd name="adj1" fmla="val 100122"/>
              <a:gd name="adj2" fmla="val 95230"/>
              <a:gd name="adj3" fmla="val 281890"/>
              <a:gd name="adj4" fmla="val 15713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main rotor blades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606118" y="4038600"/>
            <a:ext cx="1524000" cy="228600"/>
          </a:xfrm>
          <a:prstGeom prst="borderCallout1">
            <a:avLst>
              <a:gd name="adj1" fmla="val 104005"/>
              <a:gd name="adj2" fmla="val 49808"/>
              <a:gd name="adj3" fmla="val 203852"/>
              <a:gd name="adj4" fmla="val 10331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Dual engine exhausts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28600" y="5891827"/>
            <a:ext cx="1371600" cy="228600"/>
          </a:xfrm>
          <a:prstGeom prst="borderCallout1">
            <a:avLst>
              <a:gd name="adj1" fmla="val 9664"/>
              <a:gd name="adj2" fmla="val 43519"/>
              <a:gd name="adj3" fmla="val -270080"/>
              <a:gd name="adj4" fmla="val 6732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Stabilizer wings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104225" y="3273732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05289"/>
              <a:gd name="adj4" fmla="val 5810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Fixed wheeled landing gears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781800" y="4152900"/>
            <a:ext cx="1371600" cy="533400"/>
          </a:xfrm>
          <a:prstGeom prst="borderCallout1">
            <a:avLst>
              <a:gd name="adj1" fmla="val 103177"/>
              <a:gd name="adj2" fmla="val -39463"/>
              <a:gd name="adj3" fmla="val 58209"/>
              <a:gd name="adj4" fmla="val -68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shaped step tandem pilot canopies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6200" y="3216582"/>
            <a:ext cx="1371600" cy="381000"/>
          </a:xfrm>
          <a:prstGeom prst="borderCallout1">
            <a:avLst>
              <a:gd name="adj1" fmla="val -717"/>
              <a:gd name="adj2" fmla="val 62966"/>
              <a:gd name="adj3" fmla="val -86434"/>
              <a:gd name="adj4" fmla="val 8213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is on the R/S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41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A-129 </a:t>
            </a:r>
            <a:r>
              <a:rPr lang="en-US" dirty="0" err="1" smtClean="0">
                <a:solidFill>
                  <a:srgbClr val="00B050"/>
                </a:solidFill>
              </a:rPr>
              <a:t>Mangusta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146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33600"/>
            <a:ext cx="7147729" cy="3178187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7073704" y="5121287"/>
            <a:ext cx="1092592" cy="381000"/>
          </a:xfrm>
          <a:prstGeom prst="borderCallout1">
            <a:avLst>
              <a:gd name="adj1" fmla="val -4733"/>
              <a:gd name="adj2" fmla="val 50547"/>
              <a:gd name="adj3" fmla="val -71289"/>
              <a:gd name="adj4" fmla="val -1362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20mm MER: 2000m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524000" y="2438400"/>
            <a:ext cx="1524000" cy="228600"/>
          </a:xfrm>
          <a:prstGeom prst="borderCallout1">
            <a:avLst>
              <a:gd name="adj1" fmla="val 104005"/>
              <a:gd name="adj2" fmla="val 49808"/>
              <a:gd name="adj3" fmla="val 359192"/>
              <a:gd name="adj4" fmla="val 10156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Dual engine exhausts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343400" y="2019300"/>
            <a:ext cx="1524000" cy="228600"/>
          </a:xfrm>
          <a:prstGeom prst="borderCallout1">
            <a:avLst>
              <a:gd name="adj1" fmla="val 100122"/>
              <a:gd name="adj2" fmla="val 51541"/>
              <a:gd name="adj3" fmla="val 235288"/>
              <a:gd name="adj4" fmla="val 8011"/>
            </a:avLst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main rotor blades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066800" y="5006987"/>
            <a:ext cx="1371600" cy="228600"/>
          </a:xfrm>
          <a:prstGeom prst="borderCallout1">
            <a:avLst>
              <a:gd name="adj1" fmla="val 9664"/>
              <a:gd name="adj2" fmla="val 43519"/>
              <a:gd name="adj3" fmla="val -367168"/>
              <a:gd name="adj4" fmla="val 4402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Stabilizer wings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748596" y="5319925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47230"/>
              <a:gd name="adj4" fmla="val 5940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Fixed wheeled landing gears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629400" y="2195501"/>
            <a:ext cx="1371600" cy="533400"/>
          </a:xfrm>
          <a:prstGeom prst="borderCallout1">
            <a:avLst>
              <a:gd name="adj1" fmla="val 223010"/>
              <a:gd name="adj2" fmla="val -71825"/>
              <a:gd name="adj3" fmla="val 58209"/>
              <a:gd name="adj4" fmla="val -68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shaped step tandem pilot canopies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6200" y="3557010"/>
            <a:ext cx="1371600" cy="381000"/>
          </a:xfrm>
          <a:prstGeom prst="borderCallout1">
            <a:avLst>
              <a:gd name="adj1" fmla="val -717"/>
              <a:gd name="adj2" fmla="val 62966"/>
              <a:gd name="adj3" fmla="val -58473"/>
              <a:gd name="adj4" fmla="val 10996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is on the R/S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471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United States of America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147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76" y="2057400"/>
            <a:ext cx="6175248" cy="32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AH-64 APACHE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22532" name="Picture 4" descr="C:\Users\r.a.barrameda.mil\Pictures\A Hughes YAH-64A prototype attack helicop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411" y="1185863"/>
            <a:ext cx="8598789" cy="5062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762000" y="4114800"/>
            <a:ext cx="1219200" cy="457200"/>
          </a:xfrm>
          <a:prstGeom prst="borderCallout1">
            <a:avLst>
              <a:gd name="adj1" fmla="val 50247"/>
              <a:gd name="adj2" fmla="val 101202"/>
              <a:gd name="adj3" fmla="val 24566"/>
              <a:gd name="adj4" fmla="val 18311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Target sight system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962400" y="1524000"/>
            <a:ext cx="1219200" cy="457200"/>
          </a:xfrm>
          <a:prstGeom prst="borderCallout1">
            <a:avLst>
              <a:gd name="adj1" fmla="val 97771"/>
              <a:gd name="adj2" fmla="val 65103"/>
              <a:gd name="adj3" fmla="val 219862"/>
              <a:gd name="adj4" fmla="val 2028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Main rotor blades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038600" y="5715000"/>
            <a:ext cx="1219200" cy="457200"/>
          </a:xfrm>
          <a:prstGeom prst="borderCallout1">
            <a:avLst>
              <a:gd name="adj1" fmla="val 1740"/>
              <a:gd name="adj2" fmla="val 49242"/>
              <a:gd name="adj3" fmla="val -174962"/>
              <a:gd name="adj4" fmla="val 5747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Fixed wheeled landing gears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62000" y="3276600"/>
            <a:ext cx="1219200" cy="457200"/>
          </a:xfrm>
          <a:prstGeom prst="borderCallout1">
            <a:avLst>
              <a:gd name="adj1" fmla="val 56457"/>
              <a:gd name="adj2" fmla="val 99478"/>
              <a:gd name="adj3" fmla="val 82545"/>
              <a:gd name="adj4" fmla="val 20436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Tandem pilot cockpit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791200" y="1447800"/>
            <a:ext cx="1219200" cy="228600"/>
          </a:xfrm>
          <a:prstGeom prst="borderCallout1">
            <a:avLst>
              <a:gd name="adj1" fmla="val 96080"/>
              <a:gd name="adj2" fmla="val 421"/>
              <a:gd name="adj3" fmla="val 822483"/>
              <a:gd name="adj4" fmla="val -106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133600" y="2286000"/>
            <a:ext cx="1219200" cy="228600"/>
          </a:xfrm>
          <a:prstGeom prst="borderCallout1">
            <a:avLst>
              <a:gd name="adj1" fmla="val 99854"/>
              <a:gd name="adj2" fmla="val 99478"/>
              <a:gd name="adj3" fmla="val 473269"/>
              <a:gd name="adj4" fmla="val 21999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Air inlets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715000" y="4953000"/>
            <a:ext cx="1219200" cy="914400"/>
          </a:xfrm>
          <a:prstGeom prst="borderCallout1">
            <a:avLst>
              <a:gd name="adj1" fmla="val 1740"/>
              <a:gd name="adj2" fmla="val 49242"/>
              <a:gd name="adj3" fmla="val -123830"/>
              <a:gd name="adj4" fmla="val 187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Both sides of fuselage have straight wing weapon load mount points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086600" y="2057400"/>
            <a:ext cx="1295400" cy="228600"/>
          </a:xfrm>
          <a:prstGeom prst="borderCallout1">
            <a:avLst>
              <a:gd name="adj1" fmla="val 97024"/>
              <a:gd name="adj2" fmla="val 560"/>
              <a:gd name="adj3" fmla="val 315054"/>
              <a:gd name="adj4" fmla="val -29733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L/S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7391400" y="4724400"/>
            <a:ext cx="1295400" cy="457200"/>
          </a:xfrm>
          <a:prstGeom prst="borderCallout1">
            <a:avLst>
              <a:gd name="adj1" fmla="val -892"/>
              <a:gd name="adj2" fmla="val 1295"/>
              <a:gd name="adj3" fmla="val -99529"/>
              <a:gd name="adj4" fmla="val -3635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Synchronized elevator wing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2057400" y="5410200"/>
            <a:ext cx="1219200" cy="304800"/>
          </a:xfrm>
          <a:prstGeom prst="borderCallout1">
            <a:avLst>
              <a:gd name="adj1" fmla="val 1740"/>
              <a:gd name="adj2" fmla="val 49242"/>
              <a:gd name="adj3" fmla="val -195795"/>
              <a:gd name="adj4" fmla="val 14263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chain gun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3733800" y="990600"/>
            <a:ext cx="1676400" cy="381000"/>
          </a:xfrm>
          <a:prstGeom prst="rect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30mm MER: 4000m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Hellfire MER: 8000m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148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AH-64 APACHE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93831"/>
            <a:ext cx="8120580" cy="540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7543800" y="3581400"/>
            <a:ext cx="1219200" cy="457200"/>
          </a:xfrm>
          <a:prstGeom prst="borderCallout1">
            <a:avLst>
              <a:gd name="adj1" fmla="val 56497"/>
              <a:gd name="adj2" fmla="val -1142"/>
              <a:gd name="adj3" fmla="val 93316"/>
              <a:gd name="adj4" fmla="val -59078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Target sight system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733800" y="2133600"/>
            <a:ext cx="1219200" cy="457200"/>
          </a:xfrm>
          <a:prstGeom prst="borderCallout1">
            <a:avLst>
              <a:gd name="adj1" fmla="val 97771"/>
              <a:gd name="adj2" fmla="val 65103"/>
              <a:gd name="adj3" fmla="val 256052"/>
              <a:gd name="adj4" fmla="val 10028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Main rotor blades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4876800" y="5486400"/>
            <a:ext cx="1219200" cy="457200"/>
          </a:xfrm>
          <a:prstGeom prst="borderCallout1">
            <a:avLst>
              <a:gd name="adj1" fmla="val 1740"/>
              <a:gd name="adj2" fmla="val 49242"/>
              <a:gd name="adj3" fmla="val -174962"/>
              <a:gd name="adj4" fmla="val 5747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Fixed wheeled landing gears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315200" y="2819400"/>
            <a:ext cx="1219200" cy="457200"/>
          </a:xfrm>
          <a:prstGeom prst="borderCallout1">
            <a:avLst>
              <a:gd name="adj1" fmla="val 100207"/>
              <a:gd name="adj2" fmla="val 1822"/>
              <a:gd name="adj3" fmla="val 186712"/>
              <a:gd name="adj4" fmla="val -9016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Tandem pilot cockpit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914400" y="2362200"/>
            <a:ext cx="1219200" cy="228600"/>
          </a:xfrm>
          <a:prstGeom prst="borderCallout1">
            <a:avLst>
              <a:gd name="adj1" fmla="val 100247"/>
              <a:gd name="adj2" fmla="val 99640"/>
              <a:gd name="adj3" fmla="val 614150"/>
              <a:gd name="adj4" fmla="val 26436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6934200" y="5105400"/>
            <a:ext cx="1219200" cy="304800"/>
          </a:xfrm>
          <a:prstGeom prst="borderCallout1">
            <a:avLst>
              <a:gd name="adj1" fmla="val 1740"/>
              <a:gd name="adj2" fmla="val 49242"/>
              <a:gd name="adj3" fmla="val -214545"/>
              <a:gd name="adj4" fmla="val -5267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chain gun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733800" y="990600"/>
            <a:ext cx="1676400" cy="381000"/>
          </a:xfrm>
          <a:prstGeom prst="rect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30mm MER: 4000m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Hellfire MER: 8000m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149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BMP-1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b="5480"/>
          <a:stretch>
            <a:fillRect/>
          </a:stretch>
        </p:blipFill>
        <p:spPr bwMode="auto">
          <a:xfrm>
            <a:off x="762000" y="914400"/>
            <a:ext cx="7696200" cy="5457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447800" y="6019800"/>
            <a:ext cx="1524000" cy="609600"/>
          </a:xfrm>
          <a:prstGeom prst="borderCallout1">
            <a:avLst>
              <a:gd name="adj1" fmla="val 1329"/>
              <a:gd name="adj2" fmla="val 52022"/>
              <a:gd name="adj3" fmla="val -152046"/>
              <a:gd name="adj4" fmla="val 9111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that look like a trash can lid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114800" y="60198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281308"/>
              <a:gd name="adj4" fmla="val 1744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6200" y="3505200"/>
            <a:ext cx="1295400" cy="304800"/>
          </a:xfrm>
          <a:prstGeom prst="borderCallout1">
            <a:avLst>
              <a:gd name="adj1" fmla="val 50420"/>
              <a:gd name="adj2" fmla="val 98405"/>
              <a:gd name="adj3" fmla="val 34827"/>
              <a:gd name="adj4" fmla="val 15187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Infantry gun ports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5943600" y="2667000"/>
            <a:ext cx="1066800" cy="381000"/>
          </a:xfrm>
          <a:prstGeom prst="borderCallout1">
            <a:avLst>
              <a:gd name="adj1" fmla="val 99511"/>
              <a:gd name="adj2" fmla="val 43027"/>
              <a:gd name="adj3" fmla="val 154771"/>
              <a:gd name="adj4" fmla="val -15489"/>
            </a:avLst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on the left side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086600" y="3048000"/>
            <a:ext cx="1066800" cy="381000"/>
          </a:xfrm>
          <a:prstGeom prst="borderCallout1">
            <a:avLst>
              <a:gd name="adj1" fmla="val 99511"/>
              <a:gd name="adj2" fmla="val 1787"/>
              <a:gd name="adj3" fmla="val 157035"/>
              <a:gd name="adj4" fmla="val -6400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Bullet deflectors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772400" y="4572000"/>
            <a:ext cx="1219200" cy="838200"/>
          </a:xfrm>
          <a:prstGeom prst="borderCallout1">
            <a:avLst>
              <a:gd name="adj1" fmla="val -112"/>
              <a:gd name="adj2" fmla="val -639"/>
              <a:gd name="adj3" fmla="val -75143"/>
              <a:gd name="adj4" fmla="val -12708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Hull straight front edge with trim vane folded on top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486400" y="1981200"/>
            <a:ext cx="1828800" cy="381000"/>
          </a:xfrm>
          <a:prstGeom prst="borderCallout1">
            <a:avLst>
              <a:gd name="adj1" fmla="val 99511"/>
              <a:gd name="adj2" fmla="val 43027"/>
              <a:gd name="adj3" fmla="val 301983"/>
              <a:gd name="adj4" fmla="val -2954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73mm MER: 800m</a:t>
            </a:r>
          </a:p>
          <a:p>
            <a:pPr algn="ctr"/>
            <a:r>
              <a:rPr lang="en-US" sz="1200" dirty="0" smtClean="0"/>
              <a:t>AT-3 Sagger MER: 3000m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2286000" y="1143000"/>
            <a:ext cx="1524000" cy="457200"/>
          </a:xfrm>
          <a:prstGeom prst="borderCallout1">
            <a:avLst>
              <a:gd name="adj1" fmla="val 414598"/>
              <a:gd name="adj2" fmla="val 93620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One man small turret shape of a fry pan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533400" y="2514600"/>
            <a:ext cx="1295400" cy="304800"/>
          </a:xfrm>
          <a:prstGeom prst="borderCallout1">
            <a:avLst>
              <a:gd name="adj1" fmla="val 50420"/>
              <a:gd name="adj2" fmla="val 98405"/>
              <a:gd name="adj3" fmla="val 337658"/>
              <a:gd name="adj4" fmla="val 22912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15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AH-1Z VIPER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62725" y="6437671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150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299930"/>
            <a:ext cx="8420100" cy="4872269"/>
          </a:xfrm>
          <a:prstGeom prst="rect">
            <a:avLst/>
          </a:prstGeom>
        </p:spPr>
      </p:pic>
      <p:sp>
        <p:nvSpPr>
          <p:cNvPr id="17" name="Line Callout 1 16"/>
          <p:cNvSpPr/>
          <p:nvPr/>
        </p:nvSpPr>
        <p:spPr>
          <a:xfrm>
            <a:off x="3733800" y="5786668"/>
            <a:ext cx="1219200" cy="457200"/>
          </a:xfrm>
          <a:prstGeom prst="borderCallout1">
            <a:avLst>
              <a:gd name="adj1" fmla="val 1740"/>
              <a:gd name="adj2" fmla="val 49242"/>
              <a:gd name="adj3" fmla="val -106212"/>
              <a:gd name="adj4" fmla="val 1528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Fixed  landing skids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488087" y="5515528"/>
            <a:ext cx="1676400" cy="457200"/>
          </a:xfrm>
          <a:prstGeom prst="borderCallout1">
            <a:avLst>
              <a:gd name="adj1" fmla="val 1740"/>
              <a:gd name="adj2" fmla="val 49242"/>
              <a:gd name="adj3" fmla="val -290030"/>
              <a:gd name="adj4" fmla="val 18472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Slim fuselage making it faster and harder to hit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76200" y="4979863"/>
            <a:ext cx="1371600" cy="457200"/>
          </a:xfrm>
          <a:prstGeom prst="borderCallout1">
            <a:avLst>
              <a:gd name="adj1" fmla="val 1740"/>
              <a:gd name="adj2" fmla="val 49242"/>
              <a:gd name="adj3" fmla="val -51175"/>
              <a:gd name="adj4" fmla="val 8429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Chin mounted 20mm Gatling gun</a:t>
            </a:r>
            <a:endParaRPr lang="en-US" sz="1200" dirty="0"/>
          </a:p>
        </p:txBody>
      </p:sp>
      <p:sp>
        <p:nvSpPr>
          <p:cNvPr id="20" name="Line Callout 1 19"/>
          <p:cNvSpPr/>
          <p:nvPr/>
        </p:nvSpPr>
        <p:spPr>
          <a:xfrm>
            <a:off x="482724" y="2909031"/>
            <a:ext cx="1219200" cy="304800"/>
          </a:xfrm>
          <a:prstGeom prst="borderCallout1">
            <a:avLst>
              <a:gd name="adj1" fmla="val 105972"/>
              <a:gd name="adj2" fmla="val 99478"/>
              <a:gd name="adj3" fmla="val 213077"/>
              <a:gd name="adj4" fmla="val 11483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Tandem cockpit</a:t>
            </a:r>
            <a:endParaRPr lang="en-US" sz="1200" dirty="0"/>
          </a:p>
        </p:txBody>
      </p:sp>
      <p:sp>
        <p:nvSpPr>
          <p:cNvPr id="21" name="Line Callout 1 20"/>
          <p:cNvSpPr/>
          <p:nvPr/>
        </p:nvSpPr>
        <p:spPr>
          <a:xfrm>
            <a:off x="5257800" y="5410199"/>
            <a:ext cx="1219200" cy="228600"/>
          </a:xfrm>
          <a:prstGeom prst="borderCallout1">
            <a:avLst>
              <a:gd name="adj1" fmla="val -5000"/>
              <a:gd name="adj2" fmla="val 55061"/>
              <a:gd name="adj3" fmla="val -480573"/>
              <a:gd name="adj4" fmla="val 2128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Air inlets</a:t>
            </a:r>
            <a:endParaRPr lang="en-US" sz="1200" dirty="0"/>
          </a:p>
        </p:txBody>
      </p:sp>
      <p:sp>
        <p:nvSpPr>
          <p:cNvPr id="22" name="Line Callout 1 21"/>
          <p:cNvSpPr/>
          <p:nvPr/>
        </p:nvSpPr>
        <p:spPr>
          <a:xfrm>
            <a:off x="2667000" y="1447800"/>
            <a:ext cx="1676400" cy="381000"/>
          </a:xfrm>
          <a:prstGeom prst="borderCallout1">
            <a:avLst>
              <a:gd name="adj1" fmla="val 99854"/>
              <a:gd name="adj2" fmla="val 99478"/>
              <a:gd name="adj3" fmla="val 348050"/>
              <a:gd name="adj4" fmla="val 7583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main rotor blades 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704850" y="1447800"/>
            <a:ext cx="1676400" cy="381000"/>
          </a:xfrm>
          <a:prstGeom prst="rect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20mm MER: 2000m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Hellfire MER: 8000m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Line Callout 1 23"/>
          <p:cNvSpPr/>
          <p:nvPr/>
        </p:nvSpPr>
        <p:spPr>
          <a:xfrm>
            <a:off x="7696200" y="2832831"/>
            <a:ext cx="1295400" cy="228600"/>
          </a:xfrm>
          <a:prstGeom prst="borderCallout1">
            <a:avLst>
              <a:gd name="adj1" fmla="val 97024"/>
              <a:gd name="adj2" fmla="val 46883"/>
              <a:gd name="adj3" fmla="val 365054"/>
              <a:gd name="adj4" fmla="val 54783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L/S</a:t>
            </a:r>
            <a:endParaRPr lang="en-US" sz="1200" dirty="0"/>
          </a:p>
        </p:txBody>
      </p:sp>
      <p:sp>
        <p:nvSpPr>
          <p:cNvPr id="25" name="Line Callout 1 24"/>
          <p:cNvSpPr/>
          <p:nvPr/>
        </p:nvSpPr>
        <p:spPr>
          <a:xfrm>
            <a:off x="6477000" y="3569563"/>
            <a:ext cx="1219200" cy="228600"/>
          </a:xfrm>
          <a:prstGeom prst="borderCallout1">
            <a:avLst>
              <a:gd name="adj1" fmla="val 96080"/>
              <a:gd name="adj2" fmla="val 421"/>
              <a:gd name="adj3" fmla="val 236520"/>
              <a:gd name="adj4" fmla="val -6991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</a:t>
            </a:r>
            <a:endParaRPr lang="en-US" sz="1200" dirty="0"/>
          </a:p>
        </p:txBody>
      </p:sp>
      <p:sp>
        <p:nvSpPr>
          <p:cNvPr id="26" name="Line Callout 1 25"/>
          <p:cNvSpPr/>
          <p:nvPr/>
        </p:nvSpPr>
        <p:spPr>
          <a:xfrm>
            <a:off x="7467600" y="5388745"/>
            <a:ext cx="1295400" cy="457200"/>
          </a:xfrm>
          <a:prstGeom prst="borderCallout1">
            <a:avLst>
              <a:gd name="adj1" fmla="val 5358"/>
              <a:gd name="adj2" fmla="val 44677"/>
              <a:gd name="adj3" fmla="val -139112"/>
              <a:gd name="adj4" fmla="val 1585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Synchronized elevator wing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AH-1Z VIPER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151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76400"/>
            <a:ext cx="7239000" cy="4470400"/>
          </a:xfrm>
          <a:prstGeom prst="rect">
            <a:avLst/>
          </a:prstGeom>
        </p:spPr>
      </p:pic>
      <p:sp>
        <p:nvSpPr>
          <p:cNvPr id="13" name="Line Callout 1 12"/>
          <p:cNvSpPr/>
          <p:nvPr/>
        </p:nvSpPr>
        <p:spPr>
          <a:xfrm>
            <a:off x="1676400" y="4800600"/>
            <a:ext cx="1219200" cy="228600"/>
          </a:xfrm>
          <a:prstGeom prst="borderCallout1">
            <a:avLst>
              <a:gd name="adj1" fmla="val 7325"/>
              <a:gd name="adj2" fmla="val 99420"/>
              <a:gd name="adj3" fmla="val -313399"/>
              <a:gd name="adj4" fmla="val 15468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3276600" y="2362200"/>
            <a:ext cx="1541755" cy="304800"/>
          </a:xfrm>
          <a:prstGeom prst="borderCallout1">
            <a:avLst>
              <a:gd name="adj1" fmla="val 99854"/>
              <a:gd name="adj2" fmla="val 99478"/>
              <a:gd name="adj3" fmla="val 226885"/>
              <a:gd name="adj4" fmla="val 12137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main rotor blades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6516580" y="1735770"/>
            <a:ext cx="1676400" cy="381000"/>
          </a:xfrm>
          <a:prstGeom prst="rect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20mm MER: 2000m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Hellfire MER: 8000m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Line Callout 1 15"/>
          <p:cNvSpPr/>
          <p:nvPr/>
        </p:nvSpPr>
        <p:spPr>
          <a:xfrm>
            <a:off x="7010400" y="3810000"/>
            <a:ext cx="1219200" cy="304800"/>
          </a:xfrm>
          <a:prstGeom prst="borderCallout1">
            <a:avLst>
              <a:gd name="adj1" fmla="val 100207"/>
              <a:gd name="adj2" fmla="val 1041"/>
              <a:gd name="adj3" fmla="val 139837"/>
              <a:gd name="adj4" fmla="val -3703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Tandem cockpit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7315200" y="5794375"/>
            <a:ext cx="1371600" cy="457200"/>
          </a:xfrm>
          <a:prstGeom prst="borderCallout1">
            <a:avLst>
              <a:gd name="adj1" fmla="val -202"/>
              <a:gd name="adj2" fmla="val 51"/>
              <a:gd name="adj3" fmla="val -62401"/>
              <a:gd name="adj4" fmla="val -211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Chin mounted 20mm Gatling gun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4894555" y="6113509"/>
            <a:ext cx="1219200" cy="457200"/>
          </a:xfrm>
          <a:prstGeom prst="borderCallout1">
            <a:avLst>
              <a:gd name="adj1" fmla="val 1740"/>
              <a:gd name="adj2" fmla="val 49242"/>
              <a:gd name="adj3" fmla="val -106212"/>
              <a:gd name="adj4" fmla="val 1528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Fixed  landing skids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1295400" y="1491264"/>
            <a:ext cx="1295400" cy="228600"/>
          </a:xfrm>
          <a:prstGeom prst="borderCallout1">
            <a:avLst>
              <a:gd name="adj1" fmla="val 97024"/>
              <a:gd name="adj2" fmla="val 46883"/>
              <a:gd name="adj3" fmla="val 365054"/>
              <a:gd name="adj4" fmla="val 54783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Tail rotor L/S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BMP-1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0845" b="17578"/>
          <a:stretch>
            <a:fillRect/>
          </a:stretch>
        </p:blipFill>
        <p:spPr bwMode="auto">
          <a:xfrm>
            <a:off x="278873" y="1371600"/>
            <a:ext cx="8636527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981200" y="1752600"/>
            <a:ext cx="1219200" cy="381000"/>
          </a:xfrm>
          <a:prstGeom prst="borderCallout1">
            <a:avLst>
              <a:gd name="adj1" fmla="val 99511"/>
              <a:gd name="adj2" fmla="val 43027"/>
              <a:gd name="adj3" fmla="val 246954"/>
              <a:gd name="adj4" fmla="val 10418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73mm gun is short and thick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648200" y="914400"/>
            <a:ext cx="1524000" cy="457200"/>
          </a:xfrm>
          <a:prstGeom prst="borderCallout1">
            <a:avLst>
              <a:gd name="adj1" fmla="val 380636"/>
              <a:gd name="adj2" fmla="val 27394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One man small turret shape of a fry pan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6200" y="2667000"/>
            <a:ext cx="1295400" cy="381000"/>
          </a:xfrm>
          <a:prstGeom prst="borderCallout1">
            <a:avLst>
              <a:gd name="adj1" fmla="val 104194"/>
              <a:gd name="adj2" fmla="val 48460"/>
              <a:gd name="adj3" fmla="val 230111"/>
              <a:gd name="adj4" fmla="val 8262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Speed boat shaped hull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28600" y="54102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279421"/>
              <a:gd name="adj4" fmla="val 10622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629400" y="5562600"/>
            <a:ext cx="1524000" cy="457200"/>
          </a:xfrm>
          <a:prstGeom prst="borderCallout1">
            <a:avLst>
              <a:gd name="adj1" fmla="val -2308"/>
              <a:gd name="adj2" fmla="val 49466"/>
              <a:gd name="adj3" fmla="val -205836"/>
              <a:gd name="adj4" fmla="val -1055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#4, 5, &amp; 6 road wheel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848600" y="2057400"/>
            <a:ext cx="1066800" cy="762000"/>
          </a:xfrm>
          <a:prstGeom prst="borderCallout1">
            <a:avLst>
              <a:gd name="adj1" fmla="val 98379"/>
              <a:gd name="adj2" fmla="val 55156"/>
              <a:gd name="adj3" fmla="val 161564"/>
              <a:gd name="adj4" fmla="val 3222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exit doors swing out from the rear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505200" y="5486400"/>
            <a:ext cx="1524000" cy="609600"/>
          </a:xfrm>
          <a:prstGeom prst="borderCallout1">
            <a:avLst>
              <a:gd name="adj1" fmla="val 1329"/>
              <a:gd name="adj2" fmla="val 52022"/>
              <a:gd name="adj3" fmla="val -259593"/>
              <a:gd name="adj4" fmla="val 9337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Top of the track is high in relationship to the hull</a:t>
            </a:r>
            <a:endParaRPr lang="en-US" sz="1200" dirty="0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5486400" y="4648200"/>
            <a:ext cx="1905000" cy="914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16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BMP-2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r.a.barrameda.mil\Pictures\Russian_BMP-2_IFV.jpg"/>
          <p:cNvPicPr>
            <a:picLocks noChangeAspect="1" noChangeArrowheads="1"/>
          </p:cNvPicPr>
          <p:nvPr/>
        </p:nvPicPr>
        <p:blipFill>
          <a:blip r:embed="rId2" cstate="print"/>
          <a:srcRect t="8755"/>
          <a:stretch>
            <a:fillRect/>
          </a:stretch>
        </p:blipFill>
        <p:spPr bwMode="auto">
          <a:xfrm>
            <a:off x="304800" y="1066800"/>
            <a:ext cx="8473752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5334000" y="838200"/>
            <a:ext cx="1524000" cy="457200"/>
          </a:xfrm>
          <a:prstGeom prst="borderCallout1">
            <a:avLst>
              <a:gd name="adj1" fmla="val 380636"/>
              <a:gd name="adj2" fmla="val 27394"/>
              <a:gd name="adj3" fmla="val 100227"/>
              <a:gd name="adj4" fmla="val 4856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Tube launch anti-tank guided missile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0" y="2743200"/>
            <a:ext cx="1295400" cy="533400"/>
          </a:xfrm>
          <a:prstGeom prst="borderCallout1">
            <a:avLst>
              <a:gd name="adj1" fmla="val 104194"/>
              <a:gd name="adj2" fmla="val 48460"/>
              <a:gd name="adj3" fmla="val 230111"/>
              <a:gd name="adj4" fmla="val 8262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Speed boat shaped hull with trim vane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838200" y="55626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181308"/>
              <a:gd name="adj4" fmla="val 15806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086600" y="5867400"/>
            <a:ext cx="1524000" cy="457200"/>
          </a:xfrm>
          <a:prstGeom prst="borderCallout1">
            <a:avLst>
              <a:gd name="adj1" fmla="val -2308"/>
              <a:gd name="adj2" fmla="val 49466"/>
              <a:gd name="adj3" fmla="val -205836"/>
              <a:gd name="adj4" fmla="val -1055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#4, 5, &amp; 6 road wheel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858000" y="2362200"/>
            <a:ext cx="1066800" cy="609600"/>
          </a:xfrm>
          <a:prstGeom prst="borderCallout1">
            <a:avLst>
              <a:gd name="adj1" fmla="val 105454"/>
              <a:gd name="adj2" fmla="val 49496"/>
              <a:gd name="adj3" fmla="val 161564"/>
              <a:gd name="adj4" fmla="val 3222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 periscopes for the gun ports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505200" y="5486400"/>
            <a:ext cx="1524000" cy="609600"/>
          </a:xfrm>
          <a:prstGeom prst="borderCallout1">
            <a:avLst>
              <a:gd name="adj1" fmla="val 1329"/>
              <a:gd name="adj2" fmla="val 52022"/>
              <a:gd name="adj3" fmla="val -219970"/>
              <a:gd name="adj4" fmla="val 11884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Top of the track is high in relationship to the hull</a:t>
            </a:r>
            <a:endParaRPr lang="en-US" sz="1200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6248400" y="4953000"/>
            <a:ext cx="1600200" cy="914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7391400" y="2971800"/>
            <a:ext cx="152400" cy="762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ine Callout 1 16"/>
          <p:cNvSpPr/>
          <p:nvPr/>
        </p:nvSpPr>
        <p:spPr>
          <a:xfrm>
            <a:off x="1600200" y="2743200"/>
            <a:ext cx="1066800" cy="381000"/>
          </a:xfrm>
          <a:prstGeom prst="borderCallout1">
            <a:avLst>
              <a:gd name="adj1" fmla="val 94983"/>
              <a:gd name="adj2" fmla="val 50305"/>
              <a:gd name="adj3" fmla="val 234016"/>
              <a:gd name="adj4" fmla="val 3626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Bullet deflectors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3048000" y="1066800"/>
            <a:ext cx="1905000" cy="457200"/>
          </a:xfrm>
          <a:prstGeom prst="borderCallout1">
            <a:avLst>
              <a:gd name="adj1" fmla="val 414598"/>
              <a:gd name="adj2" fmla="val 93620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Two man larger turret shape of a fry pan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381000" y="1566454"/>
            <a:ext cx="1219200" cy="381000"/>
          </a:xfrm>
          <a:prstGeom prst="borderCallout1">
            <a:avLst>
              <a:gd name="adj1" fmla="val 94939"/>
              <a:gd name="adj2" fmla="val 98741"/>
              <a:gd name="adj3" fmla="val 138988"/>
              <a:gd name="adj4" fmla="val 16134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Muzzle break on the end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990600" y="967740"/>
            <a:ext cx="1905000" cy="457200"/>
          </a:xfrm>
          <a:prstGeom prst="borderCallout1">
            <a:avLst>
              <a:gd name="adj1" fmla="val 99511"/>
              <a:gd name="adj2" fmla="val 43027"/>
              <a:gd name="adj3" fmla="val 276172"/>
              <a:gd name="adj4" fmla="val 9688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1500m</a:t>
            </a:r>
          </a:p>
          <a:p>
            <a:pPr algn="ctr"/>
            <a:r>
              <a:rPr lang="en-US" sz="1200" dirty="0" smtClean="0"/>
              <a:t>AT-5 Spandrel MER: 4000m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17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8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BMP-2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9975" r="12219"/>
          <a:stretch>
            <a:fillRect/>
          </a:stretch>
        </p:blipFill>
        <p:spPr bwMode="auto">
          <a:xfrm>
            <a:off x="1143000" y="838200"/>
            <a:ext cx="6940192" cy="5939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6705600" y="2895600"/>
            <a:ext cx="1066800" cy="381000"/>
          </a:xfrm>
          <a:prstGeom prst="borderCallout1">
            <a:avLst>
              <a:gd name="adj1" fmla="val 99511"/>
              <a:gd name="adj2" fmla="val 1787"/>
              <a:gd name="adj3" fmla="val 171292"/>
              <a:gd name="adj4" fmla="val -13784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Bullet deflectors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1905000" y="990600"/>
            <a:ext cx="1905000" cy="457200"/>
          </a:xfrm>
          <a:prstGeom prst="borderCallout1">
            <a:avLst>
              <a:gd name="adj1" fmla="val 414598"/>
              <a:gd name="adj2" fmla="val 93620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Two man larger wide turret shape of a fry pan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791200" y="1905000"/>
            <a:ext cx="1905000" cy="457200"/>
          </a:xfrm>
          <a:prstGeom prst="borderCallout1">
            <a:avLst>
              <a:gd name="adj1" fmla="val 99511"/>
              <a:gd name="adj2" fmla="val 43027"/>
              <a:gd name="adj3" fmla="val 234267"/>
              <a:gd name="adj4" fmla="val -5717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1500m</a:t>
            </a:r>
          </a:p>
          <a:p>
            <a:pPr algn="ctr"/>
            <a:r>
              <a:rPr lang="en-US" sz="1200" dirty="0" smtClean="0"/>
              <a:t>AT-5 Spandrel MER: 4000m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219200" y="6096000"/>
            <a:ext cx="1447800" cy="228600"/>
          </a:xfrm>
          <a:prstGeom prst="borderCallout1">
            <a:avLst>
              <a:gd name="adj1" fmla="val -2308"/>
              <a:gd name="adj2" fmla="val 49466"/>
              <a:gd name="adj3" fmla="val -279421"/>
              <a:gd name="adj4" fmla="val 10622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Skinny or thin tracks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09600" y="2819400"/>
            <a:ext cx="1295400" cy="228600"/>
          </a:xfrm>
          <a:prstGeom prst="borderCallout1">
            <a:avLst>
              <a:gd name="adj1" fmla="val 50420"/>
              <a:gd name="adj2" fmla="val 98405"/>
              <a:gd name="adj3" fmla="val 213130"/>
              <a:gd name="adj4" fmla="val 17119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086600" y="4267200"/>
            <a:ext cx="1066800" cy="228600"/>
          </a:xfrm>
          <a:prstGeom prst="borderCallout1">
            <a:avLst>
              <a:gd name="adj1" fmla="val 4417"/>
              <a:gd name="adj2" fmla="val 3404"/>
              <a:gd name="adj3" fmla="val -162210"/>
              <a:gd name="adj4" fmla="val -13759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Trim vane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419600" y="1524000"/>
            <a:ext cx="1066800" cy="228600"/>
          </a:xfrm>
          <a:prstGeom prst="borderCallout1">
            <a:avLst>
              <a:gd name="adj1" fmla="val 102530"/>
              <a:gd name="adj2" fmla="val 21194"/>
              <a:gd name="adj3" fmla="val 592507"/>
              <a:gd name="adj4" fmla="val -3327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IR search light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18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BMP-3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r.a.barrameda.mil\Pictures\bmp-3_uae_3_of_7.jpg"/>
          <p:cNvPicPr>
            <a:picLocks noChangeAspect="1" noChangeArrowheads="1"/>
          </p:cNvPicPr>
          <p:nvPr/>
        </p:nvPicPr>
        <p:blipFill>
          <a:blip r:embed="rId3" cstate="print"/>
          <a:srcRect l="6481" r="23148" b="30247"/>
          <a:stretch>
            <a:fillRect/>
          </a:stretch>
        </p:blipFill>
        <p:spPr bwMode="auto">
          <a:xfrm>
            <a:off x="914400" y="964986"/>
            <a:ext cx="7315200" cy="543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76200" y="2413107"/>
            <a:ext cx="1295400" cy="228600"/>
          </a:xfrm>
          <a:prstGeom prst="borderCallout1">
            <a:avLst>
              <a:gd name="adj1" fmla="val 103250"/>
              <a:gd name="adj2" fmla="val 99737"/>
              <a:gd name="adj3" fmla="val 156526"/>
              <a:gd name="adj4" fmla="val 12923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858000" y="2286000"/>
            <a:ext cx="1066800" cy="533400"/>
          </a:xfrm>
          <a:prstGeom prst="borderCallout1">
            <a:avLst>
              <a:gd name="adj1" fmla="val 107921"/>
              <a:gd name="adj2" fmla="val 48688"/>
              <a:gd name="adj3" fmla="val 238868"/>
              <a:gd name="adj4" fmla="val -5107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Bow gunner hatch &amp; 7.62mm MG</a:t>
            </a:r>
            <a:endParaRPr lang="en-US" sz="1200" dirty="0"/>
          </a:p>
        </p:txBody>
      </p:sp>
      <p:cxnSp>
        <p:nvCxnSpPr>
          <p:cNvPr id="8" name="Straight Connector 7"/>
          <p:cNvCxnSpPr>
            <a:stCxn id="7" idx="1"/>
          </p:cNvCxnSpPr>
          <p:nvPr/>
        </p:nvCxnSpPr>
        <p:spPr>
          <a:xfrm flipH="1">
            <a:off x="7086600" y="2819400"/>
            <a:ext cx="304800" cy="1143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828800" y="3810000"/>
            <a:ext cx="2362200" cy="457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ine Callout 1 19"/>
          <p:cNvSpPr/>
          <p:nvPr/>
        </p:nvSpPr>
        <p:spPr>
          <a:xfrm>
            <a:off x="838200" y="4267200"/>
            <a:ext cx="1066800" cy="533400"/>
          </a:xfrm>
          <a:prstGeom prst="borderCallout1">
            <a:avLst>
              <a:gd name="adj1" fmla="val 6034"/>
              <a:gd name="adj2" fmla="val 101249"/>
              <a:gd name="adj3" fmla="val 10836"/>
              <a:gd name="adj4" fmla="val 29663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Bow gunner hatch &amp; 7.62mm MG</a:t>
            </a:r>
            <a:endParaRPr lang="en-US" sz="1200" dirty="0"/>
          </a:p>
        </p:txBody>
      </p:sp>
      <p:sp>
        <p:nvSpPr>
          <p:cNvPr id="22" name="Line Callout 1 21"/>
          <p:cNvSpPr/>
          <p:nvPr/>
        </p:nvSpPr>
        <p:spPr>
          <a:xfrm>
            <a:off x="7848600" y="5638800"/>
            <a:ext cx="1066800" cy="381000"/>
          </a:xfrm>
          <a:prstGeom prst="borderCallout1">
            <a:avLst>
              <a:gd name="adj1" fmla="val 4417"/>
              <a:gd name="adj2" fmla="val 3404"/>
              <a:gd name="adj3" fmla="val -162210"/>
              <a:gd name="adj4" fmla="val -13759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Trim vane folds down</a:t>
            </a:r>
            <a:endParaRPr lang="en-US" sz="1200" dirty="0"/>
          </a:p>
        </p:txBody>
      </p:sp>
      <p:sp>
        <p:nvSpPr>
          <p:cNvPr id="23" name="Line Callout 1 22"/>
          <p:cNvSpPr/>
          <p:nvPr/>
        </p:nvSpPr>
        <p:spPr>
          <a:xfrm>
            <a:off x="1371600" y="6096000"/>
            <a:ext cx="1524000" cy="609600"/>
          </a:xfrm>
          <a:prstGeom prst="borderCallout1">
            <a:avLst>
              <a:gd name="adj1" fmla="val -2308"/>
              <a:gd name="adj2" fmla="val 49466"/>
              <a:gd name="adj3" fmla="val -174704"/>
              <a:gd name="adj4" fmla="val 10604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that have western style appearance</a:t>
            </a:r>
            <a:endParaRPr lang="en-US" sz="1200" dirty="0"/>
          </a:p>
        </p:txBody>
      </p:sp>
      <p:sp>
        <p:nvSpPr>
          <p:cNvPr id="24" name="Line Callout 1 23"/>
          <p:cNvSpPr/>
          <p:nvPr/>
        </p:nvSpPr>
        <p:spPr>
          <a:xfrm>
            <a:off x="1524000" y="1192161"/>
            <a:ext cx="1905000" cy="457200"/>
          </a:xfrm>
          <a:prstGeom prst="borderCallout1">
            <a:avLst>
              <a:gd name="adj1" fmla="val 365542"/>
              <a:gd name="adj2" fmla="val 101771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Two man flat wide turret shape of a fry pan</a:t>
            </a:r>
            <a:endParaRPr lang="en-US" sz="1200" dirty="0"/>
          </a:p>
        </p:txBody>
      </p:sp>
      <p:sp>
        <p:nvSpPr>
          <p:cNvPr id="25" name="Line Callout 1 24"/>
          <p:cNvSpPr/>
          <p:nvPr/>
        </p:nvSpPr>
        <p:spPr>
          <a:xfrm>
            <a:off x="4724400" y="4191000"/>
            <a:ext cx="1447800" cy="228600"/>
          </a:xfrm>
          <a:prstGeom prst="borderCallout1">
            <a:avLst>
              <a:gd name="adj1" fmla="val -13731"/>
              <a:gd name="adj2" fmla="val 57784"/>
              <a:gd name="adj3" fmla="val -149135"/>
              <a:gd name="adj4" fmla="val 5065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center of hull</a:t>
            </a:r>
            <a:endParaRPr lang="en-US" sz="1200" dirty="0"/>
          </a:p>
        </p:txBody>
      </p:sp>
      <p:sp>
        <p:nvSpPr>
          <p:cNvPr id="26" name="Line Callout 1 25"/>
          <p:cNvSpPr/>
          <p:nvPr/>
        </p:nvSpPr>
        <p:spPr>
          <a:xfrm>
            <a:off x="3011129" y="990600"/>
            <a:ext cx="1447800" cy="228600"/>
          </a:xfrm>
          <a:prstGeom prst="borderCallout1">
            <a:avLst>
              <a:gd name="adj1" fmla="val 103250"/>
              <a:gd name="adj2" fmla="val 58450"/>
              <a:gd name="adj3" fmla="val 182941"/>
              <a:gd name="adj4" fmla="val 599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</a:t>
            </a:r>
            <a:endParaRPr lang="en-US" sz="1200" dirty="0"/>
          </a:p>
        </p:txBody>
      </p:sp>
      <p:sp>
        <p:nvSpPr>
          <p:cNvPr id="27" name="Line Callout 1 26"/>
          <p:cNvSpPr/>
          <p:nvPr/>
        </p:nvSpPr>
        <p:spPr>
          <a:xfrm>
            <a:off x="4800600" y="964986"/>
            <a:ext cx="1295400" cy="228600"/>
          </a:xfrm>
          <a:prstGeom prst="borderCallout1">
            <a:avLst>
              <a:gd name="adj1" fmla="val 103250"/>
              <a:gd name="adj2" fmla="val 37806"/>
              <a:gd name="adj3" fmla="val 231998"/>
              <a:gd name="adj4" fmla="val 2735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</a:t>
            </a:r>
            <a:endParaRPr lang="en-US" sz="1200" dirty="0"/>
          </a:p>
        </p:txBody>
      </p:sp>
      <p:sp>
        <p:nvSpPr>
          <p:cNvPr id="28" name="Line Callout 1 27"/>
          <p:cNvSpPr/>
          <p:nvPr/>
        </p:nvSpPr>
        <p:spPr>
          <a:xfrm>
            <a:off x="271616" y="1841607"/>
            <a:ext cx="1219200" cy="228600"/>
          </a:xfrm>
          <a:prstGeom prst="borderCallout1">
            <a:avLst>
              <a:gd name="adj1" fmla="val 107126"/>
              <a:gd name="adj2" fmla="val 99578"/>
              <a:gd name="adj3" fmla="val 198410"/>
              <a:gd name="adj4" fmla="val 1159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Square rear end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6134100" y="1371600"/>
            <a:ext cx="1905000" cy="547436"/>
          </a:xfrm>
          <a:prstGeom prst="borderCallout1">
            <a:avLst>
              <a:gd name="adj1" fmla="val 99511"/>
              <a:gd name="adj2" fmla="val 43027"/>
              <a:gd name="adj3" fmla="val 177124"/>
              <a:gd name="adj4" fmla="val -642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2000m</a:t>
            </a:r>
          </a:p>
          <a:p>
            <a:pPr algn="ctr"/>
            <a:r>
              <a:rPr lang="en-US" sz="1200" dirty="0" smtClean="0"/>
              <a:t>100mm HE &amp; AT-10 Stabber MER: 4000m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19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7192"/>
            <a:ext cx="4206658" cy="19812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58" y="1867192"/>
            <a:ext cx="4169527" cy="19812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7" y="3848392"/>
            <a:ext cx="4204481" cy="2030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09" y="3848392"/>
            <a:ext cx="4193476" cy="202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76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BMP-3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C:\Users\r.a.barrameda.mil\Pictures\CHALLENGING PICS\bmp-3_31192.jpg"/>
          <p:cNvPicPr>
            <a:picLocks noChangeAspect="1" noChangeArrowheads="1"/>
          </p:cNvPicPr>
          <p:nvPr/>
        </p:nvPicPr>
        <p:blipFill>
          <a:blip r:embed="rId2" cstate="print"/>
          <a:srcRect t="18182" b="11364"/>
          <a:stretch>
            <a:fillRect/>
          </a:stretch>
        </p:blipFill>
        <p:spPr bwMode="auto">
          <a:xfrm>
            <a:off x="152400" y="1295400"/>
            <a:ext cx="8839200" cy="4673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28600" y="5410200"/>
            <a:ext cx="1524000" cy="609600"/>
          </a:xfrm>
          <a:prstGeom prst="borderCallout1">
            <a:avLst>
              <a:gd name="adj1" fmla="val -2308"/>
              <a:gd name="adj2" fmla="val 49466"/>
              <a:gd name="adj3" fmla="val -174704"/>
              <a:gd name="adj4" fmla="val 10604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that have western style appearance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057400" y="5867400"/>
            <a:ext cx="1524000" cy="457200"/>
          </a:xfrm>
          <a:prstGeom prst="borderCallout1">
            <a:avLst>
              <a:gd name="adj1" fmla="val -2308"/>
              <a:gd name="adj2" fmla="val 49466"/>
              <a:gd name="adj3" fmla="val -224233"/>
              <a:gd name="adj4" fmla="val 7604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4038600" y="6019800"/>
            <a:ext cx="1524000" cy="457200"/>
          </a:xfrm>
          <a:prstGeom prst="borderCallout1">
            <a:avLst>
              <a:gd name="adj1" fmla="val -2308"/>
              <a:gd name="adj2" fmla="val 49466"/>
              <a:gd name="adj3" fmla="val -322346"/>
              <a:gd name="adj4" fmla="val -263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Hydro propulsion system</a:t>
            </a:r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00600" y="4495800"/>
            <a:ext cx="1219200" cy="1524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Callout 1 8"/>
          <p:cNvSpPr/>
          <p:nvPr/>
        </p:nvSpPr>
        <p:spPr>
          <a:xfrm>
            <a:off x="6934200" y="2590800"/>
            <a:ext cx="1524000" cy="228600"/>
          </a:xfrm>
          <a:prstGeom prst="borderCallout1">
            <a:avLst>
              <a:gd name="adj1" fmla="val 92032"/>
              <a:gd name="adj2" fmla="val -345"/>
              <a:gd name="adj3" fmla="val 262560"/>
              <a:gd name="adj4" fmla="val -5470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Can carry 6 troops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219200" y="1828800"/>
            <a:ext cx="1524000" cy="228600"/>
          </a:xfrm>
          <a:prstGeom prst="borderCallout1">
            <a:avLst>
              <a:gd name="adj1" fmla="val 231655"/>
              <a:gd name="adj2" fmla="val 113995"/>
              <a:gd name="adj3" fmla="val 104069"/>
              <a:gd name="adj4" fmla="val 935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optics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124200" y="5257800"/>
            <a:ext cx="1219200" cy="228600"/>
          </a:xfrm>
          <a:prstGeom prst="borderCallout1">
            <a:avLst>
              <a:gd name="adj1" fmla="val 1466"/>
              <a:gd name="adj2" fmla="val 28823"/>
              <a:gd name="adj3" fmla="val -737439"/>
              <a:gd name="adj4" fmla="val 3668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Square rear end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20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BMP-3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21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69496"/>
            <a:ext cx="7104696" cy="3484984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2209800" y="2819400"/>
            <a:ext cx="1295400" cy="228600"/>
          </a:xfrm>
          <a:prstGeom prst="borderCallout1">
            <a:avLst>
              <a:gd name="adj1" fmla="val 103250"/>
              <a:gd name="adj2" fmla="val 99737"/>
              <a:gd name="adj3" fmla="val 420604"/>
              <a:gd name="adj4" fmla="val 12923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743200" y="2436230"/>
            <a:ext cx="1219200" cy="228600"/>
          </a:xfrm>
          <a:prstGeom prst="borderCallout1">
            <a:avLst>
              <a:gd name="adj1" fmla="val 107126"/>
              <a:gd name="adj2" fmla="val 99578"/>
              <a:gd name="adj3" fmla="val 551808"/>
              <a:gd name="adj4" fmla="val 9408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Square rear end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3276600" y="5277220"/>
            <a:ext cx="1066800" cy="218654"/>
          </a:xfrm>
          <a:prstGeom prst="borderCallout1">
            <a:avLst>
              <a:gd name="adj1" fmla="val -2308"/>
              <a:gd name="adj2" fmla="val 49466"/>
              <a:gd name="adj3" fmla="val -174704"/>
              <a:gd name="adj4" fmla="val 10604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648200" y="1576046"/>
            <a:ext cx="1905000" cy="457200"/>
          </a:xfrm>
          <a:prstGeom prst="borderCallout1">
            <a:avLst>
              <a:gd name="adj1" fmla="val 369425"/>
              <a:gd name="adj2" fmla="val 62159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Two man flat wide turret shape of a fry pan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6191435" y="5067115"/>
            <a:ext cx="1447800" cy="228600"/>
          </a:xfrm>
          <a:prstGeom prst="borderCallout1">
            <a:avLst>
              <a:gd name="adj1" fmla="val -13731"/>
              <a:gd name="adj2" fmla="val 57784"/>
              <a:gd name="adj3" fmla="val -564669"/>
              <a:gd name="adj4" fmla="val 2551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center of hull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83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MT-LB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r.a.barrameda.mil\Pictures\400a59b17a09002998fb6b1830a68050.jpg"/>
          <p:cNvPicPr>
            <a:picLocks noChangeAspect="1" noChangeArrowheads="1"/>
          </p:cNvPicPr>
          <p:nvPr/>
        </p:nvPicPr>
        <p:blipFill>
          <a:blip r:embed="rId3" cstate="print"/>
          <a:srcRect l="23750" t="25982" r="15000"/>
          <a:stretch>
            <a:fillRect/>
          </a:stretch>
        </p:blipFill>
        <p:spPr bwMode="auto">
          <a:xfrm>
            <a:off x="1143000" y="1110925"/>
            <a:ext cx="6858000" cy="5607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762000" y="2362200"/>
            <a:ext cx="1371600" cy="457200"/>
          </a:xfrm>
          <a:prstGeom prst="borderCallout1">
            <a:avLst>
              <a:gd name="adj1" fmla="val 103250"/>
              <a:gd name="adj2" fmla="val 99737"/>
              <a:gd name="adj3" fmla="val 126337"/>
              <a:gd name="adj4" fmla="val 21381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MER: 900</a:t>
            </a:r>
            <a:endParaRPr lang="en-US" sz="1200" dirty="0"/>
          </a:p>
          <a:p>
            <a:pPr algn="ctr"/>
            <a:r>
              <a:rPr lang="en-US" sz="1200" dirty="0" smtClean="0"/>
              <a:t> (R2D2) turret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486400" y="1143000"/>
            <a:ext cx="1066800" cy="533400"/>
          </a:xfrm>
          <a:prstGeom prst="borderCallout1">
            <a:avLst>
              <a:gd name="adj1" fmla="val 107921"/>
              <a:gd name="adj2" fmla="val 48688"/>
              <a:gd name="adj3" fmla="val 238868"/>
              <a:gd name="adj4" fmla="val -5107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 and driver</a:t>
            </a:r>
            <a:endParaRPr lang="en-US" sz="1200" dirty="0"/>
          </a:p>
        </p:txBody>
      </p:sp>
      <p:cxnSp>
        <p:nvCxnSpPr>
          <p:cNvPr id="10" name="Straight Connector 9"/>
          <p:cNvCxnSpPr>
            <a:stCxn id="9" idx="1"/>
          </p:cNvCxnSpPr>
          <p:nvPr/>
        </p:nvCxnSpPr>
        <p:spPr>
          <a:xfrm flipH="1">
            <a:off x="5715000" y="1676400"/>
            <a:ext cx="304800" cy="1143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Callout 1 10"/>
          <p:cNvSpPr/>
          <p:nvPr/>
        </p:nvSpPr>
        <p:spPr>
          <a:xfrm>
            <a:off x="1752600" y="6248400"/>
            <a:ext cx="1524000" cy="457200"/>
          </a:xfrm>
          <a:prstGeom prst="borderCallout1">
            <a:avLst>
              <a:gd name="adj1" fmla="val -2308"/>
              <a:gd name="adj2" fmla="val 49466"/>
              <a:gd name="adj3" fmla="val -301592"/>
              <a:gd name="adj4" fmla="val 7378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un-supported track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228600" y="4953000"/>
            <a:ext cx="1600200" cy="457200"/>
          </a:xfrm>
          <a:prstGeom prst="borderCallout1">
            <a:avLst>
              <a:gd name="adj1" fmla="val 32126"/>
              <a:gd name="adj2" fmla="val 99331"/>
              <a:gd name="adj3" fmla="val -10553"/>
              <a:gd name="adj4" fmla="val 13491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that look like trash can lids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7010400" y="3048000"/>
            <a:ext cx="1524000" cy="457200"/>
          </a:xfrm>
          <a:prstGeom prst="borderCallout1">
            <a:avLst>
              <a:gd name="adj1" fmla="val 50522"/>
              <a:gd name="adj2" fmla="val -911"/>
              <a:gd name="adj3" fmla="val 90861"/>
              <a:gd name="adj4" fmla="val -9772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Twin eyelet windshields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4876800" y="4648200"/>
            <a:ext cx="1447800" cy="457200"/>
          </a:xfrm>
          <a:prstGeom prst="borderCallout1">
            <a:avLst>
              <a:gd name="adj1" fmla="val -171848"/>
              <a:gd name="adj2" fmla="val 19098"/>
              <a:gd name="adj3" fmla="val -2538"/>
              <a:gd name="adj4" fmla="val 4824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frog face front slope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22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MT-LB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r.a.barrameda.mil\Pictures\mt-lb-armored-personnel-carrier_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789499"/>
            <a:ext cx="8115300" cy="5579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304800" y="2209800"/>
            <a:ext cx="1295400" cy="381000"/>
          </a:xfrm>
          <a:prstGeom prst="borderCallout1">
            <a:avLst>
              <a:gd name="adj1" fmla="val 73816"/>
              <a:gd name="adj2" fmla="val 99737"/>
              <a:gd name="adj3" fmla="val 126337"/>
              <a:gd name="adj4" fmla="val 21381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MG (R2D2) turret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477000" y="4828099"/>
            <a:ext cx="1524000" cy="457200"/>
          </a:xfrm>
          <a:prstGeom prst="borderCallout1">
            <a:avLst>
              <a:gd name="adj1" fmla="val 50522"/>
              <a:gd name="adj2" fmla="val -911"/>
              <a:gd name="adj3" fmla="val -175177"/>
              <a:gd name="adj4" fmla="val -13791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Twin eyelet windshields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772400" y="3810000"/>
            <a:ext cx="1295400" cy="228600"/>
          </a:xfrm>
          <a:prstGeom prst="borderCallout1">
            <a:avLst>
              <a:gd name="adj1" fmla="val 12684"/>
              <a:gd name="adj2" fmla="val 1180"/>
              <a:gd name="adj3" fmla="val -409512"/>
              <a:gd name="adj4" fmla="val -8852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324600" y="609600"/>
            <a:ext cx="1676400" cy="533400"/>
          </a:xfrm>
          <a:prstGeom prst="borderCallout1">
            <a:avLst>
              <a:gd name="adj1" fmla="val 107921"/>
              <a:gd name="adj2" fmla="val 48688"/>
              <a:gd name="adj3" fmla="val 237251"/>
              <a:gd name="adj4" fmla="val 296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Long rectangular box shaped hull. Low silhouette</a:t>
            </a:r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23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BMD-1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r.a.barrameda.mil\Pictures\CHALLENGING PICS\bm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1117600"/>
            <a:ext cx="7581900" cy="505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447800" y="6019800"/>
            <a:ext cx="1524000" cy="609600"/>
          </a:xfrm>
          <a:prstGeom prst="borderCallout1">
            <a:avLst>
              <a:gd name="adj1" fmla="val 1329"/>
              <a:gd name="adj2" fmla="val 52022"/>
              <a:gd name="adj3" fmla="val -150631"/>
              <a:gd name="adj4" fmla="val 11828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5 road wheels that are evenly spaced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0" y="54102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128478"/>
              <a:gd name="adj4" fmla="val 9967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4343400" y="5638800"/>
            <a:ext cx="1295400" cy="381000"/>
          </a:xfrm>
          <a:prstGeom prst="borderCallout1">
            <a:avLst>
              <a:gd name="adj1" fmla="val -6184"/>
              <a:gd name="adj2" fmla="val 50458"/>
              <a:gd name="adj3" fmla="val -321777"/>
              <a:gd name="adj4" fmla="val 204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track support rollers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924800" y="2667000"/>
            <a:ext cx="1066800" cy="381000"/>
          </a:xfrm>
          <a:prstGeom prst="borderCallout1">
            <a:avLst>
              <a:gd name="adj1" fmla="val 99511"/>
              <a:gd name="adj2" fmla="val 1787"/>
              <a:gd name="adj3" fmla="val 141186"/>
              <a:gd name="adj4" fmla="val -5915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Bullet deflectors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543800" y="4572000"/>
            <a:ext cx="1447800" cy="685800"/>
          </a:xfrm>
          <a:prstGeom prst="borderCallout1">
            <a:avLst>
              <a:gd name="adj1" fmla="val -4229"/>
              <a:gd name="adj2" fmla="val 48889"/>
              <a:gd name="adj3" fmla="val -159878"/>
              <a:gd name="adj4" fmla="val 2023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Hull  arrow shaped front edge with trim vane folded on top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477000" y="1752600"/>
            <a:ext cx="1447800" cy="381000"/>
          </a:xfrm>
          <a:prstGeom prst="borderCallout1">
            <a:avLst>
              <a:gd name="adj1" fmla="val 99511"/>
              <a:gd name="adj2" fmla="val 43027"/>
              <a:gd name="adj3" fmla="val 279299"/>
              <a:gd name="adj4" fmla="val -3344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73mm gun with missile rail &amp; coax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276600" y="1143000"/>
            <a:ext cx="1524000" cy="457200"/>
          </a:xfrm>
          <a:prstGeom prst="borderCallout1">
            <a:avLst>
              <a:gd name="adj1" fmla="val 414598"/>
              <a:gd name="adj2" fmla="val 93620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One man small turret shape of a fry pan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152400" y="2895600"/>
            <a:ext cx="1295400" cy="304800"/>
          </a:xfrm>
          <a:prstGeom prst="borderCallout1">
            <a:avLst>
              <a:gd name="adj1" fmla="val 101363"/>
              <a:gd name="adj2" fmla="val 46463"/>
              <a:gd name="adj3" fmla="val 340488"/>
              <a:gd name="adj4" fmla="val 8928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Sloped rear end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6248400" y="5486400"/>
            <a:ext cx="1066800" cy="381000"/>
          </a:xfrm>
          <a:prstGeom prst="borderCallout1">
            <a:avLst>
              <a:gd name="adj1" fmla="val -112"/>
              <a:gd name="adj2" fmla="val 77798"/>
              <a:gd name="adj3" fmla="val -504097"/>
              <a:gd name="adj4" fmla="val 10984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Bow gunner MG port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5041174" y="1219200"/>
            <a:ext cx="1828800" cy="381000"/>
          </a:xfrm>
          <a:prstGeom prst="borderCallout1">
            <a:avLst>
              <a:gd name="adj1" fmla="val 99511"/>
              <a:gd name="adj2" fmla="val 43027"/>
              <a:gd name="adj3" fmla="val 404840"/>
              <a:gd name="adj4" fmla="val 4284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73mm MER: 800m</a:t>
            </a:r>
          </a:p>
          <a:p>
            <a:pPr algn="ctr"/>
            <a:r>
              <a:rPr lang="en-US" sz="1200" dirty="0" smtClean="0"/>
              <a:t>AT-3 Sagger MER: 3000m</a:t>
            </a:r>
            <a:endParaRPr lang="en-US" sz="1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24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BMD-1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r.a.barrameda.mil\Pictures\img_4447_sm.jpg"/>
          <p:cNvPicPr>
            <a:picLocks noChangeAspect="1" noChangeArrowheads="1"/>
          </p:cNvPicPr>
          <p:nvPr/>
        </p:nvPicPr>
        <p:blipFill>
          <a:blip r:embed="rId3" cstate="print"/>
          <a:srcRect r="18000"/>
          <a:stretch>
            <a:fillRect/>
          </a:stretch>
        </p:blipFill>
        <p:spPr bwMode="auto">
          <a:xfrm>
            <a:off x="1143000" y="990600"/>
            <a:ext cx="6858000" cy="5572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371600" y="6172200"/>
            <a:ext cx="1524000" cy="457200"/>
          </a:xfrm>
          <a:prstGeom prst="borderCallout1">
            <a:avLst>
              <a:gd name="adj1" fmla="val 1329"/>
              <a:gd name="adj2" fmla="val 52022"/>
              <a:gd name="adj3" fmla="val -115254"/>
              <a:gd name="adj4" fmla="val 10582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5 road wheels that evenly spaced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5867400" y="59436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232252"/>
              <a:gd name="adj4" fmla="val 8894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Hydro propulsion system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810000" y="6172200"/>
            <a:ext cx="1295400" cy="381000"/>
          </a:xfrm>
          <a:prstGeom prst="borderCallout1">
            <a:avLst>
              <a:gd name="adj1" fmla="val -6184"/>
              <a:gd name="adj2" fmla="val 50458"/>
              <a:gd name="adj3" fmla="val -321777"/>
              <a:gd name="adj4" fmla="val 204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track support rollers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133600" y="2209800"/>
            <a:ext cx="1447800" cy="381000"/>
          </a:xfrm>
          <a:prstGeom prst="borderCallout1">
            <a:avLst>
              <a:gd name="adj1" fmla="val 99511"/>
              <a:gd name="adj2" fmla="val 43027"/>
              <a:gd name="adj3" fmla="val 308733"/>
              <a:gd name="adj4" fmla="val 8571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73mm gun with missile rail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038600" y="1371600"/>
            <a:ext cx="1524000" cy="457200"/>
          </a:xfrm>
          <a:prstGeom prst="borderCallout1">
            <a:avLst>
              <a:gd name="adj1" fmla="val 410824"/>
              <a:gd name="adj2" fmla="val 22865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One man small turret shape of a fry pan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248400" y="2971800"/>
            <a:ext cx="1295400" cy="304800"/>
          </a:xfrm>
          <a:prstGeom prst="borderCallout1">
            <a:avLst>
              <a:gd name="adj1" fmla="val 101363"/>
              <a:gd name="adj2" fmla="val 46463"/>
              <a:gd name="adj3" fmla="val 357469"/>
              <a:gd name="adj4" fmla="val 9927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Sloped rear end</a:t>
            </a:r>
            <a:endParaRPr lang="en-US" sz="1200" dirty="0"/>
          </a:p>
        </p:txBody>
      </p:sp>
      <p:cxnSp>
        <p:nvCxnSpPr>
          <p:cNvPr id="14" name="Straight Connector 13"/>
          <p:cNvCxnSpPr>
            <a:endCxn id="5" idx="3"/>
          </p:cNvCxnSpPr>
          <p:nvPr/>
        </p:nvCxnSpPr>
        <p:spPr>
          <a:xfrm>
            <a:off x="5181600" y="4953000"/>
            <a:ext cx="1409700" cy="990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ine Callout 1 17"/>
          <p:cNvSpPr/>
          <p:nvPr/>
        </p:nvSpPr>
        <p:spPr>
          <a:xfrm>
            <a:off x="7772400" y="5181600"/>
            <a:ext cx="1295400" cy="228600"/>
          </a:xfrm>
          <a:prstGeom prst="borderCallout1">
            <a:avLst>
              <a:gd name="adj1" fmla="val 12684"/>
              <a:gd name="adj2" fmla="val 1180"/>
              <a:gd name="adj3" fmla="val -277437"/>
              <a:gd name="adj4" fmla="val -4057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5105400" y="2209800"/>
            <a:ext cx="1295400" cy="609600"/>
          </a:xfrm>
          <a:prstGeom prst="borderCallout1">
            <a:avLst>
              <a:gd name="adj1" fmla="val 101363"/>
              <a:gd name="adj2" fmla="val 46463"/>
              <a:gd name="adj3" fmla="val 337658"/>
              <a:gd name="adj4" fmla="val 4599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truck bed appearance in the rear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25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BMD-2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364" y="914400"/>
            <a:ext cx="8341636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752600" y="6248400"/>
            <a:ext cx="1524000" cy="457200"/>
          </a:xfrm>
          <a:prstGeom prst="borderCallout1">
            <a:avLst>
              <a:gd name="adj1" fmla="val 1329"/>
              <a:gd name="adj2" fmla="val 52022"/>
              <a:gd name="adj3" fmla="val -150631"/>
              <a:gd name="adj4" fmla="val 11828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5 road wheels that are evenly spaced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553200" y="59436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173761"/>
              <a:gd name="adj4" fmla="val 612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4648200" y="6248400"/>
            <a:ext cx="1295400" cy="381000"/>
          </a:xfrm>
          <a:prstGeom prst="borderCallout1">
            <a:avLst>
              <a:gd name="adj1" fmla="val -6184"/>
              <a:gd name="adj2" fmla="val 50458"/>
              <a:gd name="adj3" fmla="val -290079"/>
              <a:gd name="adj4" fmla="val 5065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track support rollers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143000" y="3352800"/>
            <a:ext cx="1066800" cy="533400"/>
          </a:xfrm>
          <a:prstGeom prst="borderCallout1">
            <a:avLst>
              <a:gd name="adj1" fmla="val 97247"/>
              <a:gd name="adj2" fmla="val 98822"/>
              <a:gd name="adj3" fmla="val 212669"/>
              <a:gd name="adj4" fmla="val 22143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Bullet deflectors in front of driver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828800" y="2209800"/>
            <a:ext cx="1752600" cy="381000"/>
          </a:xfrm>
          <a:prstGeom prst="borderCallout1">
            <a:avLst>
              <a:gd name="adj1" fmla="val 99511"/>
              <a:gd name="adj2" fmla="val 43027"/>
              <a:gd name="adj3" fmla="val 412884"/>
              <a:gd name="adj4" fmla="val 123643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 long skinny gun and tube launch ATGM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048000" y="1447800"/>
            <a:ext cx="1524000" cy="457200"/>
          </a:xfrm>
          <a:prstGeom prst="borderCallout1">
            <a:avLst>
              <a:gd name="adj1" fmla="val 414598"/>
              <a:gd name="adj2" fmla="val 93620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One man small turret for VC/Gunner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838200" y="4800600"/>
            <a:ext cx="1066800" cy="381000"/>
          </a:xfrm>
          <a:prstGeom prst="borderCallout1">
            <a:avLst>
              <a:gd name="adj1" fmla="val 49699"/>
              <a:gd name="adj2" fmla="val 98822"/>
              <a:gd name="adj3" fmla="val -12777"/>
              <a:gd name="adj4" fmla="val 15755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Bow gunner MG port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971800" y="2590800"/>
            <a:ext cx="1066800" cy="762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ine Callout 1 13"/>
          <p:cNvSpPr/>
          <p:nvPr/>
        </p:nvSpPr>
        <p:spPr>
          <a:xfrm>
            <a:off x="5791200" y="1905000"/>
            <a:ext cx="1905000" cy="457200"/>
          </a:xfrm>
          <a:prstGeom prst="borderCallout1">
            <a:avLst>
              <a:gd name="adj1" fmla="val 99511"/>
              <a:gd name="adj2" fmla="val 43027"/>
              <a:gd name="adj3" fmla="val 401886"/>
              <a:gd name="adj4" fmla="val -4528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1200m</a:t>
            </a:r>
          </a:p>
          <a:p>
            <a:pPr algn="ctr"/>
            <a:r>
              <a:rPr lang="en-US" sz="1200" dirty="0" smtClean="0"/>
              <a:t>AT-5 Spandrel MER: 4000m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5715000" y="3505200"/>
            <a:ext cx="1295400" cy="304800"/>
          </a:xfrm>
          <a:prstGeom prst="borderCallout1">
            <a:avLst>
              <a:gd name="adj1" fmla="val 101363"/>
              <a:gd name="adj2" fmla="val 46463"/>
              <a:gd name="adj3" fmla="val 254774"/>
              <a:gd name="adj4" fmla="val 6575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Sloped rear end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26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BMD-2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r.a.barrameda.mil\Pictures\1280px-BMD-2_-_137AirborneRegiment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73955"/>
            <a:ext cx="7772400" cy="4942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990600" y="1371600"/>
            <a:ext cx="1752600" cy="381000"/>
          </a:xfrm>
          <a:prstGeom prst="borderCallout1">
            <a:avLst>
              <a:gd name="adj1" fmla="val 99511"/>
              <a:gd name="adj2" fmla="val 43027"/>
              <a:gd name="adj3" fmla="val 342695"/>
              <a:gd name="adj4" fmla="val 6014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 long skinny gun and tube launch ATGM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629400" y="3048000"/>
            <a:ext cx="1295400" cy="304800"/>
          </a:xfrm>
          <a:prstGeom prst="borderCallout1">
            <a:avLst>
              <a:gd name="adj1" fmla="val 101363"/>
              <a:gd name="adj2" fmla="val 46463"/>
              <a:gd name="adj3" fmla="val 334828"/>
              <a:gd name="adj4" fmla="val 7662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Sloped rear end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772400" y="5410200"/>
            <a:ext cx="1295400" cy="228600"/>
          </a:xfrm>
          <a:prstGeom prst="borderCallout1">
            <a:avLst>
              <a:gd name="adj1" fmla="val 12684"/>
              <a:gd name="adj2" fmla="val 32479"/>
              <a:gd name="adj3" fmla="val -284984"/>
              <a:gd name="adj4" fmla="val -994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172200" y="60960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232252"/>
              <a:gd name="adj4" fmla="val 8894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Hydro propulsion system</a:t>
            </a:r>
            <a:endParaRPr lang="en-US" sz="1200" dirty="0"/>
          </a:p>
        </p:txBody>
      </p:sp>
      <p:cxnSp>
        <p:nvCxnSpPr>
          <p:cNvPr id="8" name="Straight Connector 7"/>
          <p:cNvCxnSpPr>
            <a:endCxn id="7" idx="3"/>
          </p:cNvCxnSpPr>
          <p:nvPr/>
        </p:nvCxnSpPr>
        <p:spPr>
          <a:xfrm>
            <a:off x="5486400" y="5105400"/>
            <a:ext cx="1409700" cy="990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Callout 1 8"/>
          <p:cNvSpPr/>
          <p:nvPr/>
        </p:nvSpPr>
        <p:spPr>
          <a:xfrm>
            <a:off x="5486400" y="2209800"/>
            <a:ext cx="1295400" cy="609600"/>
          </a:xfrm>
          <a:prstGeom prst="borderCallout1">
            <a:avLst>
              <a:gd name="adj1" fmla="val 101363"/>
              <a:gd name="adj2" fmla="val 46463"/>
              <a:gd name="adj3" fmla="val 337658"/>
              <a:gd name="adj4" fmla="val 4599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truck bed appearance in the rear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895600" y="1219200"/>
            <a:ext cx="1524000" cy="457200"/>
          </a:xfrm>
          <a:prstGeom prst="borderCallout1">
            <a:avLst>
              <a:gd name="adj1" fmla="val 390070"/>
              <a:gd name="adj2" fmla="val 72111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One man small turret for VC/Gunner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990600" y="5638800"/>
            <a:ext cx="1524000" cy="457200"/>
          </a:xfrm>
          <a:prstGeom prst="borderCallout1">
            <a:avLst>
              <a:gd name="adj1" fmla="val 1329"/>
              <a:gd name="adj2" fmla="val 52022"/>
              <a:gd name="adj3" fmla="val -115254"/>
              <a:gd name="adj4" fmla="val 10582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5 road wheels that are evenly spaced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4419600" y="60960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173761"/>
              <a:gd name="adj4" fmla="val 612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743200" y="5867400"/>
            <a:ext cx="1295400" cy="381000"/>
          </a:xfrm>
          <a:prstGeom prst="borderCallout1">
            <a:avLst>
              <a:gd name="adj1" fmla="val -6184"/>
              <a:gd name="adj2" fmla="val 50458"/>
              <a:gd name="adj3" fmla="val -290079"/>
              <a:gd name="adj4" fmla="val 5065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track support rollers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228600" y="2849880"/>
            <a:ext cx="1219200" cy="381000"/>
          </a:xfrm>
          <a:prstGeom prst="borderCallout1">
            <a:avLst>
              <a:gd name="adj1" fmla="val 3510"/>
              <a:gd name="adj2" fmla="val 74455"/>
              <a:gd name="adj3" fmla="val -50727"/>
              <a:gd name="adj4" fmla="val 8991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Muzzle break on the end</a:t>
            </a:r>
            <a:endParaRPr lang="en-US" sz="1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27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BMD-3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90" y="990600"/>
            <a:ext cx="8103810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5943600" y="1828800"/>
            <a:ext cx="1752600" cy="228600"/>
          </a:xfrm>
          <a:prstGeom prst="borderCallout1">
            <a:avLst>
              <a:gd name="adj1" fmla="val 99511"/>
              <a:gd name="adj2" fmla="val 43027"/>
              <a:gd name="adj3" fmla="val 512506"/>
              <a:gd name="adj4" fmla="val 2963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 long skinny gun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28600" y="2971800"/>
            <a:ext cx="1295400" cy="304800"/>
          </a:xfrm>
          <a:prstGeom prst="borderCallout1">
            <a:avLst>
              <a:gd name="adj1" fmla="val 101363"/>
              <a:gd name="adj2" fmla="val 46463"/>
              <a:gd name="adj3" fmla="val 286715"/>
              <a:gd name="adj4" fmla="val 7596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Squared rear end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52400" y="5181600"/>
            <a:ext cx="1295400" cy="228600"/>
          </a:xfrm>
          <a:prstGeom prst="borderCallout1">
            <a:avLst>
              <a:gd name="adj1" fmla="val -17504"/>
              <a:gd name="adj2" fmla="val 49127"/>
              <a:gd name="adj3" fmla="val -326494"/>
              <a:gd name="adj4" fmla="val 8795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295400" y="1981200"/>
            <a:ext cx="1295400" cy="609600"/>
          </a:xfrm>
          <a:prstGeom prst="borderCallout1">
            <a:avLst>
              <a:gd name="adj1" fmla="val 101363"/>
              <a:gd name="adj2" fmla="val 46463"/>
              <a:gd name="adj3" fmla="val 309356"/>
              <a:gd name="adj4" fmla="val 5798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truck bed appearance in the rear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819400" y="1371600"/>
            <a:ext cx="1524000" cy="457200"/>
          </a:xfrm>
          <a:prstGeom prst="borderCallout1">
            <a:avLst>
              <a:gd name="adj1" fmla="val 390070"/>
              <a:gd name="adj2" fmla="val 72111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One man turret with a lower profile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343400" y="6019800"/>
            <a:ext cx="1600200" cy="457200"/>
          </a:xfrm>
          <a:prstGeom prst="borderCallout1">
            <a:avLst>
              <a:gd name="adj1" fmla="val 1329"/>
              <a:gd name="adj2" fmla="val 52022"/>
              <a:gd name="adj3" fmla="val -143556"/>
              <a:gd name="adj4" fmla="val 1372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5 road wheels that look like trash can lids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838200" y="60960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249233"/>
              <a:gd name="adj4" fmla="val 10324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667000" y="6019800"/>
            <a:ext cx="1295400" cy="381000"/>
          </a:xfrm>
          <a:prstGeom prst="borderCallout1">
            <a:avLst>
              <a:gd name="adj1" fmla="val -6184"/>
              <a:gd name="adj2" fmla="val 50458"/>
              <a:gd name="adj3" fmla="val -389702"/>
              <a:gd name="adj4" fmla="val 10459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track support rollers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7620000" y="3048000"/>
            <a:ext cx="1447800" cy="533400"/>
          </a:xfrm>
          <a:prstGeom prst="borderCallout1">
            <a:avLst>
              <a:gd name="adj1" fmla="val 102150"/>
              <a:gd name="adj2" fmla="val 1819"/>
              <a:gd name="adj3" fmla="val 129430"/>
              <a:gd name="adj4" fmla="val -3815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duck bill front slope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3962400" y="1905000"/>
            <a:ext cx="1905000" cy="457200"/>
          </a:xfrm>
          <a:prstGeom prst="borderCallout1">
            <a:avLst>
              <a:gd name="adj1" fmla="val 99511"/>
              <a:gd name="adj2" fmla="val 43027"/>
              <a:gd name="adj3" fmla="val 270458"/>
              <a:gd name="adj4" fmla="val 9643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1200m</a:t>
            </a:r>
          </a:p>
          <a:p>
            <a:pPr algn="ctr"/>
            <a:r>
              <a:rPr lang="en-US" sz="1200" dirty="0" smtClean="0"/>
              <a:t>AT-5 Spandrel MER: 4000m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28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BMD-3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7982136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3657600" y="1066800"/>
            <a:ext cx="1752600" cy="228600"/>
          </a:xfrm>
          <a:prstGeom prst="borderCallout1">
            <a:avLst>
              <a:gd name="adj1" fmla="val 99511"/>
              <a:gd name="adj2" fmla="val 43027"/>
              <a:gd name="adj3" fmla="val 512506"/>
              <a:gd name="adj4" fmla="val 2963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 long skinny gun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7086600" y="2590800"/>
            <a:ext cx="1295400" cy="304800"/>
          </a:xfrm>
          <a:prstGeom prst="borderCallout1">
            <a:avLst>
              <a:gd name="adj1" fmla="val 101363"/>
              <a:gd name="adj2" fmla="val 46463"/>
              <a:gd name="adj3" fmla="val 298036"/>
              <a:gd name="adj4" fmla="val 3134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Squared rear end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514600" y="1371600"/>
            <a:ext cx="1524000" cy="457200"/>
          </a:xfrm>
          <a:prstGeom prst="borderCallout1">
            <a:avLst>
              <a:gd name="adj1" fmla="val 327806"/>
              <a:gd name="adj2" fmla="val 104942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One man turret with a lower profile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867400" y="5867400"/>
            <a:ext cx="1600200" cy="457200"/>
          </a:xfrm>
          <a:prstGeom prst="borderCallout1">
            <a:avLst>
              <a:gd name="adj1" fmla="val 1329"/>
              <a:gd name="adj2" fmla="val 52022"/>
              <a:gd name="adj3" fmla="val -143556"/>
              <a:gd name="adj4" fmla="val 1372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5 road wheels that look like trash can lids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620000" y="48768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64327"/>
              <a:gd name="adj4" fmla="val -1711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620000" y="5943600"/>
            <a:ext cx="1295400" cy="381000"/>
          </a:xfrm>
          <a:prstGeom prst="borderCallout1">
            <a:avLst>
              <a:gd name="adj1" fmla="val -6184"/>
              <a:gd name="adj2" fmla="val 50458"/>
              <a:gd name="adj3" fmla="val -387438"/>
              <a:gd name="adj4" fmla="val -10583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track support rollers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6200" y="4572000"/>
            <a:ext cx="1447800" cy="533400"/>
          </a:xfrm>
          <a:prstGeom prst="borderCallout1">
            <a:avLst>
              <a:gd name="adj1" fmla="val 3498"/>
              <a:gd name="adj2" fmla="val 97748"/>
              <a:gd name="adj3" fmla="val -90516"/>
              <a:gd name="adj4" fmla="val 16025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duck bill front slope and it’s straight edge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4495800" y="5638800"/>
            <a:ext cx="1066800" cy="381000"/>
          </a:xfrm>
          <a:prstGeom prst="borderCallout1">
            <a:avLst>
              <a:gd name="adj1" fmla="val -11432"/>
              <a:gd name="adj2" fmla="val 34940"/>
              <a:gd name="adj3" fmla="val -431644"/>
              <a:gd name="adj4" fmla="val -2519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Trim vane folds on top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5029200" y="1752600"/>
            <a:ext cx="1752600" cy="228600"/>
          </a:xfrm>
          <a:prstGeom prst="borderCallout1">
            <a:avLst>
              <a:gd name="adj1" fmla="val 99511"/>
              <a:gd name="adj2" fmla="val 43027"/>
              <a:gd name="adj3" fmla="val 354016"/>
              <a:gd name="adj4" fmla="val -974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Tube launch ATGM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1676400" y="2971800"/>
            <a:ext cx="1447800" cy="228600"/>
          </a:xfrm>
          <a:prstGeom prst="borderCallout1">
            <a:avLst>
              <a:gd name="adj1" fmla="val 95703"/>
              <a:gd name="adj2" fmla="val 97705"/>
              <a:gd name="adj3" fmla="val 201808"/>
              <a:gd name="adj4" fmla="val 13943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center of hull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29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Russia</a:t>
            </a:r>
            <a:endParaRPr lang="en-US" dirty="0"/>
          </a:p>
        </p:txBody>
      </p:sp>
      <p:pic>
        <p:nvPicPr>
          <p:cNvPr id="4" name="Picture 1025" descr="rs-lgfla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4550" y="2057400"/>
            <a:ext cx="4914900" cy="325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2442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06" y="13882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Kurganets-25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30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89820"/>
            <a:ext cx="7144413" cy="4058530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2057400" y="1447800"/>
            <a:ext cx="1219200" cy="443620"/>
          </a:xfrm>
          <a:prstGeom prst="borderCallout1">
            <a:avLst>
              <a:gd name="adj1" fmla="val 317655"/>
              <a:gd name="adj2" fmla="val 75718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Unmanned low-profile turret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181600" y="1713757"/>
            <a:ext cx="1524000" cy="228600"/>
          </a:xfrm>
          <a:prstGeom prst="borderCallout1">
            <a:avLst>
              <a:gd name="adj1" fmla="val 99335"/>
              <a:gd name="adj2" fmla="val 35872"/>
              <a:gd name="adj3" fmla="val 380910"/>
              <a:gd name="adj4" fmla="val 716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5500m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819400" y="5950088"/>
            <a:ext cx="1143000" cy="240282"/>
          </a:xfrm>
          <a:prstGeom prst="borderCallout1">
            <a:avLst>
              <a:gd name="adj1" fmla="val 2365"/>
              <a:gd name="adj2" fmla="val 99509"/>
              <a:gd name="adj3" fmla="val -120101"/>
              <a:gd name="adj4" fmla="val 10837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road wheels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324600" y="2819400"/>
            <a:ext cx="762000" cy="228600"/>
          </a:xfrm>
          <a:prstGeom prst="borderCallout1">
            <a:avLst>
              <a:gd name="adj1" fmla="val 103375"/>
              <a:gd name="adj2" fmla="val 32842"/>
              <a:gd name="adj3" fmla="val 461719"/>
              <a:gd name="adj4" fmla="val 1807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Side IR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48006" y="1631042"/>
            <a:ext cx="1524000" cy="431938"/>
          </a:xfrm>
          <a:prstGeom prst="borderCallout1">
            <a:avLst>
              <a:gd name="adj1" fmla="val 95294"/>
              <a:gd name="adj2" fmla="val 81933"/>
              <a:gd name="adj3" fmla="val 305595"/>
              <a:gd name="adj4" fmla="val 153832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Kornet</a:t>
            </a:r>
            <a:r>
              <a:rPr lang="en-US" sz="1200" dirty="0" smtClean="0"/>
              <a:t> ATGM MER: 8000m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5347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Kurganets-25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31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502812" cy="5205076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4419600" y="1524000"/>
            <a:ext cx="1524000" cy="228600"/>
          </a:xfrm>
          <a:prstGeom prst="borderCallout1">
            <a:avLst>
              <a:gd name="adj1" fmla="val 99335"/>
              <a:gd name="adj2" fmla="val 35872"/>
              <a:gd name="adj3" fmla="val 380910"/>
              <a:gd name="adj4" fmla="val 716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5500m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60364" y="1603664"/>
            <a:ext cx="1524000" cy="431938"/>
          </a:xfrm>
          <a:prstGeom prst="borderCallout1">
            <a:avLst>
              <a:gd name="adj1" fmla="val 95294"/>
              <a:gd name="adj2" fmla="val 81933"/>
              <a:gd name="adj3" fmla="val 305595"/>
              <a:gd name="adj4" fmla="val 153832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Kornet</a:t>
            </a:r>
            <a:r>
              <a:rPr lang="en-US" sz="1200" dirty="0" smtClean="0"/>
              <a:t> ATGM MER: 8000m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343400" y="5943600"/>
            <a:ext cx="990600" cy="259002"/>
          </a:xfrm>
          <a:prstGeom prst="borderCallout1">
            <a:avLst>
              <a:gd name="adj1" fmla="val -5209"/>
              <a:gd name="adj2" fmla="val 99509"/>
              <a:gd name="adj3" fmla="val -731672"/>
              <a:gd name="adj4" fmla="val 8352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FLIR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276600" y="1906101"/>
            <a:ext cx="990600" cy="259002"/>
          </a:xfrm>
          <a:prstGeom prst="borderCallout1">
            <a:avLst>
              <a:gd name="adj1" fmla="val 98209"/>
              <a:gd name="adj2" fmla="val 3472"/>
              <a:gd name="adj3" fmla="val 341736"/>
              <a:gd name="adj4" fmla="val 3038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Commander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066799" y="4038600"/>
            <a:ext cx="725921" cy="288705"/>
          </a:xfrm>
          <a:prstGeom prst="borderCallout1">
            <a:avLst>
              <a:gd name="adj1" fmla="val -5209"/>
              <a:gd name="adj2" fmla="val 99509"/>
              <a:gd name="adj3" fmla="val -39841"/>
              <a:gd name="adj4" fmla="val 21858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Side IR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324600" y="3124200"/>
            <a:ext cx="1295400" cy="228600"/>
          </a:xfrm>
          <a:prstGeom prst="borderCallout1">
            <a:avLst>
              <a:gd name="adj1" fmla="val 1923"/>
              <a:gd name="adj2" fmla="val 1607"/>
              <a:gd name="adj3" fmla="val 166519"/>
              <a:gd name="adj4" fmla="val -14518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Centered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762702" y="5943600"/>
            <a:ext cx="1143000" cy="240282"/>
          </a:xfrm>
          <a:prstGeom prst="borderCallout1">
            <a:avLst>
              <a:gd name="adj1" fmla="val 2365"/>
              <a:gd name="adj2" fmla="val 99509"/>
              <a:gd name="adj3" fmla="val -120101"/>
              <a:gd name="adj4" fmla="val 10837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road wheels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5410200" y="2236046"/>
            <a:ext cx="1395052" cy="272486"/>
          </a:xfrm>
          <a:prstGeom prst="borderCallout1">
            <a:avLst>
              <a:gd name="adj1" fmla="val 98464"/>
              <a:gd name="adj2" fmla="val 2539"/>
              <a:gd name="adj3" fmla="val 160509"/>
              <a:gd name="adj4" fmla="val -3465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Commanders sight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856673" y="2759295"/>
            <a:ext cx="1219200" cy="443620"/>
          </a:xfrm>
          <a:prstGeom prst="borderCallout1">
            <a:avLst>
              <a:gd name="adj1" fmla="val 107369"/>
              <a:gd name="adj2" fmla="val 146930"/>
              <a:gd name="adj3" fmla="val 100227"/>
              <a:gd name="adj4" fmla="val 9932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Unmanned low-profile turret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57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Kurganets-25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32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23" b="37052"/>
          <a:stretch/>
        </p:blipFill>
        <p:spPr>
          <a:xfrm>
            <a:off x="473476" y="1752600"/>
            <a:ext cx="8136744" cy="3885841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1981200" y="5757113"/>
            <a:ext cx="1143000" cy="240282"/>
          </a:xfrm>
          <a:prstGeom prst="borderCallout1">
            <a:avLst>
              <a:gd name="adj1" fmla="val 2365"/>
              <a:gd name="adj2" fmla="val 99509"/>
              <a:gd name="adj3" fmla="val -120101"/>
              <a:gd name="adj4" fmla="val 10837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road wheels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4724400" y="1470819"/>
            <a:ext cx="1524000" cy="228600"/>
          </a:xfrm>
          <a:prstGeom prst="borderCallout1">
            <a:avLst>
              <a:gd name="adj1" fmla="val 99335"/>
              <a:gd name="adj2" fmla="val 35872"/>
              <a:gd name="adj3" fmla="val 380910"/>
              <a:gd name="adj4" fmla="val 716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5500m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600200" y="1773310"/>
            <a:ext cx="1219200" cy="443620"/>
          </a:xfrm>
          <a:prstGeom prst="borderCallout1">
            <a:avLst>
              <a:gd name="adj1" fmla="val 259358"/>
              <a:gd name="adj2" fmla="val 73445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Unmanned low-profile turret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781800" y="5365225"/>
            <a:ext cx="990600" cy="259002"/>
          </a:xfrm>
          <a:prstGeom prst="borderCallout1">
            <a:avLst>
              <a:gd name="adj1" fmla="val -5209"/>
              <a:gd name="adj2" fmla="val -258"/>
              <a:gd name="adj3" fmla="val -642519"/>
              <a:gd name="adj4" fmla="val -5819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FLIR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219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9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T-15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27497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33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05792"/>
            <a:ext cx="6818809" cy="5404268"/>
          </a:xfrm>
          <a:prstGeom prst="rect">
            <a:avLst/>
          </a:prstGeom>
        </p:spPr>
      </p:pic>
      <p:sp>
        <p:nvSpPr>
          <p:cNvPr id="6" name="Line Callout 1 5"/>
          <p:cNvSpPr/>
          <p:nvPr/>
        </p:nvSpPr>
        <p:spPr>
          <a:xfrm>
            <a:off x="4572000" y="1049700"/>
            <a:ext cx="1524000" cy="228600"/>
          </a:xfrm>
          <a:prstGeom prst="borderCallout1">
            <a:avLst>
              <a:gd name="adj1" fmla="val 95295"/>
              <a:gd name="adj2" fmla="val 1327"/>
              <a:gd name="adj3" fmla="val 283940"/>
              <a:gd name="adj4" fmla="val -1404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5500m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360364" y="1603664"/>
            <a:ext cx="1524000" cy="431938"/>
          </a:xfrm>
          <a:prstGeom prst="borderCallout1">
            <a:avLst>
              <a:gd name="adj1" fmla="val 97432"/>
              <a:gd name="adj2" fmla="val 99509"/>
              <a:gd name="adj3" fmla="val 106728"/>
              <a:gd name="adj4" fmla="val 12413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Kornet</a:t>
            </a:r>
            <a:r>
              <a:rPr lang="en-US" sz="1200" dirty="0" smtClean="0"/>
              <a:t> ATGM MER: 8000m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553200" y="2262384"/>
            <a:ext cx="1219200" cy="443620"/>
          </a:xfrm>
          <a:prstGeom prst="borderCallout1">
            <a:avLst>
              <a:gd name="adj1" fmla="val 69892"/>
              <a:gd name="adj2" fmla="val -75797"/>
              <a:gd name="adj3" fmla="val 100227"/>
              <a:gd name="adj4" fmla="val 159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Unmanned low-profile turret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1655" y="3320851"/>
            <a:ext cx="1219200" cy="443620"/>
          </a:xfrm>
          <a:prstGeom prst="borderCallout1">
            <a:avLst>
              <a:gd name="adj1" fmla="val 184404"/>
              <a:gd name="adj2" fmla="val 131779"/>
              <a:gd name="adj3" fmla="val 100227"/>
              <a:gd name="adj4" fmla="val 9932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Arrowhead shaped armor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6095999" y="1381854"/>
            <a:ext cx="1089891" cy="370746"/>
          </a:xfrm>
          <a:prstGeom prst="borderCallout1">
            <a:avLst>
              <a:gd name="adj1" fmla="val 114843"/>
              <a:gd name="adj2" fmla="val -47138"/>
              <a:gd name="adj3" fmla="val 97736"/>
              <a:gd name="adj4" fmla="val 102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Commander’s sight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2292517" y="766449"/>
            <a:ext cx="1195637" cy="339343"/>
          </a:xfrm>
          <a:prstGeom prst="borderCallout1">
            <a:avLst>
              <a:gd name="adj1" fmla="val 99511"/>
              <a:gd name="adj2" fmla="val 43027"/>
              <a:gd name="adj3" fmla="val 177916"/>
              <a:gd name="adj4" fmla="val 8078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Meteorological data collector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5029200" y="5791201"/>
            <a:ext cx="703735" cy="228600"/>
          </a:xfrm>
          <a:prstGeom prst="borderCallout1">
            <a:avLst>
              <a:gd name="adj1" fmla="val -3918"/>
              <a:gd name="adj2" fmla="val 48435"/>
              <a:gd name="adj3" fmla="val -1090859"/>
              <a:gd name="adj4" fmla="val 1614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2557436" y="5884720"/>
            <a:ext cx="1055018" cy="211762"/>
          </a:xfrm>
          <a:prstGeom prst="borderCallout1">
            <a:avLst>
              <a:gd name="adj1" fmla="val 1525"/>
              <a:gd name="adj2" fmla="val 49207"/>
              <a:gd name="adj3" fmla="val -1257133"/>
              <a:gd name="adj4" fmla="val 8603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Commander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285717" y="3151179"/>
            <a:ext cx="1195637" cy="339343"/>
          </a:xfrm>
          <a:prstGeom prst="borderCallout1">
            <a:avLst>
              <a:gd name="adj1" fmla="val 94067"/>
              <a:gd name="adj2" fmla="val 539"/>
              <a:gd name="adj3" fmla="val 153419"/>
              <a:gd name="adj4" fmla="val -7526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APS launchers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524545" y="2443408"/>
            <a:ext cx="1195637" cy="339343"/>
          </a:xfrm>
          <a:prstGeom prst="borderCallout1">
            <a:avLst>
              <a:gd name="adj1" fmla="val 96789"/>
              <a:gd name="adj2" fmla="val 100965"/>
              <a:gd name="adj3" fmla="val -31666"/>
              <a:gd name="adj4" fmla="val 23837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sight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776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T-15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34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7" y="1752600"/>
            <a:ext cx="8421965" cy="3917950"/>
          </a:xfrm>
          <a:prstGeom prst="rect">
            <a:avLst/>
          </a:prstGeom>
        </p:spPr>
      </p:pic>
      <p:sp>
        <p:nvSpPr>
          <p:cNvPr id="6" name="Line Callout 1 5"/>
          <p:cNvSpPr/>
          <p:nvPr/>
        </p:nvSpPr>
        <p:spPr>
          <a:xfrm>
            <a:off x="4648200" y="5670550"/>
            <a:ext cx="1219200" cy="443620"/>
          </a:xfrm>
          <a:prstGeom prst="borderCallout1">
            <a:avLst>
              <a:gd name="adj1" fmla="val -294466"/>
              <a:gd name="adj2" fmla="val 104506"/>
              <a:gd name="adj3" fmla="val -1793"/>
              <a:gd name="adj4" fmla="val 10008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Arrowhead shaped armor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6200" y="1332207"/>
            <a:ext cx="1524000" cy="431938"/>
          </a:xfrm>
          <a:prstGeom prst="borderCallout1">
            <a:avLst>
              <a:gd name="adj1" fmla="val 101709"/>
              <a:gd name="adj2" fmla="val 64357"/>
              <a:gd name="adj3" fmla="val 269243"/>
              <a:gd name="adj4" fmla="val 8837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Kornet</a:t>
            </a:r>
            <a:r>
              <a:rPr lang="en-US" sz="1200" dirty="0" smtClean="0"/>
              <a:t> ATGM MER: 8000m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4114800" y="1470819"/>
            <a:ext cx="1524000" cy="228600"/>
          </a:xfrm>
          <a:prstGeom prst="borderCallout1">
            <a:avLst>
              <a:gd name="adj1" fmla="val 95295"/>
              <a:gd name="adj2" fmla="val 1327"/>
              <a:gd name="adj3" fmla="val 283940"/>
              <a:gd name="adj4" fmla="val -1404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5500m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2895600" y="5671330"/>
            <a:ext cx="1066800" cy="201980"/>
          </a:xfrm>
          <a:prstGeom prst="borderCallout1">
            <a:avLst>
              <a:gd name="adj1" fmla="val -2207"/>
              <a:gd name="adj2" fmla="val 44531"/>
              <a:gd name="adj3" fmla="val -153801"/>
              <a:gd name="adj4" fmla="val 5305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road wheels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219200" y="5257800"/>
            <a:ext cx="1195637" cy="339343"/>
          </a:xfrm>
          <a:prstGeom prst="borderCallout1">
            <a:avLst>
              <a:gd name="adj1" fmla="val -1197"/>
              <a:gd name="adj2" fmla="val 98647"/>
              <a:gd name="adj3" fmla="val -499821"/>
              <a:gd name="adj4" fmla="val 13794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APS launchers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029200" y="1898002"/>
            <a:ext cx="1219200" cy="443620"/>
          </a:xfrm>
          <a:prstGeom prst="borderCallout1">
            <a:avLst>
              <a:gd name="adj1" fmla="val 128189"/>
              <a:gd name="adj2" fmla="val -113676"/>
              <a:gd name="adj3" fmla="val 100227"/>
              <a:gd name="adj4" fmla="val 159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Unmanned low-profile turret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841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BTR-70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r.a.barrameda.mil\Pictures\CHALLENGING PICS\BTR70_A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615" y="838200"/>
            <a:ext cx="8461585" cy="5395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7010400" y="2514600"/>
            <a:ext cx="1295400" cy="609600"/>
          </a:xfrm>
          <a:prstGeom prst="borderCallout1">
            <a:avLst>
              <a:gd name="adj1" fmla="val 96646"/>
              <a:gd name="adj2" fmla="val 42467"/>
              <a:gd name="adj3" fmla="val 231527"/>
              <a:gd name="adj4" fmla="val 7063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sloped rear-end and exhaust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981200" y="1828800"/>
            <a:ext cx="1524000" cy="457200"/>
          </a:xfrm>
          <a:prstGeom prst="borderCallout1">
            <a:avLst>
              <a:gd name="adj1" fmla="val 327806"/>
              <a:gd name="adj2" fmla="val 104942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One man turret with no over head hatch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057400" y="61722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39028"/>
              <a:gd name="adj4" fmla="val 6529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step up in between #1 &amp; 2 wheels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6200" y="2286000"/>
            <a:ext cx="1447800" cy="762000"/>
          </a:xfrm>
          <a:prstGeom prst="borderCallout1">
            <a:avLst>
              <a:gd name="adj1" fmla="val 235699"/>
              <a:gd name="adj2" fmla="val 75106"/>
              <a:gd name="adj3" fmla="val 97085"/>
              <a:gd name="adj4" fmla="val 5062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duck bill front slope and it’s straight edge. Trim vane folds on top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419600" y="6324600"/>
            <a:ext cx="1066800" cy="381000"/>
          </a:xfrm>
          <a:prstGeom prst="borderCallout1">
            <a:avLst>
              <a:gd name="adj1" fmla="val -2376"/>
              <a:gd name="adj2" fmla="val 43026"/>
              <a:gd name="adj3" fmla="val -393154"/>
              <a:gd name="adj4" fmla="val 3464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exit door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1600200" y="2514600"/>
            <a:ext cx="1371600" cy="381000"/>
          </a:xfrm>
          <a:prstGeom prst="borderCallout1">
            <a:avLst>
              <a:gd name="adj1" fmla="val 103250"/>
              <a:gd name="adj2" fmla="val 54210"/>
              <a:gd name="adj3" fmla="val 265571"/>
              <a:gd name="adj4" fmla="val 10407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14.5mm </a:t>
            </a:r>
          </a:p>
          <a:p>
            <a:pPr algn="ctr"/>
            <a:r>
              <a:rPr lang="en-US" sz="1200" dirty="0" smtClean="0"/>
              <a:t>MER: 2000m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5715000" y="62484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66198"/>
              <a:gd name="adj4" fmla="val 3083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step up in between #3 &amp; 4 wheels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35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BTR-70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r.a.barrameda.mil\Pictures\CHALLENGING PICS\btr_70_l2.jpg"/>
          <p:cNvPicPr>
            <a:picLocks noChangeAspect="1" noChangeArrowheads="1"/>
          </p:cNvPicPr>
          <p:nvPr/>
        </p:nvPicPr>
        <p:blipFill>
          <a:blip r:embed="rId3" cstate="print"/>
          <a:srcRect l="3216" r="1657" b="6643"/>
          <a:stretch>
            <a:fillRect/>
          </a:stretch>
        </p:blipFill>
        <p:spPr bwMode="auto">
          <a:xfrm>
            <a:off x="228600" y="1219200"/>
            <a:ext cx="8610600" cy="4711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52400" y="1981200"/>
            <a:ext cx="1295400" cy="609600"/>
          </a:xfrm>
          <a:prstGeom prst="borderCallout1">
            <a:avLst>
              <a:gd name="adj1" fmla="val 96646"/>
              <a:gd name="adj2" fmla="val 42467"/>
              <a:gd name="adj3" fmla="val 197565"/>
              <a:gd name="adj4" fmla="val 3201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sloped rear-end and exhaust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819400" y="1066800"/>
            <a:ext cx="1524000" cy="457200"/>
          </a:xfrm>
          <a:prstGeom prst="borderCallout1">
            <a:avLst>
              <a:gd name="adj1" fmla="val 327806"/>
              <a:gd name="adj2" fmla="val 104942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One man turret with no over head hatch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048000" y="55626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39028"/>
              <a:gd name="adj4" fmla="val 6529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step up in between #1 &amp; 2 wheels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620000" y="1752600"/>
            <a:ext cx="1447800" cy="762000"/>
          </a:xfrm>
          <a:prstGeom prst="borderCallout1">
            <a:avLst>
              <a:gd name="adj1" fmla="val 207397"/>
              <a:gd name="adj2" fmla="val 26248"/>
              <a:gd name="adj3" fmla="val 97085"/>
              <a:gd name="adj4" fmla="val 5062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duck bill front slope and it’s straight edge. Trim vane folds on top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752600" y="5638800"/>
            <a:ext cx="1066800" cy="381000"/>
          </a:xfrm>
          <a:prstGeom prst="borderCallout1">
            <a:avLst>
              <a:gd name="adj1" fmla="val -2376"/>
              <a:gd name="adj2" fmla="val 43026"/>
              <a:gd name="adj3" fmla="val -384098"/>
              <a:gd name="adj4" fmla="val 11389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exit door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638800" y="990600"/>
            <a:ext cx="1371600" cy="228600"/>
          </a:xfrm>
          <a:prstGeom prst="borderCallout1">
            <a:avLst>
              <a:gd name="adj1" fmla="val 103250"/>
              <a:gd name="adj2" fmla="val 54210"/>
              <a:gd name="adj3" fmla="val 447092"/>
              <a:gd name="adj4" fmla="val 3546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14.5mm MG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6200" y="5334000"/>
            <a:ext cx="1676399" cy="381000"/>
          </a:xfrm>
          <a:prstGeom prst="borderCallout1">
            <a:avLst>
              <a:gd name="adj1" fmla="val 1329"/>
              <a:gd name="adj2" fmla="val 52022"/>
              <a:gd name="adj3" fmla="val -317094"/>
              <a:gd name="adj4" fmla="val 8747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step up in between #3 &amp; 4 wheels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477000" y="2057400"/>
            <a:ext cx="990600" cy="457200"/>
          </a:xfrm>
          <a:prstGeom prst="borderCallout1">
            <a:avLst>
              <a:gd name="adj1" fmla="val 101465"/>
              <a:gd name="adj2" fmla="val 48146"/>
              <a:gd name="adj3" fmla="val 213503"/>
              <a:gd name="adj4" fmla="val 3574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Twin eyelet windshields</a:t>
            </a:r>
            <a:endParaRPr lang="en-US" sz="1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36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BTR-80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r.a.barrameda.mil\Pictures\btr_80.jpg"/>
          <p:cNvPicPr>
            <a:picLocks noChangeAspect="1" noChangeArrowheads="1"/>
          </p:cNvPicPr>
          <p:nvPr/>
        </p:nvPicPr>
        <p:blipFill>
          <a:blip r:embed="rId3" cstate="print"/>
          <a:srcRect b="6000"/>
          <a:stretch>
            <a:fillRect/>
          </a:stretch>
        </p:blipFill>
        <p:spPr bwMode="auto">
          <a:xfrm>
            <a:off x="457200" y="990600"/>
            <a:ext cx="8229600" cy="5157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6934200" y="1676400"/>
            <a:ext cx="1524000" cy="381000"/>
          </a:xfrm>
          <a:prstGeom prst="borderCallout1">
            <a:avLst>
              <a:gd name="adj1" fmla="val 96646"/>
              <a:gd name="adj2" fmla="val 42467"/>
              <a:gd name="adj3" fmla="val 304829"/>
              <a:gd name="adj4" fmla="val 5365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Exhaust rear-end is horizontally straight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590800" y="914400"/>
            <a:ext cx="1524000" cy="457200"/>
          </a:xfrm>
          <a:prstGeom prst="borderCallout1">
            <a:avLst>
              <a:gd name="adj1" fmla="val 284410"/>
              <a:gd name="adj2" fmla="val 84565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One man turret with no over head hatch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200400" y="52578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39028"/>
              <a:gd name="adj4" fmla="val 6529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step up in between #1 &amp; 2 wheels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52400" y="1524000"/>
            <a:ext cx="1447800" cy="762000"/>
          </a:xfrm>
          <a:prstGeom prst="borderCallout1">
            <a:avLst>
              <a:gd name="adj1" fmla="val 173435"/>
              <a:gd name="adj2" fmla="val 47102"/>
              <a:gd name="adj3" fmla="val 97085"/>
              <a:gd name="adj4" fmla="val 5062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duck bill front slope and it’s straight edge. Trim vane folds on top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486400" y="5562600"/>
            <a:ext cx="1295400" cy="381000"/>
          </a:xfrm>
          <a:prstGeom prst="borderCallout1">
            <a:avLst>
              <a:gd name="adj1" fmla="val -2376"/>
              <a:gd name="adj2" fmla="val 43026"/>
              <a:gd name="adj3" fmla="val -393154"/>
              <a:gd name="adj4" fmla="val 3464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Improved troop exit doors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858000" y="54102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66198"/>
              <a:gd name="adj4" fmla="val 3083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step up in between #3 &amp; 4 wheels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066800" y="1028700"/>
            <a:ext cx="1371600" cy="381000"/>
          </a:xfrm>
          <a:prstGeom prst="borderCallout1">
            <a:avLst>
              <a:gd name="adj1" fmla="val 103250"/>
              <a:gd name="adj2" fmla="val 54210"/>
              <a:gd name="adj3" fmla="val 265571"/>
              <a:gd name="adj4" fmla="val 10407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14.5mm </a:t>
            </a:r>
          </a:p>
          <a:p>
            <a:pPr algn="ctr"/>
            <a:r>
              <a:rPr lang="en-US" sz="1200" dirty="0" smtClean="0"/>
              <a:t>MER: 2000m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37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BTR-80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r.a.barrameda.mil\Pictures\BTR-80_Torgau-200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5965" r="15789" b="16842"/>
          <a:stretch>
            <a:fillRect/>
          </a:stretch>
        </p:blipFill>
        <p:spPr bwMode="auto">
          <a:xfrm>
            <a:off x="588818" y="938212"/>
            <a:ext cx="7945582" cy="5462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3505200" y="1219200"/>
            <a:ext cx="1524000" cy="457200"/>
          </a:xfrm>
          <a:prstGeom prst="borderCallout1">
            <a:avLst>
              <a:gd name="adj1" fmla="val 327806"/>
              <a:gd name="adj2" fmla="val 104942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One man turret with no over head hatch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657600" y="57912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39028"/>
              <a:gd name="adj4" fmla="val 6529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step up in between #1 &amp; 2 wheels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620000" y="2438400"/>
            <a:ext cx="1447800" cy="762000"/>
          </a:xfrm>
          <a:prstGeom prst="borderCallout1">
            <a:avLst>
              <a:gd name="adj1" fmla="val 179095"/>
              <a:gd name="adj2" fmla="val 5990"/>
              <a:gd name="adj3" fmla="val 97085"/>
              <a:gd name="adj4" fmla="val 5062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duck bill front slope and it’s straight edge. Trim vane folds on top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286000" y="5486400"/>
            <a:ext cx="1219200" cy="381000"/>
          </a:xfrm>
          <a:prstGeom prst="borderCallout1">
            <a:avLst>
              <a:gd name="adj1" fmla="val -2376"/>
              <a:gd name="adj2" fmla="val 43026"/>
              <a:gd name="adj3" fmla="val -365812"/>
              <a:gd name="adj4" fmla="val 9246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Improved troop exit doors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410200" y="1143000"/>
            <a:ext cx="1371600" cy="228600"/>
          </a:xfrm>
          <a:prstGeom prst="borderCallout1">
            <a:avLst>
              <a:gd name="adj1" fmla="val 103250"/>
              <a:gd name="adj2" fmla="val 54210"/>
              <a:gd name="adj3" fmla="val 447092"/>
              <a:gd name="adj4" fmla="val 3546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14.5mm MG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57200" y="51816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09594"/>
              <a:gd name="adj4" fmla="val 9236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step up in between #3 &amp; 4 wheels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6553200" y="2590800"/>
            <a:ext cx="990600" cy="457200"/>
          </a:xfrm>
          <a:prstGeom prst="borderCallout1">
            <a:avLst>
              <a:gd name="adj1" fmla="val 101465"/>
              <a:gd name="adj2" fmla="val 48146"/>
              <a:gd name="adj3" fmla="val 213503"/>
              <a:gd name="adj4" fmla="val 3574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Twin eyelet windshields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09600" y="1524000"/>
            <a:ext cx="1524000" cy="457200"/>
          </a:xfrm>
          <a:prstGeom prst="borderCallout1">
            <a:avLst>
              <a:gd name="adj1" fmla="val 96646"/>
              <a:gd name="adj2" fmla="val 42467"/>
              <a:gd name="adj3" fmla="val 230112"/>
              <a:gd name="adj4" fmla="val 4629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Exhaust rear-end is horizontally straight</a:t>
            </a:r>
            <a:endParaRPr lang="en-US" sz="1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38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Bumerang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39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11" y="1828800"/>
            <a:ext cx="8557778" cy="4278889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293111" y="2133600"/>
            <a:ext cx="1524000" cy="431938"/>
          </a:xfrm>
          <a:prstGeom prst="borderCallout1">
            <a:avLst>
              <a:gd name="adj1" fmla="val 97432"/>
              <a:gd name="adj2" fmla="val 99509"/>
              <a:gd name="adj3" fmla="val 136665"/>
              <a:gd name="adj4" fmla="val 13746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Kornet</a:t>
            </a:r>
            <a:r>
              <a:rPr lang="en-US" sz="1200" dirty="0" smtClean="0"/>
              <a:t> ATGM MER: 8000m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581400" y="1615209"/>
            <a:ext cx="1524000" cy="228600"/>
          </a:xfrm>
          <a:prstGeom prst="borderCallout1">
            <a:avLst>
              <a:gd name="adj1" fmla="val 99335"/>
              <a:gd name="adj2" fmla="val 49206"/>
              <a:gd name="adj3" fmla="val 235455"/>
              <a:gd name="adj4" fmla="val 9746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5500m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320820" y="2745093"/>
            <a:ext cx="1219200" cy="443620"/>
          </a:xfrm>
          <a:prstGeom prst="borderCallout1">
            <a:avLst>
              <a:gd name="adj1" fmla="val 84466"/>
              <a:gd name="adj2" fmla="val 190113"/>
              <a:gd name="adj3" fmla="val 96063"/>
              <a:gd name="adj4" fmla="val 1008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Unmanned low-profile turret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286000" y="1810327"/>
            <a:ext cx="1181100" cy="213431"/>
          </a:xfrm>
          <a:prstGeom prst="borderCallout1">
            <a:avLst>
              <a:gd name="adj1" fmla="val 411477"/>
              <a:gd name="adj2" fmla="val 127185"/>
              <a:gd name="adj3" fmla="val 100227"/>
              <a:gd name="adj4" fmla="val 6675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sight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715000" y="2136578"/>
            <a:ext cx="1417782" cy="213591"/>
          </a:xfrm>
          <a:prstGeom prst="borderCallout1">
            <a:avLst>
              <a:gd name="adj1" fmla="val 178000"/>
              <a:gd name="adj2" fmla="val -44527"/>
              <a:gd name="adj3" fmla="val 100227"/>
              <a:gd name="adj4" fmla="val 159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Commander’s sight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389161" y="2349569"/>
            <a:ext cx="1221439" cy="395524"/>
          </a:xfrm>
          <a:prstGeom prst="borderCallout1">
            <a:avLst>
              <a:gd name="adj1" fmla="val 139865"/>
              <a:gd name="adj2" fmla="val -26558"/>
              <a:gd name="adj3" fmla="val 100227"/>
              <a:gd name="adj4" fmla="val 159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ballistic Hatch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772400" y="5644614"/>
            <a:ext cx="1219200" cy="443620"/>
          </a:xfrm>
          <a:prstGeom prst="borderCallout1">
            <a:avLst>
              <a:gd name="adj1" fmla="val -256989"/>
              <a:gd name="adj2" fmla="val -43979"/>
              <a:gd name="adj3" fmla="val 48176"/>
              <a:gd name="adj4" fmla="val 84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T-shaped front armor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122095" y="5409224"/>
            <a:ext cx="1417925" cy="457200"/>
          </a:xfrm>
          <a:prstGeom prst="borderCallout1">
            <a:avLst>
              <a:gd name="adj1" fmla="val -208896"/>
              <a:gd name="adj2" fmla="val 88356"/>
              <a:gd name="adj3" fmla="val 3257"/>
              <a:gd name="adj4" fmla="val 4849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Hydro propulsion system</a:t>
            </a:r>
          </a:p>
        </p:txBody>
      </p:sp>
    </p:spTree>
    <p:extLst>
      <p:ext uri="{BB962C8B-B14F-4D97-AF65-F5344CB8AC3E}">
        <p14:creationId xmlns:p14="http://schemas.microsoft.com/office/powerpoint/2010/main" val="29543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T-72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9" name="Picture 7" descr="C:\Users\clinton.aichs\Pictures\july_2013\t-72b_main_battle_tank_georgian_army_georgia_08082008_005.jpg"/>
          <p:cNvPicPr>
            <a:picLocks noChangeAspect="1" noChangeArrowheads="1"/>
          </p:cNvPicPr>
          <p:nvPr/>
        </p:nvPicPr>
        <p:blipFill>
          <a:blip r:embed="rId2" cstate="print"/>
          <a:srcRect b="-105"/>
          <a:stretch>
            <a:fillRect/>
          </a:stretch>
        </p:blipFill>
        <p:spPr bwMode="auto">
          <a:xfrm>
            <a:off x="1066800" y="1054175"/>
            <a:ext cx="6858000" cy="5194225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Line Callout 1 7"/>
          <p:cNvSpPr/>
          <p:nvPr/>
        </p:nvSpPr>
        <p:spPr>
          <a:xfrm>
            <a:off x="6934200" y="2133600"/>
            <a:ext cx="1066800" cy="609600"/>
          </a:xfrm>
          <a:prstGeom prst="borderCallout1">
            <a:avLst>
              <a:gd name="adj1" fmla="val 99511"/>
              <a:gd name="adj2" fmla="val 43027"/>
              <a:gd name="adj3" fmla="val 154771"/>
              <a:gd name="adj4" fmla="val -154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Grenade launchers on the R/S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715000" y="1524000"/>
            <a:ext cx="1066800" cy="609600"/>
          </a:xfrm>
          <a:prstGeom prst="borderCallout1">
            <a:avLst>
              <a:gd name="adj1" fmla="val 99511"/>
              <a:gd name="adj2" fmla="val 43027"/>
              <a:gd name="adj3" fmla="val 154771"/>
              <a:gd name="adj4" fmla="val -154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night optics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200400" y="5791200"/>
            <a:ext cx="2743200" cy="533400"/>
          </a:xfrm>
          <a:prstGeom prst="borderCallout1">
            <a:avLst>
              <a:gd name="adj1" fmla="val 1329"/>
              <a:gd name="adj2" fmla="val 50819"/>
              <a:gd name="adj3" fmla="val 1843"/>
              <a:gd name="adj4" fmla="val 3524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22 round carousel auto-loader underneath crew compartment of turret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4953000" y="3581400"/>
            <a:ext cx="1447800" cy="228600"/>
          </a:xfrm>
          <a:prstGeom prst="borderCallout1">
            <a:avLst>
              <a:gd name="adj1" fmla="val 1329"/>
              <a:gd name="adj2" fmla="val 38810"/>
              <a:gd name="adj3" fmla="val -307047"/>
              <a:gd name="adj4" fmla="val -1089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day optics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914400" y="1828800"/>
            <a:ext cx="1066800" cy="457200"/>
          </a:xfrm>
          <a:prstGeom prst="borderCallout1">
            <a:avLst>
              <a:gd name="adj1" fmla="val 99511"/>
              <a:gd name="adj2" fmla="val 43027"/>
              <a:gd name="adj3" fmla="val 249771"/>
              <a:gd name="adj4" fmla="val 1411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Brick shaped ERA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990600" y="3962400"/>
            <a:ext cx="1676400" cy="228600"/>
          </a:xfrm>
          <a:prstGeom prst="borderCallout1">
            <a:avLst>
              <a:gd name="adj1" fmla="val -18671"/>
              <a:gd name="adj2" fmla="val 200554"/>
              <a:gd name="adj3" fmla="val 60682"/>
              <a:gd name="adj4" fmla="val 10124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Single Driver periscope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304800" y="3505200"/>
            <a:ext cx="1371600" cy="228600"/>
          </a:xfrm>
          <a:prstGeom prst="borderCallout1">
            <a:avLst>
              <a:gd name="adj1" fmla="val -11398"/>
              <a:gd name="adj2" fmla="val 207386"/>
              <a:gd name="adj3" fmla="val 60682"/>
              <a:gd name="adj4" fmla="val 10124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Coax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1447800" y="838200"/>
            <a:ext cx="1828800" cy="533400"/>
          </a:xfrm>
          <a:prstGeom prst="borderCallout1">
            <a:avLst>
              <a:gd name="adj1" fmla="val 99511"/>
              <a:gd name="adj2" fmla="val 43027"/>
              <a:gd name="adj3" fmla="val 169771"/>
              <a:gd name="adj4" fmla="val 57333"/>
            </a:avLst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MER: 3000m</a:t>
            </a:r>
          </a:p>
          <a:p>
            <a:pPr algn="ctr"/>
            <a:r>
              <a:rPr lang="en-US" sz="1200" dirty="0" smtClean="0"/>
              <a:t>AT-11 Sniper MER: 4000m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7467600" y="3048000"/>
            <a:ext cx="1066800" cy="609600"/>
          </a:xfrm>
          <a:prstGeom prst="borderCallout1">
            <a:avLst>
              <a:gd name="adj1" fmla="val 99511"/>
              <a:gd name="adj2" fmla="val 43027"/>
              <a:gd name="adj3" fmla="val 154771"/>
              <a:gd name="adj4" fmla="val -1548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on the L/S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3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583" y="6973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Bumerang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40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92015"/>
            <a:ext cx="7343378" cy="5346897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2057400" y="6070167"/>
            <a:ext cx="1417925" cy="457200"/>
          </a:xfrm>
          <a:prstGeom prst="borderCallout1">
            <a:avLst>
              <a:gd name="adj1" fmla="val -326068"/>
              <a:gd name="adj2" fmla="val 92916"/>
              <a:gd name="adj3" fmla="val 3257"/>
              <a:gd name="adj4" fmla="val 4849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Hydro propulsion system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695036" y="5617440"/>
            <a:ext cx="1362364" cy="304800"/>
          </a:xfrm>
          <a:prstGeom prst="borderCallout1">
            <a:avLst>
              <a:gd name="adj1" fmla="val -395764"/>
              <a:gd name="adj2" fmla="val 112152"/>
              <a:gd name="adj3" fmla="val 3257"/>
              <a:gd name="adj4" fmla="val 4849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Single hatch door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3657600" y="1524000"/>
            <a:ext cx="1219200" cy="443620"/>
          </a:xfrm>
          <a:prstGeom prst="borderCallout1">
            <a:avLst>
              <a:gd name="adj1" fmla="val 296834"/>
              <a:gd name="adj2" fmla="val 64355"/>
              <a:gd name="adj3" fmla="val 102309"/>
              <a:gd name="adj4" fmla="val 5008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Unmanned low-profile turret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334000" y="2078706"/>
            <a:ext cx="1524000" cy="228600"/>
          </a:xfrm>
          <a:prstGeom prst="borderCallout1">
            <a:avLst>
              <a:gd name="adj1" fmla="val 99335"/>
              <a:gd name="adj2" fmla="val 49206"/>
              <a:gd name="adj3" fmla="val 251616"/>
              <a:gd name="adj4" fmla="val 1262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5500m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033654" y="2514600"/>
            <a:ext cx="1524000" cy="431938"/>
          </a:xfrm>
          <a:prstGeom prst="borderCallout1">
            <a:avLst>
              <a:gd name="adj1" fmla="val 99570"/>
              <a:gd name="adj2" fmla="val 721"/>
              <a:gd name="adj3" fmla="val 123835"/>
              <a:gd name="adj4" fmla="val -2495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Kornet</a:t>
            </a:r>
            <a:r>
              <a:rPr lang="en-US" sz="1200" dirty="0" smtClean="0"/>
              <a:t> ATGM MER: 8000m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952500" y="1865496"/>
            <a:ext cx="1219200" cy="204248"/>
          </a:xfrm>
          <a:prstGeom prst="borderCallout1">
            <a:avLst>
              <a:gd name="adj1" fmla="val 97432"/>
              <a:gd name="adj2" fmla="val 99509"/>
              <a:gd name="adj3" fmla="val 572821"/>
              <a:gd name="adj4" fmla="val 16989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 troop hatches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320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Bumerang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04" b="39320"/>
          <a:stretch/>
        </p:blipFill>
        <p:spPr>
          <a:xfrm>
            <a:off x="304800" y="1828800"/>
            <a:ext cx="8513160" cy="3917950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762000" y="4419600"/>
            <a:ext cx="838200" cy="355738"/>
          </a:xfrm>
          <a:prstGeom prst="borderCallout1">
            <a:avLst>
              <a:gd name="adj1" fmla="val 97432"/>
              <a:gd name="adj2" fmla="val 99509"/>
              <a:gd name="adj3" fmla="val 136665"/>
              <a:gd name="adj4" fmla="val 15509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wheels 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943600" y="5314812"/>
            <a:ext cx="1295400" cy="323988"/>
          </a:xfrm>
          <a:prstGeom prst="borderCallout1">
            <a:avLst>
              <a:gd name="adj1" fmla="val -932"/>
              <a:gd name="adj2" fmla="val 31630"/>
              <a:gd name="adj3" fmla="val -437827"/>
              <a:gd name="adj4" fmla="val -4135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signature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19100" y="2692262"/>
            <a:ext cx="1524000" cy="431938"/>
          </a:xfrm>
          <a:prstGeom prst="borderCallout1">
            <a:avLst>
              <a:gd name="adj1" fmla="val 97432"/>
              <a:gd name="adj2" fmla="val 99509"/>
              <a:gd name="adj3" fmla="val 177294"/>
              <a:gd name="adj4" fmla="val 13261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Troops with troop hatches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514600" y="1842655"/>
            <a:ext cx="1219200" cy="443620"/>
          </a:xfrm>
          <a:prstGeom prst="borderCallout1">
            <a:avLst>
              <a:gd name="adj1" fmla="val 257275"/>
              <a:gd name="adj2" fmla="val 91628"/>
              <a:gd name="adj3" fmla="val 102309"/>
              <a:gd name="adj4" fmla="val 5008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Unmanned low-profile turret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781800" y="2494500"/>
            <a:ext cx="1221439" cy="395524"/>
          </a:xfrm>
          <a:prstGeom prst="borderCallout1">
            <a:avLst>
              <a:gd name="adj1" fmla="val 139865"/>
              <a:gd name="adj2" fmla="val -26558"/>
              <a:gd name="adj3" fmla="val 100227"/>
              <a:gd name="adj4" fmla="val 159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ballistic Hatch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598760" y="5093002"/>
            <a:ext cx="1219200" cy="443620"/>
          </a:xfrm>
          <a:prstGeom prst="borderCallout1">
            <a:avLst>
              <a:gd name="adj1" fmla="val -146641"/>
              <a:gd name="adj2" fmla="val -44737"/>
              <a:gd name="adj3" fmla="val 2371"/>
              <a:gd name="adj4" fmla="val 3947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T-shaped front armor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680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GAZ </a:t>
            </a:r>
            <a:r>
              <a:rPr lang="en-US" dirty="0" err="1" smtClean="0">
                <a:solidFill>
                  <a:srgbClr val="FF0000"/>
                </a:solidFill>
              </a:rPr>
              <a:t>Tigr</a:t>
            </a:r>
            <a:r>
              <a:rPr lang="en-US" dirty="0" smtClean="0">
                <a:solidFill>
                  <a:srgbClr val="FF0000"/>
                </a:solidFill>
              </a:rPr>
              <a:t>-M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68" y="1475622"/>
            <a:ext cx="7323251" cy="4782406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847344" y="5715000"/>
            <a:ext cx="838200" cy="296619"/>
          </a:xfrm>
          <a:prstGeom prst="borderCallout1">
            <a:avLst>
              <a:gd name="adj1" fmla="val 1867"/>
              <a:gd name="adj2" fmla="val 98418"/>
              <a:gd name="adj3" fmla="val -92221"/>
              <a:gd name="adj4" fmla="val 16491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wheels 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3273693" y="5553006"/>
            <a:ext cx="1295400" cy="323988"/>
          </a:xfrm>
          <a:prstGeom prst="borderCallout1">
            <a:avLst>
              <a:gd name="adj1" fmla="val -932"/>
              <a:gd name="adj2" fmla="val 31630"/>
              <a:gd name="adj3" fmla="val -463228"/>
              <a:gd name="adj4" fmla="val 13299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signature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5491164" y="2057400"/>
            <a:ext cx="1676400" cy="6858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RWS System, or manually mounted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40mm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Line Callout 1 16"/>
          <p:cNvSpPr/>
          <p:nvPr/>
        </p:nvSpPr>
        <p:spPr>
          <a:xfrm>
            <a:off x="609600" y="2053256"/>
            <a:ext cx="1147764" cy="397654"/>
          </a:xfrm>
          <a:prstGeom prst="borderCallout1">
            <a:avLst>
              <a:gd name="adj1" fmla="val 258069"/>
              <a:gd name="adj2" fmla="val 133719"/>
              <a:gd name="adj3" fmla="val 98949"/>
              <a:gd name="adj4" fmla="val 9843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Oval shaped troop windows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6574536" y="3048000"/>
            <a:ext cx="1448920" cy="418424"/>
          </a:xfrm>
          <a:prstGeom prst="borderCallout1">
            <a:avLst>
              <a:gd name="adj1" fmla="val 102714"/>
              <a:gd name="adj2" fmla="val -35393"/>
              <a:gd name="adj3" fmla="val 100227"/>
              <a:gd name="adj4" fmla="val 159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Rectangular ballistic windows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71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GAZ </a:t>
            </a:r>
            <a:r>
              <a:rPr lang="en-US" dirty="0" err="1" smtClean="0">
                <a:solidFill>
                  <a:srgbClr val="FF0000"/>
                </a:solidFill>
              </a:rPr>
              <a:t>Tigr</a:t>
            </a:r>
            <a:r>
              <a:rPr lang="en-US" dirty="0" smtClean="0">
                <a:solidFill>
                  <a:srgbClr val="FF0000"/>
                </a:solidFill>
              </a:rPr>
              <a:t>-M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503027"/>
            <a:ext cx="7086600" cy="4724400"/>
          </a:xfrm>
          <a:prstGeom prst="rect">
            <a:avLst/>
          </a:prstGeom>
        </p:spPr>
      </p:pic>
      <p:sp>
        <p:nvSpPr>
          <p:cNvPr id="13" name="Line Callout 1 12"/>
          <p:cNvSpPr/>
          <p:nvPr/>
        </p:nvSpPr>
        <p:spPr>
          <a:xfrm>
            <a:off x="7200899" y="5714985"/>
            <a:ext cx="838200" cy="296619"/>
          </a:xfrm>
          <a:prstGeom prst="borderCallout1">
            <a:avLst>
              <a:gd name="adj1" fmla="val -1216"/>
              <a:gd name="adj2" fmla="val 4600"/>
              <a:gd name="adj3" fmla="val -73725"/>
              <a:gd name="adj4" fmla="val -2490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wheels 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2209800" y="1600200"/>
            <a:ext cx="1676400" cy="6858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RWS System, or manually mounted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40mm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Line Callout 1 16"/>
          <p:cNvSpPr/>
          <p:nvPr/>
        </p:nvSpPr>
        <p:spPr>
          <a:xfrm>
            <a:off x="4849560" y="5733288"/>
            <a:ext cx="1459800" cy="241258"/>
          </a:xfrm>
          <a:prstGeom prst="borderCallout1">
            <a:avLst>
              <a:gd name="adj1" fmla="val -5308"/>
              <a:gd name="adj2" fmla="val 36860"/>
              <a:gd name="adj3" fmla="val -300567"/>
              <a:gd name="adj4" fmla="val 2972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and Driver doors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7656837" y="2847975"/>
            <a:ext cx="1147764" cy="397654"/>
          </a:xfrm>
          <a:prstGeom prst="borderCallout1">
            <a:avLst>
              <a:gd name="adj1" fmla="val 145394"/>
              <a:gd name="adj2" fmla="val -49517"/>
              <a:gd name="adj3" fmla="val 96650"/>
              <a:gd name="adj4" fmla="val -115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Oval shaped troop windows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1219200" y="3036417"/>
            <a:ext cx="1448920" cy="418424"/>
          </a:xfrm>
          <a:prstGeom prst="borderCallout1">
            <a:avLst>
              <a:gd name="adj1" fmla="val 128938"/>
              <a:gd name="adj2" fmla="val 136895"/>
              <a:gd name="adj3" fmla="val 98042"/>
              <a:gd name="adj4" fmla="val 10004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Rectangular ballistic windows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098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GAZ </a:t>
            </a:r>
            <a:r>
              <a:rPr lang="en-US" dirty="0" err="1" smtClean="0">
                <a:solidFill>
                  <a:srgbClr val="FF0000"/>
                </a:solidFill>
              </a:rPr>
              <a:t>Tigr</a:t>
            </a:r>
            <a:r>
              <a:rPr lang="en-US" dirty="0" smtClean="0">
                <a:solidFill>
                  <a:srgbClr val="FF0000"/>
                </a:solidFill>
              </a:rPr>
              <a:t>-M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07" y="1543600"/>
            <a:ext cx="7210112" cy="4812750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2828544" y="5867400"/>
            <a:ext cx="838200" cy="296619"/>
          </a:xfrm>
          <a:prstGeom prst="borderCallout1">
            <a:avLst>
              <a:gd name="adj1" fmla="val 1867"/>
              <a:gd name="adj2" fmla="val 98418"/>
              <a:gd name="adj3" fmla="val -92221"/>
              <a:gd name="adj4" fmla="val 16491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wheels 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2374392" y="5393066"/>
            <a:ext cx="1295400" cy="323988"/>
          </a:xfrm>
          <a:prstGeom prst="borderCallout1">
            <a:avLst>
              <a:gd name="adj1" fmla="val -932"/>
              <a:gd name="adj2" fmla="val 31630"/>
              <a:gd name="adj3" fmla="val -468873"/>
              <a:gd name="adj4" fmla="val 14499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signature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1020607" y="1543600"/>
            <a:ext cx="1676400" cy="6858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RWS System, or manually mounted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40mm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Line Callout 1 16"/>
          <p:cNvSpPr/>
          <p:nvPr/>
        </p:nvSpPr>
        <p:spPr>
          <a:xfrm>
            <a:off x="564526" y="4953000"/>
            <a:ext cx="1447800" cy="222504"/>
          </a:xfrm>
          <a:prstGeom prst="borderCallout1">
            <a:avLst>
              <a:gd name="adj1" fmla="val -5308"/>
              <a:gd name="adj2" fmla="val 98246"/>
              <a:gd name="adj3" fmla="val -167912"/>
              <a:gd name="adj4" fmla="val 18819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and Driver doors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446725" y="2422169"/>
            <a:ext cx="1147764" cy="397654"/>
          </a:xfrm>
          <a:prstGeom prst="borderCallout1">
            <a:avLst>
              <a:gd name="adj1" fmla="val 129298"/>
              <a:gd name="adj2" fmla="val 136109"/>
              <a:gd name="adj3" fmla="val 98949"/>
              <a:gd name="adj4" fmla="val 9843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Oval shaped troop windows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5828740" y="2181236"/>
            <a:ext cx="1448920" cy="418424"/>
          </a:xfrm>
          <a:prstGeom prst="borderCallout1">
            <a:avLst>
              <a:gd name="adj1" fmla="val 203240"/>
              <a:gd name="adj2" fmla="val -21509"/>
              <a:gd name="adj3" fmla="val 100227"/>
              <a:gd name="adj4" fmla="val 159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Rectangular ballistic windows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085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China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45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99" y="1905000"/>
            <a:ext cx="4417001" cy="28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5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96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r.a.barrameda.mil\Pictures\UPDATED\type-96 01.jpg"/>
          <p:cNvPicPr>
            <a:picLocks noChangeAspect="1" noChangeArrowheads="1"/>
          </p:cNvPicPr>
          <p:nvPr/>
        </p:nvPicPr>
        <p:blipFill>
          <a:blip r:embed="rId3" cstate="print"/>
          <a:srcRect r="2564" b="2564"/>
          <a:stretch>
            <a:fillRect/>
          </a:stretch>
        </p:blipFill>
        <p:spPr bwMode="auto">
          <a:xfrm>
            <a:off x="228600" y="914400"/>
            <a:ext cx="8686800" cy="579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381000" y="5562600"/>
            <a:ext cx="1447800" cy="381000"/>
          </a:xfrm>
          <a:prstGeom prst="borderCallout1">
            <a:avLst>
              <a:gd name="adj1" fmla="val 608"/>
              <a:gd name="adj2" fmla="val 49431"/>
              <a:gd name="adj3" fmla="val -173286"/>
              <a:gd name="adj4" fmla="val 5007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343400" y="5791200"/>
            <a:ext cx="1600200" cy="381000"/>
          </a:xfrm>
          <a:prstGeom prst="borderCallout1">
            <a:avLst>
              <a:gd name="adj1" fmla="val 608"/>
              <a:gd name="adj2" fmla="val 49431"/>
              <a:gd name="adj3" fmla="val -139324"/>
              <a:gd name="adj4" fmla="val 4902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with gap between #1, 2 &amp; 3</a:t>
            </a:r>
            <a:endParaRPr lang="en-US" sz="1200" dirty="0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4419600" y="5257800"/>
            <a:ext cx="152400" cy="4953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Callout 1 7"/>
          <p:cNvSpPr/>
          <p:nvPr/>
        </p:nvSpPr>
        <p:spPr>
          <a:xfrm>
            <a:off x="76200" y="2819400"/>
            <a:ext cx="1828800" cy="533400"/>
          </a:xfrm>
          <a:prstGeom prst="borderCallout1">
            <a:avLst>
              <a:gd name="adj1" fmla="val 100230"/>
              <a:gd name="adj2" fmla="val 49970"/>
              <a:gd name="adj3" fmla="val 278790"/>
              <a:gd name="adj4" fmla="val 8523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Type 96 only has 2 engine exhausts on the R/S</a:t>
            </a:r>
            <a:endParaRPr lang="en-US" sz="1200" dirty="0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295400" y="3352800"/>
            <a:ext cx="1295400" cy="914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Callout 1 10"/>
          <p:cNvSpPr/>
          <p:nvPr/>
        </p:nvSpPr>
        <p:spPr>
          <a:xfrm>
            <a:off x="1752600" y="2438400"/>
            <a:ext cx="1219200" cy="228600"/>
          </a:xfrm>
          <a:prstGeom prst="borderCallout1">
            <a:avLst>
              <a:gd name="adj1" fmla="val 105514"/>
              <a:gd name="adj2" fmla="val 45704"/>
              <a:gd name="adj3" fmla="val 522564"/>
              <a:gd name="adj4" fmla="val 8527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ERA side turret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2743200" y="1600200"/>
            <a:ext cx="1219200" cy="762000"/>
          </a:xfrm>
          <a:prstGeom prst="borderCallout1">
            <a:avLst>
              <a:gd name="adj1" fmla="val 98722"/>
              <a:gd name="adj2" fmla="val 42166"/>
              <a:gd name="adj3" fmla="val 276904"/>
              <a:gd name="adj4" fmla="val 10579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Both sides of the turret has 6 smoke grenade launchers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4267200" y="2286000"/>
            <a:ext cx="1219200" cy="228600"/>
          </a:xfrm>
          <a:prstGeom prst="borderCallout1">
            <a:avLst>
              <a:gd name="adj1" fmla="val 105514"/>
              <a:gd name="adj2" fmla="val 45704"/>
              <a:gd name="adj3" fmla="val 598036"/>
              <a:gd name="adj4" fmla="val 2442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ERA front glacis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6858000" y="1295400"/>
            <a:ext cx="1600200" cy="762000"/>
          </a:xfrm>
          <a:prstGeom prst="borderCallout1">
            <a:avLst>
              <a:gd name="adj1" fmla="val 105514"/>
              <a:gd name="adj2" fmla="val 45704"/>
              <a:gd name="adj3" fmla="val 243697"/>
              <a:gd name="adj4" fmla="val 2011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gun with a bore evacuator 1/3 from the end of the muzzle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6743700" y="3848100"/>
            <a:ext cx="1828800" cy="266700"/>
          </a:xfrm>
          <a:prstGeom prst="borderCallout1">
            <a:avLst>
              <a:gd name="adj1" fmla="val 1552"/>
              <a:gd name="adj2" fmla="val 25408"/>
              <a:gd name="adj3" fmla="val -163290"/>
              <a:gd name="adj4" fmla="val 66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MER: 3000m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46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5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96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8534400" cy="5685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371600" y="2133600"/>
            <a:ext cx="1600200" cy="762000"/>
          </a:xfrm>
          <a:prstGeom prst="borderCallout1">
            <a:avLst>
              <a:gd name="adj1" fmla="val 100986"/>
              <a:gd name="adj2" fmla="val 46782"/>
              <a:gd name="adj3" fmla="val 221056"/>
              <a:gd name="adj4" fmla="val 12361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gun with a bore evacuator 1/3 from the end of the muzzle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124200" y="2438400"/>
            <a:ext cx="1219200" cy="228600"/>
          </a:xfrm>
          <a:prstGeom prst="borderCallout1">
            <a:avLst>
              <a:gd name="adj1" fmla="val 105514"/>
              <a:gd name="adj2" fmla="val 45704"/>
              <a:gd name="adj3" fmla="val 545206"/>
              <a:gd name="adj4" fmla="val 10367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ERA front glacis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467600" y="1447800"/>
            <a:ext cx="1219200" cy="762000"/>
          </a:xfrm>
          <a:prstGeom prst="borderCallout1">
            <a:avLst>
              <a:gd name="adj1" fmla="val 98722"/>
              <a:gd name="adj2" fmla="val 42166"/>
              <a:gd name="adj3" fmla="val 259923"/>
              <a:gd name="adj4" fmla="val -7887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Both sides of the turret has 6 smoke grenade launchers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248400" y="5943600"/>
            <a:ext cx="1600200" cy="381000"/>
          </a:xfrm>
          <a:prstGeom prst="borderCallout1">
            <a:avLst>
              <a:gd name="adj1" fmla="val 608"/>
              <a:gd name="adj2" fmla="val 49431"/>
              <a:gd name="adj3" fmla="val -209513"/>
              <a:gd name="adj4" fmla="val 2853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with gap between #1, 2 &amp; 3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248400" y="5448300"/>
            <a:ext cx="228600" cy="4953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810000" y="2667000"/>
            <a:ext cx="1752600" cy="1066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Callout 1 12"/>
          <p:cNvSpPr/>
          <p:nvPr/>
        </p:nvSpPr>
        <p:spPr>
          <a:xfrm>
            <a:off x="7543800" y="2438400"/>
            <a:ext cx="1219200" cy="228600"/>
          </a:xfrm>
          <a:prstGeom prst="borderCallout1">
            <a:avLst>
              <a:gd name="adj1" fmla="val 105514"/>
              <a:gd name="adj2" fmla="val 45704"/>
              <a:gd name="adj3" fmla="val 322564"/>
              <a:gd name="adj4" fmla="val -2085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ERA side turret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7772400" y="4800600"/>
            <a:ext cx="1219200" cy="457200"/>
          </a:xfrm>
          <a:prstGeom prst="borderCallout1">
            <a:avLst>
              <a:gd name="adj1" fmla="val 7401"/>
              <a:gd name="adj2" fmla="val 50657"/>
              <a:gd name="adj3" fmla="val -235927"/>
              <a:gd name="adj4" fmla="val -741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 engine exhaust on L/S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2362200" y="6019800"/>
            <a:ext cx="1219200" cy="228600"/>
          </a:xfrm>
          <a:prstGeom prst="borderCallout1">
            <a:avLst>
              <a:gd name="adj1" fmla="val 3627"/>
              <a:gd name="adj2" fmla="val 52072"/>
              <a:gd name="adj3" fmla="val -530267"/>
              <a:gd name="adj4" fmla="val 13763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ERA front slope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3886200" y="6172200"/>
            <a:ext cx="1219200" cy="457200"/>
          </a:xfrm>
          <a:prstGeom prst="borderCallout1">
            <a:avLst>
              <a:gd name="adj1" fmla="val 3627"/>
              <a:gd name="adj2" fmla="val 52072"/>
              <a:gd name="adj3" fmla="val -424608"/>
              <a:gd name="adj4" fmla="val 11499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sits on the L/S of hull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5334000" y="1066800"/>
            <a:ext cx="1219200" cy="457200"/>
          </a:xfrm>
          <a:prstGeom prst="borderCallout1">
            <a:avLst>
              <a:gd name="adj1" fmla="val 96080"/>
              <a:gd name="adj2" fmla="val 49949"/>
              <a:gd name="adj3" fmla="val 426336"/>
              <a:gd name="adj4" fmla="val 569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 housing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3733800" y="1219200"/>
            <a:ext cx="1447800" cy="457200"/>
          </a:xfrm>
          <a:prstGeom prst="borderCallout1">
            <a:avLst>
              <a:gd name="adj1" fmla="val 96080"/>
              <a:gd name="adj2" fmla="val 49949"/>
              <a:gd name="adj3" fmla="val 373506"/>
              <a:gd name="adj4" fmla="val 9235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commander’s hatch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6629400" y="914400"/>
            <a:ext cx="1219200" cy="457200"/>
          </a:xfrm>
          <a:prstGeom prst="borderCallout1">
            <a:avLst>
              <a:gd name="adj1" fmla="val 96080"/>
              <a:gd name="adj2" fmla="val 49949"/>
              <a:gd name="adj3" fmla="val 356525"/>
              <a:gd name="adj4" fmla="val 391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Meteorological data collector</a:t>
            </a:r>
            <a:endParaRPr lang="en-US" sz="1200" dirty="0"/>
          </a:p>
        </p:txBody>
      </p:sp>
      <p:sp>
        <p:nvSpPr>
          <p:cNvPr id="20" name="Line Callout 1 19"/>
          <p:cNvSpPr/>
          <p:nvPr/>
        </p:nvSpPr>
        <p:spPr>
          <a:xfrm>
            <a:off x="457200" y="4724400"/>
            <a:ext cx="1219200" cy="533400"/>
          </a:xfrm>
          <a:prstGeom prst="borderCallout1">
            <a:avLst>
              <a:gd name="adj1" fmla="val 50797"/>
              <a:gd name="adj2" fmla="val 102308"/>
              <a:gd name="adj3" fmla="val 41430"/>
              <a:gd name="adj4" fmla="val 24235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Utilizes a T-72 design carousel auto-loader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47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98/99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r.a.barrameda.mil\Pictures\type_99_l10.jpg"/>
          <p:cNvPicPr>
            <a:picLocks noChangeAspect="1" noChangeArrowheads="1"/>
          </p:cNvPicPr>
          <p:nvPr/>
        </p:nvPicPr>
        <p:blipFill>
          <a:blip r:embed="rId3" cstate="print"/>
          <a:srcRect b="6467"/>
          <a:stretch>
            <a:fillRect/>
          </a:stretch>
        </p:blipFill>
        <p:spPr bwMode="auto">
          <a:xfrm>
            <a:off x="572311" y="914400"/>
            <a:ext cx="8038289" cy="56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5334000" y="1066800"/>
            <a:ext cx="1219200" cy="457200"/>
          </a:xfrm>
          <a:prstGeom prst="borderCallout1">
            <a:avLst>
              <a:gd name="adj1" fmla="val 96080"/>
              <a:gd name="adj2" fmla="val 49949"/>
              <a:gd name="adj3" fmla="val 496147"/>
              <a:gd name="adj4" fmla="val 3645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 housing smaller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6200" y="4800600"/>
            <a:ext cx="1219200" cy="533400"/>
          </a:xfrm>
          <a:prstGeom prst="borderCallout1">
            <a:avLst>
              <a:gd name="adj1" fmla="val 50797"/>
              <a:gd name="adj2" fmla="val 102308"/>
              <a:gd name="adj3" fmla="val 81862"/>
              <a:gd name="adj4" fmla="val 19777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Utilizes a T-72 design carousel auto-loader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81000" y="2133600"/>
            <a:ext cx="1600200" cy="762000"/>
          </a:xfrm>
          <a:prstGeom prst="borderCallout1">
            <a:avLst>
              <a:gd name="adj1" fmla="val 100986"/>
              <a:gd name="adj2" fmla="val 46782"/>
              <a:gd name="adj3" fmla="val 221056"/>
              <a:gd name="adj4" fmla="val 12361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gun with a bore evacuator 1/3 from the end of the muzzle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934200" y="1371600"/>
            <a:ext cx="1600200" cy="685800"/>
          </a:xfrm>
          <a:prstGeom prst="borderCallout1">
            <a:avLst>
              <a:gd name="adj1" fmla="val 100986"/>
              <a:gd name="adj2" fmla="val 46782"/>
              <a:gd name="adj3" fmla="val 236905"/>
              <a:gd name="adj4" fmla="val -2301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Active high powered laser counter-measure vs. missiles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124200" y="1295400"/>
            <a:ext cx="1447800" cy="457200"/>
          </a:xfrm>
          <a:prstGeom prst="borderCallout1">
            <a:avLst>
              <a:gd name="adj1" fmla="val 96080"/>
              <a:gd name="adj2" fmla="val 49949"/>
              <a:gd name="adj3" fmla="val 373506"/>
              <a:gd name="adj4" fmla="val 9235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independent optics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772400" y="2209800"/>
            <a:ext cx="1219200" cy="762000"/>
          </a:xfrm>
          <a:prstGeom prst="borderCallout1">
            <a:avLst>
              <a:gd name="adj1" fmla="val 98722"/>
              <a:gd name="adj2" fmla="val 42166"/>
              <a:gd name="adj3" fmla="val 225961"/>
              <a:gd name="adj4" fmla="val -10363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Both sides of the turret has 5 smoke grenade launchers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848600" y="3124200"/>
            <a:ext cx="1219200" cy="228600"/>
          </a:xfrm>
          <a:prstGeom prst="borderCallout1">
            <a:avLst>
              <a:gd name="adj1" fmla="val 105514"/>
              <a:gd name="adj2" fmla="val 45704"/>
              <a:gd name="adj3" fmla="val 322564"/>
              <a:gd name="adj4" fmla="val -2085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ERA side turret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819400" y="6172200"/>
            <a:ext cx="1295400" cy="609600"/>
          </a:xfrm>
          <a:prstGeom prst="borderCallout1">
            <a:avLst>
              <a:gd name="adj1" fmla="val 3627"/>
              <a:gd name="adj2" fmla="val 52072"/>
              <a:gd name="adj3" fmla="val -255269"/>
              <a:gd name="adj4" fmla="val 11187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sits center of the hull with 1 periscope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6172200" y="6400800"/>
            <a:ext cx="1524000" cy="381000"/>
          </a:xfrm>
          <a:prstGeom prst="borderCallout1">
            <a:avLst>
              <a:gd name="adj1" fmla="val 608"/>
              <a:gd name="adj2" fmla="val 24094"/>
              <a:gd name="adj3" fmla="val -132533"/>
              <a:gd name="adj4" fmla="val 1104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with  #1 &amp; 2 closely paired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8077200" y="3581400"/>
            <a:ext cx="990600" cy="609600"/>
          </a:xfrm>
          <a:prstGeom prst="borderCallout1">
            <a:avLst>
              <a:gd name="adj1" fmla="val 101740"/>
              <a:gd name="adj2" fmla="val 48534"/>
              <a:gd name="adj3" fmla="val 169734"/>
              <a:gd name="adj4" fmla="val -2934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Both sides has 1 engine exhausts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2133600" y="2362200"/>
            <a:ext cx="1295400" cy="1066800"/>
          </a:xfrm>
          <a:prstGeom prst="borderCallout1">
            <a:avLst>
              <a:gd name="adj1" fmla="val 98371"/>
              <a:gd name="adj2" fmla="val 99478"/>
              <a:gd name="adj3" fmla="val 148171"/>
              <a:gd name="adj4" fmla="val 18025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design of ERA  on L/S of front glacis. Designed this way for driver exit clearance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1524000" y="5943600"/>
            <a:ext cx="1219200" cy="228600"/>
          </a:xfrm>
          <a:prstGeom prst="borderCallout1">
            <a:avLst>
              <a:gd name="adj1" fmla="val 3627"/>
              <a:gd name="adj2" fmla="val 52072"/>
              <a:gd name="adj3" fmla="val -417060"/>
              <a:gd name="adj4" fmla="val 16806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ERA front slope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76200" y="4076700"/>
            <a:ext cx="1905000" cy="533400"/>
          </a:xfrm>
          <a:prstGeom prst="borderCallout1">
            <a:avLst>
              <a:gd name="adj1" fmla="val 1552"/>
              <a:gd name="adj2" fmla="val 77789"/>
              <a:gd name="adj3" fmla="val -24515"/>
              <a:gd name="adj4" fmla="val 68762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MER: 3000m</a:t>
            </a:r>
          </a:p>
          <a:p>
            <a:pPr algn="ctr"/>
            <a:r>
              <a:rPr lang="en-US" sz="1200" dirty="0" smtClean="0"/>
              <a:t>AT-11b Sniper MER: 5000m</a:t>
            </a:r>
            <a:endParaRPr lang="en-US" sz="12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48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98/99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r.a.barrameda.mil\Pictures\type_99_l9.jpg"/>
          <p:cNvPicPr>
            <a:picLocks noChangeAspect="1" noChangeArrowheads="1"/>
          </p:cNvPicPr>
          <p:nvPr/>
        </p:nvPicPr>
        <p:blipFill>
          <a:blip r:embed="rId3" cstate="print"/>
          <a:srcRect b="4878"/>
          <a:stretch>
            <a:fillRect/>
          </a:stretch>
        </p:blipFill>
        <p:spPr bwMode="auto">
          <a:xfrm>
            <a:off x="76200" y="948813"/>
            <a:ext cx="8753230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4343400" y="990600"/>
            <a:ext cx="1219200" cy="457200"/>
          </a:xfrm>
          <a:prstGeom prst="borderCallout1">
            <a:avLst>
              <a:gd name="adj1" fmla="val 96080"/>
              <a:gd name="adj2" fmla="val 49949"/>
              <a:gd name="adj3" fmla="val 392373"/>
              <a:gd name="adj4" fmla="val 343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 housing smaller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867400" y="6096000"/>
            <a:ext cx="1219200" cy="533400"/>
          </a:xfrm>
          <a:prstGeom prst="borderCallout1">
            <a:avLst>
              <a:gd name="adj1" fmla="val -2572"/>
              <a:gd name="adj2" fmla="val 29431"/>
              <a:gd name="adj3" fmla="val -139701"/>
              <a:gd name="adj4" fmla="val -1731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Utilizes a T-72 design carousel auto-loader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5791200" y="1447800"/>
            <a:ext cx="1600200" cy="762000"/>
          </a:xfrm>
          <a:prstGeom prst="borderCallout1">
            <a:avLst>
              <a:gd name="adj1" fmla="val 100986"/>
              <a:gd name="adj2" fmla="val 46782"/>
              <a:gd name="adj3" fmla="val 202943"/>
              <a:gd name="adj4" fmla="val -1600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gun with a bore evacuator 1/3 from the end of the muzzle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600200" y="838200"/>
            <a:ext cx="1447800" cy="457200"/>
          </a:xfrm>
          <a:prstGeom prst="borderCallout1">
            <a:avLst>
              <a:gd name="adj1" fmla="val 96080"/>
              <a:gd name="adj2" fmla="val 49949"/>
              <a:gd name="adj3" fmla="val 364072"/>
              <a:gd name="adj4" fmla="val 10486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independent optics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28600" y="1600200"/>
            <a:ext cx="1219200" cy="762000"/>
          </a:xfrm>
          <a:prstGeom prst="borderCallout1">
            <a:avLst>
              <a:gd name="adj1" fmla="val 98722"/>
              <a:gd name="adj2" fmla="val 42166"/>
              <a:gd name="adj3" fmla="val 218195"/>
              <a:gd name="adj4" fmla="val 14686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Both sides of the turret has 5 smoke grenade launchers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686430" y="5600700"/>
            <a:ext cx="1295400" cy="609600"/>
          </a:xfrm>
          <a:prstGeom prst="borderCallout1">
            <a:avLst>
              <a:gd name="adj1" fmla="val 3627"/>
              <a:gd name="adj2" fmla="val 52072"/>
              <a:gd name="adj3" fmla="val -298209"/>
              <a:gd name="adj4" fmla="val -20193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sits center of the hull with 1 periscope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1676400" y="6400800"/>
            <a:ext cx="1524000" cy="381000"/>
          </a:xfrm>
          <a:prstGeom prst="borderCallout1">
            <a:avLst>
              <a:gd name="adj1" fmla="val 5136"/>
              <a:gd name="adj2" fmla="val 58622"/>
              <a:gd name="adj3" fmla="val -175552"/>
              <a:gd name="adj4" fmla="val 7896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with  #1 &amp; 2 closely paired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76200" y="2590800"/>
            <a:ext cx="990600" cy="609600"/>
          </a:xfrm>
          <a:prstGeom prst="borderCallout1">
            <a:avLst>
              <a:gd name="adj1" fmla="val 101740"/>
              <a:gd name="adj2" fmla="val 48534"/>
              <a:gd name="adj3" fmla="val 198097"/>
              <a:gd name="adj4" fmla="val 9795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Both sides has 1 engine exhausts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4419600" y="6400800"/>
            <a:ext cx="1219200" cy="228600"/>
          </a:xfrm>
          <a:prstGeom prst="borderCallout1">
            <a:avLst>
              <a:gd name="adj1" fmla="val 3627"/>
              <a:gd name="adj2" fmla="val 52072"/>
              <a:gd name="adj3" fmla="val -756683"/>
              <a:gd name="adj4" fmla="val 9235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ERA front slope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1447800" y="4419600"/>
            <a:ext cx="1371600" cy="228600"/>
          </a:xfrm>
          <a:prstGeom prst="borderCallout1">
            <a:avLst>
              <a:gd name="adj1" fmla="val 3627"/>
              <a:gd name="adj2" fmla="val 52072"/>
              <a:gd name="adj3" fmla="val -430938"/>
              <a:gd name="adj4" fmla="val 170952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Coax MG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49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T-72</a:t>
            </a: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r.a.barrameda.mil\Pictures\t-72b1.jpg"/>
          <p:cNvPicPr>
            <a:picLocks noChangeAspect="1" noChangeArrowheads="1"/>
          </p:cNvPicPr>
          <p:nvPr/>
        </p:nvPicPr>
        <p:blipFill>
          <a:blip r:embed="rId2" cstate="print"/>
          <a:srcRect t="31300" b="8132"/>
          <a:stretch>
            <a:fillRect/>
          </a:stretch>
        </p:blipFill>
        <p:spPr bwMode="auto">
          <a:xfrm>
            <a:off x="76199" y="1447800"/>
            <a:ext cx="8992161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ine Callout 1 6"/>
          <p:cNvSpPr/>
          <p:nvPr/>
        </p:nvSpPr>
        <p:spPr>
          <a:xfrm>
            <a:off x="228600" y="3429000"/>
            <a:ext cx="1447800" cy="457200"/>
          </a:xfrm>
          <a:prstGeom prst="borderCallout1">
            <a:avLst>
              <a:gd name="adj1" fmla="val 54056"/>
              <a:gd name="adj2" fmla="val 99418"/>
              <a:gd name="adj3" fmla="val 69773"/>
              <a:gd name="adj4" fmla="val 12185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Skirts has 4 rows of Brick shaped ERA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828800" y="5334000"/>
            <a:ext cx="1447800" cy="457200"/>
          </a:xfrm>
          <a:prstGeom prst="borderCallout1">
            <a:avLst>
              <a:gd name="adj1" fmla="val 4965"/>
              <a:gd name="adj2" fmla="val 62672"/>
              <a:gd name="adj3" fmla="val -126591"/>
              <a:gd name="adj4" fmla="val 7420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evenly spaced road wheels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28600" y="4495800"/>
            <a:ext cx="1447800" cy="457200"/>
          </a:xfrm>
          <a:prstGeom prst="borderCallout1">
            <a:avLst>
              <a:gd name="adj1" fmla="val -5944"/>
              <a:gd name="adj2" fmla="val 72432"/>
              <a:gd name="adj3" fmla="val -77500"/>
              <a:gd name="adj4" fmla="val 8568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and supported track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295400" y="1676400"/>
            <a:ext cx="1447800" cy="762000"/>
          </a:xfrm>
          <a:prstGeom prst="borderCallout1">
            <a:avLst>
              <a:gd name="adj1" fmla="val 54056"/>
              <a:gd name="adj2" fmla="val 99418"/>
              <a:gd name="adj3" fmla="val 182136"/>
              <a:gd name="adj4" fmla="val 18444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IR search light</a:t>
            </a:r>
          </a:p>
          <a:p>
            <a:pPr algn="ctr"/>
            <a:r>
              <a:rPr lang="en-US" sz="1200" dirty="0" smtClean="0"/>
              <a:t>No grenade launchers on right side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324600" y="15240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206137"/>
              <a:gd name="adj4" fmla="val -445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Bore evacuator 1/3 away from the end of muzzle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3810000" y="14478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197047"/>
              <a:gd name="adj4" fmla="val 60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on the R/S with 12.7mm MG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6172200" y="4724400"/>
            <a:ext cx="1066800" cy="381000"/>
          </a:xfrm>
          <a:prstGeom prst="borderCallout1">
            <a:avLst>
              <a:gd name="adj1" fmla="val 1329"/>
              <a:gd name="adj2" fmla="val 50040"/>
              <a:gd name="adj3" fmla="val -190228"/>
              <a:gd name="adj4" fmla="val -68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Brick shaped ERA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6096000" y="3048000"/>
            <a:ext cx="1676400" cy="228600"/>
          </a:xfrm>
          <a:prstGeom prst="borderCallout1">
            <a:avLst>
              <a:gd name="adj1" fmla="val 101329"/>
              <a:gd name="adj2" fmla="val 35686"/>
              <a:gd name="adj3" fmla="val 209773"/>
              <a:gd name="adj4" fmla="val -4164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Single driver periscope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0" y="2514600"/>
            <a:ext cx="1676400" cy="457200"/>
          </a:xfrm>
          <a:prstGeom prst="borderCallout1">
            <a:avLst>
              <a:gd name="adj1" fmla="val 95874"/>
              <a:gd name="adj2" fmla="val 96678"/>
              <a:gd name="adj3" fmla="val 137046"/>
              <a:gd name="adj4" fmla="val 10860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Extended range fuel tanks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5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r.a.barrameda.mil\Pictures\m02014041100002.jpg"/>
          <p:cNvPicPr>
            <a:picLocks noChangeAspect="1" noChangeArrowheads="1"/>
          </p:cNvPicPr>
          <p:nvPr/>
        </p:nvPicPr>
        <p:blipFill>
          <a:blip r:embed="rId3" cstate="print"/>
          <a:srcRect b="16393"/>
          <a:stretch>
            <a:fillRect/>
          </a:stretch>
        </p:blipFill>
        <p:spPr bwMode="auto">
          <a:xfrm>
            <a:off x="287368" y="1143000"/>
            <a:ext cx="8628032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4724400" y="3260002"/>
            <a:ext cx="1219200" cy="228600"/>
          </a:xfrm>
          <a:prstGeom prst="borderCallout1">
            <a:avLst>
              <a:gd name="adj1" fmla="val 48555"/>
              <a:gd name="adj2" fmla="val 939"/>
              <a:gd name="adj3" fmla="val 159411"/>
              <a:gd name="adj4" fmla="val -6065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6200" y="5791200"/>
            <a:ext cx="1371600" cy="533400"/>
          </a:xfrm>
          <a:prstGeom prst="borderCallout1">
            <a:avLst>
              <a:gd name="adj1" fmla="val -2572"/>
              <a:gd name="adj2" fmla="val 29431"/>
              <a:gd name="adj3" fmla="val -80357"/>
              <a:gd name="adj4" fmla="val 6473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un-supported trac</a:t>
            </a:r>
            <a:r>
              <a:rPr lang="en-US" sz="1200" dirty="0"/>
              <a:t>k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5619750" y="2421802"/>
            <a:ext cx="1600200" cy="762000"/>
          </a:xfrm>
          <a:prstGeom prst="borderCallout1">
            <a:avLst>
              <a:gd name="adj1" fmla="val 100986"/>
              <a:gd name="adj2" fmla="val 46782"/>
              <a:gd name="adj3" fmla="val 201755"/>
              <a:gd name="adj4" fmla="val -242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8</a:t>
            </a:r>
            <a:r>
              <a:rPr lang="en-US" sz="1200" dirty="0" smtClean="0"/>
              <a:t>5mm MER: 1200m with a bore evacuator 2/3 from the end of the muzzle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524000" y="2421802"/>
            <a:ext cx="1219200" cy="245198"/>
          </a:xfrm>
          <a:prstGeom prst="borderCallout1">
            <a:avLst>
              <a:gd name="adj1" fmla="val 98722"/>
              <a:gd name="adj2" fmla="val 42166"/>
              <a:gd name="adj3" fmla="val 426674"/>
              <a:gd name="adj4" fmla="val 16518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12.7mm AA MG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239000" y="5638800"/>
            <a:ext cx="1447800" cy="533400"/>
          </a:xfrm>
          <a:prstGeom prst="borderCallout1">
            <a:avLst>
              <a:gd name="adj1" fmla="val 2142"/>
              <a:gd name="adj2" fmla="val 1752"/>
              <a:gd name="adj3" fmla="val -144200"/>
              <a:gd name="adj4" fmla="val -15624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Boat shaped hull, converted from MTLB hull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057400" y="6019800"/>
            <a:ext cx="1524000" cy="533400"/>
          </a:xfrm>
          <a:prstGeom prst="borderCallout1">
            <a:avLst>
              <a:gd name="adj1" fmla="val 5136"/>
              <a:gd name="adj2" fmla="val 58622"/>
              <a:gd name="adj3" fmla="val -84986"/>
              <a:gd name="adj4" fmla="val 7330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evenly spaced and looks like trash can lids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4114800" y="6019800"/>
            <a:ext cx="1371600" cy="228600"/>
          </a:xfrm>
          <a:prstGeom prst="borderCallout1">
            <a:avLst>
              <a:gd name="adj1" fmla="val 3627"/>
              <a:gd name="adj2" fmla="val 52072"/>
              <a:gd name="adj3" fmla="val -811008"/>
              <a:gd name="adj4" fmla="val 935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Coax MG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152400" y="3355252"/>
            <a:ext cx="1447800" cy="533400"/>
          </a:xfrm>
          <a:prstGeom prst="borderCallout1">
            <a:avLst>
              <a:gd name="adj1" fmla="val 100356"/>
              <a:gd name="adj2" fmla="val 54384"/>
              <a:gd name="adj3" fmla="val 232586"/>
              <a:gd name="adj4" fmla="val 12993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Boat shaped hull, converted from MTLB hull</a:t>
            </a:r>
            <a:endParaRPr lang="en-US" sz="12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63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(Light tank)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50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4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63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(Light tank)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r.a.barrameda.mil\Pictures\type_63a_l1.jpg"/>
          <p:cNvPicPr>
            <a:picLocks noChangeAspect="1" noChangeArrowheads="1"/>
          </p:cNvPicPr>
          <p:nvPr/>
        </p:nvPicPr>
        <p:blipFill>
          <a:blip r:embed="rId3" cstate="print"/>
          <a:srcRect b="6640"/>
          <a:stretch>
            <a:fillRect/>
          </a:stretch>
        </p:blipFill>
        <p:spPr bwMode="auto">
          <a:xfrm>
            <a:off x="304799" y="1143000"/>
            <a:ext cx="8515821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5791200" y="1981200"/>
            <a:ext cx="1219200" cy="228600"/>
          </a:xfrm>
          <a:prstGeom prst="borderCallout1">
            <a:avLst>
              <a:gd name="adj1" fmla="val 102722"/>
              <a:gd name="adj2" fmla="val 45470"/>
              <a:gd name="adj3" fmla="val 446911"/>
              <a:gd name="adj4" fmla="val -12862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7629526" y="3200400"/>
            <a:ext cx="1371600" cy="533400"/>
          </a:xfrm>
          <a:prstGeom prst="borderCallout1">
            <a:avLst>
              <a:gd name="adj1" fmla="val 97428"/>
              <a:gd name="adj2" fmla="val 50959"/>
              <a:gd name="adj3" fmla="val 292857"/>
              <a:gd name="adj4" fmla="val 3000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un-supported trac</a:t>
            </a:r>
            <a:r>
              <a:rPr lang="en-US" sz="1200" dirty="0"/>
              <a:t>k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1905000" y="1219200"/>
            <a:ext cx="1600200" cy="762000"/>
          </a:xfrm>
          <a:prstGeom prst="borderCallout1">
            <a:avLst>
              <a:gd name="adj1" fmla="val 100986"/>
              <a:gd name="adj2" fmla="val 46782"/>
              <a:gd name="adj3" fmla="val 204255"/>
              <a:gd name="adj4" fmla="val 8686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8</a:t>
            </a:r>
            <a:r>
              <a:rPr lang="en-US" sz="1200" dirty="0" smtClean="0"/>
              <a:t>5mm gun with a bore evacuator 2/3 from the end of the muzzle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800600" y="1477601"/>
            <a:ext cx="1219200" cy="245198"/>
          </a:xfrm>
          <a:prstGeom prst="borderCallout1">
            <a:avLst>
              <a:gd name="adj1" fmla="val 98722"/>
              <a:gd name="adj2" fmla="val 42166"/>
              <a:gd name="adj3" fmla="val 395597"/>
              <a:gd name="adj4" fmla="val -2856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12.7mm AA MG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553326" y="5531102"/>
            <a:ext cx="1524000" cy="533400"/>
          </a:xfrm>
          <a:prstGeom prst="borderCallout1">
            <a:avLst>
              <a:gd name="adj1" fmla="val 56922"/>
              <a:gd name="adj2" fmla="val -128"/>
              <a:gd name="adj3" fmla="val 36443"/>
              <a:gd name="adj4" fmla="val -31068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evenly spaced and looks like trash can lids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52400" y="3657600"/>
            <a:ext cx="1447800" cy="533400"/>
          </a:xfrm>
          <a:prstGeom prst="borderCallout1">
            <a:avLst>
              <a:gd name="adj1" fmla="val 100356"/>
              <a:gd name="adj2" fmla="val 54384"/>
              <a:gd name="adj3" fmla="val 227229"/>
              <a:gd name="adj4" fmla="val 14375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Boat shaped hull, converted from MTLB hull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152400" y="2438400"/>
            <a:ext cx="1447800" cy="304800"/>
          </a:xfrm>
          <a:prstGeom prst="borderCallout1">
            <a:avLst>
              <a:gd name="adj1" fmla="val 3927"/>
              <a:gd name="adj2" fmla="val 51752"/>
              <a:gd name="adj3" fmla="val -140628"/>
              <a:gd name="adj4" fmla="val 6546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Muzzle break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1905000" y="5715000"/>
            <a:ext cx="1371600" cy="228600"/>
          </a:xfrm>
          <a:prstGeom prst="borderCallout1">
            <a:avLst>
              <a:gd name="adj1" fmla="val 97428"/>
              <a:gd name="adj2" fmla="val 50959"/>
              <a:gd name="adj3" fmla="val 100000"/>
              <a:gd name="adj4" fmla="val 8070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man crew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6858000" y="2857500"/>
            <a:ext cx="1219200" cy="228600"/>
          </a:xfrm>
          <a:prstGeom prst="borderCallout1">
            <a:avLst>
              <a:gd name="adj1" fmla="val 102722"/>
              <a:gd name="adj2" fmla="val 45470"/>
              <a:gd name="adj3" fmla="val 446911"/>
              <a:gd name="adj4" fmla="val -12862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sits L/S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62726" y="6435724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51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97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r.a.barrameda.mil\Pictures\ZBD8 121526057_21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514" y="990600"/>
            <a:ext cx="8056086" cy="571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1371600" y="4114800"/>
            <a:ext cx="1295400" cy="228600"/>
          </a:xfrm>
          <a:prstGeom prst="borderCallout1">
            <a:avLst>
              <a:gd name="adj1" fmla="val 103250"/>
              <a:gd name="adj2" fmla="val 99737"/>
              <a:gd name="adj3" fmla="val 156526"/>
              <a:gd name="adj4" fmla="val 12923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24000" y="5334000"/>
            <a:ext cx="76200" cy="685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Callout 1 10"/>
          <p:cNvSpPr/>
          <p:nvPr/>
        </p:nvSpPr>
        <p:spPr>
          <a:xfrm>
            <a:off x="7848600" y="5638800"/>
            <a:ext cx="1066800" cy="381000"/>
          </a:xfrm>
          <a:prstGeom prst="borderCallout1">
            <a:avLst>
              <a:gd name="adj1" fmla="val 4417"/>
              <a:gd name="adj2" fmla="val 3404"/>
              <a:gd name="adj3" fmla="val -71644"/>
              <a:gd name="adj4" fmla="val -9958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Trim vane folds down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838200" y="6019800"/>
            <a:ext cx="1524000" cy="609600"/>
          </a:xfrm>
          <a:prstGeom prst="borderCallout1">
            <a:avLst>
              <a:gd name="adj1" fmla="val -2308"/>
              <a:gd name="adj2" fmla="val 49466"/>
              <a:gd name="adj3" fmla="val -85553"/>
              <a:gd name="adj4" fmla="val 8227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that has a gap between #4, 5, and 6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152400" y="1981200"/>
            <a:ext cx="1905000" cy="457200"/>
          </a:xfrm>
          <a:prstGeom prst="borderCallout1">
            <a:avLst>
              <a:gd name="adj1" fmla="val 310825"/>
              <a:gd name="adj2" fmla="val 130752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Two man flat wide turret shape of a fry pan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6553200" y="3505200"/>
            <a:ext cx="1447800" cy="381000"/>
          </a:xfrm>
          <a:prstGeom prst="borderCallout1">
            <a:avLst>
              <a:gd name="adj1" fmla="val 47402"/>
              <a:gd name="adj2" fmla="val 1180"/>
              <a:gd name="adj3" fmla="val 22941"/>
              <a:gd name="adj4" fmla="val -5242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center L/S of hull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2057400" y="1752600"/>
            <a:ext cx="1447800" cy="228600"/>
          </a:xfrm>
          <a:prstGeom prst="borderCallout1">
            <a:avLst>
              <a:gd name="adj1" fmla="val 103250"/>
              <a:gd name="adj2" fmla="val 58450"/>
              <a:gd name="adj3" fmla="val 182941"/>
              <a:gd name="adj4" fmla="val 599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3810000" y="1828800"/>
            <a:ext cx="1295400" cy="228600"/>
          </a:xfrm>
          <a:prstGeom prst="borderCallout1">
            <a:avLst>
              <a:gd name="adj1" fmla="val 103250"/>
              <a:gd name="adj2" fmla="val 37806"/>
              <a:gd name="adj3" fmla="val 375394"/>
              <a:gd name="adj4" fmla="val 2735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4953000" y="6324600"/>
            <a:ext cx="1524000" cy="457200"/>
          </a:xfrm>
          <a:prstGeom prst="borderCallout1">
            <a:avLst>
              <a:gd name="adj1" fmla="val 50522"/>
              <a:gd name="adj2" fmla="val -345"/>
              <a:gd name="adj3" fmla="val -41214"/>
              <a:gd name="adj4" fmla="val -3659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5410200" y="2195764"/>
            <a:ext cx="1905000" cy="547436"/>
          </a:xfrm>
          <a:prstGeom prst="borderCallout1">
            <a:avLst>
              <a:gd name="adj1" fmla="val 99511"/>
              <a:gd name="adj2" fmla="val 43027"/>
              <a:gd name="adj3" fmla="val 177124"/>
              <a:gd name="adj4" fmla="val -642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2000m</a:t>
            </a:r>
          </a:p>
          <a:p>
            <a:pPr algn="ctr"/>
            <a:r>
              <a:rPr lang="en-US" sz="1200" dirty="0" smtClean="0"/>
              <a:t>100mm HE &amp; AT-10 Stabber MER: 4000m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52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3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97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r.a.barrameda.mil\Pictures\type_97_ifv_l3.jpg"/>
          <p:cNvPicPr>
            <a:picLocks noChangeAspect="1" noChangeArrowheads="1"/>
          </p:cNvPicPr>
          <p:nvPr/>
        </p:nvPicPr>
        <p:blipFill>
          <a:blip r:embed="rId3" cstate="print"/>
          <a:srcRect b="12222"/>
          <a:stretch>
            <a:fillRect/>
          </a:stretch>
        </p:blipFill>
        <p:spPr bwMode="auto">
          <a:xfrm>
            <a:off x="4293255" y="914400"/>
            <a:ext cx="4607397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r.a.barrameda.mil\Pictures\type_97_ifv_l5.jpg"/>
          <p:cNvPicPr>
            <a:picLocks noChangeAspect="1" noChangeArrowheads="1"/>
          </p:cNvPicPr>
          <p:nvPr/>
        </p:nvPicPr>
        <p:blipFill>
          <a:blip r:embed="rId4" cstate="print"/>
          <a:srcRect b="5556"/>
          <a:stretch>
            <a:fillRect/>
          </a:stretch>
        </p:blipFill>
        <p:spPr bwMode="auto">
          <a:xfrm>
            <a:off x="80624" y="4025656"/>
            <a:ext cx="4648200" cy="275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Line Callout 1 7"/>
          <p:cNvSpPr/>
          <p:nvPr/>
        </p:nvSpPr>
        <p:spPr>
          <a:xfrm>
            <a:off x="7374194" y="1181100"/>
            <a:ext cx="1524000" cy="457200"/>
          </a:xfrm>
          <a:prstGeom prst="borderCallout1">
            <a:avLst>
              <a:gd name="adj1" fmla="val 104285"/>
              <a:gd name="adj2" fmla="val 96350"/>
              <a:gd name="adj3" fmla="val 358116"/>
              <a:gd name="adj4" fmla="val 6169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919324" y="4419600"/>
            <a:ext cx="1524000" cy="457200"/>
          </a:xfrm>
          <a:prstGeom prst="borderCallout1">
            <a:avLst>
              <a:gd name="adj1" fmla="val -2308"/>
              <a:gd name="adj2" fmla="val 49466"/>
              <a:gd name="adj3" fmla="val -322346"/>
              <a:gd name="adj4" fmla="val -263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Hydro propulsion system</a:t>
            </a:r>
            <a:endParaRPr lang="en-US" sz="1200" dirty="0"/>
          </a:p>
        </p:txBody>
      </p:sp>
      <p:cxnSp>
        <p:nvCxnSpPr>
          <p:cNvPr id="10" name="Straight Connector 9"/>
          <p:cNvCxnSpPr>
            <a:stCxn id="9" idx="3"/>
          </p:cNvCxnSpPr>
          <p:nvPr/>
        </p:nvCxnSpPr>
        <p:spPr>
          <a:xfrm flipV="1">
            <a:off x="5681324" y="3048000"/>
            <a:ext cx="304800" cy="1371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ne Callout 1 11"/>
          <p:cNvSpPr/>
          <p:nvPr/>
        </p:nvSpPr>
        <p:spPr>
          <a:xfrm>
            <a:off x="4308003" y="1066800"/>
            <a:ext cx="1524000" cy="228600"/>
          </a:xfrm>
          <a:prstGeom prst="borderCallout1">
            <a:avLst>
              <a:gd name="adj1" fmla="val 495806"/>
              <a:gd name="adj2" fmla="val 59655"/>
              <a:gd name="adj3" fmla="val 100296"/>
              <a:gd name="adj4" fmla="val 5227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exit door</a:t>
            </a:r>
            <a:endParaRPr lang="en-US" sz="1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505700" y="3174795"/>
            <a:ext cx="228600" cy="685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ine Callout 1 16"/>
          <p:cNvSpPr/>
          <p:nvPr/>
        </p:nvSpPr>
        <p:spPr>
          <a:xfrm>
            <a:off x="6934200" y="3860595"/>
            <a:ext cx="1524000" cy="609600"/>
          </a:xfrm>
          <a:prstGeom prst="borderCallout1">
            <a:avLst>
              <a:gd name="adj1" fmla="val -2308"/>
              <a:gd name="adj2" fmla="val 49466"/>
              <a:gd name="adj3" fmla="val -102534"/>
              <a:gd name="adj4" fmla="val 1264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that has a gap between #4, 5, and 6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3599958" y="4873625"/>
            <a:ext cx="1066800" cy="228600"/>
          </a:xfrm>
          <a:prstGeom prst="borderCallout1">
            <a:avLst>
              <a:gd name="adj1" fmla="val 99511"/>
              <a:gd name="adj2" fmla="val 51113"/>
              <a:gd name="adj3" fmla="val 455148"/>
              <a:gd name="adj4" fmla="val 2170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Trim vane Up</a:t>
            </a:r>
            <a:endParaRPr lang="en-US" sz="1200" dirty="0"/>
          </a:p>
        </p:txBody>
      </p:sp>
      <p:sp>
        <p:nvSpPr>
          <p:cNvPr id="20" name="Line Callout 1 19"/>
          <p:cNvSpPr/>
          <p:nvPr/>
        </p:nvSpPr>
        <p:spPr>
          <a:xfrm>
            <a:off x="7696200" y="3351059"/>
            <a:ext cx="1295400" cy="228600"/>
          </a:xfrm>
          <a:prstGeom prst="borderCallout1">
            <a:avLst>
              <a:gd name="adj1" fmla="val -510059"/>
              <a:gd name="adj2" fmla="val 26321"/>
              <a:gd name="adj3" fmla="val -10404"/>
              <a:gd name="adj4" fmla="val 4625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53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9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2" grpId="0" animBg="1"/>
      <p:bldP spid="17" grpId="0" animBg="1"/>
      <p:bldP spid="19" grpId="0" animBg="1"/>
      <p:bldP spid="20" grpId="0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ZBL 09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r.a.barrameda.mil\Pictures\zbl_09.jpg"/>
          <p:cNvPicPr>
            <a:picLocks noChangeAspect="1" noChangeArrowheads="1"/>
          </p:cNvPicPr>
          <p:nvPr/>
        </p:nvPicPr>
        <p:blipFill>
          <a:blip r:embed="rId3" cstate="print"/>
          <a:srcRect l="4167" t="9896" r="4167" b="6979"/>
          <a:stretch>
            <a:fillRect/>
          </a:stretch>
        </p:blipFill>
        <p:spPr bwMode="auto">
          <a:xfrm>
            <a:off x="228600" y="990600"/>
            <a:ext cx="8717096" cy="5275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5410200" y="1143000"/>
            <a:ext cx="1447800" cy="228600"/>
          </a:xfrm>
          <a:prstGeom prst="borderCallout1">
            <a:avLst>
              <a:gd name="adj1" fmla="val 99511"/>
              <a:gd name="adj2" fmla="val 43027"/>
              <a:gd name="adj3" fmla="val 254031"/>
              <a:gd name="adj4" fmla="val -1326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2000m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7696200" y="1219200"/>
            <a:ext cx="1295400" cy="457200"/>
          </a:xfrm>
          <a:prstGeom prst="borderCallout1">
            <a:avLst>
              <a:gd name="adj1" fmla="val 99511"/>
              <a:gd name="adj2" fmla="val 43027"/>
              <a:gd name="adj3" fmla="val 254031"/>
              <a:gd name="adj4" fmla="val -1326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Red Arrow-8 MER: 4000m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6200" y="2590800"/>
            <a:ext cx="1066800" cy="381000"/>
          </a:xfrm>
          <a:prstGeom prst="borderCallout1">
            <a:avLst>
              <a:gd name="adj1" fmla="val 101776"/>
              <a:gd name="adj2" fmla="val 85075"/>
              <a:gd name="adj3" fmla="val 157035"/>
              <a:gd name="adj4" fmla="val 15351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Trim vane folds on top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514600" y="1524000"/>
            <a:ext cx="1066800" cy="381000"/>
          </a:xfrm>
          <a:prstGeom prst="borderCallout1">
            <a:avLst>
              <a:gd name="adj1" fmla="val 101776"/>
              <a:gd name="adj2" fmla="val 85075"/>
              <a:gd name="adj3" fmla="val 157035"/>
              <a:gd name="adj4" fmla="val 15351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Side view mirrors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495800" y="3200400"/>
            <a:ext cx="1524000" cy="457200"/>
          </a:xfrm>
          <a:prstGeom prst="borderCallout1">
            <a:avLst>
              <a:gd name="adj1" fmla="val 96749"/>
              <a:gd name="adj2" fmla="val 50598"/>
              <a:gd name="adj3" fmla="val 151711"/>
              <a:gd name="adj4" fmla="val 5680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Each wheel has an individual wheel well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543800" y="5486400"/>
            <a:ext cx="1524000" cy="609600"/>
          </a:xfrm>
          <a:prstGeom prst="borderCallout1">
            <a:avLst>
              <a:gd name="adj1" fmla="val -893"/>
              <a:gd name="adj2" fmla="val 221"/>
              <a:gd name="adj3" fmla="val -214326"/>
              <a:gd name="adj4" fmla="val -3320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hull gap separating the #2 &amp; 3 wheels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838200" y="1943100"/>
            <a:ext cx="1524000" cy="457200"/>
          </a:xfrm>
          <a:prstGeom prst="borderCallout1">
            <a:avLst>
              <a:gd name="adj1" fmla="val 103680"/>
              <a:gd name="adj2" fmla="val 99188"/>
              <a:gd name="adj3" fmla="val 218981"/>
              <a:gd name="adj4" fmla="val 13153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Speed boat type front hull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2514600" y="5334000"/>
            <a:ext cx="1066800" cy="228600"/>
          </a:xfrm>
          <a:prstGeom prst="borderCallout1">
            <a:avLst>
              <a:gd name="adj1" fmla="val -2375"/>
              <a:gd name="adj2" fmla="val 49496"/>
              <a:gd name="adj3" fmla="val -732776"/>
              <a:gd name="adj4" fmla="val -578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Headlights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838200" y="3581400"/>
            <a:ext cx="2209800" cy="1752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54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4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ZBL 09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r.a.barrameda.mil\Pictures\ZBD-09_wheeled_armoured_infantry_fighting_combat_vehicle_with_30mm_gun_two_man_turret_China_Chinese_army_rear_back_side_view_001.jpg"/>
          <p:cNvPicPr>
            <a:picLocks noChangeAspect="1" noChangeArrowheads="1"/>
          </p:cNvPicPr>
          <p:nvPr/>
        </p:nvPicPr>
        <p:blipFill>
          <a:blip r:embed="rId3" cstate="print"/>
          <a:srcRect t="14885"/>
          <a:stretch>
            <a:fillRect/>
          </a:stretch>
        </p:blipFill>
        <p:spPr bwMode="auto">
          <a:xfrm>
            <a:off x="381000" y="1295400"/>
            <a:ext cx="8305800" cy="4792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7391400" y="1676400"/>
            <a:ext cx="1066800" cy="381000"/>
          </a:xfrm>
          <a:prstGeom prst="borderCallout1">
            <a:avLst>
              <a:gd name="adj1" fmla="val 101776"/>
              <a:gd name="adj2" fmla="val 85075"/>
              <a:gd name="adj3" fmla="val 236280"/>
              <a:gd name="adj4" fmla="val 7345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Side view mirrors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219200" y="6248400"/>
            <a:ext cx="1676400" cy="457200"/>
          </a:xfrm>
          <a:prstGeom prst="borderCallout1">
            <a:avLst>
              <a:gd name="adj1" fmla="val -2308"/>
              <a:gd name="adj2" fmla="val 49466"/>
              <a:gd name="adj3" fmla="val -322346"/>
              <a:gd name="adj4" fmla="val -263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Propellers for amphibious operations</a:t>
            </a:r>
            <a:endParaRPr lang="en-US" sz="1200" dirty="0"/>
          </a:p>
        </p:txBody>
      </p:sp>
      <p:cxnSp>
        <p:nvCxnSpPr>
          <p:cNvPr id="7" name="Straight Connector 6"/>
          <p:cNvCxnSpPr>
            <a:stCxn id="6" idx="3"/>
          </p:cNvCxnSpPr>
          <p:nvPr/>
        </p:nvCxnSpPr>
        <p:spPr>
          <a:xfrm flipV="1">
            <a:off x="2057400" y="5257800"/>
            <a:ext cx="1219200" cy="990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Callout 1 10"/>
          <p:cNvSpPr/>
          <p:nvPr/>
        </p:nvSpPr>
        <p:spPr>
          <a:xfrm>
            <a:off x="228600" y="2895600"/>
            <a:ext cx="1219200" cy="228600"/>
          </a:xfrm>
          <a:prstGeom prst="borderCallout1">
            <a:avLst>
              <a:gd name="adj1" fmla="val 684485"/>
              <a:gd name="adj2" fmla="val 150221"/>
              <a:gd name="adj3" fmla="val 100296"/>
              <a:gd name="adj4" fmla="val 5227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Troop exit door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162800" y="5334000"/>
            <a:ext cx="1295400" cy="457200"/>
          </a:xfrm>
          <a:prstGeom prst="borderCallout1">
            <a:avLst>
              <a:gd name="adj1" fmla="val -2376"/>
              <a:gd name="adj2" fmla="val 9065"/>
              <a:gd name="adj3" fmla="val -491252"/>
              <a:gd name="adj4" fmla="val -18307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Red Arrow-8 ATGM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5638800" y="1219200"/>
            <a:ext cx="1447800" cy="228600"/>
          </a:xfrm>
          <a:prstGeom prst="borderCallout1">
            <a:avLst>
              <a:gd name="adj1" fmla="val 99511"/>
              <a:gd name="adj2" fmla="val 43027"/>
              <a:gd name="adj3" fmla="val 254031"/>
              <a:gd name="adj4" fmla="val -1326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auto-cannon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5943600" y="2133600"/>
            <a:ext cx="1447800" cy="228600"/>
          </a:xfrm>
          <a:prstGeom prst="borderCallout1">
            <a:avLst>
              <a:gd name="adj1" fmla="val 99511"/>
              <a:gd name="adj2" fmla="val 43027"/>
              <a:gd name="adj3" fmla="val 254031"/>
              <a:gd name="adj4" fmla="val -1326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162800" y="3581400"/>
            <a:ext cx="1295400" cy="228600"/>
          </a:xfrm>
          <a:prstGeom prst="borderCallout1">
            <a:avLst>
              <a:gd name="adj1" fmla="val -13731"/>
              <a:gd name="adj2" fmla="val -75401"/>
              <a:gd name="adj3" fmla="val 58413"/>
              <a:gd name="adj4" fmla="val 71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55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Dongfeng</a:t>
            </a:r>
            <a:r>
              <a:rPr lang="en-US" dirty="0" smtClean="0">
                <a:solidFill>
                  <a:srgbClr val="FF0000"/>
                </a:solidFill>
              </a:rPr>
              <a:t> CSK131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34" y="1606845"/>
            <a:ext cx="6562932" cy="4501710"/>
          </a:xfrm>
          <a:prstGeom prst="rect">
            <a:avLst/>
          </a:prstGeom>
        </p:spPr>
      </p:pic>
      <p:sp>
        <p:nvSpPr>
          <p:cNvPr id="12" name="Line Callout 1 11"/>
          <p:cNvSpPr/>
          <p:nvPr/>
        </p:nvSpPr>
        <p:spPr>
          <a:xfrm>
            <a:off x="2506507" y="6108555"/>
            <a:ext cx="838200" cy="296619"/>
          </a:xfrm>
          <a:prstGeom prst="borderCallout1">
            <a:avLst>
              <a:gd name="adj1" fmla="val 1867"/>
              <a:gd name="adj2" fmla="val 98418"/>
              <a:gd name="adj3" fmla="val -38348"/>
              <a:gd name="adj4" fmla="val 11831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wheels 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2256136" y="2727301"/>
            <a:ext cx="1570193" cy="514715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35mm MER: 2100m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0" name="Line Callout 1 19"/>
          <p:cNvSpPr/>
          <p:nvPr/>
        </p:nvSpPr>
        <p:spPr>
          <a:xfrm>
            <a:off x="838200" y="5746471"/>
            <a:ext cx="1295400" cy="323988"/>
          </a:xfrm>
          <a:prstGeom prst="borderCallout1">
            <a:avLst>
              <a:gd name="adj1" fmla="val 4548"/>
              <a:gd name="adj2" fmla="val 98792"/>
              <a:gd name="adj3" fmla="val -238703"/>
              <a:gd name="adj4" fmla="val 15253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signature</a:t>
            </a:r>
            <a:endParaRPr lang="en-US" sz="1200" dirty="0"/>
          </a:p>
        </p:txBody>
      </p:sp>
      <p:sp>
        <p:nvSpPr>
          <p:cNvPr id="21" name="Line Callout 1 20"/>
          <p:cNvSpPr/>
          <p:nvPr/>
        </p:nvSpPr>
        <p:spPr>
          <a:xfrm>
            <a:off x="5405436" y="6033626"/>
            <a:ext cx="1147764" cy="397654"/>
          </a:xfrm>
          <a:prstGeom prst="borderCallout1">
            <a:avLst>
              <a:gd name="adj1" fmla="val -314972"/>
              <a:gd name="adj2" fmla="val 68817"/>
              <a:gd name="adj3" fmla="val 718"/>
              <a:gd name="adj4" fmla="val 8914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Rectangular troop windows</a:t>
            </a:r>
            <a:endParaRPr lang="en-US" sz="1200" dirty="0"/>
          </a:p>
        </p:txBody>
      </p:sp>
      <p:sp>
        <p:nvSpPr>
          <p:cNvPr id="22" name="Line Callout 1 21"/>
          <p:cNvSpPr/>
          <p:nvPr/>
        </p:nvSpPr>
        <p:spPr>
          <a:xfrm>
            <a:off x="700956" y="4724400"/>
            <a:ext cx="1448920" cy="418424"/>
          </a:xfrm>
          <a:prstGeom prst="borderCallout1">
            <a:avLst>
              <a:gd name="adj1" fmla="val -51363"/>
              <a:gd name="adj2" fmla="val 190489"/>
              <a:gd name="adj3" fmla="val 2629"/>
              <a:gd name="adj4" fmla="val 9840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Rectangular ballistic windows</a:t>
            </a:r>
            <a:endParaRPr lang="en-US" sz="1200" dirty="0"/>
          </a:p>
        </p:txBody>
      </p:sp>
      <p:sp>
        <p:nvSpPr>
          <p:cNvPr id="23" name="Line Callout 1 22"/>
          <p:cNvSpPr/>
          <p:nvPr/>
        </p:nvSpPr>
        <p:spPr>
          <a:xfrm>
            <a:off x="3653080" y="6108555"/>
            <a:ext cx="1678782" cy="694352"/>
          </a:xfrm>
          <a:prstGeom prst="borderCallout1">
            <a:avLst>
              <a:gd name="adj1" fmla="val -714"/>
              <a:gd name="adj2" fmla="val 71530"/>
              <a:gd name="adj3" fmla="val -91862"/>
              <a:gd name="adj4" fmla="val 7560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VC, Driver and Troop doors. Rear troop doors open vertically up and down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79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Dongfeng</a:t>
            </a:r>
            <a:r>
              <a:rPr lang="en-US" dirty="0" smtClean="0">
                <a:solidFill>
                  <a:srgbClr val="FF0000"/>
                </a:solidFill>
              </a:rPr>
              <a:t> CSK131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646249"/>
            <a:ext cx="6972300" cy="4648200"/>
          </a:xfrm>
          <a:prstGeom prst="rect">
            <a:avLst/>
          </a:prstGeom>
        </p:spPr>
      </p:pic>
      <p:sp>
        <p:nvSpPr>
          <p:cNvPr id="12" name="Line Callout 1 11"/>
          <p:cNvSpPr/>
          <p:nvPr/>
        </p:nvSpPr>
        <p:spPr>
          <a:xfrm>
            <a:off x="1082151" y="5997830"/>
            <a:ext cx="838200" cy="296619"/>
          </a:xfrm>
          <a:prstGeom prst="borderCallout1">
            <a:avLst>
              <a:gd name="adj1" fmla="val 1867"/>
              <a:gd name="adj2" fmla="val 98418"/>
              <a:gd name="adj3" fmla="val -32362"/>
              <a:gd name="adj4" fmla="val 12890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wheels 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86400" y="2286000"/>
            <a:ext cx="1570193" cy="514715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35mm MER: 2100m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0" name="Line Callout 1 19"/>
          <p:cNvSpPr/>
          <p:nvPr/>
        </p:nvSpPr>
        <p:spPr>
          <a:xfrm>
            <a:off x="6695623" y="6001412"/>
            <a:ext cx="1295400" cy="323988"/>
          </a:xfrm>
          <a:prstGeom prst="borderCallout1">
            <a:avLst>
              <a:gd name="adj1" fmla="val -932"/>
              <a:gd name="adj2" fmla="val 31630"/>
              <a:gd name="adj3" fmla="val -457913"/>
              <a:gd name="adj4" fmla="val -2907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signature</a:t>
            </a:r>
            <a:endParaRPr lang="en-US" sz="1200" dirty="0"/>
          </a:p>
        </p:txBody>
      </p:sp>
      <p:sp>
        <p:nvSpPr>
          <p:cNvPr id="21" name="Line Callout 1 20"/>
          <p:cNvSpPr/>
          <p:nvPr/>
        </p:nvSpPr>
        <p:spPr>
          <a:xfrm>
            <a:off x="2742973" y="5927746"/>
            <a:ext cx="1147764" cy="397654"/>
          </a:xfrm>
          <a:prstGeom prst="borderCallout1">
            <a:avLst>
              <a:gd name="adj1" fmla="val -384179"/>
              <a:gd name="adj2" fmla="val 61856"/>
              <a:gd name="adj3" fmla="val 719"/>
              <a:gd name="adj4" fmla="val 9456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Rectangular troop windows</a:t>
            </a:r>
            <a:endParaRPr lang="en-US" sz="1200" dirty="0"/>
          </a:p>
        </p:txBody>
      </p:sp>
      <p:sp>
        <p:nvSpPr>
          <p:cNvPr id="22" name="Line Callout 1 21"/>
          <p:cNvSpPr/>
          <p:nvPr/>
        </p:nvSpPr>
        <p:spPr>
          <a:xfrm>
            <a:off x="6553200" y="3405407"/>
            <a:ext cx="1448920" cy="418424"/>
          </a:xfrm>
          <a:prstGeom prst="borderCallout1">
            <a:avLst>
              <a:gd name="adj1" fmla="val 203240"/>
              <a:gd name="adj2" fmla="val -21509"/>
              <a:gd name="adj3" fmla="val 100227"/>
              <a:gd name="adj4" fmla="val 159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Rectangular ballistic windows</a:t>
            </a:r>
            <a:endParaRPr lang="en-US" sz="1200" dirty="0"/>
          </a:p>
        </p:txBody>
      </p:sp>
      <p:sp>
        <p:nvSpPr>
          <p:cNvPr id="23" name="Line Callout 1 22"/>
          <p:cNvSpPr/>
          <p:nvPr/>
        </p:nvSpPr>
        <p:spPr>
          <a:xfrm>
            <a:off x="4021341" y="6114736"/>
            <a:ext cx="1678782" cy="694352"/>
          </a:xfrm>
          <a:prstGeom prst="borderCallout1">
            <a:avLst>
              <a:gd name="adj1" fmla="val 1843"/>
              <a:gd name="adj2" fmla="val 19706"/>
              <a:gd name="adj3" fmla="val -128940"/>
              <a:gd name="adj4" fmla="val 1849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VC, Driver and Troop doors. Rear troop doors open vertically up and down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295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North Korea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58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81200"/>
            <a:ext cx="6553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9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M-2002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r.a.barrameda.mil\Pictures\eRT8pl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231864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6858000" y="4411301"/>
            <a:ext cx="1219200" cy="228600"/>
          </a:xfrm>
          <a:prstGeom prst="borderCallout1">
            <a:avLst>
              <a:gd name="adj1" fmla="val 48555"/>
              <a:gd name="adj2" fmla="val 939"/>
              <a:gd name="adj3" fmla="val 105244"/>
              <a:gd name="adj4" fmla="val -16690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867400" y="6019800"/>
            <a:ext cx="1219200" cy="457200"/>
          </a:xfrm>
          <a:prstGeom prst="borderCallout1">
            <a:avLst>
              <a:gd name="adj1" fmla="val -2572"/>
              <a:gd name="adj2" fmla="val 29431"/>
              <a:gd name="adj3" fmla="val 893"/>
              <a:gd name="adj4" fmla="val 1238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Utilizes a manual loader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5943600" y="2590800"/>
            <a:ext cx="1905000" cy="762000"/>
          </a:xfrm>
          <a:prstGeom prst="borderCallout1">
            <a:avLst>
              <a:gd name="adj1" fmla="val 100986"/>
              <a:gd name="adj2" fmla="val 46782"/>
              <a:gd name="adj3" fmla="val 201755"/>
              <a:gd name="adj4" fmla="val -242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115mm gun MER: 2500m with a bore evacuator 1/3 from the end of the muzzle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295400" y="2362200"/>
            <a:ext cx="1219200" cy="685800"/>
          </a:xfrm>
          <a:prstGeom prst="borderCallout1">
            <a:avLst>
              <a:gd name="adj1" fmla="val 98722"/>
              <a:gd name="adj2" fmla="val 42166"/>
              <a:gd name="adj3" fmla="val 216905"/>
              <a:gd name="adj4" fmla="val 15815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RPG and 14.5mm heavy AA MG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162800" y="5410200"/>
            <a:ext cx="1295400" cy="457200"/>
          </a:xfrm>
          <a:prstGeom prst="borderCallout1">
            <a:avLst>
              <a:gd name="adj1" fmla="val 2142"/>
              <a:gd name="adj2" fmla="val 1752"/>
              <a:gd name="adj3" fmla="val -144200"/>
              <a:gd name="adj4" fmla="val -15624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sits L/S of the hull with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676400" y="6400800"/>
            <a:ext cx="1524000" cy="381000"/>
          </a:xfrm>
          <a:prstGeom prst="borderCallout1">
            <a:avLst>
              <a:gd name="adj1" fmla="val 5136"/>
              <a:gd name="adj2" fmla="val 58622"/>
              <a:gd name="adj3" fmla="val -84986"/>
              <a:gd name="adj4" fmla="val 7330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evenly spaced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3731349" y="2981796"/>
            <a:ext cx="1224858" cy="228600"/>
          </a:xfrm>
          <a:prstGeom prst="borderCallout1">
            <a:avLst>
              <a:gd name="adj1" fmla="val 101740"/>
              <a:gd name="adj2" fmla="val 48534"/>
              <a:gd name="adj3" fmla="val 551866"/>
              <a:gd name="adj4" fmla="val 4843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IR searchlight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304800" y="4800600"/>
            <a:ext cx="1524000" cy="228600"/>
          </a:xfrm>
          <a:prstGeom prst="borderCallout1">
            <a:avLst>
              <a:gd name="adj1" fmla="val 37589"/>
              <a:gd name="adj2" fmla="val 99478"/>
              <a:gd name="adj3" fmla="val -35144"/>
              <a:gd name="adj4" fmla="val 21646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Turret add on armor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3810000" y="6400800"/>
            <a:ext cx="1371600" cy="228600"/>
          </a:xfrm>
          <a:prstGeom prst="borderCallout1">
            <a:avLst>
              <a:gd name="adj1" fmla="val 3627"/>
              <a:gd name="adj2" fmla="val 52072"/>
              <a:gd name="adj3" fmla="val -811008"/>
              <a:gd name="adj4" fmla="val 935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Coax MG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152400" y="5791200"/>
            <a:ext cx="1371600" cy="228600"/>
          </a:xfrm>
          <a:prstGeom prst="borderCallout1">
            <a:avLst>
              <a:gd name="adj1" fmla="val 37589"/>
              <a:gd name="adj2" fmla="val 99478"/>
              <a:gd name="adj3" fmla="val -185640"/>
              <a:gd name="adj4" fmla="val 23165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Skirt add on armor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4572000" y="2362200"/>
            <a:ext cx="1295400" cy="457200"/>
          </a:xfrm>
          <a:prstGeom prst="borderCallout1">
            <a:avLst>
              <a:gd name="adj1" fmla="val 103132"/>
              <a:gd name="adj2" fmla="val 49277"/>
              <a:gd name="adj3" fmla="val 410256"/>
              <a:gd name="adj4" fmla="val 1009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IR sensor and laser range finder</a:t>
            </a:r>
            <a:endParaRPr lang="en-US" sz="1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5464" y="6492875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59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536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T-72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00400"/>
            <a:ext cx="4456114" cy="2967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4" y="990600"/>
            <a:ext cx="4435717" cy="2953458"/>
          </a:xfrm>
          <a:prstGeom prst="rect">
            <a:avLst/>
          </a:prstGeom>
        </p:spPr>
      </p:pic>
      <p:sp>
        <p:nvSpPr>
          <p:cNvPr id="6" name="Line Callout 1 5"/>
          <p:cNvSpPr/>
          <p:nvPr/>
        </p:nvSpPr>
        <p:spPr>
          <a:xfrm>
            <a:off x="8130730" y="4038600"/>
            <a:ext cx="1013270" cy="533400"/>
          </a:xfrm>
          <a:prstGeom prst="borderCallout1">
            <a:avLst>
              <a:gd name="adj1" fmla="val 99511"/>
              <a:gd name="adj2" fmla="val 43027"/>
              <a:gd name="adj3" fmla="val 154771"/>
              <a:gd name="adj4" fmla="val -1548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on the L/S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5486400" y="3521691"/>
            <a:ext cx="1752600" cy="376238"/>
          </a:xfrm>
          <a:prstGeom prst="borderCallout1">
            <a:avLst>
              <a:gd name="adj1" fmla="val 101329"/>
              <a:gd name="adj2" fmla="val 35686"/>
              <a:gd name="adj3" fmla="val 206137"/>
              <a:gd name="adj4" fmla="val -445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Bore evacuator 1/3 away from the end of muzzle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429652" y="5715547"/>
            <a:ext cx="1219200" cy="381000"/>
          </a:xfrm>
          <a:prstGeom prst="borderCallout1">
            <a:avLst>
              <a:gd name="adj1" fmla="val 4965"/>
              <a:gd name="adj2" fmla="val 62672"/>
              <a:gd name="adj3" fmla="val -126591"/>
              <a:gd name="adj4" fmla="val 7420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evenly spaced road wheels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981200" y="1143000"/>
            <a:ext cx="1752600" cy="376238"/>
          </a:xfrm>
          <a:prstGeom prst="borderCallout1">
            <a:avLst>
              <a:gd name="adj1" fmla="val 101329"/>
              <a:gd name="adj2" fmla="val 35686"/>
              <a:gd name="adj3" fmla="val 206137"/>
              <a:gd name="adj4" fmla="val -445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Bore evacuator 1/3 away from the end of muzzle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30693" y="3148829"/>
            <a:ext cx="1676400" cy="381000"/>
          </a:xfrm>
          <a:prstGeom prst="borderCallout1">
            <a:avLst>
              <a:gd name="adj1" fmla="val -195759"/>
              <a:gd name="adj2" fmla="val 117941"/>
              <a:gd name="adj3" fmla="val 60682"/>
              <a:gd name="adj4" fmla="val 10124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Single Driver periscope centered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641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M-2002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4" descr="C:\Users\r.a.barrameda.mil\Pictures\tumblr_mcmalj6WXY1rf0lk5o1_500.jpg"/>
          <p:cNvPicPr>
            <a:picLocks noChangeAspect="1" noChangeArrowheads="1"/>
          </p:cNvPicPr>
          <p:nvPr/>
        </p:nvPicPr>
        <p:blipFill>
          <a:blip r:embed="rId3" cstate="print"/>
          <a:srcRect r="7500"/>
          <a:stretch>
            <a:fillRect/>
          </a:stretch>
        </p:blipFill>
        <p:spPr bwMode="auto">
          <a:xfrm>
            <a:off x="4685546" y="857865"/>
            <a:ext cx="4267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r.a.barrameda.mil\Pictures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051" y="4180397"/>
            <a:ext cx="4673941" cy="2590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7767959" y="260996"/>
            <a:ext cx="1219200" cy="228600"/>
          </a:xfrm>
          <a:prstGeom prst="borderCallout1">
            <a:avLst>
              <a:gd name="adj1" fmla="val 52515"/>
              <a:gd name="adj2" fmla="val -547"/>
              <a:gd name="adj3" fmla="val 647138"/>
              <a:gd name="adj4" fmla="val -975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77118" y="3149474"/>
            <a:ext cx="1600200" cy="762000"/>
          </a:xfrm>
          <a:prstGeom prst="borderCallout1">
            <a:avLst>
              <a:gd name="adj1" fmla="val 100986"/>
              <a:gd name="adj2" fmla="val 46782"/>
              <a:gd name="adj3" fmla="val 226271"/>
              <a:gd name="adj4" fmla="val 2891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115mm gun with a bore evacuator 1/3 from the end of the muzzle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638800" y="75634"/>
            <a:ext cx="1219200" cy="381000"/>
          </a:xfrm>
          <a:prstGeom prst="borderCallout1">
            <a:avLst>
              <a:gd name="adj1" fmla="val 98722"/>
              <a:gd name="adj2" fmla="val 42166"/>
              <a:gd name="adj3" fmla="val 243862"/>
              <a:gd name="adj4" fmla="val 6102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14.5mm heavy AA MG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752973" y="1551302"/>
            <a:ext cx="1295400" cy="457200"/>
          </a:xfrm>
          <a:prstGeom prst="borderCallout1">
            <a:avLst>
              <a:gd name="adj1" fmla="val 95211"/>
              <a:gd name="adj2" fmla="val 1752"/>
              <a:gd name="adj3" fmla="val 187621"/>
              <a:gd name="adj4" fmla="val -265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sits L/S of the hull with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975256" y="6302375"/>
            <a:ext cx="1524000" cy="381000"/>
          </a:xfrm>
          <a:prstGeom prst="borderCallout1">
            <a:avLst>
              <a:gd name="adj1" fmla="val 2555"/>
              <a:gd name="adj2" fmla="val -88"/>
              <a:gd name="adj3" fmla="val 1249"/>
              <a:gd name="adj4" fmla="val -6372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road wheels evenly spaced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512398" y="1244063"/>
            <a:ext cx="1224858" cy="228600"/>
          </a:xfrm>
          <a:prstGeom prst="borderCallout1">
            <a:avLst>
              <a:gd name="adj1" fmla="val 101740"/>
              <a:gd name="adj2" fmla="val 98796"/>
              <a:gd name="adj3" fmla="val 128103"/>
              <a:gd name="adj4" fmla="val 16448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IR searchlight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2013359" y="3431238"/>
            <a:ext cx="1524000" cy="228600"/>
          </a:xfrm>
          <a:prstGeom prst="borderCallout1">
            <a:avLst>
              <a:gd name="adj1" fmla="val 100955"/>
              <a:gd name="adj2" fmla="val 45419"/>
              <a:gd name="adj3" fmla="val 869317"/>
              <a:gd name="adj4" fmla="val 5410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Turret add on armor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3913172" y="3047717"/>
            <a:ext cx="1371600" cy="228600"/>
          </a:xfrm>
          <a:prstGeom prst="borderCallout1">
            <a:avLst>
              <a:gd name="adj1" fmla="val 3627"/>
              <a:gd name="adj2" fmla="val 52072"/>
              <a:gd name="adj3" fmla="val -378984"/>
              <a:gd name="adj4" fmla="val 202309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Coax MG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1561555" y="6527548"/>
            <a:ext cx="1371600" cy="228600"/>
          </a:xfrm>
          <a:prstGeom prst="borderCallout1">
            <a:avLst>
              <a:gd name="adj1" fmla="val 13826"/>
              <a:gd name="adj2" fmla="val 98158"/>
              <a:gd name="adj3" fmla="val -272769"/>
              <a:gd name="adj4" fmla="val 14452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Skirt add on armor</a:t>
            </a:r>
            <a:endParaRPr lang="en-US" sz="1200" dirty="0"/>
          </a:p>
        </p:txBody>
      </p:sp>
      <p:cxnSp>
        <p:nvCxnSpPr>
          <p:cNvPr id="15" name="Straight Connector 14"/>
          <p:cNvCxnSpPr>
            <a:endCxn id="5" idx="2"/>
          </p:cNvCxnSpPr>
          <p:nvPr/>
        </p:nvCxnSpPr>
        <p:spPr>
          <a:xfrm flipV="1">
            <a:off x="7467600" y="375296"/>
            <a:ext cx="300359" cy="1788672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ine Callout 1 18"/>
          <p:cNvSpPr/>
          <p:nvPr/>
        </p:nvSpPr>
        <p:spPr>
          <a:xfrm>
            <a:off x="4991100" y="4426534"/>
            <a:ext cx="1295400" cy="228600"/>
          </a:xfrm>
          <a:prstGeom prst="borderCallout1">
            <a:avLst>
              <a:gd name="adj1" fmla="val 601833"/>
              <a:gd name="adj2" fmla="val -51391"/>
              <a:gd name="adj3" fmla="val 101977"/>
              <a:gd name="adj4" fmla="val 5522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20" name="Line Callout 1 19"/>
          <p:cNvSpPr/>
          <p:nvPr/>
        </p:nvSpPr>
        <p:spPr>
          <a:xfrm>
            <a:off x="177051" y="6264275"/>
            <a:ext cx="1295400" cy="457200"/>
          </a:xfrm>
          <a:prstGeom prst="borderCallout1">
            <a:avLst>
              <a:gd name="adj1" fmla="val 53627"/>
              <a:gd name="adj2" fmla="val 99597"/>
              <a:gd name="adj3" fmla="val -205948"/>
              <a:gd name="adj4" fmla="val 17176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IR sensor and laser range finder</a:t>
            </a:r>
            <a:endParaRPr lang="en-US" sz="1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60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Iran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61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0" y="2057400"/>
            <a:ext cx="520354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ZULFIQAR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700" dirty="0" smtClean="0">
                <a:solidFill>
                  <a:srgbClr val="FF0000"/>
                </a:solidFill>
              </a:rPr>
              <a:t>(ZUL-FEE-KAR)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4" name="Picture 6" descr="C:\Users\r.a.barrameda.mil\Pictures\Zulfiqar-320firing.jpg"/>
          <p:cNvPicPr>
            <a:picLocks noChangeAspect="1" noChangeArrowheads="1"/>
          </p:cNvPicPr>
          <p:nvPr/>
        </p:nvPicPr>
        <p:blipFill>
          <a:blip r:embed="rId3" cstate="print"/>
          <a:srcRect l="6250" b="10268"/>
          <a:stretch>
            <a:fillRect/>
          </a:stretch>
        </p:blipFill>
        <p:spPr bwMode="auto">
          <a:xfrm>
            <a:off x="685800" y="1189990"/>
            <a:ext cx="7848600" cy="5363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Line Callout 1 5"/>
          <p:cNvSpPr/>
          <p:nvPr/>
        </p:nvSpPr>
        <p:spPr>
          <a:xfrm>
            <a:off x="3886200" y="1353185"/>
            <a:ext cx="1219200" cy="571500"/>
          </a:xfrm>
          <a:prstGeom prst="borderCallout1">
            <a:avLst>
              <a:gd name="adj1" fmla="val -2572"/>
              <a:gd name="adj2" fmla="val 29431"/>
              <a:gd name="adj3" fmla="val 893"/>
              <a:gd name="adj4" fmla="val 123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 man crew utilizes a T-72 auto-loader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988149" y="2705100"/>
            <a:ext cx="1600200" cy="762000"/>
          </a:xfrm>
          <a:prstGeom prst="borderCallout1">
            <a:avLst>
              <a:gd name="adj1" fmla="val 100986"/>
              <a:gd name="adj2" fmla="val 46782"/>
              <a:gd name="adj3" fmla="val 159255"/>
              <a:gd name="adj4" fmla="val 9817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MER: 3000m with a bore evacuator 1/3 from the end of the muzzle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667000" y="2247900"/>
            <a:ext cx="1219200" cy="571500"/>
          </a:xfrm>
          <a:prstGeom prst="borderCallout1">
            <a:avLst>
              <a:gd name="adj1" fmla="val 98722"/>
              <a:gd name="adj2" fmla="val 42166"/>
              <a:gd name="adj3" fmla="val 221905"/>
              <a:gd name="adj4" fmla="val 13940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12.7mm machine gun mount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140549" y="4333875"/>
            <a:ext cx="1295400" cy="457200"/>
          </a:xfrm>
          <a:prstGeom prst="borderCallout1">
            <a:avLst>
              <a:gd name="adj1" fmla="val 59"/>
              <a:gd name="adj2" fmla="val 98811"/>
              <a:gd name="adj3" fmla="val 5800"/>
              <a:gd name="adj4" fmla="val 22757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sits center of the hull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715000" y="5715000"/>
            <a:ext cx="1524000" cy="381000"/>
          </a:xfrm>
          <a:prstGeom prst="borderCallout1">
            <a:avLst>
              <a:gd name="adj1" fmla="val 5136"/>
              <a:gd name="adj2" fmla="val 46747"/>
              <a:gd name="adj3" fmla="val -92486"/>
              <a:gd name="adj4" fmla="val 3580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7</a:t>
            </a:r>
            <a:r>
              <a:rPr lang="en-US" sz="1200" dirty="0" smtClean="0"/>
              <a:t> road wheels evenly spaced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4619625" y="1981200"/>
            <a:ext cx="1524000" cy="552450"/>
          </a:xfrm>
          <a:prstGeom prst="borderCallout1">
            <a:avLst>
              <a:gd name="adj1" fmla="val 100089"/>
              <a:gd name="adj2" fmla="val 49478"/>
              <a:gd name="adj3" fmla="val 354368"/>
              <a:gd name="adj4" fmla="val 1271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slab turret shaped like an Abrams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2819400" y="5791200"/>
            <a:ext cx="1371600" cy="381000"/>
          </a:xfrm>
          <a:prstGeom prst="borderCallout1">
            <a:avLst>
              <a:gd name="adj1" fmla="val 4255"/>
              <a:gd name="adj2" fmla="val 62672"/>
              <a:gd name="adj3" fmla="val -276473"/>
              <a:gd name="adj4" fmla="val 17192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Copied side skirts of Abrams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7629526" y="3124200"/>
            <a:ext cx="1371600" cy="533400"/>
          </a:xfrm>
          <a:prstGeom prst="borderCallout1">
            <a:avLst>
              <a:gd name="adj1" fmla="val 97428"/>
              <a:gd name="adj2" fmla="val 50959"/>
              <a:gd name="adj3" fmla="val 292857"/>
              <a:gd name="adj4" fmla="val 3000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</a:t>
            </a:r>
            <a:r>
              <a:rPr lang="en-US" sz="1200" dirty="0"/>
              <a:t>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62726" y="6492875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62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ZULFIQAR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700" dirty="0" smtClean="0">
                <a:solidFill>
                  <a:srgbClr val="FF0000"/>
                </a:solidFill>
              </a:rPr>
              <a:t>(ZUL-FEE-KAR)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5" name="Picture 3" descr="C:\Users\r.a.barrameda.mil\Pictures\zulficar 03_be61fc11b46525e.jpg"/>
          <p:cNvPicPr>
            <a:picLocks noChangeAspect="1" noChangeArrowheads="1"/>
          </p:cNvPicPr>
          <p:nvPr/>
        </p:nvPicPr>
        <p:blipFill>
          <a:blip r:embed="rId3" cstate="print"/>
          <a:srcRect l="9723" r="3421"/>
          <a:stretch>
            <a:fillRect/>
          </a:stretch>
        </p:blipFill>
        <p:spPr bwMode="auto">
          <a:xfrm>
            <a:off x="4419600" y="3751452"/>
            <a:ext cx="4648200" cy="3030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" y="1066800"/>
            <a:ext cx="4901609" cy="2853175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3962400" y="1162050"/>
            <a:ext cx="1219200" cy="571500"/>
          </a:xfrm>
          <a:prstGeom prst="borderCallout1">
            <a:avLst>
              <a:gd name="adj1" fmla="val -2572"/>
              <a:gd name="adj2" fmla="val 29431"/>
              <a:gd name="adj3" fmla="val 893"/>
              <a:gd name="adj4" fmla="val 123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 man crew utilizes a T-72 auto-loader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743200" y="4305300"/>
            <a:ext cx="1600200" cy="762000"/>
          </a:xfrm>
          <a:prstGeom prst="borderCallout1">
            <a:avLst>
              <a:gd name="adj1" fmla="val 95986"/>
              <a:gd name="adj2" fmla="val 97972"/>
              <a:gd name="adj3" fmla="val 131755"/>
              <a:gd name="adj4" fmla="val 12495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gun with a bore evacuator 1/3 from the end of the muzzle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019800" y="3657600"/>
            <a:ext cx="1219200" cy="379602"/>
          </a:xfrm>
          <a:prstGeom prst="borderCallout1">
            <a:avLst>
              <a:gd name="adj1" fmla="val 98722"/>
              <a:gd name="adj2" fmla="val 42166"/>
              <a:gd name="adj3" fmla="val 256247"/>
              <a:gd name="adj4" fmla="val 5971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 x 12.7mm machine guns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99016" y="2075052"/>
            <a:ext cx="1295400" cy="457200"/>
          </a:xfrm>
          <a:prstGeom prst="borderCallout1">
            <a:avLst>
              <a:gd name="adj1" fmla="val 58392"/>
              <a:gd name="adj2" fmla="val 99546"/>
              <a:gd name="adj3" fmla="val 95383"/>
              <a:gd name="adj4" fmla="val 19890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sits center of the hull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276600" y="6400800"/>
            <a:ext cx="1524000" cy="381000"/>
          </a:xfrm>
          <a:prstGeom prst="borderCallout1">
            <a:avLst>
              <a:gd name="adj1" fmla="val 50136"/>
              <a:gd name="adj2" fmla="val 101122"/>
              <a:gd name="adj3" fmla="val -22486"/>
              <a:gd name="adj4" fmla="val 16018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7</a:t>
            </a:r>
            <a:r>
              <a:rPr lang="en-US" sz="1200" dirty="0" smtClean="0"/>
              <a:t> road wheels evenly spaced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254724" y="885825"/>
            <a:ext cx="1524000" cy="552450"/>
          </a:xfrm>
          <a:prstGeom prst="borderCallout1">
            <a:avLst>
              <a:gd name="adj1" fmla="val 100089"/>
              <a:gd name="adj2" fmla="val 49478"/>
              <a:gd name="adj3" fmla="val 233679"/>
              <a:gd name="adj4" fmla="val 11646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slab turret shaped like an Abrams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800350" y="5638800"/>
            <a:ext cx="1371600" cy="381000"/>
          </a:xfrm>
          <a:prstGeom prst="borderCallout1">
            <a:avLst>
              <a:gd name="adj1" fmla="val 49255"/>
              <a:gd name="adj2" fmla="val 100172"/>
              <a:gd name="adj3" fmla="val 68527"/>
              <a:gd name="adj4" fmla="val 16915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Copied side skirts of Abrams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695950" y="4037202"/>
            <a:ext cx="495300" cy="929056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ine Callout 1 15"/>
          <p:cNvSpPr/>
          <p:nvPr/>
        </p:nvSpPr>
        <p:spPr>
          <a:xfrm>
            <a:off x="7981950" y="4512054"/>
            <a:ext cx="1219200" cy="379602"/>
          </a:xfrm>
          <a:prstGeom prst="borderCallout1">
            <a:avLst>
              <a:gd name="adj1" fmla="val 98722"/>
              <a:gd name="adj2" fmla="val 42166"/>
              <a:gd name="adj3" fmla="val 281339"/>
              <a:gd name="adj4" fmla="val 5893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Diesel engine exhausts</a:t>
            </a: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8077200" y="4882131"/>
            <a:ext cx="400050" cy="680469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ine Callout 1 18"/>
          <p:cNvSpPr/>
          <p:nvPr/>
        </p:nvSpPr>
        <p:spPr>
          <a:xfrm>
            <a:off x="4343400" y="2095500"/>
            <a:ext cx="1219200" cy="228600"/>
          </a:xfrm>
          <a:prstGeom prst="borderCallout1">
            <a:avLst>
              <a:gd name="adj1" fmla="val -1445"/>
              <a:gd name="adj2" fmla="val -1405"/>
              <a:gd name="adj3" fmla="val -82255"/>
              <a:gd name="adj4" fmla="val -9815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</a:t>
            </a:r>
            <a:endParaRPr lang="en-US" sz="1200" dirty="0"/>
          </a:p>
        </p:txBody>
      </p:sp>
      <p:sp>
        <p:nvSpPr>
          <p:cNvPr id="20" name="Line Callout 1 19"/>
          <p:cNvSpPr/>
          <p:nvPr/>
        </p:nvSpPr>
        <p:spPr>
          <a:xfrm>
            <a:off x="2009775" y="3562350"/>
            <a:ext cx="1295400" cy="457200"/>
          </a:xfrm>
          <a:prstGeom prst="borderCallout1">
            <a:avLst>
              <a:gd name="adj1" fmla="val 59"/>
              <a:gd name="adj2" fmla="val 49546"/>
              <a:gd name="adj3" fmla="val -167117"/>
              <a:gd name="adj4" fmla="val -1580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Headlights sits parallel to tracks</a:t>
            </a:r>
            <a:endParaRPr lang="en-US" sz="120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57475" y="2819400"/>
            <a:ext cx="957262" cy="74295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ine Callout 1 22"/>
          <p:cNvSpPr/>
          <p:nvPr/>
        </p:nvSpPr>
        <p:spPr>
          <a:xfrm>
            <a:off x="4572000" y="4248150"/>
            <a:ext cx="1219200" cy="228600"/>
          </a:xfrm>
          <a:prstGeom prst="borderCallout1">
            <a:avLst>
              <a:gd name="adj1" fmla="val 102722"/>
              <a:gd name="adj2" fmla="val 54063"/>
              <a:gd name="adj3" fmla="val 213579"/>
              <a:gd name="adj4" fmla="val 13387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MG</a:t>
            </a:r>
            <a:endParaRPr lang="en-US" sz="1200" dirty="0"/>
          </a:p>
        </p:txBody>
      </p:sp>
      <p:sp>
        <p:nvSpPr>
          <p:cNvPr id="24" name="Line Callout 1 23"/>
          <p:cNvSpPr/>
          <p:nvPr/>
        </p:nvSpPr>
        <p:spPr>
          <a:xfrm>
            <a:off x="7696200" y="6225602"/>
            <a:ext cx="1371600" cy="533400"/>
          </a:xfrm>
          <a:prstGeom prst="borderCallout1">
            <a:avLst>
              <a:gd name="adj1" fmla="val 999"/>
              <a:gd name="adj2" fmla="val 1653"/>
              <a:gd name="adj3" fmla="val -60714"/>
              <a:gd name="adj4" fmla="val -2276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</a:t>
            </a:r>
            <a:r>
              <a:rPr lang="en-US" sz="1200" dirty="0"/>
              <a:t>k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99016" y="6393877"/>
            <a:ext cx="2339384" cy="365125"/>
          </a:xfrm>
        </p:spPr>
        <p:txBody>
          <a:bodyPr/>
          <a:lstStyle/>
          <a:p>
            <a:pPr algn="l"/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 algn="l"/>
              <a:t>63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Karrar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64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27182" y="2057400"/>
            <a:ext cx="8265921" cy="3361509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5562600" y="5444010"/>
            <a:ext cx="1295400" cy="423390"/>
          </a:xfrm>
          <a:prstGeom prst="borderCallout1">
            <a:avLst>
              <a:gd name="adj1" fmla="val -326393"/>
              <a:gd name="adj2" fmla="val -73747"/>
              <a:gd name="adj3" fmla="val 48176"/>
              <a:gd name="adj4" fmla="val 84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is centered single periscope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600200" y="5444010"/>
            <a:ext cx="1524000" cy="381000"/>
          </a:xfrm>
          <a:prstGeom prst="borderCallout1">
            <a:avLst>
              <a:gd name="adj1" fmla="val 5136"/>
              <a:gd name="adj2" fmla="val 46747"/>
              <a:gd name="adj3" fmla="val -77941"/>
              <a:gd name="adj4" fmla="val 5398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</a:t>
            </a:r>
            <a:r>
              <a:rPr lang="en-US" sz="1200" dirty="0" smtClean="0"/>
              <a:t> road wheels evenly spaced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295400" y="1547019"/>
            <a:ext cx="1524000" cy="381000"/>
          </a:xfrm>
          <a:prstGeom prst="borderCallout1">
            <a:avLst>
              <a:gd name="adj1" fmla="val 102106"/>
              <a:gd name="adj2" fmla="val 54626"/>
              <a:gd name="adj3" fmla="val 259029"/>
              <a:gd name="adj4" fmla="val 7459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Remotely operated 12.7mm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019800" y="2133600"/>
            <a:ext cx="1600200" cy="762000"/>
          </a:xfrm>
          <a:prstGeom prst="borderCallout1">
            <a:avLst>
              <a:gd name="adj1" fmla="val 100986"/>
              <a:gd name="adj2" fmla="val 46782"/>
              <a:gd name="adj3" fmla="val 193194"/>
              <a:gd name="adj4" fmla="val 3352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MER: 3000m with a bore evacuator 1/3 from the end of the muzzle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419600" y="1943100"/>
            <a:ext cx="1524000" cy="381000"/>
          </a:xfrm>
          <a:prstGeom prst="borderCallout1">
            <a:avLst>
              <a:gd name="adj1" fmla="val 106954"/>
              <a:gd name="adj2" fmla="val 12808"/>
              <a:gd name="adj3" fmla="val 246908"/>
              <a:gd name="adj4" fmla="val -1873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Clam shaped hatches open forward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223963" y="1529629"/>
            <a:ext cx="1195637" cy="339343"/>
          </a:xfrm>
          <a:prstGeom prst="borderCallout1">
            <a:avLst>
              <a:gd name="adj1" fmla="val 99511"/>
              <a:gd name="adj2" fmla="val 43027"/>
              <a:gd name="adj3" fmla="val 294955"/>
              <a:gd name="adj4" fmla="val 1666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Meteorological data collector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106218" y="2514600"/>
            <a:ext cx="1524000" cy="381000"/>
          </a:xfrm>
          <a:prstGeom prst="borderCallout1">
            <a:avLst>
              <a:gd name="adj1" fmla="val 97257"/>
              <a:gd name="adj2" fmla="val 94626"/>
              <a:gd name="adj3" fmla="val 261453"/>
              <a:gd name="adj4" fmla="val 14611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Remotely operated turret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7616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398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Karrar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65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7" y="1125098"/>
            <a:ext cx="6999306" cy="5231252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5562600" y="2438400"/>
            <a:ext cx="1600200" cy="762000"/>
          </a:xfrm>
          <a:prstGeom prst="borderCallout1">
            <a:avLst>
              <a:gd name="adj1" fmla="val 100986"/>
              <a:gd name="adj2" fmla="val 46782"/>
              <a:gd name="adj3" fmla="val 193194"/>
              <a:gd name="adj4" fmla="val 3352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MER: 3000m with a bore evacuator 1/3 from the end of the muzzle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371600" y="2268098"/>
            <a:ext cx="1524000" cy="381000"/>
          </a:xfrm>
          <a:prstGeom prst="borderCallout1">
            <a:avLst>
              <a:gd name="adj1" fmla="val 102106"/>
              <a:gd name="adj2" fmla="val 54626"/>
              <a:gd name="adj3" fmla="val 259029"/>
              <a:gd name="adj4" fmla="val 7459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Remotely operated 12.7mm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124200" y="1928755"/>
            <a:ext cx="1195637" cy="339343"/>
          </a:xfrm>
          <a:prstGeom prst="borderCallout1">
            <a:avLst>
              <a:gd name="adj1" fmla="val 99511"/>
              <a:gd name="adj2" fmla="val 43027"/>
              <a:gd name="adj3" fmla="val 294955"/>
              <a:gd name="adj4" fmla="val 1666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Meteorological data collector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731027" y="2362200"/>
            <a:ext cx="1524000" cy="381000"/>
          </a:xfrm>
          <a:prstGeom prst="borderCallout1">
            <a:avLst>
              <a:gd name="adj1" fmla="val 106954"/>
              <a:gd name="adj2" fmla="val 12808"/>
              <a:gd name="adj3" fmla="val 246908"/>
              <a:gd name="adj4" fmla="val -1873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Clam shaped hatches open forward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069083" y="2858084"/>
            <a:ext cx="1213653" cy="262047"/>
          </a:xfrm>
          <a:prstGeom prst="borderCallout1">
            <a:avLst>
              <a:gd name="adj1" fmla="val 102106"/>
              <a:gd name="adj2" fmla="val 34626"/>
              <a:gd name="adj3" fmla="val 291389"/>
              <a:gd name="adj4" fmla="val 31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sight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2895600" y="5486400"/>
            <a:ext cx="1524000" cy="381000"/>
          </a:xfrm>
          <a:prstGeom prst="borderCallout1">
            <a:avLst>
              <a:gd name="adj1" fmla="val 5136"/>
              <a:gd name="adj2" fmla="val 46747"/>
              <a:gd name="adj3" fmla="val -77941"/>
              <a:gd name="adj4" fmla="val 5398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</a:t>
            </a:r>
            <a:r>
              <a:rPr lang="en-US" sz="1200" dirty="0" smtClean="0"/>
              <a:t> road wheels evenly spaced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152400" y="2869629"/>
            <a:ext cx="1524000" cy="381000"/>
          </a:xfrm>
          <a:prstGeom prst="borderCallout1">
            <a:avLst>
              <a:gd name="adj1" fmla="val 97257"/>
              <a:gd name="adj2" fmla="val 94626"/>
              <a:gd name="adj3" fmla="val 261453"/>
              <a:gd name="adj4" fmla="val 14611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Remotely operated turret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343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SAFIR 74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7" name="Picture 6" descr="C:\Users\r.a.barrameda.mil\Pictures\09z_GB7_I.jpg"/>
          <p:cNvPicPr>
            <a:picLocks noChangeAspect="1" noChangeArrowheads="1"/>
          </p:cNvPicPr>
          <p:nvPr/>
        </p:nvPicPr>
        <p:blipFill>
          <a:blip r:embed="rId3" cstate="print"/>
          <a:srcRect b="10417"/>
          <a:stretch>
            <a:fillRect/>
          </a:stretch>
        </p:blipFill>
        <p:spPr bwMode="auto">
          <a:xfrm>
            <a:off x="520996" y="1066800"/>
            <a:ext cx="8165804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838200" y="5048250"/>
            <a:ext cx="1752600" cy="457200"/>
          </a:xfrm>
          <a:prstGeom prst="borderCallout1">
            <a:avLst>
              <a:gd name="adj1" fmla="val 54056"/>
              <a:gd name="adj2" fmla="val 99418"/>
              <a:gd name="adj3" fmla="val -82310"/>
              <a:gd name="adj4" fmla="val 21396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rows of Brick shaped ERA on the skirts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429000" y="6038850"/>
            <a:ext cx="1828800" cy="457200"/>
          </a:xfrm>
          <a:prstGeom prst="borderCallout1">
            <a:avLst>
              <a:gd name="adj1" fmla="val 4965"/>
              <a:gd name="adj2" fmla="val 62672"/>
              <a:gd name="adj3" fmla="val -130758"/>
              <a:gd name="adj4" fmla="val 6378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#1 &amp; 2 road wheel like the T-55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467600" y="581025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83750"/>
              <a:gd name="adj4" fmla="val 3963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un-supported track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981200" y="2438400"/>
            <a:ext cx="1447800" cy="228600"/>
          </a:xfrm>
          <a:prstGeom prst="borderCallout1">
            <a:avLst>
              <a:gd name="adj1" fmla="val 99889"/>
              <a:gd name="adj2" fmla="val 98102"/>
              <a:gd name="adj3" fmla="val 423803"/>
              <a:gd name="adj4" fmla="val 15615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IR search light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114300" y="27432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193637"/>
              <a:gd name="adj4" fmla="val 78302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Mated with an M60 105mm rifled gun to a T-55 turret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733800" y="18288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251214"/>
              <a:gd name="adj4" fmla="val 6081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on the R/S with 12.7mm MG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371600" y="4076700"/>
            <a:ext cx="1066800" cy="381000"/>
          </a:xfrm>
          <a:prstGeom prst="borderCallout1">
            <a:avLst>
              <a:gd name="adj1" fmla="val 53829"/>
              <a:gd name="adj2" fmla="val 99147"/>
              <a:gd name="adj3" fmla="val -60228"/>
              <a:gd name="adj4" fmla="val 29663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Brick shaped ERA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096000" y="3048000"/>
            <a:ext cx="1676400" cy="228600"/>
          </a:xfrm>
          <a:prstGeom prst="borderCallout1">
            <a:avLst>
              <a:gd name="adj1" fmla="val 101329"/>
              <a:gd name="adj2" fmla="val 35686"/>
              <a:gd name="adj3" fmla="val 209773"/>
              <a:gd name="adj4" fmla="val -4164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optics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3581400" y="952500"/>
            <a:ext cx="2057400" cy="571500"/>
          </a:xfrm>
          <a:prstGeom prst="borderCallout1">
            <a:avLst>
              <a:gd name="adj1" fmla="val -2572"/>
              <a:gd name="adj2" fmla="val 29431"/>
              <a:gd name="adj3" fmla="val 893"/>
              <a:gd name="adj4" fmla="val 123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T-55 with upgraded firepower, protection and mobility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315200" y="3695700"/>
            <a:ext cx="1524000" cy="190500"/>
          </a:xfrm>
          <a:prstGeom prst="borderCallout1">
            <a:avLst>
              <a:gd name="adj1" fmla="val 391995"/>
              <a:gd name="adj2" fmla="val -13088"/>
              <a:gd name="adj3" fmla="val 101977"/>
              <a:gd name="adj4" fmla="val 5522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L/S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2362200" y="3276600"/>
            <a:ext cx="1524000" cy="228600"/>
          </a:xfrm>
          <a:prstGeom prst="borderCallout1">
            <a:avLst>
              <a:gd name="adj1" fmla="val 103698"/>
              <a:gd name="adj2" fmla="val 60809"/>
              <a:gd name="adj3" fmla="val 218089"/>
              <a:gd name="adj4" fmla="val 83372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105mm MER: 3000m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53200" y="6496050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66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SAFIR 74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6522"/>
          <a:stretch>
            <a:fillRect/>
          </a:stretch>
        </p:blipFill>
        <p:spPr bwMode="auto">
          <a:xfrm>
            <a:off x="685799" y="990600"/>
            <a:ext cx="7848601" cy="5502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28600" y="4953000"/>
            <a:ext cx="1752600" cy="457200"/>
          </a:xfrm>
          <a:prstGeom prst="borderCallout1">
            <a:avLst>
              <a:gd name="adj1" fmla="val 54056"/>
              <a:gd name="adj2" fmla="val 99418"/>
              <a:gd name="adj3" fmla="val -65643"/>
              <a:gd name="adj4" fmla="val 16179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rows of Brick shaped ERA on the skirts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2590800" y="1752600"/>
            <a:ext cx="2209800" cy="457200"/>
          </a:xfrm>
          <a:prstGeom prst="borderCallout1">
            <a:avLst>
              <a:gd name="adj1" fmla="val 92996"/>
              <a:gd name="adj2" fmla="val 99479"/>
              <a:gd name="adj3" fmla="val 201970"/>
              <a:gd name="adj4" fmla="val 13433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Mated with an M60 105mm rifled gun to a T-55 turret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410200" y="6172200"/>
            <a:ext cx="1066800" cy="381000"/>
          </a:xfrm>
          <a:prstGeom prst="borderCallout1">
            <a:avLst>
              <a:gd name="adj1" fmla="val 1329"/>
              <a:gd name="adj2" fmla="val 50040"/>
              <a:gd name="adj3" fmla="val -505228"/>
              <a:gd name="adj4" fmla="val 3770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Brick shaped ERA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867525" y="2209800"/>
            <a:ext cx="1676400" cy="228600"/>
          </a:xfrm>
          <a:prstGeom prst="borderCallout1">
            <a:avLst>
              <a:gd name="adj1" fmla="val 101329"/>
              <a:gd name="adj2" fmla="val 35686"/>
              <a:gd name="adj3" fmla="val 209773"/>
              <a:gd name="adj4" fmla="val -4164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optics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391400" y="2781300"/>
            <a:ext cx="1219200" cy="228600"/>
          </a:xfrm>
          <a:prstGeom prst="borderCallout1">
            <a:avLst>
              <a:gd name="adj1" fmla="val 102722"/>
              <a:gd name="adj2" fmla="val 45470"/>
              <a:gd name="adj3" fmla="val 342745"/>
              <a:gd name="adj4" fmla="val -8018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sits L/S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1676400" y="3124200"/>
            <a:ext cx="1371600" cy="228600"/>
          </a:xfrm>
          <a:prstGeom prst="borderCallout1">
            <a:avLst>
              <a:gd name="adj1" fmla="val 32794"/>
              <a:gd name="adj2" fmla="val 100683"/>
              <a:gd name="adj3" fmla="val 22325"/>
              <a:gd name="adj4" fmla="val 232961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Coax MG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3581400" y="952500"/>
            <a:ext cx="2057400" cy="571500"/>
          </a:xfrm>
          <a:prstGeom prst="borderCallout1">
            <a:avLst>
              <a:gd name="adj1" fmla="val -2572"/>
              <a:gd name="adj2" fmla="val 29431"/>
              <a:gd name="adj3" fmla="val 893"/>
              <a:gd name="adj4" fmla="val 123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T-55 with upgraded firepower, protection and mobility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63552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67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Ruintan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269724"/>
            <a:ext cx="7391400" cy="5146262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6553200" y="1868721"/>
            <a:ext cx="1448920" cy="418424"/>
          </a:xfrm>
          <a:prstGeom prst="borderCallout1">
            <a:avLst>
              <a:gd name="adj1" fmla="val 194753"/>
              <a:gd name="adj2" fmla="val -47243"/>
              <a:gd name="adj3" fmla="val 100227"/>
              <a:gd name="adj4" fmla="val 159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Rectangular ballistic windows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876300" y="6119367"/>
            <a:ext cx="1638300" cy="296619"/>
          </a:xfrm>
          <a:prstGeom prst="borderCallout1">
            <a:avLst>
              <a:gd name="adj1" fmla="val 1867"/>
              <a:gd name="adj2" fmla="val 98418"/>
              <a:gd name="adj3" fmla="val -71271"/>
              <a:gd name="adj4" fmla="val 11265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wheels 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5257800" y="1476902"/>
            <a:ext cx="1524000" cy="262956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</p:txBody>
      </p:sp>
      <p:sp>
        <p:nvSpPr>
          <p:cNvPr id="18" name="Line Callout 1 17"/>
          <p:cNvSpPr/>
          <p:nvPr/>
        </p:nvSpPr>
        <p:spPr>
          <a:xfrm>
            <a:off x="1066800" y="2032945"/>
            <a:ext cx="1677591" cy="508400"/>
          </a:xfrm>
          <a:prstGeom prst="borderCallout1">
            <a:avLst>
              <a:gd name="adj1" fmla="val 99630"/>
              <a:gd name="adj2" fmla="val 50399"/>
              <a:gd name="adj3" fmla="val 145213"/>
              <a:gd name="adj4" fmla="val 4600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angular doors,</a:t>
            </a:r>
          </a:p>
          <a:p>
            <a:pPr algn="ctr"/>
            <a:r>
              <a:rPr lang="en-US" sz="1200" dirty="0" smtClean="0"/>
              <a:t>2 per side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7942555" y="2376637"/>
            <a:ext cx="1147764" cy="397654"/>
          </a:xfrm>
          <a:prstGeom prst="borderCallout1">
            <a:avLst>
              <a:gd name="adj1" fmla="val 158321"/>
              <a:gd name="adj2" fmla="val -20906"/>
              <a:gd name="adj3" fmla="val 94484"/>
              <a:gd name="adj4" fmla="val 19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troop window</a:t>
            </a:r>
            <a:endParaRPr lang="en-US" sz="1200" dirty="0"/>
          </a:p>
        </p:txBody>
      </p:sp>
      <p:sp>
        <p:nvSpPr>
          <p:cNvPr id="24" name="Line Callout 1 23"/>
          <p:cNvSpPr/>
          <p:nvPr/>
        </p:nvSpPr>
        <p:spPr>
          <a:xfrm>
            <a:off x="4838700" y="6032362"/>
            <a:ext cx="1295400" cy="323988"/>
          </a:xfrm>
          <a:prstGeom prst="borderCallout1">
            <a:avLst>
              <a:gd name="adj1" fmla="val -932"/>
              <a:gd name="adj2" fmla="val 31630"/>
              <a:gd name="adj3" fmla="val -457913"/>
              <a:gd name="adj4" fmla="val -2907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Boxy front</a:t>
            </a:r>
            <a:endParaRPr lang="en-US" sz="1200" dirty="0"/>
          </a:p>
        </p:txBody>
      </p:sp>
      <p:sp>
        <p:nvSpPr>
          <p:cNvPr id="25" name="Line Callout 1 24"/>
          <p:cNvSpPr/>
          <p:nvPr/>
        </p:nvSpPr>
        <p:spPr>
          <a:xfrm>
            <a:off x="7001418" y="5096207"/>
            <a:ext cx="1677591" cy="508400"/>
          </a:xfrm>
          <a:prstGeom prst="borderCallout1">
            <a:avLst>
              <a:gd name="adj1" fmla="val 3589"/>
              <a:gd name="adj2" fmla="val 655"/>
              <a:gd name="adj3" fmla="val -195295"/>
              <a:gd name="adj4" fmla="val -4077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square and circular LED lights</a:t>
            </a:r>
            <a:endParaRPr lang="en-US" sz="1200" dirty="0"/>
          </a:p>
        </p:txBody>
      </p:sp>
      <p:sp>
        <p:nvSpPr>
          <p:cNvPr id="26" name="Line Callout 1 25"/>
          <p:cNvSpPr/>
          <p:nvPr/>
        </p:nvSpPr>
        <p:spPr>
          <a:xfrm>
            <a:off x="1905001" y="1142675"/>
            <a:ext cx="1678186" cy="334227"/>
          </a:xfrm>
          <a:prstGeom prst="borderCallout1">
            <a:avLst>
              <a:gd name="adj1" fmla="val 99630"/>
              <a:gd name="adj2" fmla="val 99085"/>
              <a:gd name="adj3" fmla="val 187933"/>
              <a:gd name="adj4" fmla="val 12485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Octagon shaped hatch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534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 animBg="1"/>
      <p:bldP spid="15" grpId="0" animBg="1"/>
      <p:bldP spid="16" grpId="0" animBg="1"/>
      <p:bldP spid="18" grpId="0" animBg="1"/>
      <p:bldP spid="19" grpId="0" animBg="1"/>
      <p:bldP spid="24" grpId="0" animBg="1"/>
      <p:bldP spid="25" grpId="0" animBg="1"/>
      <p:bldP spid="2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Ruintan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426667"/>
            <a:ext cx="7391400" cy="5146262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876300" y="6242293"/>
            <a:ext cx="1562100" cy="339665"/>
          </a:xfrm>
          <a:prstGeom prst="borderCallout1">
            <a:avLst>
              <a:gd name="adj1" fmla="val 1867"/>
              <a:gd name="adj2" fmla="val 98418"/>
              <a:gd name="adj3" fmla="val -134294"/>
              <a:gd name="adj4" fmla="val 11981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wheels 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4876800" y="2590800"/>
            <a:ext cx="1524000" cy="262956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3505200" y="5794557"/>
            <a:ext cx="1677591" cy="508400"/>
          </a:xfrm>
          <a:prstGeom prst="borderCallout1">
            <a:avLst>
              <a:gd name="adj1" fmla="val 3589"/>
              <a:gd name="adj2" fmla="val 71567"/>
              <a:gd name="adj3" fmla="val -142910"/>
              <a:gd name="adj4" fmla="val 5976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angular doors,</a:t>
            </a:r>
          </a:p>
          <a:p>
            <a:pPr algn="ctr"/>
            <a:r>
              <a:rPr lang="en-US" sz="1200" dirty="0" smtClean="0"/>
              <a:t>2 per side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6934200" y="2764874"/>
            <a:ext cx="1147764" cy="397654"/>
          </a:xfrm>
          <a:prstGeom prst="borderCallout1">
            <a:avLst>
              <a:gd name="adj1" fmla="val 267714"/>
              <a:gd name="adj2" fmla="val -115270"/>
              <a:gd name="adj3" fmla="val 94484"/>
              <a:gd name="adj4" fmla="val 19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troop window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2325602" y="2566047"/>
            <a:ext cx="1147764" cy="397654"/>
          </a:xfrm>
          <a:prstGeom prst="borderCallout1">
            <a:avLst>
              <a:gd name="adj1" fmla="val 321294"/>
              <a:gd name="adj2" fmla="val 136883"/>
              <a:gd name="adj3" fmla="val 98949"/>
              <a:gd name="adj4" fmla="val 9920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rectangular troop window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533400" y="2908328"/>
            <a:ext cx="1677591" cy="508400"/>
          </a:xfrm>
          <a:prstGeom prst="borderCallout1">
            <a:avLst>
              <a:gd name="adj1" fmla="val 99630"/>
              <a:gd name="adj2" fmla="val 99614"/>
              <a:gd name="adj3" fmla="val 230777"/>
              <a:gd name="adj4" fmla="val 10792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Truck bed in rear of vehicle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690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T-80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r="6787"/>
          <a:stretch>
            <a:fillRect/>
          </a:stretch>
        </p:blipFill>
        <p:spPr bwMode="auto">
          <a:xfrm>
            <a:off x="685800" y="1066800"/>
            <a:ext cx="7626179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ine Callout 1 6"/>
          <p:cNvSpPr/>
          <p:nvPr/>
        </p:nvSpPr>
        <p:spPr>
          <a:xfrm>
            <a:off x="76200" y="3276600"/>
            <a:ext cx="1524000" cy="609600"/>
          </a:xfrm>
          <a:prstGeom prst="borderCallout1">
            <a:avLst>
              <a:gd name="adj1" fmla="val 14057"/>
              <a:gd name="adj2" fmla="val 134385"/>
              <a:gd name="adj3" fmla="val 57954"/>
              <a:gd name="adj4" fmla="val 1014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 on armor &amp; anti-armor RPG plates to protect turret ring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6200" y="2286000"/>
            <a:ext cx="1524000" cy="609600"/>
          </a:xfrm>
          <a:prstGeom prst="borderCallout1">
            <a:avLst>
              <a:gd name="adj1" fmla="val 106784"/>
              <a:gd name="adj2" fmla="val 142567"/>
              <a:gd name="adj3" fmla="val 57954"/>
              <a:gd name="adj4" fmla="val 1014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4 smoke grenade launchers on both sides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114800" y="4114800"/>
            <a:ext cx="1447800" cy="228600"/>
          </a:xfrm>
          <a:prstGeom prst="borderCallout1">
            <a:avLst>
              <a:gd name="adj1" fmla="val 3147"/>
              <a:gd name="adj2" fmla="val 51763"/>
              <a:gd name="adj3" fmla="val -99318"/>
              <a:gd name="adj4" fmla="val 3860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 driver periscopes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867400" y="4876800"/>
            <a:ext cx="1524000" cy="457200"/>
          </a:xfrm>
          <a:prstGeom prst="borderCallout1">
            <a:avLst>
              <a:gd name="adj1" fmla="val -4125"/>
              <a:gd name="adj2" fmla="val 48203"/>
              <a:gd name="adj3" fmla="val -157500"/>
              <a:gd name="adj4" fmla="val 656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Add-on armor plates front hull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486400" y="1600200"/>
            <a:ext cx="1219200" cy="609600"/>
          </a:xfrm>
          <a:prstGeom prst="borderCallout1">
            <a:avLst>
              <a:gd name="adj1" fmla="val 99511"/>
              <a:gd name="adj2" fmla="val 43027"/>
              <a:gd name="adj3" fmla="val 154771"/>
              <a:gd name="adj4" fmla="val -154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night optics behind day optics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6781800" y="2590800"/>
            <a:ext cx="1447800" cy="228600"/>
          </a:xfrm>
          <a:prstGeom prst="borderCallout1">
            <a:avLst>
              <a:gd name="adj1" fmla="val 48602"/>
              <a:gd name="adj2" fmla="val -233"/>
              <a:gd name="adj3" fmla="val 92953"/>
              <a:gd name="adj4" fmla="val -11539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day optics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819400" y="9144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197047"/>
              <a:gd name="adj4" fmla="val 60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Vehicle commander on the R/S with 12.7mm MG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3200400" y="5791200"/>
            <a:ext cx="2743200" cy="533400"/>
          </a:xfrm>
          <a:prstGeom prst="borderCallout1">
            <a:avLst>
              <a:gd name="adj1" fmla="val 1329"/>
              <a:gd name="adj2" fmla="val 50819"/>
              <a:gd name="adj3" fmla="val 57"/>
              <a:gd name="adj4" fmla="val 3698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28 round carousel auto-loader underneath crew compartment of turret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1752600" y="3810000"/>
            <a:ext cx="1371600" cy="228600"/>
          </a:xfrm>
          <a:prstGeom prst="borderCallout1">
            <a:avLst>
              <a:gd name="adj1" fmla="val -142307"/>
              <a:gd name="adj2" fmla="val 153447"/>
              <a:gd name="adj3" fmla="val 49773"/>
              <a:gd name="adj4" fmla="val 10124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Coax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7086599" y="3200400"/>
            <a:ext cx="1911179" cy="533400"/>
          </a:xfrm>
          <a:prstGeom prst="borderCallout1">
            <a:avLst>
              <a:gd name="adj1" fmla="val 53796"/>
              <a:gd name="adj2" fmla="val 646"/>
              <a:gd name="adj3" fmla="val 16302"/>
              <a:gd name="adj4" fmla="val -41238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MER: 3000m</a:t>
            </a:r>
          </a:p>
          <a:p>
            <a:pPr algn="ctr"/>
            <a:r>
              <a:rPr lang="en-US" sz="1200" dirty="0" smtClean="0"/>
              <a:t>AT-8 Songster MER: 4000m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5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Turkey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70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02" y="2133600"/>
            <a:ext cx="501779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241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Tulpar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71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8584734" cy="3707960"/>
          </a:xfrm>
          <a:prstGeom prst="rect">
            <a:avLst/>
          </a:prstGeom>
        </p:spPr>
      </p:pic>
      <p:sp>
        <p:nvSpPr>
          <p:cNvPr id="6" name="Line Callout 1 5"/>
          <p:cNvSpPr/>
          <p:nvPr/>
        </p:nvSpPr>
        <p:spPr>
          <a:xfrm>
            <a:off x="609600" y="3200400"/>
            <a:ext cx="1600200" cy="304800"/>
          </a:xfrm>
          <a:prstGeom prst="borderCallout1">
            <a:avLst>
              <a:gd name="adj1" fmla="val 91254"/>
              <a:gd name="adj2" fmla="val 100115"/>
              <a:gd name="adj3" fmla="val -4949"/>
              <a:gd name="adj4" fmla="val 16872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7.62mm MER: 900m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676400" y="5836435"/>
            <a:ext cx="1295400" cy="338887"/>
          </a:xfrm>
          <a:prstGeom prst="borderCallout1">
            <a:avLst>
              <a:gd name="adj1" fmla="val 2365"/>
              <a:gd name="adj2" fmla="val 99509"/>
              <a:gd name="adj3" fmla="val -120101"/>
              <a:gd name="adj4" fmla="val 10837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evenly spaced road wheels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419100" y="2298194"/>
            <a:ext cx="1905000" cy="381000"/>
          </a:xfrm>
          <a:prstGeom prst="borderCallout1">
            <a:avLst>
              <a:gd name="adj1" fmla="val 97559"/>
              <a:gd name="adj2" fmla="val 100449"/>
              <a:gd name="adj3" fmla="val 203435"/>
              <a:gd name="adj4" fmla="val 12136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 operated turret with 30mm cannon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244136" y="4547613"/>
            <a:ext cx="1447800" cy="228600"/>
          </a:xfrm>
          <a:prstGeom prst="borderCallout1">
            <a:avLst>
              <a:gd name="adj1" fmla="val 50844"/>
              <a:gd name="adj2" fmla="val 100200"/>
              <a:gd name="adj3" fmla="val -180154"/>
              <a:gd name="adj4" fmla="val 22868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R/S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477000" y="2438400"/>
            <a:ext cx="1447800" cy="228600"/>
          </a:xfrm>
          <a:prstGeom prst="borderCallout1">
            <a:avLst>
              <a:gd name="adj1" fmla="val 89678"/>
              <a:gd name="adj2" fmla="val 864"/>
              <a:gd name="adj3" fmla="val 503341"/>
              <a:gd name="adj4" fmla="val -5705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429000" y="1452864"/>
            <a:ext cx="1600200" cy="457200"/>
          </a:xfrm>
          <a:prstGeom prst="borderCallout1">
            <a:avLst>
              <a:gd name="adj1" fmla="val 100305"/>
              <a:gd name="adj2" fmla="val 50185"/>
              <a:gd name="adj3" fmla="val 232189"/>
              <a:gd name="adj4" fmla="val 3965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independent optronic camera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5638800" y="2057399"/>
            <a:ext cx="1143000" cy="276005"/>
          </a:xfrm>
          <a:prstGeom prst="borderCallout1">
            <a:avLst>
              <a:gd name="adj1" fmla="val 102389"/>
              <a:gd name="adj2" fmla="val 29011"/>
              <a:gd name="adj3" fmla="val 351369"/>
              <a:gd name="adj4" fmla="val -7816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sight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7365534" y="3288892"/>
            <a:ext cx="1447800" cy="381000"/>
          </a:xfrm>
          <a:prstGeom prst="borderCallout1">
            <a:avLst>
              <a:gd name="adj1" fmla="val 102389"/>
              <a:gd name="adj2" fmla="val 29011"/>
              <a:gd name="adj3" fmla="val 225571"/>
              <a:gd name="adj4" fmla="val -1414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Headlight protective Cage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2057400" y="1664002"/>
            <a:ext cx="1195637" cy="339343"/>
          </a:xfrm>
          <a:prstGeom prst="borderCallout1">
            <a:avLst>
              <a:gd name="adj1" fmla="val 99511"/>
              <a:gd name="adj2" fmla="val 43027"/>
              <a:gd name="adj3" fmla="val 289723"/>
              <a:gd name="adj4" fmla="val 7532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Meteorological data collector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43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Tulpar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72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8" y="1676400"/>
            <a:ext cx="7344864" cy="4292155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1981200" y="5629668"/>
            <a:ext cx="1295400" cy="338887"/>
          </a:xfrm>
          <a:prstGeom prst="borderCallout1">
            <a:avLst>
              <a:gd name="adj1" fmla="val 2365"/>
              <a:gd name="adj2" fmla="val 99509"/>
              <a:gd name="adj3" fmla="val -120101"/>
              <a:gd name="adj4" fmla="val 10837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evenly spaced road wheels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162800" y="2514600"/>
            <a:ext cx="1447800" cy="228600"/>
          </a:xfrm>
          <a:prstGeom prst="borderCallout1">
            <a:avLst>
              <a:gd name="adj1" fmla="val 101329"/>
              <a:gd name="adj2" fmla="val 2091"/>
              <a:gd name="adj3" fmla="val 472273"/>
              <a:gd name="adj4" fmla="val -10979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R/S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304800" y="1981200"/>
            <a:ext cx="1905000" cy="381000"/>
          </a:xfrm>
          <a:prstGeom prst="borderCallout1">
            <a:avLst>
              <a:gd name="adj1" fmla="val 97559"/>
              <a:gd name="adj2" fmla="val 100449"/>
              <a:gd name="adj3" fmla="val 203435"/>
              <a:gd name="adj4" fmla="val 12136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 operated turret with 30mm cannon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048000" y="1318419"/>
            <a:ext cx="1600200" cy="457200"/>
          </a:xfrm>
          <a:prstGeom prst="borderCallout1">
            <a:avLst>
              <a:gd name="adj1" fmla="val 100305"/>
              <a:gd name="adj2" fmla="val 50185"/>
              <a:gd name="adj3" fmla="val 232189"/>
              <a:gd name="adj4" fmla="val 3965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independent optronic camera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608199" y="4724400"/>
            <a:ext cx="1447800" cy="381000"/>
          </a:xfrm>
          <a:prstGeom prst="borderCallout1">
            <a:avLst>
              <a:gd name="adj1" fmla="val -4796"/>
              <a:gd name="adj2" fmla="val 30237"/>
              <a:gd name="adj3" fmla="val -156565"/>
              <a:gd name="adj4" fmla="val 424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Headlight protective Cage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638614" y="1489457"/>
            <a:ext cx="1195637" cy="339343"/>
          </a:xfrm>
          <a:prstGeom prst="borderCallout1">
            <a:avLst>
              <a:gd name="adj1" fmla="val 99511"/>
              <a:gd name="adj2" fmla="val 62332"/>
              <a:gd name="adj3" fmla="val 221703"/>
              <a:gd name="adj4" fmla="val 9165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Meteorological data collector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6587971" y="2092103"/>
            <a:ext cx="1447800" cy="228600"/>
          </a:xfrm>
          <a:prstGeom prst="borderCallout1">
            <a:avLst>
              <a:gd name="adj1" fmla="val 89678"/>
              <a:gd name="adj2" fmla="val 864"/>
              <a:gd name="adj3" fmla="val 503341"/>
              <a:gd name="adj4" fmla="val -5705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523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Britain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73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828800"/>
            <a:ext cx="5257800" cy="376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001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CHALLENGER 2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4098" name="Picture 2" descr="C:\Users\r.a.barrameda.mil\Pictures\challenger_2_l5.jpg"/>
          <p:cNvPicPr>
            <a:picLocks noChangeAspect="1" noChangeArrowheads="1"/>
          </p:cNvPicPr>
          <p:nvPr/>
        </p:nvPicPr>
        <p:blipFill>
          <a:blip r:embed="rId3" cstate="print"/>
          <a:srcRect b="5663"/>
          <a:stretch>
            <a:fillRect/>
          </a:stretch>
        </p:blipFill>
        <p:spPr bwMode="auto">
          <a:xfrm>
            <a:off x="380999" y="990600"/>
            <a:ext cx="8408277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6629400" y="2057400"/>
            <a:ext cx="2209800" cy="533400"/>
          </a:xfrm>
          <a:prstGeom prst="borderCallout1">
            <a:avLst>
              <a:gd name="adj1" fmla="val 101329"/>
              <a:gd name="adj2" fmla="val 35686"/>
              <a:gd name="adj3" fmla="val 308221"/>
              <a:gd name="adj4" fmla="val 2140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120mm MER: 4000m </a:t>
            </a:r>
          </a:p>
          <a:p>
            <a:pPr algn="ctr"/>
            <a:r>
              <a:rPr lang="en-US" sz="1200" dirty="0" smtClean="0"/>
              <a:t>with bore evacuator 1/3 from the end of the muzzle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1219200" y="15240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403106"/>
              <a:gd name="adj4" fmla="val 16287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Sharp angle front armor turret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048000" y="1600200"/>
            <a:ext cx="1219200" cy="381000"/>
          </a:xfrm>
          <a:prstGeom prst="borderCallout1">
            <a:avLst>
              <a:gd name="adj1" fmla="val 101329"/>
              <a:gd name="adj2" fmla="val 48754"/>
              <a:gd name="adj3" fmla="val 246347"/>
              <a:gd name="adj4" fmla="val 410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independent viewer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905000" y="5410200"/>
            <a:ext cx="1828800" cy="533400"/>
          </a:xfrm>
          <a:prstGeom prst="borderCallout1">
            <a:avLst>
              <a:gd name="adj1" fmla="val 4965"/>
              <a:gd name="adj2" fmla="val 62672"/>
              <a:gd name="adj3" fmla="val -79270"/>
              <a:gd name="adj4" fmla="val -236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#5 &amp; 6 road with 6 sets of road wheels on both sides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6200" y="54864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81667"/>
              <a:gd name="adj4" fmla="val 6463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6200" y="3048000"/>
            <a:ext cx="1447800" cy="457200"/>
          </a:xfrm>
          <a:prstGeom prst="borderCallout1">
            <a:avLst>
              <a:gd name="adj1" fmla="val 96139"/>
              <a:gd name="adj2" fmla="val 48089"/>
              <a:gd name="adj3" fmla="val 168333"/>
              <a:gd name="adj4" fmla="val 10410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on both sides of hull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28600" y="2057400"/>
            <a:ext cx="1676400" cy="533400"/>
          </a:xfrm>
          <a:prstGeom prst="borderCallout1">
            <a:avLst>
              <a:gd name="adj1" fmla="val 96139"/>
              <a:gd name="adj2" fmla="val 48089"/>
              <a:gd name="adj3" fmla="val 246012"/>
              <a:gd name="adj4" fmla="val 13209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Stowage boxes wrap around back of turret. Vertical side armor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876800" y="2133600"/>
            <a:ext cx="1524000" cy="381000"/>
          </a:xfrm>
          <a:prstGeom prst="borderCallout1">
            <a:avLst>
              <a:gd name="adj1" fmla="val 101329"/>
              <a:gd name="adj2" fmla="val 48754"/>
              <a:gd name="adj3" fmla="val 246347"/>
              <a:gd name="adj4" fmla="val 410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thermal optics on gun mantle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934200" y="5410200"/>
            <a:ext cx="1828800" cy="457200"/>
          </a:xfrm>
          <a:prstGeom prst="borderCallout1">
            <a:avLst>
              <a:gd name="adj1" fmla="val 4965"/>
              <a:gd name="adj2" fmla="val 62672"/>
              <a:gd name="adj3" fmla="val -318258"/>
              <a:gd name="adj4" fmla="val -8465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sits center of the hull</a:t>
            </a:r>
            <a:endParaRPr lang="en-US" sz="1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629400" y="6416674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74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1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CHALLENGER 2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600"/>
            <a:ext cx="823987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7086600" y="2209800"/>
            <a:ext cx="1447800" cy="457200"/>
          </a:xfrm>
          <a:prstGeom prst="borderCallout1">
            <a:avLst>
              <a:gd name="adj1" fmla="val 96139"/>
              <a:gd name="adj2" fmla="val 48089"/>
              <a:gd name="adj3" fmla="val 249583"/>
              <a:gd name="adj4" fmla="val -641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on both sides of hull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038600" y="12954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436440"/>
              <a:gd name="adj4" fmla="val 1070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Sharp angle front armor turret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895600" y="2133600"/>
            <a:ext cx="1524000" cy="381000"/>
          </a:xfrm>
          <a:prstGeom prst="borderCallout1">
            <a:avLst>
              <a:gd name="adj1" fmla="val 101329"/>
              <a:gd name="adj2" fmla="val 48754"/>
              <a:gd name="adj3" fmla="val 251347"/>
              <a:gd name="adj4" fmla="val 6234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thermal optics on gun mantle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486400" y="5257800"/>
            <a:ext cx="1828800" cy="533400"/>
          </a:xfrm>
          <a:prstGeom prst="borderCallout1">
            <a:avLst>
              <a:gd name="adj1" fmla="val 4965"/>
              <a:gd name="adj2" fmla="val 62672"/>
              <a:gd name="adj3" fmla="val -161413"/>
              <a:gd name="adj4" fmla="val 6639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#5 &amp; 6 road with 6 sets of road wheels on both sides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543800" y="44958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06667"/>
              <a:gd name="adj4" fmla="val 542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943600" y="1295400"/>
            <a:ext cx="1676400" cy="533400"/>
          </a:xfrm>
          <a:prstGeom prst="borderCallout1">
            <a:avLst>
              <a:gd name="adj1" fmla="val 96139"/>
              <a:gd name="adj2" fmla="val 48089"/>
              <a:gd name="adj3" fmla="val 354941"/>
              <a:gd name="adj4" fmla="val -710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Stowage boxes wrap around back of turret. Vertical side armor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81000" y="19050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312388"/>
              <a:gd name="adj4" fmla="val 6752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120mm gun with bore evacuator 1/3 from the end of the muzzle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68390" y="6454774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75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WARRIOR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5123" name="Picture 3" descr="C:\Users\r.a.barrameda.mil\Pictures\MCV-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38200"/>
            <a:ext cx="8382000" cy="5592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143000" y="1752600"/>
            <a:ext cx="1524000" cy="228600"/>
          </a:xfrm>
          <a:prstGeom prst="borderCallout1">
            <a:avLst>
              <a:gd name="adj1" fmla="val 95294"/>
              <a:gd name="adj2" fmla="val 81933"/>
              <a:gd name="adj3" fmla="val 388991"/>
              <a:gd name="adj4" fmla="val 13504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30mm MER: 1500m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09600" y="2438400"/>
            <a:ext cx="1447800" cy="457200"/>
          </a:xfrm>
          <a:prstGeom prst="borderCallout1">
            <a:avLst>
              <a:gd name="adj1" fmla="val 102389"/>
              <a:gd name="adj2" fmla="val 29011"/>
              <a:gd name="adj3" fmla="val 253750"/>
              <a:gd name="adj4" fmla="val 9095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Sharp sloped front end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667500" y="1499041"/>
            <a:ext cx="1524000" cy="220113"/>
          </a:xfrm>
          <a:prstGeom prst="borderCallout1">
            <a:avLst>
              <a:gd name="adj1" fmla="val 95160"/>
              <a:gd name="adj2" fmla="val 1357"/>
              <a:gd name="adj3" fmla="val 747991"/>
              <a:gd name="adj4" fmla="val -9777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495800" y="1143000"/>
            <a:ext cx="1524000" cy="228600"/>
          </a:xfrm>
          <a:prstGeom prst="borderCallout1">
            <a:avLst>
              <a:gd name="adj1" fmla="val 95294"/>
              <a:gd name="adj2" fmla="val 73808"/>
              <a:gd name="adj3" fmla="val 505658"/>
              <a:gd name="adj4" fmla="val 837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&amp; Gunner optics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943600" y="60198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44167"/>
              <a:gd name="adj4" fmla="val 4424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#3 &amp; 4 road wheels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962400" y="60198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200417"/>
              <a:gd name="adj4" fmla="val 4226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724400" y="1371600"/>
            <a:ext cx="228600" cy="990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Callout 1 12"/>
          <p:cNvSpPr/>
          <p:nvPr/>
        </p:nvSpPr>
        <p:spPr>
          <a:xfrm>
            <a:off x="7391400" y="2057400"/>
            <a:ext cx="1524000" cy="228600"/>
          </a:xfrm>
          <a:prstGeom prst="borderCallout1">
            <a:avLst>
              <a:gd name="adj1" fmla="val 91127"/>
              <a:gd name="adj2" fmla="val 16933"/>
              <a:gd name="adj3" fmla="val 772325"/>
              <a:gd name="adj4" fmla="val -2995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Crew escape hatch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66719" y="6430413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76</a:t>
            </a:fld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5" name="Line Callout 1 14"/>
          <p:cNvSpPr/>
          <p:nvPr/>
        </p:nvSpPr>
        <p:spPr>
          <a:xfrm>
            <a:off x="2824226" y="1135433"/>
            <a:ext cx="1485900" cy="583721"/>
          </a:xfrm>
          <a:prstGeom prst="borderCallout1">
            <a:avLst>
              <a:gd name="adj1" fmla="val 102389"/>
              <a:gd name="adj2" fmla="val 29011"/>
              <a:gd name="adj3" fmla="val 252218"/>
              <a:gd name="adj4" fmla="val 6792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Thermal sleeve goes half way up the barrel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452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WARRIOR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940" y="890740"/>
            <a:ext cx="846876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7467600" y="54864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75417"/>
              <a:gd name="adj4" fmla="val 937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798011" y="16764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854473"/>
              <a:gd name="adj4" fmla="val 6086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R/S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038600" y="57150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44167"/>
              <a:gd name="adj4" fmla="val 4424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#3 &amp; 4 road wheels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09600" y="5562600"/>
            <a:ext cx="1600200" cy="457200"/>
          </a:xfrm>
          <a:prstGeom prst="borderCallout1">
            <a:avLst>
              <a:gd name="adj1" fmla="val 4472"/>
              <a:gd name="adj2" fmla="val 57923"/>
              <a:gd name="adj3" fmla="val -340000"/>
              <a:gd name="adj4" fmla="val 14293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Combat Identification Panel (CIP)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391400" y="2819400"/>
            <a:ext cx="1447800" cy="381000"/>
          </a:xfrm>
          <a:prstGeom prst="borderCallout1">
            <a:avLst>
              <a:gd name="adj1" fmla="val 102389"/>
              <a:gd name="adj2" fmla="val 29011"/>
              <a:gd name="adj3" fmla="val 216250"/>
              <a:gd name="adj4" fmla="val -2089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Sharp sloped front end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304800" y="2438400"/>
            <a:ext cx="1447800" cy="381000"/>
          </a:xfrm>
          <a:prstGeom prst="borderCallout1">
            <a:avLst>
              <a:gd name="adj1" fmla="val 99889"/>
              <a:gd name="adj2" fmla="val 56643"/>
              <a:gd name="adj3" fmla="val 291250"/>
              <a:gd name="adj4" fmla="val 7384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stowage boxes are square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16329" y="6457384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77</a:t>
            </a:fld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6553200" y="1854679"/>
            <a:ext cx="1485900" cy="583721"/>
          </a:xfrm>
          <a:prstGeom prst="borderCallout1">
            <a:avLst>
              <a:gd name="adj1" fmla="val 102389"/>
              <a:gd name="adj2" fmla="val 29011"/>
              <a:gd name="adj3" fmla="val 203550"/>
              <a:gd name="adj4" fmla="val -1751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Thermal sleeve goes half way up the barrel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89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FV-432 BULLDOG MK3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8194" name="Picture 2" descr="C:\Users\r.a.barrameda.mil\Pictures\Gainey Cup\bulldog_410px.jpg"/>
          <p:cNvPicPr>
            <a:picLocks noChangeAspect="1" noChangeArrowheads="1"/>
          </p:cNvPicPr>
          <p:nvPr/>
        </p:nvPicPr>
        <p:blipFill>
          <a:blip r:embed="rId3" cstate="print"/>
          <a:srcRect l="10000"/>
          <a:stretch>
            <a:fillRect/>
          </a:stretch>
        </p:blipFill>
        <p:spPr bwMode="auto">
          <a:xfrm>
            <a:off x="457200" y="1230351"/>
            <a:ext cx="8229600" cy="5018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457200" y="2286000"/>
            <a:ext cx="1447800" cy="457200"/>
          </a:xfrm>
          <a:prstGeom prst="borderCallout1">
            <a:avLst>
              <a:gd name="adj1" fmla="val 102389"/>
              <a:gd name="adj2" fmla="val 29011"/>
              <a:gd name="adj3" fmla="val 318333"/>
              <a:gd name="adj4" fmla="val 12910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 on front armor with bar armor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7696200" y="1752600"/>
            <a:ext cx="1447800" cy="381000"/>
          </a:xfrm>
          <a:prstGeom prst="borderCallout1">
            <a:avLst>
              <a:gd name="adj1" fmla="val 96139"/>
              <a:gd name="adj2" fmla="val 41511"/>
              <a:gd name="adj3" fmla="val 522084"/>
              <a:gd name="adj4" fmla="val -896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Enhanced Armor Appliqué Kit (EAAK) 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124200" y="57150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54583"/>
              <a:gd name="adj4" fmla="val -6562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un-supported track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620000" y="53340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46250"/>
              <a:gd name="adj4" fmla="val -763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 on armor side skirts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638800" y="58674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17084"/>
              <a:gd name="adj4" fmla="val 7111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5 sets evenly spaced road wheels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838200" y="1295400"/>
            <a:ext cx="1524000" cy="228600"/>
          </a:xfrm>
          <a:prstGeom prst="borderCallout1">
            <a:avLst>
              <a:gd name="adj1" fmla="val 99461"/>
              <a:gd name="adj2" fmla="val 68808"/>
              <a:gd name="adj3" fmla="val 768158"/>
              <a:gd name="adj4" fmla="val 15504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R/S of hull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2438400" y="1143000"/>
            <a:ext cx="1524000" cy="228600"/>
          </a:xfrm>
          <a:prstGeom prst="borderCallout1">
            <a:avLst>
              <a:gd name="adj1" fmla="val 95294"/>
              <a:gd name="adj2" fmla="val 62558"/>
              <a:gd name="adj3" fmla="val 422324"/>
              <a:gd name="adj4" fmla="val 7816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R/S of hull</a:t>
            </a:r>
            <a:endParaRPr lang="en-US" sz="1200" dirty="0"/>
          </a:p>
        </p:txBody>
      </p:sp>
      <p:cxnSp>
        <p:nvCxnSpPr>
          <p:cNvPr id="12" name="Straight Connector 11"/>
          <p:cNvCxnSpPr>
            <a:endCxn id="6" idx="3"/>
          </p:cNvCxnSpPr>
          <p:nvPr/>
        </p:nvCxnSpPr>
        <p:spPr>
          <a:xfrm flipH="1">
            <a:off x="3848100" y="5029200"/>
            <a:ext cx="1562100" cy="685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Callout 1 14"/>
          <p:cNvSpPr/>
          <p:nvPr/>
        </p:nvSpPr>
        <p:spPr>
          <a:xfrm>
            <a:off x="6400800" y="14478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472273"/>
              <a:gd name="adj4" fmla="val 8245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4191000" y="1447800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40mm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78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5" grpId="0" animBg="1"/>
      <p:bldP spid="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FV-432 BULLDOG MK3</a:t>
            </a:r>
          </a:p>
        </p:txBody>
      </p:sp>
      <p:pic>
        <p:nvPicPr>
          <p:cNvPr id="7172" name="Picture 4" descr="C:\Users\r.a.barrameda.mil\Pictures\armybulldogb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199"/>
            <a:ext cx="8763000" cy="5066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28600" y="3200400"/>
            <a:ext cx="1447800" cy="457200"/>
          </a:xfrm>
          <a:prstGeom prst="borderCallout1">
            <a:avLst>
              <a:gd name="adj1" fmla="val 102389"/>
              <a:gd name="adj2" fmla="val 29011"/>
              <a:gd name="adj3" fmla="val 253750"/>
              <a:gd name="adj4" fmla="val 9095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 on front armor with bar armor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5638800" y="1828800"/>
            <a:ext cx="1447800" cy="381000"/>
          </a:xfrm>
          <a:prstGeom prst="borderCallout1">
            <a:avLst>
              <a:gd name="adj1" fmla="val 96139"/>
              <a:gd name="adj2" fmla="val 41511"/>
              <a:gd name="adj3" fmla="val 584584"/>
              <a:gd name="adj4" fmla="val 1866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Enhanced Armor Appliqué Kit (EAAK) 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819400" y="63246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67084"/>
              <a:gd name="adj4" fmla="val 4621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un-supported track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315200" y="56388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46250"/>
              <a:gd name="adj4" fmla="val -763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 on armor side skirts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334000" y="61722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44167"/>
              <a:gd name="adj4" fmla="val 4424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5 sets evenly spaced road wheels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33400" y="1981200"/>
            <a:ext cx="1524000" cy="228600"/>
          </a:xfrm>
          <a:prstGeom prst="borderCallout1">
            <a:avLst>
              <a:gd name="adj1" fmla="val 99699"/>
              <a:gd name="adj2" fmla="val 97826"/>
              <a:gd name="adj3" fmla="val 768158"/>
              <a:gd name="adj4" fmla="val 15504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R/S of hull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667000" y="1981200"/>
            <a:ext cx="1524000" cy="228600"/>
          </a:xfrm>
          <a:prstGeom prst="borderCallout1">
            <a:avLst>
              <a:gd name="adj1" fmla="val 95294"/>
              <a:gd name="adj2" fmla="val 41987"/>
              <a:gd name="adj3" fmla="val 322444"/>
              <a:gd name="adj4" fmla="val 4245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with 7.62mm MG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391400" y="18288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463939"/>
              <a:gd name="adj4" fmla="val 6074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3962400" y="1371600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40mm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79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0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T-80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3076" name="Picture 4" descr="C:\Users\r.a.barrameda.mil\Pictures\T-80U-MBT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56258"/>
            <a:ext cx="8991600" cy="3701542"/>
          </a:xfrm>
          <a:prstGeom prst="rect">
            <a:avLst/>
          </a:prstGeom>
          <a:noFill/>
        </p:spPr>
      </p:pic>
      <p:sp>
        <p:nvSpPr>
          <p:cNvPr id="7" name="Line Callout 1 6"/>
          <p:cNvSpPr/>
          <p:nvPr/>
        </p:nvSpPr>
        <p:spPr>
          <a:xfrm>
            <a:off x="2209800" y="5334000"/>
            <a:ext cx="1447800" cy="457200"/>
          </a:xfrm>
          <a:prstGeom prst="borderCallout1">
            <a:avLst>
              <a:gd name="adj1" fmla="val 4965"/>
              <a:gd name="adj2" fmla="val 62672"/>
              <a:gd name="adj3" fmla="val -126591"/>
              <a:gd name="adj4" fmla="val 7420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 &amp; 2 paired road wheels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962400" y="5334000"/>
            <a:ext cx="1447800" cy="457200"/>
          </a:xfrm>
          <a:prstGeom prst="borderCallout1">
            <a:avLst>
              <a:gd name="adj1" fmla="val 3147"/>
              <a:gd name="adj2" fmla="val 51763"/>
              <a:gd name="adj3" fmla="val -128409"/>
              <a:gd name="adj4" fmla="val 5410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 &amp; 4 paired road wheels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400800" y="5181600"/>
            <a:ext cx="1447800" cy="533400"/>
          </a:xfrm>
          <a:prstGeom prst="borderCallout1">
            <a:avLst>
              <a:gd name="adj1" fmla="val 3147"/>
              <a:gd name="adj2" fmla="val 51763"/>
              <a:gd name="adj3" fmla="val -114773"/>
              <a:gd name="adj4" fmla="val 46069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Supported track rear sprocket drive 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924800" y="4648200"/>
            <a:ext cx="1143000" cy="609600"/>
          </a:xfrm>
          <a:prstGeom prst="borderCallout1">
            <a:avLst>
              <a:gd name="adj1" fmla="val 1329"/>
              <a:gd name="adj2" fmla="val 48118"/>
              <a:gd name="adj3" fmla="val -101747"/>
              <a:gd name="adj4" fmla="val 3325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Turbine engine exhaust center rear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04800" y="2133600"/>
            <a:ext cx="1676400" cy="1066800"/>
          </a:xfrm>
          <a:prstGeom prst="borderCallout1">
            <a:avLst>
              <a:gd name="adj1" fmla="val 99511"/>
              <a:gd name="adj2" fmla="val 83192"/>
              <a:gd name="adj3" fmla="val 135485"/>
              <a:gd name="adj4" fmla="val 9055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125mm gun can fire a radio guided missiles.</a:t>
            </a:r>
          </a:p>
          <a:p>
            <a:pPr algn="ctr"/>
            <a:r>
              <a:rPr lang="en-US" sz="1200" dirty="0" smtClean="0"/>
              <a:t>Bore evacuator 1/3 from the end of the muzzle.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228600" y="4267200"/>
            <a:ext cx="1524000" cy="457200"/>
          </a:xfrm>
          <a:prstGeom prst="borderCallout1">
            <a:avLst>
              <a:gd name="adj1" fmla="val 50420"/>
              <a:gd name="adj2" fmla="val 100567"/>
              <a:gd name="adj3" fmla="val -15682"/>
              <a:gd name="adj4" fmla="val 15056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Add-on armor plates on front skirts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5715000" y="1828800"/>
            <a:ext cx="1524000" cy="609600"/>
          </a:xfrm>
          <a:prstGeom prst="borderCallout1">
            <a:avLst>
              <a:gd name="adj1" fmla="val 269057"/>
              <a:gd name="adj2" fmla="val 1294"/>
              <a:gd name="adj3" fmla="val 100227"/>
              <a:gd name="adj4" fmla="val 5074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Anti-armor RPG plates to protect turret ring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7315200" y="2971800"/>
            <a:ext cx="1371600" cy="457200"/>
          </a:xfrm>
          <a:prstGeom prst="borderCallout1">
            <a:avLst>
              <a:gd name="adj1" fmla="val 99510"/>
              <a:gd name="adj2" fmla="val 50618"/>
              <a:gd name="adj3" fmla="val 160682"/>
              <a:gd name="adj4" fmla="val 8738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Extended range fuel tank racks</a:t>
            </a:r>
            <a:endParaRPr lang="en-US" sz="1200" dirty="0"/>
          </a:p>
        </p:txBody>
      </p:sp>
      <p:cxnSp>
        <p:nvCxnSpPr>
          <p:cNvPr id="15" name="Straight Connector 14"/>
          <p:cNvCxnSpPr>
            <a:endCxn id="14" idx="1"/>
          </p:cNvCxnSpPr>
          <p:nvPr/>
        </p:nvCxnSpPr>
        <p:spPr>
          <a:xfrm flipV="1">
            <a:off x="7848600" y="3429000"/>
            <a:ext cx="152400" cy="381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ine Callout 1 17"/>
          <p:cNvSpPr/>
          <p:nvPr/>
        </p:nvSpPr>
        <p:spPr>
          <a:xfrm>
            <a:off x="2895600" y="2667000"/>
            <a:ext cx="1447800" cy="228600"/>
          </a:xfrm>
          <a:prstGeom prst="borderCallout1">
            <a:avLst>
              <a:gd name="adj1" fmla="val 95874"/>
              <a:gd name="adj2" fmla="val 98523"/>
              <a:gd name="adj3" fmla="val 194772"/>
              <a:gd name="adj4" fmla="val 14183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day optics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4114800" y="2057400"/>
            <a:ext cx="1524000" cy="228600"/>
          </a:xfrm>
          <a:prstGeom prst="borderCallout1">
            <a:avLst>
              <a:gd name="adj1" fmla="val 95874"/>
              <a:gd name="adj2" fmla="val 73027"/>
              <a:gd name="adj3" fmla="val 394772"/>
              <a:gd name="adj4" fmla="val 9592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night optics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8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FV-432 BULLDOG MK3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80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00200"/>
            <a:ext cx="5984633" cy="3955297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3886200" y="48006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44167"/>
              <a:gd name="adj4" fmla="val 4424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5 sets evenly spaced road wheels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676400" y="22860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374619"/>
              <a:gd name="adj4" fmla="val 9508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2212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Spartan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00" y="1229831"/>
            <a:ext cx="7435598" cy="4960938"/>
          </a:xfrm>
          <a:prstGeom prst="rect">
            <a:avLst/>
          </a:prstGeom>
        </p:spPr>
      </p:pic>
      <p:sp>
        <p:nvSpPr>
          <p:cNvPr id="17" name="Line Callout 1 16"/>
          <p:cNvSpPr/>
          <p:nvPr/>
        </p:nvSpPr>
        <p:spPr>
          <a:xfrm>
            <a:off x="876300" y="5893337"/>
            <a:ext cx="1943100" cy="297432"/>
          </a:xfrm>
          <a:prstGeom prst="borderCallout1">
            <a:avLst>
              <a:gd name="adj1" fmla="val 1867"/>
              <a:gd name="adj2" fmla="val 98418"/>
              <a:gd name="adj3" fmla="val -71271"/>
              <a:gd name="adj4" fmla="val 11265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wheels 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2286000" y="1373558"/>
            <a:ext cx="1600200" cy="64288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7.62mm MER: 1200m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40mm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Line Callout 1 20"/>
          <p:cNvSpPr/>
          <p:nvPr/>
        </p:nvSpPr>
        <p:spPr>
          <a:xfrm>
            <a:off x="1847850" y="2579770"/>
            <a:ext cx="1448920" cy="418424"/>
          </a:xfrm>
          <a:prstGeom prst="borderCallout1">
            <a:avLst>
              <a:gd name="adj1" fmla="val 107763"/>
              <a:gd name="adj2" fmla="val 123702"/>
              <a:gd name="adj3" fmla="val 93862"/>
              <a:gd name="adj4" fmla="val 9656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Rectangular ballistic 1 piece windows</a:t>
            </a:r>
            <a:endParaRPr lang="en-US" sz="1200" dirty="0"/>
          </a:p>
        </p:txBody>
      </p:sp>
      <p:sp>
        <p:nvSpPr>
          <p:cNvPr id="22" name="Line Callout 1 21"/>
          <p:cNvSpPr/>
          <p:nvPr/>
        </p:nvSpPr>
        <p:spPr>
          <a:xfrm>
            <a:off x="6705600" y="2372831"/>
            <a:ext cx="1147764" cy="397654"/>
          </a:xfrm>
          <a:prstGeom prst="borderCallout1">
            <a:avLst>
              <a:gd name="adj1" fmla="val 158321"/>
              <a:gd name="adj2" fmla="val -20906"/>
              <a:gd name="adj3" fmla="val 94484"/>
              <a:gd name="adj4" fmla="val 19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troop window</a:t>
            </a:r>
            <a:endParaRPr lang="en-US" sz="1200" dirty="0"/>
          </a:p>
        </p:txBody>
      </p:sp>
      <p:sp>
        <p:nvSpPr>
          <p:cNvPr id="23" name="Line Callout 1 22"/>
          <p:cNvSpPr/>
          <p:nvPr/>
        </p:nvSpPr>
        <p:spPr>
          <a:xfrm>
            <a:off x="5241460" y="5943599"/>
            <a:ext cx="3048338" cy="247169"/>
          </a:xfrm>
          <a:prstGeom prst="borderCallout1">
            <a:avLst>
              <a:gd name="adj1" fmla="val 3589"/>
              <a:gd name="adj2" fmla="val 655"/>
              <a:gd name="adj3" fmla="val -482635"/>
              <a:gd name="adj4" fmla="val 1950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rectangular lights</a:t>
            </a:r>
            <a:endParaRPr lang="en-US" sz="1200" dirty="0"/>
          </a:p>
        </p:txBody>
      </p:sp>
      <p:sp>
        <p:nvSpPr>
          <p:cNvPr id="27" name="Line Callout 1 26"/>
          <p:cNvSpPr/>
          <p:nvPr/>
        </p:nvSpPr>
        <p:spPr>
          <a:xfrm>
            <a:off x="5318000" y="1770104"/>
            <a:ext cx="1676400" cy="228600"/>
          </a:xfrm>
          <a:prstGeom prst="borderCallout1">
            <a:avLst>
              <a:gd name="adj1" fmla="val 101329"/>
              <a:gd name="adj2" fmla="val 1016"/>
              <a:gd name="adj3" fmla="val 202775"/>
              <a:gd name="adj4" fmla="val -1865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turret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9561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 animBg="1"/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Spartan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99" y="1417638"/>
            <a:ext cx="7273799" cy="4852988"/>
          </a:xfrm>
          <a:prstGeom prst="rect">
            <a:avLst/>
          </a:prstGeom>
        </p:spPr>
      </p:pic>
      <p:sp>
        <p:nvSpPr>
          <p:cNvPr id="13" name="Line Callout 1 12"/>
          <p:cNvSpPr/>
          <p:nvPr/>
        </p:nvSpPr>
        <p:spPr>
          <a:xfrm>
            <a:off x="5246702" y="5956918"/>
            <a:ext cx="2982898" cy="313708"/>
          </a:xfrm>
          <a:prstGeom prst="borderCallout1">
            <a:avLst>
              <a:gd name="adj1" fmla="val 1867"/>
              <a:gd name="adj2" fmla="val -391"/>
              <a:gd name="adj3" fmla="val -76931"/>
              <a:gd name="adj4" fmla="val -282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wheels 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3276600" y="1479245"/>
            <a:ext cx="1600200" cy="64288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7.62mm MER: 1200m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40mm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0" name="Line Callout 1 19"/>
          <p:cNvSpPr/>
          <p:nvPr/>
        </p:nvSpPr>
        <p:spPr>
          <a:xfrm>
            <a:off x="6172200" y="5039012"/>
            <a:ext cx="1677591" cy="508400"/>
          </a:xfrm>
          <a:prstGeom prst="borderCallout1">
            <a:avLst>
              <a:gd name="adj1" fmla="val -1649"/>
              <a:gd name="adj2" fmla="val 19706"/>
              <a:gd name="adj3" fmla="val -144656"/>
              <a:gd name="adj4" fmla="val -56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angular doors,</a:t>
            </a:r>
          </a:p>
          <a:p>
            <a:pPr algn="ctr"/>
            <a:r>
              <a:rPr lang="en-US" sz="1200" dirty="0" smtClean="0"/>
              <a:t>2 per side</a:t>
            </a:r>
            <a:endParaRPr lang="en-US" sz="1200" dirty="0"/>
          </a:p>
        </p:txBody>
      </p:sp>
      <p:sp>
        <p:nvSpPr>
          <p:cNvPr id="21" name="Line Callout 1 20"/>
          <p:cNvSpPr/>
          <p:nvPr/>
        </p:nvSpPr>
        <p:spPr>
          <a:xfrm>
            <a:off x="1943433" y="2609120"/>
            <a:ext cx="1448920" cy="418424"/>
          </a:xfrm>
          <a:prstGeom prst="borderCallout1">
            <a:avLst>
              <a:gd name="adj1" fmla="val 107763"/>
              <a:gd name="adj2" fmla="val 123702"/>
              <a:gd name="adj3" fmla="val 93862"/>
              <a:gd name="adj4" fmla="val 9656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Rectangular ballistic 1 piece windows</a:t>
            </a:r>
            <a:endParaRPr lang="en-US" sz="1200" dirty="0"/>
          </a:p>
        </p:txBody>
      </p:sp>
      <p:sp>
        <p:nvSpPr>
          <p:cNvPr id="22" name="Line Callout 1 21"/>
          <p:cNvSpPr/>
          <p:nvPr/>
        </p:nvSpPr>
        <p:spPr>
          <a:xfrm>
            <a:off x="6856215" y="2196107"/>
            <a:ext cx="1147764" cy="397654"/>
          </a:xfrm>
          <a:prstGeom prst="borderCallout1">
            <a:avLst>
              <a:gd name="adj1" fmla="val 158321"/>
              <a:gd name="adj2" fmla="val -20906"/>
              <a:gd name="adj3" fmla="val 94484"/>
              <a:gd name="adj4" fmla="val 19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troop window</a:t>
            </a:r>
            <a:endParaRPr lang="en-US" sz="1200" dirty="0"/>
          </a:p>
        </p:txBody>
      </p:sp>
      <p:sp>
        <p:nvSpPr>
          <p:cNvPr id="23" name="Line Callout 1 22"/>
          <p:cNvSpPr/>
          <p:nvPr/>
        </p:nvSpPr>
        <p:spPr>
          <a:xfrm>
            <a:off x="3265501" y="5827506"/>
            <a:ext cx="1295400" cy="323988"/>
          </a:xfrm>
          <a:prstGeom prst="borderCallout1">
            <a:avLst>
              <a:gd name="adj1" fmla="val -932"/>
              <a:gd name="adj2" fmla="val 31630"/>
              <a:gd name="adj3" fmla="val -507235"/>
              <a:gd name="adj4" fmla="val 101137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27" name="Line Callout 1 26"/>
          <p:cNvSpPr/>
          <p:nvPr/>
        </p:nvSpPr>
        <p:spPr>
          <a:xfrm>
            <a:off x="952127" y="6023457"/>
            <a:ext cx="1943473" cy="247169"/>
          </a:xfrm>
          <a:prstGeom prst="borderCallout1">
            <a:avLst>
              <a:gd name="adj1" fmla="val -3594"/>
              <a:gd name="adj2" fmla="val 97952"/>
              <a:gd name="adj3" fmla="val -579612"/>
              <a:gd name="adj4" fmla="val 12913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rectangular lights</a:t>
            </a:r>
            <a:endParaRPr lang="en-US" sz="1200" dirty="0"/>
          </a:p>
        </p:txBody>
      </p:sp>
      <p:sp>
        <p:nvSpPr>
          <p:cNvPr id="28" name="Line Callout 1 27"/>
          <p:cNvSpPr/>
          <p:nvPr/>
        </p:nvSpPr>
        <p:spPr>
          <a:xfrm>
            <a:off x="6380101" y="1578272"/>
            <a:ext cx="1676400" cy="228600"/>
          </a:xfrm>
          <a:prstGeom prst="borderCallout1">
            <a:avLst>
              <a:gd name="adj1" fmla="val 101329"/>
              <a:gd name="adj2" fmla="val 1016"/>
              <a:gd name="adj3" fmla="val 202775"/>
              <a:gd name="adj4" fmla="val -1865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turret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4883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Germany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83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55" y="1981200"/>
            <a:ext cx="5864490" cy="35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585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LEOPARD 2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0243" name="Picture 3" descr="C:\Users\r.a.barrameda.mil\Pictures\Leopard_2_A5_der_Bundeswe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68715"/>
            <a:ext cx="8229600" cy="5508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4267200" y="14478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434356"/>
              <a:gd name="adj4" fmla="val -3494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Leo 2A5 wedge shaped front armor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114800" y="5334000"/>
            <a:ext cx="1828800" cy="457200"/>
          </a:xfrm>
          <a:prstGeom prst="borderCallout1">
            <a:avLst>
              <a:gd name="adj1" fmla="val 4965"/>
              <a:gd name="adj2" fmla="val 62672"/>
              <a:gd name="adj3" fmla="val -82841"/>
              <a:gd name="adj4" fmla="val 6691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sets of road wheels evenly spaced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162800" y="54864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83750"/>
              <a:gd name="adj4" fmla="val 3963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52400" y="1981200"/>
            <a:ext cx="2209800" cy="533400"/>
          </a:xfrm>
          <a:prstGeom prst="borderCallout1">
            <a:avLst>
              <a:gd name="adj1" fmla="val 101329"/>
              <a:gd name="adj2" fmla="val 35686"/>
              <a:gd name="adj3" fmla="val 299666"/>
              <a:gd name="adj4" fmla="val 92747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120mm MER: 4000m</a:t>
            </a:r>
          </a:p>
          <a:p>
            <a:pPr algn="ctr"/>
            <a:r>
              <a:rPr lang="en-US" sz="1200" dirty="0" smtClean="0"/>
              <a:t> with bore evacuator 2/3 from the end of the muzzle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52400" y="3886200"/>
            <a:ext cx="1066800" cy="381000"/>
          </a:xfrm>
          <a:prstGeom prst="borderCallout1">
            <a:avLst>
              <a:gd name="adj1" fmla="val 53829"/>
              <a:gd name="adj2" fmla="val 99147"/>
              <a:gd name="adj3" fmla="val 32272"/>
              <a:gd name="adj4" fmla="val 27431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Driver’s hatch R/S of hull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438400" y="1905000"/>
            <a:ext cx="1676400" cy="228600"/>
          </a:xfrm>
          <a:prstGeom prst="borderCallout1">
            <a:avLst>
              <a:gd name="adj1" fmla="val 101329"/>
              <a:gd name="adj2" fmla="val 47618"/>
              <a:gd name="adj3" fmla="val 563940"/>
              <a:gd name="adj4" fmla="val 6289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Gunner’s optics housing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457335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84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7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LEOPARD 2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8229600" cy="547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4876800" y="16764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471856"/>
              <a:gd name="adj4" fmla="val 3461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Leo 2A4 flat vertical front armor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124200" y="5486400"/>
            <a:ext cx="1828800" cy="457200"/>
          </a:xfrm>
          <a:prstGeom prst="borderCallout1">
            <a:avLst>
              <a:gd name="adj1" fmla="val 4965"/>
              <a:gd name="adj2" fmla="val 62672"/>
              <a:gd name="adj3" fmla="val -82841"/>
              <a:gd name="adj4" fmla="val 6691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sets of road wheels evenly spaced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914400" y="54864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79583"/>
              <a:gd name="adj4" fmla="val 7450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629400" y="23622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293637"/>
              <a:gd name="adj4" fmla="val -316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120mm gun with bore evacuator 2/3 from the end of the muzzle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990600" y="2743200"/>
            <a:ext cx="1066800" cy="381000"/>
          </a:xfrm>
          <a:prstGeom prst="borderCallout1">
            <a:avLst>
              <a:gd name="adj1" fmla="val 101329"/>
              <a:gd name="adj2" fmla="val 99147"/>
              <a:gd name="adj3" fmla="val 384772"/>
              <a:gd name="adj4" fmla="val 23503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Heater exhaust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52400" y="35814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418106"/>
              <a:gd name="adj4" fmla="val 11140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engine exhaust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460891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85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PUMA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1267" name="Picture 3" descr="C:\Users\r.a.barrameda.mil\Pictures\Gainey Cup\puma_ifv_l7.jpg"/>
          <p:cNvPicPr>
            <a:picLocks noChangeAspect="1" noChangeArrowheads="1"/>
          </p:cNvPicPr>
          <p:nvPr/>
        </p:nvPicPr>
        <p:blipFill>
          <a:blip r:embed="rId3" cstate="print"/>
          <a:srcRect l="13281" t="25923" r="11719" b="4982"/>
          <a:stretch>
            <a:fillRect/>
          </a:stretch>
        </p:blipFill>
        <p:spPr bwMode="auto">
          <a:xfrm>
            <a:off x="265134" y="914400"/>
            <a:ext cx="8574066" cy="56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6781800" y="60960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75417"/>
              <a:gd name="adj4" fmla="val 9371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5257800" y="25146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872273"/>
              <a:gd name="adj4" fmla="val -2149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R/S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057400" y="61722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44167"/>
              <a:gd name="adj4" fmla="val 44240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#3, 4 &amp; 5 sets road wheels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971800" y="1447800"/>
            <a:ext cx="1600200" cy="457200"/>
          </a:xfrm>
          <a:prstGeom prst="borderCallout1">
            <a:avLst>
              <a:gd name="adj1" fmla="val 100305"/>
              <a:gd name="adj2" fmla="val 50185"/>
              <a:gd name="adj3" fmla="val 307917"/>
              <a:gd name="adj4" fmla="val 5185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independent optronic camera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467600" y="2895600"/>
            <a:ext cx="1447800" cy="381000"/>
          </a:xfrm>
          <a:prstGeom prst="borderCallout1">
            <a:avLst>
              <a:gd name="adj1" fmla="val 102389"/>
              <a:gd name="adj2" fmla="val 29011"/>
              <a:gd name="adj3" fmla="val 216250"/>
              <a:gd name="adj4" fmla="val -2089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Sharp sloped front end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838200" y="2209800"/>
            <a:ext cx="1905000" cy="381000"/>
          </a:xfrm>
          <a:prstGeom prst="borderCallout1">
            <a:avLst>
              <a:gd name="adj1" fmla="val 99889"/>
              <a:gd name="adj2" fmla="val 56643"/>
              <a:gd name="adj3" fmla="val 311250"/>
              <a:gd name="adj4" fmla="val 11984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 operated turret with 30mm MER: 3000m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895600" y="5715000"/>
            <a:ext cx="914400" cy="457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ne Callout 1 11"/>
          <p:cNvSpPr/>
          <p:nvPr/>
        </p:nvSpPr>
        <p:spPr>
          <a:xfrm>
            <a:off x="6553200" y="19812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872273"/>
              <a:gd name="adj4" fmla="val -2149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4724400" y="18288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634773"/>
              <a:gd name="adj4" fmla="val -2346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3200400"/>
            <a:ext cx="1295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Non-amphibious IFV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85155" y="6523038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86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09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PUMA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2291" name="Picture 3" descr="C:\Users\r.a.barrameda.mil\Pictures\Gainey Cup\puma_ifv_l6.jpg"/>
          <p:cNvPicPr>
            <a:picLocks noChangeAspect="1" noChangeArrowheads="1"/>
          </p:cNvPicPr>
          <p:nvPr/>
        </p:nvPicPr>
        <p:blipFill>
          <a:blip r:embed="rId3" cstate="print"/>
          <a:srcRect l="9375" t="5425" b="5425"/>
          <a:stretch>
            <a:fillRect/>
          </a:stretch>
        </p:blipFill>
        <p:spPr bwMode="auto">
          <a:xfrm>
            <a:off x="152400" y="838200"/>
            <a:ext cx="8839200" cy="579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52400" y="60960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67084"/>
              <a:gd name="adj4" fmla="val 6134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sprocket drive supported track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7543800" y="2971800"/>
            <a:ext cx="1447800" cy="381000"/>
          </a:xfrm>
          <a:prstGeom prst="borderCallout1">
            <a:avLst>
              <a:gd name="adj1" fmla="val 101329"/>
              <a:gd name="adj2" fmla="val 57277"/>
              <a:gd name="adj3" fmla="val 574773"/>
              <a:gd name="adj4" fmla="val -2543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Drop down troop ramp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057400" y="6324600"/>
            <a:ext cx="1524000" cy="457200"/>
          </a:xfrm>
          <a:prstGeom prst="borderCallout1">
            <a:avLst>
              <a:gd name="adj1" fmla="val -1778"/>
              <a:gd name="adj2" fmla="val 83846"/>
              <a:gd name="adj3" fmla="val -104584"/>
              <a:gd name="adj4" fmla="val 8736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Gap between #3, 4 &amp; 5 sets of road wheels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114800" y="1447800"/>
            <a:ext cx="1600200" cy="457200"/>
          </a:xfrm>
          <a:prstGeom prst="borderCallout1">
            <a:avLst>
              <a:gd name="adj1" fmla="val 100305"/>
              <a:gd name="adj2" fmla="val 50185"/>
              <a:gd name="adj3" fmla="val 307917"/>
              <a:gd name="adj4" fmla="val 5185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independent optronic camera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81000" y="3352800"/>
            <a:ext cx="1447800" cy="381000"/>
          </a:xfrm>
          <a:prstGeom prst="borderCallout1">
            <a:avLst>
              <a:gd name="adj1" fmla="val 102389"/>
              <a:gd name="adj2" fmla="val 29011"/>
              <a:gd name="adj3" fmla="val 261250"/>
              <a:gd name="adj4" fmla="val 5147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Sharp sloped front end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257800" y="2057400"/>
            <a:ext cx="1905000" cy="381000"/>
          </a:xfrm>
          <a:prstGeom prst="borderCallout1">
            <a:avLst>
              <a:gd name="adj1" fmla="val 99889"/>
              <a:gd name="adj2" fmla="val 56643"/>
              <a:gd name="adj3" fmla="val 336250"/>
              <a:gd name="adj4" fmla="val 11845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 operated turret with 30mm cannon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581400" y="5867400"/>
            <a:ext cx="914400" cy="457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Callout 1 10"/>
          <p:cNvSpPr/>
          <p:nvPr/>
        </p:nvSpPr>
        <p:spPr>
          <a:xfrm>
            <a:off x="838200" y="3048000"/>
            <a:ext cx="1447800" cy="228600"/>
          </a:xfrm>
          <a:prstGeom prst="borderCallout1">
            <a:avLst>
              <a:gd name="adj1" fmla="val 101329"/>
              <a:gd name="adj2" fmla="val 82277"/>
              <a:gd name="adj3" fmla="val 451440"/>
              <a:gd name="adj4" fmla="val 10219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1524000" y="27432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347273"/>
              <a:gd name="adj4" fmla="val 13048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optics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7620000" y="5715000"/>
            <a:ext cx="1295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Non-amphibious IFV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751074" y="6256901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87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GTK BOXER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3314" name="Picture 2" descr="C:\Users\r.a.barrameda.mil\Pictures\Gainey Cup\boxer 26784974_4f191ce589.jpg"/>
          <p:cNvPicPr>
            <a:picLocks noChangeAspect="1" noChangeArrowheads="1"/>
          </p:cNvPicPr>
          <p:nvPr/>
        </p:nvPicPr>
        <p:blipFill>
          <a:blip r:embed="rId3" cstate="print"/>
          <a:srcRect l="8000" r="9200" b="10727"/>
          <a:stretch>
            <a:fillRect/>
          </a:stretch>
        </p:blipFill>
        <p:spPr bwMode="auto">
          <a:xfrm>
            <a:off x="228600" y="1020970"/>
            <a:ext cx="8686800" cy="5151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5105400" y="1066800"/>
            <a:ext cx="1752600" cy="533400"/>
          </a:xfrm>
          <a:prstGeom prst="borderCallout1">
            <a:avLst>
              <a:gd name="adj1" fmla="val 100305"/>
              <a:gd name="adj2" fmla="val 50185"/>
              <a:gd name="adj3" fmla="val 180613"/>
              <a:gd name="adj4" fmla="val 839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Remote operated, can be equipped with .50 cal or Grenade launcher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1066800" y="1447800"/>
            <a:ext cx="1447800" cy="914400"/>
          </a:xfrm>
          <a:prstGeom prst="borderCallout1">
            <a:avLst>
              <a:gd name="adj1" fmla="val 101329"/>
              <a:gd name="adj2" fmla="val 57277"/>
              <a:gd name="adj3" fmla="val 211232"/>
              <a:gd name="adj4" fmla="val 12719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Modular crew compartment design. It can be removed from the wheel base.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257800" y="5867400"/>
            <a:ext cx="1524000" cy="762000"/>
          </a:xfrm>
          <a:prstGeom prst="borderCallout1">
            <a:avLst>
              <a:gd name="adj1" fmla="val 1972"/>
              <a:gd name="adj2" fmla="val 40721"/>
              <a:gd name="adj3" fmla="val -192084"/>
              <a:gd name="adj4" fmla="val 1861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8x8 wheeled APC distinct hull gap separating the #2 &amp;3 wheels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276600" y="1447800"/>
            <a:ext cx="990600" cy="228600"/>
          </a:xfrm>
          <a:prstGeom prst="borderCallout1">
            <a:avLst>
              <a:gd name="adj1" fmla="val 102389"/>
              <a:gd name="adj2" fmla="val 54669"/>
              <a:gd name="adj3" fmla="val 525417"/>
              <a:gd name="adj4" fmla="val 2424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hatch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6477000" y="1676400"/>
            <a:ext cx="1447800" cy="381000"/>
          </a:xfrm>
          <a:prstGeom prst="borderCallout1">
            <a:avLst>
              <a:gd name="adj1" fmla="val 102389"/>
              <a:gd name="adj2" fmla="val 54669"/>
              <a:gd name="adj3" fmla="val 323750"/>
              <a:gd name="adj4" fmla="val 6726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Sharp sloped front end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5334000" y="2095500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40mm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88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  <p:bldP spid="11" grpId="0" animBg="1"/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GTK BOXER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4338" name="Picture 2" descr="C:\Users\r.a.barrameda.mil\Pictures\Gainey Cup\boxer_mrav_l12.jpg"/>
          <p:cNvPicPr>
            <a:picLocks noChangeAspect="1" noChangeArrowheads="1"/>
          </p:cNvPicPr>
          <p:nvPr/>
        </p:nvPicPr>
        <p:blipFill>
          <a:blip r:embed="rId3" cstate="print"/>
          <a:srcRect b="4896"/>
          <a:stretch>
            <a:fillRect/>
          </a:stretch>
        </p:blipFill>
        <p:spPr bwMode="auto">
          <a:xfrm>
            <a:off x="304800" y="878276"/>
            <a:ext cx="8534400" cy="5065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7391400" y="1295400"/>
            <a:ext cx="1447800" cy="914400"/>
          </a:xfrm>
          <a:prstGeom prst="borderCallout1">
            <a:avLst>
              <a:gd name="adj1" fmla="val 101329"/>
              <a:gd name="adj2" fmla="val 57277"/>
              <a:gd name="adj3" fmla="val 216440"/>
              <a:gd name="adj4" fmla="val -899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Modular crew compartment design. It can be removed from the wheel base.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324600" y="5867400"/>
            <a:ext cx="1524000" cy="762000"/>
          </a:xfrm>
          <a:prstGeom prst="borderCallout1">
            <a:avLst>
              <a:gd name="adj1" fmla="val 1972"/>
              <a:gd name="adj2" fmla="val 40721"/>
              <a:gd name="adj3" fmla="val -192084"/>
              <a:gd name="adj4" fmla="val 1861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8x8 wheeled APC distinct hull gap separating the #2 &amp;3 wheels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953000" y="990600"/>
            <a:ext cx="1752600" cy="457200"/>
          </a:xfrm>
          <a:prstGeom prst="borderCallout1">
            <a:avLst>
              <a:gd name="adj1" fmla="val 100305"/>
              <a:gd name="adj2" fmla="val 50185"/>
              <a:gd name="adj3" fmla="val 210001"/>
              <a:gd name="adj4" fmla="val 1733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.50 cal MG manually operated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28600" y="2133600"/>
            <a:ext cx="1447800" cy="381000"/>
          </a:xfrm>
          <a:prstGeom prst="borderCallout1">
            <a:avLst>
              <a:gd name="adj1" fmla="val 102389"/>
              <a:gd name="adj2" fmla="val 54669"/>
              <a:gd name="adj3" fmla="val 348750"/>
              <a:gd name="adj4" fmla="val 9621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Sharp sloped front end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524000" y="1143000"/>
            <a:ext cx="1447800" cy="762000"/>
          </a:xfrm>
          <a:prstGeom prst="borderCallout1">
            <a:avLst>
              <a:gd name="adj1" fmla="val 101329"/>
              <a:gd name="adj2" fmla="val 82277"/>
              <a:gd name="adj3" fmla="val 221440"/>
              <a:gd name="adj4" fmla="val 10613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hatch has ballistic windshield when driving open hatch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5867400" y="19050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459773"/>
              <a:gd name="adj4" fmla="val 1403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L/S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390900" y="1524000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40mm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89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11" grpId="0" animBg="1"/>
      <p:bldP spid="1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T-80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9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4" descr="T80_side_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26111"/>
            <a:ext cx="4597451" cy="29559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6" descr="T80_front_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377055"/>
            <a:ext cx="4131861" cy="281102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Line Callout 1 5"/>
          <p:cNvSpPr/>
          <p:nvPr/>
        </p:nvSpPr>
        <p:spPr>
          <a:xfrm>
            <a:off x="5257800" y="2286000"/>
            <a:ext cx="1143000" cy="609600"/>
          </a:xfrm>
          <a:prstGeom prst="borderCallout1">
            <a:avLst>
              <a:gd name="adj1" fmla="val 85795"/>
              <a:gd name="adj2" fmla="val -52076"/>
              <a:gd name="adj3" fmla="val 51166"/>
              <a:gd name="adj4" fmla="val -14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Turbine engine exhaust center rear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64237" y="1371600"/>
            <a:ext cx="1295400" cy="685800"/>
          </a:xfrm>
          <a:prstGeom prst="borderCallout1">
            <a:avLst>
              <a:gd name="adj1" fmla="val 99511"/>
              <a:gd name="adj2" fmla="val 83192"/>
              <a:gd name="adj3" fmla="val 135485"/>
              <a:gd name="adj4" fmla="val 90556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Bore evacuator 1/3 from the end of the muzzle.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811937" y="3788947"/>
            <a:ext cx="1447800" cy="457200"/>
          </a:xfrm>
          <a:prstGeom prst="borderCallout1">
            <a:avLst>
              <a:gd name="adj1" fmla="val 4965"/>
              <a:gd name="adj2" fmla="val 62672"/>
              <a:gd name="adj3" fmla="val -126591"/>
              <a:gd name="adj4" fmla="val 74203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 &amp; 2 paired road wheels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2386686" y="3982036"/>
            <a:ext cx="1447800" cy="457200"/>
          </a:xfrm>
          <a:prstGeom prst="borderCallout1">
            <a:avLst>
              <a:gd name="adj1" fmla="val 3147"/>
              <a:gd name="adj2" fmla="val 51763"/>
              <a:gd name="adj3" fmla="val -155593"/>
              <a:gd name="adj4" fmla="val 40004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 &amp; 4 paired road wheels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324600" y="5791200"/>
            <a:ext cx="1447800" cy="228600"/>
          </a:xfrm>
          <a:prstGeom prst="borderCallout1">
            <a:avLst>
              <a:gd name="adj1" fmla="val 3147"/>
              <a:gd name="adj2" fmla="val 51763"/>
              <a:gd name="adj3" fmla="val -305143"/>
              <a:gd name="adj4" fmla="val 4412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Wavy 80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6896100" y="3412143"/>
            <a:ext cx="1447800" cy="228600"/>
          </a:xfrm>
          <a:prstGeom prst="borderCallout1">
            <a:avLst>
              <a:gd name="adj1" fmla="val 96351"/>
              <a:gd name="adj2" fmla="val 45018"/>
              <a:gd name="adj3" fmla="val 424954"/>
              <a:gd name="adj4" fmla="val 733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Low profile turret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10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Dingo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298811"/>
            <a:ext cx="7086600" cy="4818888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6553200" y="5035820"/>
            <a:ext cx="806840" cy="277427"/>
          </a:xfrm>
          <a:prstGeom prst="borderCallout1">
            <a:avLst>
              <a:gd name="adj1" fmla="val 1867"/>
              <a:gd name="adj2" fmla="val -391"/>
              <a:gd name="adj3" fmla="val -76931"/>
              <a:gd name="adj4" fmla="val -282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wheels 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3121783" y="1531953"/>
            <a:ext cx="1450217" cy="613664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RWS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7.62mm MER: 1200m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67435" y="3078200"/>
            <a:ext cx="2047746" cy="297058"/>
          </a:xfrm>
          <a:prstGeom prst="borderCallout1">
            <a:avLst>
              <a:gd name="adj1" fmla="val 98017"/>
              <a:gd name="adj2" fmla="val 99686"/>
              <a:gd name="adj3" fmla="val 161544"/>
              <a:gd name="adj4" fmla="val 10399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rectangular air intake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4800600" y="5474425"/>
            <a:ext cx="1677591" cy="508400"/>
          </a:xfrm>
          <a:prstGeom prst="borderCallout1">
            <a:avLst>
              <a:gd name="adj1" fmla="val -1649"/>
              <a:gd name="adj2" fmla="val 19706"/>
              <a:gd name="adj3" fmla="val -280860"/>
              <a:gd name="adj4" fmla="val -5852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</a:t>
            </a:r>
            <a:r>
              <a:rPr lang="en-US" sz="1200" dirty="0" smtClean="0"/>
              <a:t>ngular doors,</a:t>
            </a:r>
          </a:p>
          <a:p>
            <a:pPr algn="ctr"/>
            <a:r>
              <a:rPr lang="en-US" sz="1200" dirty="0" smtClean="0"/>
              <a:t>2 per side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1695797" y="2255604"/>
            <a:ext cx="1448920" cy="520066"/>
          </a:xfrm>
          <a:prstGeom prst="borderCallout1">
            <a:avLst>
              <a:gd name="adj1" fmla="val 128247"/>
              <a:gd name="adj2" fmla="val 123702"/>
              <a:gd name="adj3" fmla="val 93862"/>
              <a:gd name="adj4" fmla="val 9656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Sloped rectangular ballistic 1 piece windows</a:t>
            </a:r>
            <a:endParaRPr lang="en-US" sz="1200" dirty="0"/>
          </a:p>
        </p:txBody>
      </p:sp>
      <p:sp>
        <p:nvSpPr>
          <p:cNvPr id="24" name="Line Callout 1 23"/>
          <p:cNvSpPr/>
          <p:nvPr/>
        </p:nvSpPr>
        <p:spPr>
          <a:xfrm>
            <a:off x="5533265" y="1548229"/>
            <a:ext cx="1147764" cy="397654"/>
          </a:xfrm>
          <a:prstGeom prst="borderCallout1">
            <a:avLst>
              <a:gd name="adj1" fmla="val 341387"/>
              <a:gd name="adj2" fmla="val 38652"/>
              <a:gd name="adj3" fmla="val 94484"/>
              <a:gd name="adj4" fmla="val 4660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troop window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777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 animBg="1"/>
      <p:bldP spid="15" grpId="0" animBg="1"/>
      <p:bldP spid="16" grpId="0" animBg="1"/>
      <p:bldP spid="18" grpId="0" animBg="1"/>
      <p:bldP spid="19" grpId="0" animBg="1"/>
      <p:bldP spid="2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Dingo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83125"/>
            <a:ext cx="7162800" cy="5109464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7114530" y="5272473"/>
            <a:ext cx="929976" cy="252155"/>
          </a:xfrm>
          <a:prstGeom prst="borderCallout1">
            <a:avLst>
              <a:gd name="adj1" fmla="val 1867"/>
              <a:gd name="adj2" fmla="val -391"/>
              <a:gd name="adj3" fmla="val -76931"/>
              <a:gd name="adj4" fmla="val -282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r>
              <a:rPr lang="en-US" sz="1200" dirty="0" smtClean="0"/>
              <a:t> wheels 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6553201" y="1143000"/>
            <a:ext cx="1447800" cy="639133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RWS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7.62mm MER: 1200m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228600" y="3837857"/>
            <a:ext cx="2047746" cy="297058"/>
          </a:xfrm>
          <a:prstGeom prst="borderCallout1">
            <a:avLst>
              <a:gd name="adj1" fmla="val -3594"/>
              <a:gd name="adj2" fmla="val 97952"/>
              <a:gd name="adj3" fmla="val -50642"/>
              <a:gd name="adj4" fmla="val 11786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Distinct rectangular air intake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5791200" y="5761943"/>
            <a:ext cx="1677591" cy="508400"/>
          </a:xfrm>
          <a:prstGeom prst="borderCallout1">
            <a:avLst>
              <a:gd name="adj1" fmla="val -1649"/>
              <a:gd name="adj2" fmla="val 19706"/>
              <a:gd name="adj3" fmla="val -362931"/>
              <a:gd name="adj4" fmla="val 367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</a:t>
            </a:r>
            <a:r>
              <a:rPr lang="en-US" sz="1200" dirty="0" smtClean="0"/>
              <a:t>ngular doors,</a:t>
            </a:r>
          </a:p>
          <a:p>
            <a:pPr algn="ctr"/>
            <a:r>
              <a:rPr lang="en-US" sz="1200" dirty="0" smtClean="0"/>
              <a:t>2 per side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1752600" y="2192984"/>
            <a:ext cx="1448920" cy="520066"/>
          </a:xfrm>
          <a:prstGeom prst="borderCallout1">
            <a:avLst>
              <a:gd name="adj1" fmla="val 107763"/>
              <a:gd name="adj2" fmla="val 123702"/>
              <a:gd name="adj3" fmla="val 93862"/>
              <a:gd name="adj4" fmla="val 9656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Sloped rectangular ballistic 1 piece windows</a:t>
            </a:r>
            <a:endParaRPr lang="en-US" sz="1200" dirty="0"/>
          </a:p>
        </p:txBody>
      </p:sp>
      <p:sp>
        <p:nvSpPr>
          <p:cNvPr id="24" name="Line Callout 1 23"/>
          <p:cNvSpPr/>
          <p:nvPr/>
        </p:nvSpPr>
        <p:spPr>
          <a:xfrm>
            <a:off x="7539036" y="2321314"/>
            <a:ext cx="1147764" cy="397654"/>
          </a:xfrm>
          <a:prstGeom prst="borderCallout1">
            <a:avLst>
              <a:gd name="adj1" fmla="val 144926"/>
              <a:gd name="adj2" fmla="val -71182"/>
              <a:gd name="adj3" fmla="val 94484"/>
              <a:gd name="adj4" fmla="val 19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Angular troop window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6273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 animBg="1"/>
      <p:bldP spid="15" grpId="0" animBg="1"/>
      <p:bldP spid="16" grpId="0" animBg="1"/>
      <p:bldP spid="18" grpId="0" animBg="1"/>
      <p:bldP spid="19" grpId="0" animBg="1"/>
      <p:bldP spid="2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France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92</a:t>
            </a:fld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945337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885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LECLERC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5363" name="Picture 3" descr="C:\Users\r.a.barrameda.mil\Pictures\Leclerc_p1040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3" y="857250"/>
            <a:ext cx="7800975" cy="5848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057400" y="16002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255190"/>
              <a:gd name="adj4" fmla="val 6885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R/S of turret with his optics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209800" y="5638800"/>
            <a:ext cx="1600200" cy="457200"/>
          </a:xfrm>
          <a:prstGeom prst="borderCallout1">
            <a:avLst>
              <a:gd name="adj1" fmla="val 798"/>
              <a:gd name="adj2" fmla="val 49130"/>
              <a:gd name="adj3" fmla="val -82841"/>
              <a:gd name="adj4" fmla="val 4243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sets of road wheels evenly spaced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85800" y="53340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37916"/>
              <a:gd name="adj4" fmla="val 63976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5257800" y="1905000"/>
            <a:ext cx="2133600" cy="533400"/>
          </a:xfrm>
          <a:prstGeom prst="borderCallout1">
            <a:avLst>
              <a:gd name="adj1" fmla="val 101329"/>
              <a:gd name="adj2" fmla="val 35686"/>
              <a:gd name="adj3" fmla="val 243247"/>
              <a:gd name="adj4" fmla="val 38453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120mm MER: 3000m</a:t>
            </a:r>
          </a:p>
          <a:p>
            <a:pPr algn="ctr"/>
            <a:r>
              <a:rPr lang="en-US" sz="1200" dirty="0" smtClean="0"/>
              <a:t> no bore evacuator segmented thermal shrouds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4267200" y="1219200"/>
            <a:ext cx="1752600" cy="533400"/>
          </a:xfrm>
          <a:prstGeom prst="borderCallout1">
            <a:avLst>
              <a:gd name="adj1" fmla="val 96329"/>
              <a:gd name="adj2" fmla="val 49147"/>
              <a:gd name="adj3" fmla="val 312272"/>
              <a:gd name="adj4" fmla="val 2819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L/S of turret with an independent thermal camera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391400" y="16764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443106"/>
              <a:gd name="adj4" fmla="val 18640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MRS collimator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934200" y="35814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222273"/>
              <a:gd name="adj4" fmla="val -8201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419600" y="1752600"/>
            <a:ext cx="685800" cy="990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71800" y="2057400"/>
            <a:ext cx="1371600" cy="1295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Callout 1 14"/>
          <p:cNvSpPr/>
          <p:nvPr/>
        </p:nvSpPr>
        <p:spPr>
          <a:xfrm>
            <a:off x="4343400" y="5562600"/>
            <a:ext cx="1981200" cy="609600"/>
          </a:xfrm>
          <a:prstGeom prst="borderCallout1">
            <a:avLst>
              <a:gd name="adj1" fmla="val 1973"/>
              <a:gd name="adj2" fmla="val 15722"/>
              <a:gd name="adj3" fmla="val -166165"/>
              <a:gd name="adj4" fmla="val -3793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Modular armor, designed to be unbolted and replaced if damaged in combat</a:t>
            </a:r>
            <a:endParaRPr lang="en-US" sz="1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038600" y="3810000"/>
            <a:ext cx="1219200" cy="1752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90600" y="2514600"/>
            <a:ext cx="1295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Utilizes an auto-loader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34200" y="6333101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93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1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LECLERC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6386" name="Picture 2" descr="C:\Users\r.a.barrameda.mil\Pictures\b1653dd8d966e75c0eb772f905487ede.jpg"/>
          <p:cNvPicPr>
            <a:picLocks noChangeAspect="1" noChangeArrowheads="1"/>
          </p:cNvPicPr>
          <p:nvPr/>
        </p:nvPicPr>
        <p:blipFill>
          <a:blip r:embed="rId3" cstate="print"/>
          <a:srcRect t="14493"/>
          <a:stretch>
            <a:fillRect/>
          </a:stretch>
        </p:blipFill>
        <p:spPr bwMode="auto">
          <a:xfrm>
            <a:off x="228600" y="990599"/>
            <a:ext cx="8686800" cy="5570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7543800" y="21336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430606"/>
              <a:gd name="adj4" fmla="val 8442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L/R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057400" y="16002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255190"/>
              <a:gd name="adj4" fmla="val 10635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Gunner R/S of turret with his optics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715000" y="5257800"/>
            <a:ext cx="1600200" cy="457200"/>
          </a:xfrm>
          <a:prstGeom prst="borderCallout1">
            <a:avLst>
              <a:gd name="adj1" fmla="val 798"/>
              <a:gd name="adj2" fmla="val 49130"/>
              <a:gd name="adj3" fmla="val -82841"/>
              <a:gd name="adj4" fmla="val 42432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6 sets of road wheels evenly spaced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543800" y="52578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227499"/>
              <a:gd name="adj4" fmla="val 57397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sprocket drive supported track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657600" y="1066800"/>
            <a:ext cx="2133600" cy="457200"/>
          </a:xfrm>
          <a:prstGeom prst="borderCallout1">
            <a:avLst>
              <a:gd name="adj1" fmla="val 101329"/>
              <a:gd name="adj2" fmla="val 35686"/>
              <a:gd name="adj3" fmla="val 401971"/>
              <a:gd name="adj4" fmla="val 46974"/>
            </a:avLst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120mm gun no bore evacuator segmented thermal shrouds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638800" y="1752600"/>
            <a:ext cx="1752600" cy="533400"/>
          </a:xfrm>
          <a:prstGeom prst="borderCallout1">
            <a:avLst>
              <a:gd name="adj1" fmla="val 71329"/>
              <a:gd name="adj2" fmla="val 234"/>
              <a:gd name="adj3" fmla="val 130129"/>
              <a:gd name="adj4" fmla="val -1799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L/S of turret with an independent thermal camera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57200" y="31242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238940"/>
              <a:gd name="adj4" fmla="val 19100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L/S of hull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3429000" y="5562600"/>
            <a:ext cx="1981200" cy="609600"/>
          </a:xfrm>
          <a:prstGeom prst="borderCallout1">
            <a:avLst>
              <a:gd name="adj1" fmla="val -1152"/>
              <a:gd name="adj2" fmla="val 51299"/>
              <a:gd name="adj3" fmla="val -225540"/>
              <a:gd name="adj4" fmla="val 3417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Modular armor, designed to be unbolted and replaced if damaged in combat</a:t>
            </a:r>
            <a:endParaRPr lang="en-US" sz="1200" dirty="0"/>
          </a:p>
        </p:txBody>
      </p:sp>
      <p:cxnSp>
        <p:nvCxnSpPr>
          <p:cNvPr id="15" name="Straight Connector 14"/>
          <p:cNvCxnSpPr>
            <a:endCxn id="14" idx="3"/>
          </p:cNvCxnSpPr>
          <p:nvPr/>
        </p:nvCxnSpPr>
        <p:spPr>
          <a:xfrm flipH="1">
            <a:off x="4419600" y="3352800"/>
            <a:ext cx="1066800" cy="2209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7200" y="2133600"/>
            <a:ext cx="1295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Utilizes an auto-loader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754761" y="6492875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94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4" grpId="0" animBg="1"/>
      <p:bldP spid="1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LECLERC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50950"/>
            <a:ext cx="6807200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106" y="1676400"/>
            <a:ext cx="2164268" cy="1865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374" y="4419600"/>
            <a:ext cx="1621677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540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VBCI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7410" name="Picture 2" descr="C:\Users\r.a.barrameda.mil\Pictures\Gainey Cup\vbci_04.jpg"/>
          <p:cNvPicPr>
            <a:picLocks noChangeAspect="1" noChangeArrowheads="1"/>
          </p:cNvPicPr>
          <p:nvPr/>
        </p:nvPicPr>
        <p:blipFill>
          <a:blip r:embed="rId3" cstate="print"/>
          <a:srcRect b="10390"/>
          <a:stretch>
            <a:fillRect/>
          </a:stretch>
        </p:blipFill>
        <p:spPr bwMode="auto">
          <a:xfrm>
            <a:off x="304800" y="838200"/>
            <a:ext cx="8534400" cy="5735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6172200" y="2133600"/>
            <a:ext cx="1447800" cy="914400"/>
          </a:xfrm>
          <a:prstGeom prst="borderCallout1">
            <a:avLst>
              <a:gd name="adj1" fmla="val 101329"/>
              <a:gd name="adj2" fmla="val 57277"/>
              <a:gd name="adj3" fmla="val 224773"/>
              <a:gd name="adj4" fmla="val 3442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Modular armor designed to be unbolted and replaced if damaged in combat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267200" y="5943600"/>
            <a:ext cx="1524000" cy="762000"/>
          </a:xfrm>
          <a:prstGeom prst="borderCallout1">
            <a:avLst>
              <a:gd name="adj1" fmla="val 1972"/>
              <a:gd name="adj2" fmla="val 40721"/>
              <a:gd name="adj3" fmla="val -129584"/>
              <a:gd name="adj4" fmla="val -127635"/>
            </a:avLst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8x8 wheeled APC with individual wheel wells for each wheel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505200" y="1066800"/>
            <a:ext cx="2057400" cy="914400"/>
          </a:xfrm>
          <a:prstGeom prst="borderCallout1">
            <a:avLst>
              <a:gd name="adj1" fmla="val 100305"/>
              <a:gd name="adj2" fmla="val 50185"/>
              <a:gd name="adj3" fmla="val 249585"/>
              <a:gd name="adj4" fmla="val 7367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DRAGAR one man turret that can be placed in automatic air defense mode using </a:t>
            </a:r>
          </a:p>
          <a:p>
            <a:pPr algn="ctr"/>
            <a:r>
              <a:rPr lang="en-US" sz="1200" dirty="0" smtClean="0"/>
              <a:t>25mm MER: 3000m chain gun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971800" y="2667000"/>
            <a:ext cx="1447800" cy="228600"/>
          </a:xfrm>
          <a:prstGeom prst="borderCallout1">
            <a:avLst>
              <a:gd name="adj1" fmla="val 102389"/>
              <a:gd name="adj2" fmla="val 54669"/>
              <a:gd name="adj3" fmla="val 273750"/>
              <a:gd name="adj4" fmla="val 5871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hatch L/S of hull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914400" y="2133600"/>
            <a:ext cx="1447800" cy="762000"/>
          </a:xfrm>
          <a:prstGeom prst="borderCallout1">
            <a:avLst>
              <a:gd name="adj1" fmla="val 101329"/>
              <a:gd name="adj2" fmla="val 82277"/>
              <a:gd name="adj3" fmla="val 217690"/>
              <a:gd name="adj4" fmla="val 11666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hatch positioned on the down slope of the hull L/S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696200" y="2286000"/>
            <a:ext cx="1447800" cy="381000"/>
          </a:xfrm>
          <a:prstGeom prst="borderCallout1">
            <a:avLst>
              <a:gd name="adj1" fmla="val 101329"/>
              <a:gd name="adj2" fmla="val 57277"/>
              <a:gd name="adj3" fmla="val 418940"/>
              <a:gd name="adj4" fmla="val 4627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smoke grenade launchers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876800" y="4876800"/>
            <a:ext cx="762000" cy="1066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38600" y="4953000"/>
            <a:ext cx="838200" cy="990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876800" y="4876800"/>
            <a:ext cx="2133600" cy="1066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371600" y="1295400"/>
            <a:ext cx="1295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Non-amphibious IFV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629400" y="6523037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96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VBCI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8434" name="Picture 2" descr="C:\Users\r.a.barrameda.mil\Pictures\Gainey Cup\vbci_l2.jpg"/>
          <p:cNvPicPr>
            <a:picLocks noChangeAspect="1" noChangeArrowheads="1"/>
          </p:cNvPicPr>
          <p:nvPr/>
        </p:nvPicPr>
        <p:blipFill>
          <a:blip r:embed="rId3" cstate="print"/>
          <a:srcRect l="7031" t="3268" b="4381"/>
          <a:stretch>
            <a:fillRect/>
          </a:stretch>
        </p:blipFill>
        <p:spPr bwMode="auto">
          <a:xfrm>
            <a:off x="390832" y="838200"/>
            <a:ext cx="8305800" cy="5793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3048000" y="1143000"/>
            <a:ext cx="2057400" cy="838200"/>
          </a:xfrm>
          <a:prstGeom prst="borderCallout1">
            <a:avLst>
              <a:gd name="adj1" fmla="val 100305"/>
              <a:gd name="adj2" fmla="val 50185"/>
              <a:gd name="adj3" fmla="val 192104"/>
              <a:gd name="adj4" fmla="val 537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DRAGAR one man turret that can be placed in automatic air defense mode using 25mm chain gun &amp; 7.62mm coax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629400" y="2209800"/>
            <a:ext cx="1447800" cy="762000"/>
          </a:xfrm>
          <a:prstGeom prst="borderCallout1">
            <a:avLst>
              <a:gd name="adj1" fmla="val 101329"/>
              <a:gd name="adj2" fmla="val 30303"/>
              <a:gd name="adj3" fmla="val 157690"/>
              <a:gd name="adj4" fmla="val -570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Driver hatch positioned on the down slope of the hull L/S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029200" y="2362200"/>
            <a:ext cx="1447800" cy="228600"/>
          </a:xfrm>
          <a:prstGeom prst="borderCallout1">
            <a:avLst>
              <a:gd name="adj1" fmla="val 102389"/>
              <a:gd name="adj2" fmla="val 54669"/>
              <a:gd name="adj3" fmla="val 286250"/>
              <a:gd name="adj4" fmla="val 3108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VC hatch L/S of hull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743200" y="5867400"/>
            <a:ext cx="1219200" cy="228600"/>
          </a:xfrm>
          <a:prstGeom prst="borderCallout1">
            <a:avLst>
              <a:gd name="adj1" fmla="val 9662"/>
              <a:gd name="adj2" fmla="val 50040"/>
              <a:gd name="adj3" fmla="val -648561"/>
              <a:gd name="adj4" fmla="val 6707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524000" y="1676400"/>
            <a:ext cx="1447800" cy="914400"/>
          </a:xfrm>
          <a:prstGeom prst="borderCallout1">
            <a:avLst>
              <a:gd name="adj1" fmla="val 101329"/>
              <a:gd name="adj2" fmla="val 57277"/>
              <a:gd name="adj3" fmla="val 207065"/>
              <a:gd name="adj4" fmla="val 60088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Modular armor designed to be unbolted and replaced if damaged in combat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315200" y="5791200"/>
            <a:ext cx="1524000" cy="609600"/>
          </a:xfrm>
          <a:prstGeom prst="borderCallout1">
            <a:avLst>
              <a:gd name="adj1" fmla="val 1972"/>
              <a:gd name="adj2" fmla="val 40721"/>
              <a:gd name="adj3" fmla="val -214584"/>
              <a:gd name="adj4" fmla="val -20135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Bottom front end is shaped like a hammerhead shark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6200" y="2667000"/>
            <a:ext cx="1447800" cy="381000"/>
          </a:xfrm>
          <a:prstGeom prst="borderCallout1">
            <a:avLst>
              <a:gd name="adj1" fmla="val 93829"/>
              <a:gd name="adj2" fmla="val 50698"/>
              <a:gd name="adj3" fmla="val 161440"/>
              <a:gd name="adj4" fmla="val 7785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Rear smoke grenade launchers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6019800" y="1219200"/>
            <a:ext cx="1295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Non-amphibious IFV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10400" y="6483094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97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0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VBL PANHARD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9459" name="Picture 3" descr="C:\Users\r.a.barrameda.mil\Pictures\VBL_panhard_machine_gun_turret_wheeled_armoured_vehicle_640.jpg"/>
          <p:cNvPicPr>
            <a:picLocks noChangeAspect="1" noChangeArrowheads="1"/>
          </p:cNvPicPr>
          <p:nvPr/>
        </p:nvPicPr>
        <p:blipFill>
          <a:blip r:embed="rId3" cstate="print"/>
          <a:srcRect t="6485"/>
          <a:stretch>
            <a:fillRect/>
          </a:stretch>
        </p:blipFill>
        <p:spPr bwMode="auto">
          <a:xfrm>
            <a:off x="457200" y="914400"/>
            <a:ext cx="8228013" cy="5494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533400" y="5715000"/>
            <a:ext cx="1219200" cy="381000"/>
          </a:xfrm>
          <a:prstGeom prst="borderCallout1">
            <a:avLst>
              <a:gd name="adj1" fmla="val 9662"/>
              <a:gd name="adj2" fmla="val 50040"/>
              <a:gd name="adj3" fmla="val -422728"/>
              <a:gd name="adj4" fmla="val 12489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 exhaust R/S only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248400" y="1752600"/>
            <a:ext cx="1524000" cy="762000"/>
          </a:xfrm>
          <a:prstGeom prst="borderCallout1">
            <a:avLst>
              <a:gd name="adj1" fmla="val 98722"/>
              <a:gd name="adj2" fmla="val 48461"/>
              <a:gd name="adj3" fmla="val 257840"/>
              <a:gd name="adj4" fmla="val -26044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engine rear or 4-wheel drive, 3 passenger, 2 door light armored truck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4571206" y="2505891"/>
            <a:ext cx="1295400" cy="3048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Fully amphibious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914400" y="1219200"/>
            <a:ext cx="1447800" cy="381000"/>
          </a:xfrm>
          <a:prstGeom prst="borderCallout1">
            <a:avLst>
              <a:gd name="adj1" fmla="val 102389"/>
              <a:gd name="adj2" fmla="val 54669"/>
              <a:gd name="adj3" fmla="val 273750"/>
              <a:gd name="adj4" fmla="val 856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Variants can have a turret or no turret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3733800" y="1234440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40mm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98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9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VBL PANHARD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20483" name="Picture 3" descr="C:\Users\r.a.barrameda.mil\Pictures\Panhard_VBL_(Vèhicule_Blindé_Legér),_French_army_licence_registration_'6924_0057'_pic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66800"/>
            <a:ext cx="7467600" cy="5596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766560" y="4495800"/>
            <a:ext cx="1295400" cy="3048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Fully amphibious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990600" y="1295400"/>
            <a:ext cx="1524000" cy="762000"/>
          </a:xfrm>
          <a:prstGeom prst="borderCallout1">
            <a:avLst>
              <a:gd name="adj1" fmla="val 98722"/>
              <a:gd name="adj2" fmla="val 48461"/>
              <a:gd name="adj3" fmla="val 220340"/>
              <a:gd name="adj4" fmla="val 67706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Front engine rear or 4-wheel drive, 3 passenger, 2 door light armored truck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486400" y="1524000"/>
            <a:ext cx="1447800" cy="381000"/>
          </a:xfrm>
          <a:prstGeom prst="borderCallout1">
            <a:avLst>
              <a:gd name="adj1" fmla="val 102389"/>
              <a:gd name="adj2" fmla="val 54669"/>
              <a:gd name="adj3" fmla="val 211250"/>
              <a:gd name="adj4" fmla="val -2286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Variants can have a turret or no turret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400800" y="5410200"/>
            <a:ext cx="1447800" cy="381000"/>
          </a:xfrm>
          <a:prstGeom prst="borderCallout1">
            <a:avLst>
              <a:gd name="adj1" fmla="val -2611"/>
              <a:gd name="adj2" fmla="val 52037"/>
              <a:gd name="adj3" fmla="val -113750"/>
              <a:gd name="adj4" fmla="val -26813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Propeller bottom rear center of hull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3352800" y="1333500"/>
            <a:ext cx="16002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40mm MER: 2300m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44032" y="6328071"/>
            <a:ext cx="2133600" cy="365125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SLI </a:t>
            </a:r>
            <a:fld id="{B6F15528-21DE-4FAA-801E-634DDDAF4B2B}" type="slidenum">
              <a:rPr lang="en-US" sz="1600" smtClean="0">
                <a:solidFill>
                  <a:srgbClr val="FFFF00"/>
                </a:solidFill>
              </a:rPr>
              <a:pPr/>
              <a:t>99</a:t>
            </a:fld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1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5038</TotalTime>
  <Words>6303</Words>
  <Application>Microsoft Office PowerPoint</Application>
  <PresentationFormat>On-screen Show (4:3)</PresentationFormat>
  <Paragraphs>1467</Paragraphs>
  <Slides>151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151</vt:i4>
      </vt:variant>
    </vt:vector>
  </HeadingPairs>
  <TitlesOfParts>
    <vt:vector size="157" baseType="lpstr">
      <vt:lpstr>Arial</vt:lpstr>
      <vt:lpstr>Calibri</vt:lpstr>
      <vt:lpstr>Times New Roman</vt:lpstr>
      <vt:lpstr>Wingdings</vt:lpstr>
      <vt:lpstr>Office Theme</vt:lpstr>
      <vt:lpstr>Default Design</vt:lpstr>
      <vt:lpstr>Armor  ALC Vehicle ID NRSBE032</vt:lpstr>
      <vt:lpstr>HATS</vt:lpstr>
      <vt:lpstr>Russia</vt:lpstr>
      <vt:lpstr>T-72 </vt:lpstr>
      <vt:lpstr>T-72</vt:lpstr>
      <vt:lpstr>T-72</vt:lpstr>
      <vt:lpstr>T-80 </vt:lpstr>
      <vt:lpstr>T-80 </vt:lpstr>
      <vt:lpstr>T-80</vt:lpstr>
      <vt:lpstr>T-90 </vt:lpstr>
      <vt:lpstr>T-90 </vt:lpstr>
      <vt:lpstr>T-14</vt:lpstr>
      <vt:lpstr>T-14</vt:lpstr>
      <vt:lpstr>T-14</vt:lpstr>
      <vt:lpstr>BMP-1 </vt:lpstr>
      <vt:lpstr>BMP-1 </vt:lpstr>
      <vt:lpstr>BMP-2 </vt:lpstr>
      <vt:lpstr>BMP-2 </vt:lpstr>
      <vt:lpstr>BMP-3 </vt:lpstr>
      <vt:lpstr>BMP-3 </vt:lpstr>
      <vt:lpstr>BMP-3</vt:lpstr>
      <vt:lpstr>MT-LB </vt:lpstr>
      <vt:lpstr>MT-LB </vt:lpstr>
      <vt:lpstr>BMD-1 </vt:lpstr>
      <vt:lpstr>BMD-1 </vt:lpstr>
      <vt:lpstr>BMD-2 </vt:lpstr>
      <vt:lpstr>BMD-2 </vt:lpstr>
      <vt:lpstr>BMD-3 </vt:lpstr>
      <vt:lpstr>BMD-3 </vt:lpstr>
      <vt:lpstr>Kurganets-25</vt:lpstr>
      <vt:lpstr>Kurganets-25</vt:lpstr>
      <vt:lpstr>Kurganets-25</vt:lpstr>
      <vt:lpstr>T-15</vt:lpstr>
      <vt:lpstr>T-15</vt:lpstr>
      <vt:lpstr>BTR-70 </vt:lpstr>
      <vt:lpstr>BTR-70 </vt:lpstr>
      <vt:lpstr>BTR-80 </vt:lpstr>
      <vt:lpstr>BTR-80 </vt:lpstr>
      <vt:lpstr>Bumerang</vt:lpstr>
      <vt:lpstr>Bumerang</vt:lpstr>
      <vt:lpstr>Bumerang</vt:lpstr>
      <vt:lpstr>GAZ Tigr-M</vt:lpstr>
      <vt:lpstr>GAZ Tigr-M</vt:lpstr>
      <vt:lpstr>GAZ Tigr-M</vt:lpstr>
      <vt:lpstr>China</vt:lpstr>
      <vt:lpstr>TYPE 96</vt:lpstr>
      <vt:lpstr>TYPE 96</vt:lpstr>
      <vt:lpstr>TYPE 98/99</vt:lpstr>
      <vt:lpstr>TYPE 98/99</vt:lpstr>
      <vt:lpstr>TYPE 63  (Light tank)</vt:lpstr>
      <vt:lpstr>TYPE 63  (Light tank)</vt:lpstr>
      <vt:lpstr>TYPE 97</vt:lpstr>
      <vt:lpstr>TYPE 97</vt:lpstr>
      <vt:lpstr>ZBL 09</vt:lpstr>
      <vt:lpstr>ZBL 09</vt:lpstr>
      <vt:lpstr>Dongfeng CSK131</vt:lpstr>
      <vt:lpstr>Dongfeng CSK131</vt:lpstr>
      <vt:lpstr>North Korea</vt:lpstr>
      <vt:lpstr>M-2002</vt:lpstr>
      <vt:lpstr>M-2002</vt:lpstr>
      <vt:lpstr>Iran</vt:lpstr>
      <vt:lpstr>ZULFIQAR (ZUL-FEE-KAR)</vt:lpstr>
      <vt:lpstr>ZULFIQAR (ZUL-FEE-KAR)</vt:lpstr>
      <vt:lpstr>Karrar</vt:lpstr>
      <vt:lpstr>Karrar</vt:lpstr>
      <vt:lpstr>SAFIR 74</vt:lpstr>
      <vt:lpstr>SAFIR 74</vt:lpstr>
      <vt:lpstr>Ruintan</vt:lpstr>
      <vt:lpstr>Ruintan</vt:lpstr>
      <vt:lpstr>Turkey</vt:lpstr>
      <vt:lpstr>Tulpar</vt:lpstr>
      <vt:lpstr>Tulpar</vt:lpstr>
      <vt:lpstr>Britain</vt:lpstr>
      <vt:lpstr>CHALLENGER 2</vt:lpstr>
      <vt:lpstr>CHALLENGER 2</vt:lpstr>
      <vt:lpstr>WARRIOR</vt:lpstr>
      <vt:lpstr>WARRIOR</vt:lpstr>
      <vt:lpstr>FV-432 BULLDOG MK3</vt:lpstr>
      <vt:lpstr>FV-432 BULLDOG MK3</vt:lpstr>
      <vt:lpstr>FV-432 BULLDOG MK3</vt:lpstr>
      <vt:lpstr>Spartan</vt:lpstr>
      <vt:lpstr>Spartan</vt:lpstr>
      <vt:lpstr>Germany</vt:lpstr>
      <vt:lpstr>LEOPARD 2</vt:lpstr>
      <vt:lpstr>LEOPARD 2</vt:lpstr>
      <vt:lpstr>PUMA</vt:lpstr>
      <vt:lpstr>PUMA</vt:lpstr>
      <vt:lpstr>GTK BOXER</vt:lpstr>
      <vt:lpstr>GTK BOXER</vt:lpstr>
      <vt:lpstr>Dingo</vt:lpstr>
      <vt:lpstr>Dingo</vt:lpstr>
      <vt:lpstr>France</vt:lpstr>
      <vt:lpstr>LECLERC</vt:lpstr>
      <vt:lpstr>LECLERC</vt:lpstr>
      <vt:lpstr>LECLERC</vt:lpstr>
      <vt:lpstr>VBCI</vt:lpstr>
      <vt:lpstr>VBCI</vt:lpstr>
      <vt:lpstr>VBL PANHARD</vt:lpstr>
      <vt:lpstr>VBL PANHARD</vt:lpstr>
      <vt:lpstr>South Korea</vt:lpstr>
      <vt:lpstr>K2</vt:lpstr>
      <vt:lpstr>K2</vt:lpstr>
      <vt:lpstr>K21</vt:lpstr>
      <vt:lpstr>K21</vt:lpstr>
      <vt:lpstr>Isreal</vt:lpstr>
      <vt:lpstr>MERKAVA 3/4</vt:lpstr>
      <vt:lpstr>MERKAVA 3/4</vt:lpstr>
      <vt:lpstr>Namer</vt:lpstr>
      <vt:lpstr>Namer</vt:lpstr>
      <vt:lpstr>Eitan</vt:lpstr>
      <vt:lpstr>Eitan</vt:lpstr>
      <vt:lpstr>United States of America</vt:lpstr>
      <vt:lpstr>M1A2 ABRAMS</vt:lpstr>
      <vt:lpstr>PowerPoint Presentation</vt:lpstr>
      <vt:lpstr>M2/M3 BRADLEY</vt:lpstr>
      <vt:lpstr>M2/M3 BRADLEY</vt:lpstr>
      <vt:lpstr>LAV-25 COYOTE</vt:lpstr>
      <vt:lpstr>LAV-25 COYOTE</vt:lpstr>
      <vt:lpstr>STRYKER (M1126 ICV)</vt:lpstr>
      <vt:lpstr>STRYKER (M1126 ICV)</vt:lpstr>
      <vt:lpstr>XM1296 Dragoon</vt:lpstr>
      <vt:lpstr>XM1296 Dragoon</vt:lpstr>
      <vt:lpstr>AAV</vt:lpstr>
      <vt:lpstr>AAV</vt:lpstr>
      <vt:lpstr>M-ATV</vt:lpstr>
      <vt:lpstr>M-ATV</vt:lpstr>
      <vt:lpstr>WEFT</vt:lpstr>
      <vt:lpstr>Russia</vt:lpstr>
      <vt:lpstr>PowerPoint Presentation</vt:lpstr>
      <vt:lpstr>HIND-D &amp; F Comparison</vt:lpstr>
      <vt:lpstr>HIND D &amp; F</vt:lpstr>
      <vt:lpstr>MI-28 HAVOC</vt:lpstr>
      <vt:lpstr>MI-28 HAVOC</vt:lpstr>
      <vt:lpstr>KA-52 ALLIGATOR (HOKUM-B)</vt:lpstr>
      <vt:lpstr>KA-52 ALLIGATOR (HOKUM-B)</vt:lpstr>
      <vt:lpstr>China</vt:lpstr>
      <vt:lpstr>Z-10</vt:lpstr>
      <vt:lpstr>Z-10</vt:lpstr>
      <vt:lpstr>Iran</vt:lpstr>
      <vt:lpstr>Toufan II</vt:lpstr>
      <vt:lpstr>Toufan II</vt:lpstr>
      <vt:lpstr>United Nations</vt:lpstr>
      <vt:lpstr>EC-665 TIGER</vt:lpstr>
      <vt:lpstr>EC-665 TIGER</vt:lpstr>
      <vt:lpstr>A-129 Mangusta</vt:lpstr>
      <vt:lpstr>A-129 Mangusta</vt:lpstr>
      <vt:lpstr>United States of America</vt:lpstr>
      <vt:lpstr>AH-64 APACHE</vt:lpstr>
      <vt:lpstr>AH-64 APACHE</vt:lpstr>
      <vt:lpstr>AH-1Z VIPER</vt:lpstr>
      <vt:lpstr>AH-1Z VIPER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GAINEY CUP VEHICLE ID THREATS</dc:title>
  <dc:creator>Carlson</dc:creator>
  <cp:lastModifiedBy>Hobley, Andrea L CTR USARMY CAC (USA)</cp:lastModifiedBy>
  <cp:revision>640</cp:revision>
  <dcterms:created xsi:type="dcterms:W3CDTF">2006-08-16T00:00:00Z</dcterms:created>
  <dcterms:modified xsi:type="dcterms:W3CDTF">2021-06-02T15:46:13Z</dcterms:modified>
</cp:coreProperties>
</file>