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hammer of the trigger group falls striking the firing pin held in the center of the bolt and bolt carrier group which strikes the primer of the chambered cartridge. The primer detonates igniting the powder charge in the cartridge propelling the projectile forward and down the barrel, chamber pressure is in the range of 50,000 PSIA. As the projectile passes the gas port located on the lower side of the barrel (at the front sight block) a small portion of gas from combustion of the powder in the cartridge is directed into a gas tube that runs back to a small blocked tube on the bolt carrier group. The gas forces the bolt carrier group back against the buffer and buffer spring. As the bolt carrier group moves aft, the bolt rotates and unlocks from the lugs of the chamber. By this time the gas pressure in the barrel has dropped to nearly atmospheric pressure as the projectile leaves the barrel. All remaining actions are the result of the gas impinging on the blocked tube on the bolt carrier group and the resistance of the buffer and spring. F=MA roughly applies. The bolt unlocks, and moves rapidly backwards, pulling the spent cartridge case from the chamber. As it travels back the bolt telescopes to full extension as the carrier passes the hammer re-cocking the hammer and trigger group, and as it reaches nearly full extension aft, the ejector kicks the expended cartridge to the right and out of the action. The buffer spring now forces the bolt carrier group forward. The lower bolt edge strips a fresh cartiridge from the magazine moving it forward and upward along the chamber feed ramp into the chamber, the bolt following and engaging the cartridge base. As the cartridge seats in the chamber the bolt continues forward telescoping inwards. The lugs on the bolt enter the matching chamber notches and as the bolt ends forward travel, rotates right, locking the chamber.</a:t>
            </a:r>
            <a:endParaRPr/>
          </a:p>
          <a:p>
            <a:pPr indent="0" lvl="0" marL="0" rtl="0" algn="l">
              <a:spcBef>
                <a:spcPts val="0"/>
              </a:spcBef>
              <a:spcAft>
                <a:spcPts val="0"/>
              </a:spcAft>
              <a:buNone/>
            </a:pPr>
            <a:r>
              <a:rPr lang="en-US"/>
              <a:t>In semi-automatic mode the next squeeze of the trigger repeats the cycle. In burst mode the trigger group uses a clockwork like mechanism to permit three full cycles of the sequence above before the hammer is locked in the cocked position, requiring another squeeze of the trigger to fire another burst. Fully automatic fire which is only availiable on M16, M16A1 and some M4 Carbine models, when selected, allows the cycle to continue until the trigger is released (let up on) or the weapon expends all ammunition in the magazine.</a:t>
            </a:r>
            <a:endParaRPr/>
          </a:p>
          <a:p>
            <a:pPr indent="0" lvl="0" marL="0" rtl="0" algn="l">
              <a:spcBef>
                <a:spcPts val="0"/>
              </a:spcBef>
              <a:spcAft>
                <a:spcPts val="0"/>
              </a:spcAft>
              <a:buNone/>
            </a:pPr>
            <a:r>
              <a:rPr lang="en-US"/>
              <a:t>The M16 and variants ARE NOT the AR-15 and variants available to civilians in the US. The M16 is a select fire (semi, burst, full automatic) weapon which only those manufactured before 1986 may be possessed by civilians under significant restrictions and costs. Since the M16 / AR 15 design fires from what is called “closed bolt” it makes a poor fully automatic weapon.</a:t>
            </a:r>
            <a:endParaRPr/>
          </a:p>
          <a:p>
            <a:pPr indent="0" lvl="0" marL="0" rtl="0" algn="l">
              <a:spcBef>
                <a:spcPts val="0"/>
              </a:spcBef>
              <a:spcAft>
                <a:spcPts val="0"/>
              </a:spcAft>
              <a:buNone/>
            </a:pPr>
            <a:r>
              <a:t/>
            </a:r>
            <a:endParaRPr/>
          </a:p>
        </p:txBody>
      </p:sp>
      <p:sp>
        <p:nvSpPr>
          <p:cNvPr id="327" name="Google Shape;327;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Most common malfunctions are shooter induced. SPORTS will clear most shooter induced malfunctions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Failure to extract is cleared by mortaring the weapon or slamming the stock on the ground or your knee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Failure to eject is prevented by good weapon cleaning practices. </a:t>
            </a:r>
            <a:endParaRPr/>
          </a:p>
        </p:txBody>
      </p:sp>
      <p:sp>
        <p:nvSpPr>
          <p:cNvPr id="140" name="Google Shape;14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36.png"/><Relationship Id="rId5" Type="http://schemas.openxmlformats.org/officeDocument/2006/relationships/image" Target="../media/image34.png"/><Relationship Id="rId6" Type="http://schemas.openxmlformats.org/officeDocument/2006/relationships/image" Target="../media/image31.png"/><Relationship Id="rId7"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png"/><Relationship Id="rId4" Type="http://schemas.openxmlformats.org/officeDocument/2006/relationships/image" Target="../media/image42.png"/><Relationship Id="rId5" Type="http://schemas.openxmlformats.org/officeDocument/2006/relationships/image" Target="../media/image39.png"/><Relationship Id="rId6" Type="http://schemas.openxmlformats.org/officeDocument/2006/relationships/image" Target="../media/image41.jpg"/><Relationship Id="rId7"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CC2E5"/>
        </a:solidFill>
      </p:bgPr>
    </p:bg>
    <p:spTree>
      <p:nvGrpSpPr>
        <p:cNvPr id="87" name="Shape 87"/>
        <p:cNvGrpSpPr/>
        <p:nvPr/>
      </p:nvGrpSpPr>
      <p:grpSpPr>
        <a:xfrm>
          <a:off x="0" y="0"/>
          <a:ext cx="0" cy="0"/>
          <a:chOff x="0" y="0"/>
          <a:chExt cx="0" cy="0"/>
        </a:xfrm>
      </p:grpSpPr>
      <p:pic>
        <p:nvPicPr>
          <p:cNvPr descr="M4A1 | FN®" id="88" name="Google Shape;88;p13"/>
          <p:cNvPicPr preferRelativeResize="0"/>
          <p:nvPr/>
        </p:nvPicPr>
        <p:blipFill rotWithShape="1">
          <a:blip r:embed="rId3">
            <a:alphaModFix/>
          </a:blip>
          <a:srcRect b="0" l="0" r="0" t="0"/>
          <a:stretch/>
        </p:blipFill>
        <p:spPr>
          <a:xfrm>
            <a:off x="2537255" y="1742304"/>
            <a:ext cx="7900086" cy="3291703"/>
          </a:xfrm>
          <a:prstGeom prst="rect">
            <a:avLst/>
          </a:prstGeom>
          <a:noFill/>
          <a:ln>
            <a:noFill/>
          </a:ln>
        </p:spPr>
      </p:pic>
      <p:pic>
        <p:nvPicPr>
          <p:cNvPr descr="Trijicon ACOG® 4x32 Army RCO Riflescope - M150 / A4 / M4 | Trijicon®" id="89" name="Google Shape;89;p13"/>
          <p:cNvPicPr preferRelativeResize="0"/>
          <p:nvPr/>
        </p:nvPicPr>
        <p:blipFill rotWithShape="1">
          <a:blip r:embed="rId4">
            <a:alphaModFix/>
          </a:blip>
          <a:srcRect b="26714" l="28339" r="19322" t="28368"/>
          <a:stretch/>
        </p:blipFill>
        <p:spPr>
          <a:xfrm>
            <a:off x="494208" y="4283672"/>
            <a:ext cx="2850353" cy="1455395"/>
          </a:xfrm>
          <a:prstGeom prst="rect">
            <a:avLst/>
          </a:prstGeom>
          <a:noFill/>
          <a:ln>
            <a:noFill/>
          </a:ln>
        </p:spPr>
      </p:pic>
      <p:pic>
        <p:nvPicPr>
          <p:cNvPr descr="Aimpoint - CompM2" id="90" name="Google Shape;90;p13"/>
          <p:cNvPicPr preferRelativeResize="0"/>
          <p:nvPr/>
        </p:nvPicPr>
        <p:blipFill rotWithShape="1">
          <a:blip r:embed="rId5">
            <a:alphaModFix/>
          </a:blip>
          <a:srcRect b="0" l="0" r="0" t="0"/>
          <a:stretch/>
        </p:blipFill>
        <p:spPr>
          <a:xfrm>
            <a:off x="9256043" y="3933566"/>
            <a:ext cx="2362596" cy="1742304"/>
          </a:xfrm>
          <a:prstGeom prst="rect">
            <a:avLst/>
          </a:prstGeom>
          <a:noFill/>
          <a:ln>
            <a:noFill/>
          </a:ln>
        </p:spPr>
      </p:pic>
      <p:sp>
        <p:nvSpPr>
          <p:cNvPr id="91" name="Google Shape;91;p13"/>
          <p:cNvSpPr txBox="1"/>
          <p:nvPr/>
        </p:nvSpPr>
        <p:spPr>
          <a:xfrm>
            <a:off x="650788" y="5675870"/>
            <a:ext cx="2519177" cy="707886"/>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u="none" cap="none" strike="noStrike">
                <a:solidFill>
                  <a:schemeClr val="dk1"/>
                </a:solidFill>
                <a:latin typeface="Calibri"/>
                <a:ea typeface="Calibri"/>
                <a:cs typeface="Calibri"/>
                <a:sym typeface="Calibri"/>
              </a:rPr>
              <a:t>M150 RCO</a:t>
            </a:r>
            <a:endParaRPr/>
          </a:p>
        </p:txBody>
      </p:sp>
      <p:sp>
        <p:nvSpPr>
          <p:cNvPr id="92" name="Google Shape;92;p13"/>
          <p:cNvSpPr txBox="1"/>
          <p:nvPr/>
        </p:nvSpPr>
        <p:spPr>
          <a:xfrm>
            <a:off x="9256043" y="5739067"/>
            <a:ext cx="2519177" cy="707886"/>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Calibri"/>
                <a:ea typeface="Calibri"/>
                <a:cs typeface="Calibri"/>
                <a:sym typeface="Calibri"/>
              </a:rPr>
              <a:t>M68 CCO</a:t>
            </a:r>
            <a:endParaRPr/>
          </a:p>
        </p:txBody>
      </p:sp>
      <p:sp>
        <p:nvSpPr>
          <p:cNvPr id="93" name="Google Shape;93;p13"/>
          <p:cNvSpPr txBox="1"/>
          <p:nvPr>
            <p:ph type="ctrTitle"/>
          </p:nvPr>
        </p:nvSpPr>
        <p:spPr>
          <a:xfrm>
            <a:off x="1524000" y="166091"/>
            <a:ext cx="9144000" cy="1742305"/>
          </a:xfrm>
          <a:prstGeom prst="rect">
            <a:avLst/>
          </a:prstGeom>
          <a:noFill/>
          <a:ln>
            <a:noFill/>
          </a:ln>
          <a:effectLst>
            <a:outerShdw blurRad="57150" rotWithShape="0" algn="bl" dir="5400000" dist="19050">
              <a:srgbClr val="000000">
                <a:alpha val="50000"/>
              </a:srgbClr>
            </a:outerShdw>
          </a:effectLst>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a:t>Weapons Cleaning And Maintenance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2"/>
          <p:cNvPicPr preferRelativeResize="0"/>
          <p:nvPr/>
        </p:nvPicPr>
        <p:blipFill rotWithShape="1">
          <a:blip r:embed="rId3">
            <a:alphaModFix/>
          </a:blip>
          <a:srcRect b="19370" l="0" r="11835" t="18704"/>
          <a:stretch/>
        </p:blipFill>
        <p:spPr>
          <a:xfrm>
            <a:off x="479306" y="2425959"/>
            <a:ext cx="5968148" cy="1987422"/>
          </a:xfrm>
          <a:prstGeom prst="rect">
            <a:avLst/>
          </a:prstGeom>
          <a:noFill/>
          <a:ln>
            <a:noFill/>
          </a:ln>
        </p:spPr>
      </p:pic>
      <p:sp>
        <p:nvSpPr>
          <p:cNvPr id="181" name="Google Shape;181;p22"/>
          <p:cNvSpPr/>
          <p:nvPr/>
        </p:nvSpPr>
        <p:spPr>
          <a:xfrm>
            <a:off x="2926313" y="0"/>
            <a:ext cx="6339373" cy="1287624"/>
          </a:xfrm>
          <a:prstGeom prst="flowChartProcess">
            <a:avLst/>
          </a:prstGeom>
          <a:solidFill>
            <a:srgbClr val="C55A11"/>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Calibri"/>
                <a:ea typeface="Calibri"/>
                <a:cs typeface="Calibri"/>
                <a:sym typeface="Calibri"/>
              </a:rPr>
              <a:t>CLP</a:t>
            </a:r>
            <a:endParaRPr/>
          </a:p>
          <a:p>
            <a:pPr indent="0" lvl="0" marL="0" marR="0" rtl="0" algn="ctr">
              <a:spcBef>
                <a:spcPts val="0"/>
              </a:spcBef>
              <a:spcAft>
                <a:spcPts val="0"/>
              </a:spcAft>
              <a:buNone/>
            </a:pPr>
            <a:r>
              <a:rPr lang="en-US" sz="3200">
                <a:solidFill>
                  <a:schemeClr val="lt1"/>
                </a:solidFill>
                <a:latin typeface="Calibri"/>
                <a:ea typeface="Calibri"/>
                <a:cs typeface="Calibri"/>
                <a:sym typeface="Calibri"/>
              </a:rPr>
              <a:t>Cleaner, Lubricant, and Preservative</a:t>
            </a:r>
            <a:endParaRPr/>
          </a:p>
        </p:txBody>
      </p:sp>
      <p:pic>
        <p:nvPicPr>
          <p:cNvPr descr="Break-Free CLP 4 oz MIL-SPEC CLP-4-MIL Military Spec ..." id="182" name="Google Shape;182;p22"/>
          <p:cNvPicPr preferRelativeResize="0"/>
          <p:nvPr/>
        </p:nvPicPr>
        <p:blipFill rotWithShape="1">
          <a:blip r:embed="rId4">
            <a:alphaModFix/>
          </a:blip>
          <a:srcRect b="0" l="0" r="0" t="0"/>
          <a:stretch/>
        </p:blipFill>
        <p:spPr>
          <a:xfrm>
            <a:off x="9451912" y="2704711"/>
            <a:ext cx="2422752" cy="41532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3"/>
          <p:cNvPicPr preferRelativeResize="0"/>
          <p:nvPr/>
        </p:nvPicPr>
        <p:blipFill rotWithShape="1">
          <a:blip r:embed="rId3">
            <a:alphaModFix/>
          </a:blip>
          <a:srcRect b="0" l="0" r="0" t="6122"/>
          <a:stretch/>
        </p:blipFill>
        <p:spPr>
          <a:xfrm>
            <a:off x="105753" y="419878"/>
            <a:ext cx="5554980" cy="6438122"/>
          </a:xfrm>
          <a:prstGeom prst="rect">
            <a:avLst/>
          </a:prstGeom>
          <a:noFill/>
          <a:ln>
            <a:noFill/>
          </a:ln>
        </p:spPr>
      </p:pic>
      <p:pic>
        <p:nvPicPr>
          <p:cNvPr id="188" name="Google Shape;188;p23"/>
          <p:cNvPicPr preferRelativeResize="0"/>
          <p:nvPr/>
        </p:nvPicPr>
        <p:blipFill rotWithShape="1">
          <a:blip r:embed="rId4">
            <a:alphaModFix/>
          </a:blip>
          <a:srcRect b="0" l="0" r="0" t="8366"/>
          <a:stretch/>
        </p:blipFill>
        <p:spPr>
          <a:xfrm>
            <a:off x="5433492" y="2034073"/>
            <a:ext cx="6758508" cy="4264089"/>
          </a:xfrm>
          <a:prstGeom prst="rect">
            <a:avLst/>
          </a:prstGeom>
          <a:noFill/>
          <a:ln>
            <a:noFill/>
          </a:ln>
        </p:spPr>
      </p:pic>
      <p:sp>
        <p:nvSpPr>
          <p:cNvPr id="189" name="Google Shape;189;p23"/>
          <p:cNvSpPr/>
          <p:nvPr/>
        </p:nvSpPr>
        <p:spPr>
          <a:xfrm>
            <a:off x="8151845" y="0"/>
            <a:ext cx="4040155" cy="1464906"/>
          </a:xfrm>
          <a:prstGeom prst="flowChartProcess">
            <a:avLst/>
          </a:prstGeom>
          <a:solidFill>
            <a:schemeClr val="accent1"/>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u="sng">
                <a:solidFill>
                  <a:schemeClr val="lt1"/>
                </a:solidFill>
                <a:latin typeface="Calibri"/>
                <a:ea typeface="Calibri"/>
                <a:cs typeface="Calibri"/>
                <a:sym typeface="Calibri"/>
              </a:rPr>
              <a:t>Inspect:</a:t>
            </a:r>
            <a:endParaRPr/>
          </a:p>
          <a:p>
            <a:pPr indent="0" lvl="0" marL="0" marR="0" rtl="0" algn="ctr">
              <a:spcBef>
                <a:spcPts val="0"/>
              </a:spcBef>
              <a:spcAft>
                <a:spcPts val="0"/>
              </a:spcAft>
              <a:buNone/>
            </a:pPr>
            <a:r>
              <a:rPr lang="en-US" sz="3000">
                <a:solidFill>
                  <a:schemeClr val="lt1"/>
                </a:solidFill>
                <a:latin typeface="Calibri"/>
                <a:ea typeface="Calibri"/>
                <a:cs typeface="Calibri"/>
                <a:sym typeface="Calibri"/>
              </a:rPr>
              <a:t>Upper Receiver and Barrel Assembly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4"/>
          <p:cNvPicPr preferRelativeResize="0"/>
          <p:nvPr/>
        </p:nvPicPr>
        <p:blipFill rotWithShape="1">
          <a:blip r:embed="rId3">
            <a:alphaModFix/>
          </a:blip>
          <a:srcRect b="72109" l="0" r="0" t="4704"/>
          <a:stretch/>
        </p:blipFill>
        <p:spPr>
          <a:xfrm>
            <a:off x="2343199" y="401216"/>
            <a:ext cx="5992379" cy="1978090"/>
          </a:xfrm>
          <a:prstGeom prst="rect">
            <a:avLst/>
          </a:prstGeom>
          <a:noFill/>
          <a:ln>
            <a:noFill/>
          </a:ln>
        </p:spPr>
      </p:pic>
      <p:pic>
        <p:nvPicPr>
          <p:cNvPr id="195" name="Google Shape;195;p24"/>
          <p:cNvPicPr preferRelativeResize="0"/>
          <p:nvPr/>
        </p:nvPicPr>
        <p:blipFill rotWithShape="1">
          <a:blip r:embed="rId4">
            <a:alphaModFix/>
          </a:blip>
          <a:srcRect b="0" l="0" r="0" t="11241"/>
          <a:stretch/>
        </p:blipFill>
        <p:spPr>
          <a:xfrm>
            <a:off x="2863" y="3508310"/>
            <a:ext cx="6218795" cy="3347912"/>
          </a:xfrm>
          <a:prstGeom prst="rect">
            <a:avLst/>
          </a:prstGeom>
          <a:noFill/>
          <a:ln>
            <a:noFill/>
          </a:ln>
        </p:spPr>
      </p:pic>
      <p:sp>
        <p:nvSpPr>
          <p:cNvPr id="196" name="Google Shape;196;p24"/>
          <p:cNvSpPr/>
          <p:nvPr/>
        </p:nvSpPr>
        <p:spPr>
          <a:xfrm>
            <a:off x="0" y="1778"/>
            <a:ext cx="2141838" cy="1505746"/>
          </a:xfrm>
          <a:prstGeom prst="flowChartProcess">
            <a:avLst/>
          </a:prstGeom>
          <a:solidFill>
            <a:schemeClr val="accent1"/>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u="sng">
                <a:solidFill>
                  <a:schemeClr val="lt1"/>
                </a:solidFill>
                <a:latin typeface="Calibri"/>
                <a:ea typeface="Calibri"/>
                <a:cs typeface="Calibri"/>
                <a:sym typeface="Calibri"/>
              </a:rPr>
              <a:t>Maintain:</a:t>
            </a:r>
            <a:endParaRPr/>
          </a:p>
          <a:p>
            <a:pPr indent="0" lvl="0" marL="0" marR="0" rtl="0" algn="ctr">
              <a:spcBef>
                <a:spcPts val="0"/>
              </a:spcBef>
              <a:spcAft>
                <a:spcPts val="0"/>
              </a:spcAft>
              <a:buNone/>
            </a:pPr>
            <a:r>
              <a:rPr lang="en-US" sz="3000">
                <a:solidFill>
                  <a:schemeClr val="lt1"/>
                </a:solidFill>
                <a:latin typeface="Calibri"/>
                <a:ea typeface="Calibri"/>
                <a:cs typeface="Calibri"/>
                <a:sym typeface="Calibri"/>
              </a:rPr>
              <a:t>Upper Receiver</a:t>
            </a:r>
            <a:endParaRPr/>
          </a:p>
        </p:txBody>
      </p:sp>
      <p:pic>
        <p:nvPicPr>
          <p:cNvPr id="197" name="Google Shape;197;p24"/>
          <p:cNvPicPr preferRelativeResize="0"/>
          <p:nvPr/>
        </p:nvPicPr>
        <p:blipFill rotWithShape="1">
          <a:blip r:embed="rId3">
            <a:alphaModFix/>
          </a:blip>
          <a:srcRect b="0" l="14868" r="0" t="28681"/>
          <a:stretch/>
        </p:blipFill>
        <p:spPr>
          <a:xfrm>
            <a:off x="8304243" y="1773"/>
            <a:ext cx="4101168" cy="48910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25"/>
          <p:cNvPicPr preferRelativeResize="0"/>
          <p:nvPr/>
        </p:nvPicPr>
        <p:blipFill rotWithShape="1">
          <a:blip r:embed="rId3">
            <a:alphaModFix/>
          </a:blip>
          <a:srcRect b="65886" l="0" r="0" t="5136"/>
          <a:stretch/>
        </p:blipFill>
        <p:spPr>
          <a:xfrm>
            <a:off x="3622512" y="2723026"/>
            <a:ext cx="8694314" cy="3424336"/>
          </a:xfrm>
          <a:prstGeom prst="rect">
            <a:avLst/>
          </a:prstGeom>
          <a:noFill/>
          <a:ln>
            <a:noFill/>
          </a:ln>
        </p:spPr>
      </p:pic>
      <p:pic>
        <p:nvPicPr>
          <p:cNvPr id="203" name="Google Shape;203;p25"/>
          <p:cNvPicPr preferRelativeResize="0"/>
          <p:nvPr/>
        </p:nvPicPr>
        <p:blipFill rotWithShape="1">
          <a:blip r:embed="rId3">
            <a:alphaModFix/>
          </a:blip>
          <a:srcRect b="0" l="19695" r="24093" t="37477"/>
          <a:stretch/>
        </p:blipFill>
        <p:spPr>
          <a:xfrm>
            <a:off x="-117609" y="340105"/>
            <a:ext cx="3913119" cy="5915607"/>
          </a:xfrm>
          <a:prstGeom prst="rect">
            <a:avLst/>
          </a:prstGeom>
          <a:noFill/>
          <a:ln>
            <a:noFill/>
          </a:ln>
        </p:spPr>
      </p:pic>
      <p:sp>
        <p:nvSpPr>
          <p:cNvPr id="204" name="Google Shape;204;p25"/>
          <p:cNvSpPr/>
          <p:nvPr/>
        </p:nvSpPr>
        <p:spPr>
          <a:xfrm>
            <a:off x="9933992" y="0"/>
            <a:ext cx="2258008" cy="1567544"/>
          </a:xfrm>
          <a:prstGeom prst="flowChartProcess">
            <a:avLst/>
          </a:prstGeom>
          <a:solidFill>
            <a:schemeClr val="accent1"/>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u="sng">
                <a:solidFill>
                  <a:schemeClr val="lt1"/>
                </a:solidFill>
                <a:latin typeface="Calibri"/>
                <a:ea typeface="Calibri"/>
                <a:cs typeface="Calibri"/>
                <a:sym typeface="Calibri"/>
              </a:rPr>
              <a:t>Maintain:</a:t>
            </a:r>
            <a:endParaRPr/>
          </a:p>
          <a:p>
            <a:pPr indent="0" lvl="0" marL="0" marR="0" rtl="0" algn="ctr">
              <a:spcBef>
                <a:spcPts val="0"/>
              </a:spcBef>
              <a:spcAft>
                <a:spcPts val="0"/>
              </a:spcAft>
              <a:buNone/>
            </a:pPr>
            <a:r>
              <a:rPr lang="en-US" sz="3000">
                <a:solidFill>
                  <a:schemeClr val="lt1"/>
                </a:solidFill>
                <a:latin typeface="Calibri"/>
                <a:ea typeface="Calibri"/>
                <a:cs typeface="Calibri"/>
                <a:sym typeface="Calibri"/>
              </a:rPr>
              <a:t>Upper Receiver</a:t>
            </a:r>
            <a:endParaRPr/>
          </a:p>
        </p:txBody>
      </p:sp>
      <p:sp>
        <p:nvSpPr>
          <p:cNvPr id="205" name="Google Shape;205;p25"/>
          <p:cNvSpPr/>
          <p:nvPr/>
        </p:nvSpPr>
        <p:spPr>
          <a:xfrm>
            <a:off x="4614616" y="4122618"/>
            <a:ext cx="7016620" cy="1240971"/>
          </a:xfrm>
          <a:prstGeom prst="flowChartProcess">
            <a:avLst/>
          </a:prstGeom>
          <a:solidFill>
            <a:srgbClr val="EDD41B">
              <a:alpha val="27058"/>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26"/>
          <p:cNvPicPr preferRelativeResize="0"/>
          <p:nvPr/>
        </p:nvPicPr>
        <p:blipFill rotWithShape="1">
          <a:blip r:embed="rId3">
            <a:alphaModFix/>
          </a:blip>
          <a:srcRect b="0" l="0" r="0" t="23938"/>
          <a:stretch/>
        </p:blipFill>
        <p:spPr>
          <a:xfrm>
            <a:off x="0" y="1511558"/>
            <a:ext cx="5666667" cy="4802727"/>
          </a:xfrm>
          <a:prstGeom prst="rect">
            <a:avLst/>
          </a:prstGeom>
          <a:noFill/>
          <a:ln>
            <a:noFill/>
          </a:ln>
        </p:spPr>
      </p:pic>
      <p:pic>
        <p:nvPicPr>
          <p:cNvPr id="211" name="Google Shape;211;p26"/>
          <p:cNvPicPr preferRelativeResize="0"/>
          <p:nvPr/>
        </p:nvPicPr>
        <p:blipFill rotWithShape="1">
          <a:blip r:embed="rId4">
            <a:alphaModFix/>
          </a:blip>
          <a:srcRect b="0" l="0" r="0" t="10015"/>
          <a:stretch/>
        </p:blipFill>
        <p:spPr>
          <a:xfrm>
            <a:off x="5737712" y="2239346"/>
            <a:ext cx="6562989" cy="2985797"/>
          </a:xfrm>
          <a:prstGeom prst="rect">
            <a:avLst/>
          </a:prstGeom>
          <a:noFill/>
          <a:ln>
            <a:noFill/>
          </a:ln>
        </p:spPr>
      </p:pic>
      <p:sp>
        <p:nvSpPr>
          <p:cNvPr id="212" name="Google Shape;212;p26"/>
          <p:cNvSpPr/>
          <p:nvPr/>
        </p:nvSpPr>
        <p:spPr>
          <a:xfrm>
            <a:off x="8366449" y="0"/>
            <a:ext cx="3825551" cy="1399592"/>
          </a:xfrm>
          <a:prstGeom prst="flowChartProcess">
            <a:avLst/>
          </a:prstGeom>
          <a:solidFill>
            <a:schemeClr val="accent1"/>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u="sng">
                <a:solidFill>
                  <a:schemeClr val="lt1"/>
                </a:solidFill>
                <a:latin typeface="Calibri"/>
                <a:ea typeface="Calibri"/>
                <a:cs typeface="Calibri"/>
                <a:sym typeface="Calibri"/>
              </a:rPr>
              <a:t>Inspect:</a:t>
            </a:r>
            <a:endParaRPr/>
          </a:p>
          <a:p>
            <a:pPr indent="0" lvl="0" marL="0" marR="0" rtl="0" algn="ctr">
              <a:spcBef>
                <a:spcPts val="0"/>
              </a:spcBef>
              <a:spcAft>
                <a:spcPts val="0"/>
              </a:spcAft>
              <a:buNone/>
            </a:pPr>
            <a:r>
              <a:rPr lang="en-US" sz="3000">
                <a:solidFill>
                  <a:schemeClr val="lt1"/>
                </a:solidFill>
                <a:latin typeface="Calibri"/>
                <a:ea typeface="Calibri"/>
                <a:cs typeface="Calibri"/>
                <a:sym typeface="Calibri"/>
              </a:rPr>
              <a:t>Lower Receiver and Buttstock Assembly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27"/>
          <p:cNvPicPr preferRelativeResize="0"/>
          <p:nvPr/>
        </p:nvPicPr>
        <p:blipFill rotWithShape="1">
          <a:blip r:embed="rId3">
            <a:alphaModFix/>
          </a:blip>
          <a:srcRect b="-1" l="9617" r="4626" t="43626"/>
          <a:stretch/>
        </p:blipFill>
        <p:spPr>
          <a:xfrm>
            <a:off x="6652726" y="2652077"/>
            <a:ext cx="5542395" cy="4381969"/>
          </a:xfrm>
          <a:prstGeom prst="rect">
            <a:avLst/>
          </a:prstGeom>
          <a:noFill/>
          <a:ln>
            <a:noFill/>
          </a:ln>
        </p:spPr>
      </p:pic>
      <p:sp>
        <p:nvSpPr>
          <p:cNvPr id="218" name="Google Shape;218;p27"/>
          <p:cNvSpPr/>
          <p:nvPr/>
        </p:nvSpPr>
        <p:spPr>
          <a:xfrm>
            <a:off x="8553061" y="0"/>
            <a:ext cx="3638939" cy="1499286"/>
          </a:xfrm>
          <a:prstGeom prst="flowChartProcess">
            <a:avLst/>
          </a:prstGeom>
          <a:solidFill>
            <a:schemeClr val="accent1"/>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u="sng">
                <a:solidFill>
                  <a:schemeClr val="lt1"/>
                </a:solidFill>
                <a:latin typeface="Calibri"/>
                <a:ea typeface="Calibri"/>
                <a:cs typeface="Calibri"/>
                <a:sym typeface="Calibri"/>
              </a:rPr>
              <a:t>Maintain:</a:t>
            </a:r>
            <a:endParaRPr/>
          </a:p>
          <a:p>
            <a:pPr indent="0" lvl="0" marL="0" marR="0" rtl="0" algn="ctr">
              <a:spcBef>
                <a:spcPts val="0"/>
              </a:spcBef>
              <a:spcAft>
                <a:spcPts val="0"/>
              </a:spcAft>
              <a:buNone/>
            </a:pPr>
            <a:r>
              <a:rPr lang="en-US" sz="3000">
                <a:solidFill>
                  <a:schemeClr val="lt1"/>
                </a:solidFill>
                <a:latin typeface="Calibri"/>
                <a:ea typeface="Calibri"/>
                <a:cs typeface="Calibri"/>
                <a:sym typeface="Calibri"/>
              </a:rPr>
              <a:t>Lower Receiver Assembly</a:t>
            </a:r>
            <a:endParaRPr/>
          </a:p>
        </p:txBody>
      </p:sp>
      <p:pic>
        <p:nvPicPr>
          <p:cNvPr id="219" name="Google Shape;219;p27"/>
          <p:cNvPicPr preferRelativeResize="0"/>
          <p:nvPr/>
        </p:nvPicPr>
        <p:blipFill rotWithShape="1">
          <a:blip r:embed="rId3">
            <a:alphaModFix/>
          </a:blip>
          <a:srcRect b="56751" l="0" r="0" t="6741"/>
          <a:stretch/>
        </p:blipFill>
        <p:spPr>
          <a:xfrm>
            <a:off x="-1" y="9320"/>
            <a:ext cx="6904653" cy="3031570"/>
          </a:xfrm>
          <a:prstGeom prst="rect">
            <a:avLst/>
          </a:prstGeom>
          <a:noFill/>
          <a:ln>
            <a:noFill/>
          </a:ln>
        </p:spPr>
      </p:pic>
      <p:sp>
        <p:nvSpPr>
          <p:cNvPr id="220" name="Google Shape;220;p27"/>
          <p:cNvSpPr/>
          <p:nvPr/>
        </p:nvSpPr>
        <p:spPr>
          <a:xfrm>
            <a:off x="1754155" y="1"/>
            <a:ext cx="3293706" cy="821094"/>
          </a:xfrm>
          <a:prstGeom prst="flowChartProcess">
            <a:avLst/>
          </a:prstGeom>
          <a:solidFill>
            <a:srgbClr val="EDD41B">
              <a:alpha val="27058"/>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8"/>
          <p:cNvPicPr preferRelativeResize="0"/>
          <p:nvPr/>
        </p:nvPicPr>
        <p:blipFill rotWithShape="1">
          <a:blip r:embed="rId3">
            <a:alphaModFix/>
          </a:blip>
          <a:srcRect b="0" l="0" r="0" t="12886"/>
          <a:stretch/>
        </p:blipFill>
        <p:spPr>
          <a:xfrm>
            <a:off x="57144" y="914399"/>
            <a:ext cx="5733333" cy="5766003"/>
          </a:xfrm>
          <a:prstGeom prst="rect">
            <a:avLst/>
          </a:prstGeom>
          <a:noFill/>
          <a:ln>
            <a:noFill/>
          </a:ln>
        </p:spPr>
      </p:pic>
      <p:pic>
        <p:nvPicPr>
          <p:cNvPr id="226" name="Google Shape;226;p28"/>
          <p:cNvPicPr preferRelativeResize="0"/>
          <p:nvPr/>
        </p:nvPicPr>
        <p:blipFill rotWithShape="1">
          <a:blip r:embed="rId4">
            <a:alphaModFix/>
          </a:blip>
          <a:srcRect b="0" l="0" r="0" t="7822"/>
          <a:stretch/>
        </p:blipFill>
        <p:spPr>
          <a:xfrm>
            <a:off x="6096000" y="1763363"/>
            <a:ext cx="6096000" cy="4842851"/>
          </a:xfrm>
          <a:prstGeom prst="rect">
            <a:avLst/>
          </a:prstGeom>
          <a:noFill/>
          <a:ln>
            <a:noFill/>
          </a:ln>
        </p:spPr>
      </p:pic>
      <p:sp>
        <p:nvSpPr>
          <p:cNvPr id="227" name="Google Shape;227;p28"/>
          <p:cNvSpPr/>
          <p:nvPr/>
        </p:nvSpPr>
        <p:spPr>
          <a:xfrm>
            <a:off x="7647992" y="-1"/>
            <a:ext cx="4544008" cy="1474237"/>
          </a:xfrm>
          <a:prstGeom prst="flowChartProcess">
            <a:avLst/>
          </a:prstGeom>
          <a:solidFill>
            <a:schemeClr val="accent1"/>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u="sng">
                <a:solidFill>
                  <a:schemeClr val="lt1"/>
                </a:solidFill>
                <a:latin typeface="Calibri"/>
                <a:ea typeface="Calibri"/>
                <a:cs typeface="Calibri"/>
                <a:sym typeface="Calibri"/>
              </a:rPr>
              <a:t>Inspect:</a:t>
            </a:r>
            <a:endParaRPr/>
          </a:p>
          <a:p>
            <a:pPr indent="0" lvl="0" marL="0" marR="0" rtl="0" algn="ctr">
              <a:spcBef>
                <a:spcPts val="0"/>
              </a:spcBef>
              <a:spcAft>
                <a:spcPts val="0"/>
              </a:spcAft>
              <a:buNone/>
            </a:pPr>
            <a:r>
              <a:rPr lang="en-US" sz="3000">
                <a:solidFill>
                  <a:schemeClr val="lt1"/>
                </a:solidFill>
                <a:latin typeface="Calibri"/>
                <a:ea typeface="Calibri"/>
                <a:cs typeface="Calibri"/>
                <a:sym typeface="Calibri"/>
              </a:rPr>
              <a:t>Bolt and Bolt Carrier Assembly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9"/>
          <p:cNvPicPr preferRelativeResize="0"/>
          <p:nvPr/>
        </p:nvPicPr>
        <p:blipFill rotWithShape="1">
          <a:blip r:embed="rId3">
            <a:alphaModFix/>
          </a:blip>
          <a:srcRect b="0" l="0" r="0" t="38318"/>
          <a:stretch/>
        </p:blipFill>
        <p:spPr>
          <a:xfrm>
            <a:off x="0" y="2213620"/>
            <a:ext cx="6027576" cy="4644380"/>
          </a:xfrm>
          <a:prstGeom prst="rect">
            <a:avLst/>
          </a:prstGeom>
          <a:noFill/>
          <a:ln>
            <a:noFill/>
          </a:ln>
        </p:spPr>
      </p:pic>
      <p:pic>
        <p:nvPicPr>
          <p:cNvPr id="233" name="Google Shape;233;p29"/>
          <p:cNvPicPr preferRelativeResize="0"/>
          <p:nvPr/>
        </p:nvPicPr>
        <p:blipFill rotWithShape="1">
          <a:blip r:embed="rId3">
            <a:alphaModFix/>
          </a:blip>
          <a:srcRect b="61682" l="0" r="0" t="4483"/>
          <a:stretch/>
        </p:blipFill>
        <p:spPr>
          <a:xfrm>
            <a:off x="4642057" y="401216"/>
            <a:ext cx="7549943" cy="3191070"/>
          </a:xfrm>
          <a:prstGeom prst="rect">
            <a:avLst/>
          </a:prstGeom>
          <a:noFill/>
          <a:ln>
            <a:noFill/>
          </a:ln>
        </p:spPr>
      </p:pic>
      <p:sp>
        <p:nvSpPr>
          <p:cNvPr id="234" name="Google Shape;234;p29"/>
          <p:cNvSpPr/>
          <p:nvPr/>
        </p:nvSpPr>
        <p:spPr>
          <a:xfrm>
            <a:off x="-4896" y="-7"/>
            <a:ext cx="2311492" cy="1491055"/>
          </a:xfrm>
          <a:prstGeom prst="flowChartProcess">
            <a:avLst/>
          </a:prstGeom>
          <a:solidFill>
            <a:schemeClr val="accent1"/>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u="sng">
                <a:solidFill>
                  <a:schemeClr val="lt1"/>
                </a:solidFill>
                <a:latin typeface="Calibri"/>
                <a:ea typeface="Calibri"/>
                <a:cs typeface="Calibri"/>
                <a:sym typeface="Calibri"/>
              </a:rPr>
              <a:t>Maintain:</a:t>
            </a:r>
            <a:endParaRPr/>
          </a:p>
          <a:p>
            <a:pPr indent="0" lvl="0" marL="0" marR="0" rtl="0" algn="ctr">
              <a:spcBef>
                <a:spcPts val="0"/>
              </a:spcBef>
              <a:spcAft>
                <a:spcPts val="0"/>
              </a:spcAft>
              <a:buNone/>
            </a:pPr>
            <a:r>
              <a:rPr lang="en-US" sz="3000">
                <a:solidFill>
                  <a:schemeClr val="lt1"/>
                </a:solidFill>
                <a:latin typeface="Calibri"/>
                <a:ea typeface="Calibri"/>
                <a:cs typeface="Calibri"/>
                <a:sym typeface="Calibri"/>
              </a:rPr>
              <a:t>Bolt Carrier Assembly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30"/>
          <p:cNvPicPr preferRelativeResize="0"/>
          <p:nvPr/>
        </p:nvPicPr>
        <p:blipFill rotWithShape="1">
          <a:blip r:embed="rId3">
            <a:alphaModFix/>
          </a:blip>
          <a:srcRect b="57477" l="2283" r="0" t="12108"/>
          <a:stretch/>
        </p:blipFill>
        <p:spPr>
          <a:xfrm>
            <a:off x="4134032" y="405473"/>
            <a:ext cx="8036922" cy="3172410"/>
          </a:xfrm>
          <a:prstGeom prst="rect">
            <a:avLst/>
          </a:prstGeom>
          <a:noFill/>
          <a:ln>
            <a:noFill/>
          </a:ln>
        </p:spPr>
      </p:pic>
      <p:pic>
        <p:nvPicPr>
          <p:cNvPr id="240" name="Google Shape;240;p30"/>
          <p:cNvPicPr preferRelativeResize="0"/>
          <p:nvPr/>
        </p:nvPicPr>
        <p:blipFill rotWithShape="1">
          <a:blip r:embed="rId3">
            <a:alphaModFix/>
          </a:blip>
          <a:srcRect b="0" l="17254" r="7289" t="43063"/>
          <a:stretch/>
        </p:blipFill>
        <p:spPr>
          <a:xfrm>
            <a:off x="-9324" y="2957969"/>
            <a:ext cx="4080501" cy="3904736"/>
          </a:xfrm>
          <a:prstGeom prst="rect">
            <a:avLst/>
          </a:prstGeom>
          <a:noFill/>
          <a:ln>
            <a:noFill/>
          </a:ln>
        </p:spPr>
      </p:pic>
      <p:sp>
        <p:nvSpPr>
          <p:cNvPr id="241" name="Google Shape;241;p30"/>
          <p:cNvSpPr/>
          <p:nvPr/>
        </p:nvSpPr>
        <p:spPr>
          <a:xfrm>
            <a:off x="-1" y="1"/>
            <a:ext cx="2687217" cy="1679510"/>
          </a:xfrm>
          <a:prstGeom prst="flowChartProcess">
            <a:avLst/>
          </a:prstGeom>
          <a:solidFill>
            <a:schemeClr val="accent1"/>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u="sng">
                <a:solidFill>
                  <a:schemeClr val="lt1"/>
                </a:solidFill>
                <a:latin typeface="Calibri"/>
                <a:ea typeface="Calibri"/>
                <a:cs typeface="Calibri"/>
                <a:sym typeface="Calibri"/>
              </a:rPr>
              <a:t>Maintain:</a:t>
            </a:r>
            <a:endParaRPr/>
          </a:p>
          <a:p>
            <a:pPr indent="0" lvl="0" marL="0" marR="0" rtl="0" algn="ctr">
              <a:spcBef>
                <a:spcPts val="0"/>
              </a:spcBef>
              <a:spcAft>
                <a:spcPts val="0"/>
              </a:spcAft>
              <a:buNone/>
            </a:pPr>
            <a:r>
              <a:rPr lang="en-US" sz="3000">
                <a:solidFill>
                  <a:schemeClr val="lt1"/>
                </a:solidFill>
                <a:latin typeface="Calibri"/>
                <a:ea typeface="Calibri"/>
                <a:cs typeface="Calibri"/>
                <a:sym typeface="Calibri"/>
              </a:rPr>
              <a:t>Bolt and Carrier Assembly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1"/>
          <p:cNvPicPr preferRelativeResize="0"/>
          <p:nvPr/>
        </p:nvPicPr>
        <p:blipFill rotWithShape="1">
          <a:blip r:embed="rId3">
            <a:alphaModFix/>
          </a:blip>
          <a:srcRect b="47868" l="0" r="0" t="10606"/>
          <a:stretch/>
        </p:blipFill>
        <p:spPr>
          <a:xfrm>
            <a:off x="-77771" y="111967"/>
            <a:ext cx="7402302" cy="3516550"/>
          </a:xfrm>
          <a:prstGeom prst="rect">
            <a:avLst/>
          </a:prstGeom>
          <a:noFill/>
          <a:ln>
            <a:noFill/>
          </a:ln>
        </p:spPr>
      </p:pic>
      <p:pic>
        <p:nvPicPr>
          <p:cNvPr id="247" name="Google Shape;247;p31"/>
          <p:cNvPicPr preferRelativeResize="0"/>
          <p:nvPr/>
        </p:nvPicPr>
        <p:blipFill rotWithShape="1">
          <a:blip r:embed="rId3">
            <a:alphaModFix/>
          </a:blip>
          <a:srcRect b="0" l="2281" r="0" t="94775"/>
          <a:stretch/>
        </p:blipFill>
        <p:spPr>
          <a:xfrm>
            <a:off x="-1" y="3634000"/>
            <a:ext cx="7595119" cy="464602"/>
          </a:xfrm>
          <a:prstGeom prst="rect">
            <a:avLst/>
          </a:prstGeom>
          <a:noFill/>
          <a:ln>
            <a:noFill/>
          </a:ln>
        </p:spPr>
      </p:pic>
      <p:sp>
        <p:nvSpPr>
          <p:cNvPr id="248" name="Google Shape;248;p31"/>
          <p:cNvSpPr/>
          <p:nvPr/>
        </p:nvSpPr>
        <p:spPr>
          <a:xfrm>
            <a:off x="9486122" y="0"/>
            <a:ext cx="2705878" cy="914400"/>
          </a:xfrm>
          <a:prstGeom prst="flowChartProcess">
            <a:avLst/>
          </a:prstGeom>
          <a:solidFill>
            <a:schemeClr val="accent1"/>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u="sng">
                <a:solidFill>
                  <a:schemeClr val="lt1"/>
                </a:solidFill>
                <a:latin typeface="Calibri"/>
                <a:ea typeface="Calibri"/>
                <a:cs typeface="Calibri"/>
                <a:sym typeface="Calibri"/>
              </a:rPr>
              <a:t>Maintain:</a:t>
            </a:r>
            <a:endParaRPr/>
          </a:p>
          <a:p>
            <a:pPr indent="0" lvl="0" marL="0" marR="0" rtl="0" algn="ctr">
              <a:spcBef>
                <a:spcPts val="0"/>
              </a:spcBef>
              <a:spcAft>
                <a:spcPts val="0"/>
              </a:spcAft>
              <a:buNone/>
            </a:pPr>
            <a:r>
              <a:rPr lang="en-US" sz="3000">
                <a:solidFill>
                  <a:schemeClr val="lt1"/>
                </a:solidFill>
                <a:latin typeface="Calibri"/>
                <a:ea typeface="Calibri"/>
                <a:cs typeface="Calibri"/>
                <a:sym typeface="Calibri"/>
              </a:rPr>
              <a:t>Ejector</a:t>
            </a:r>
            <a:endParaRPr/>
          </a:p>
        </p:txBody>
      </p:sp>
      <p:pic>
        <p:nvPicPr>
          <p:cNvPr id="249" name="Google Shape;249;p31"/>
          <p:cNvPicPr preferRelativeResize="0"/>
          <p:nvPr/>
        </p:nvPicPr>
        <p:blipFill rotWithShape="1">
          <a:blip r:embed="rId3">
            <a:alphaModFix/>
          </a:blip>
          <a:srcRect b="11952" l="12399" r="22976" t="54775"/>
          <a:stretch/>
        </p:blipFill>
        <p:spPr>
          <a:xfrm>
            <a:off x="7109933" y="2859559"/>
            <a:ext cx="5038530" cy="2967681"/>
          </a:xfrm>
          <a:prstGeom prst="rect">
            <a:avLst/>
          </a:prstGeom>
          <a:noFill/>
          <a:ln>
            <a:noFill/>
          </a:ln>
        </p:spPr>
      </p:pic>
      <p:sp>
        <p:nvSpPr>
          <p:cNvPr id="250" name="Google Shape;250;p31"/>
          <p:cNvSpPr/>
          <p:nvPr/>
        </p:nvSpPr>
        <p:spPr>
          <a:xfrm>
            <a:off x="782202" y="577927"/>
            <a:ext cx="5365102" cy="1327435"/>
          </a:xfrm>
          <a:prstGeom prst="flowChartProcess">
            <a:avLst/>
          </a:prstGeom>
          <a:solidFill>
            <a:srgbClr val="FF0000">
              <a:alpha val="27058"/>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F7F7F"/>
        </a:solidFill>
      </p:bgPr>
    </p:bg>
    <p:spTree>
      <p:nvGrpSpPr>
        <p:cNvPr id="97" name="Shape 97"/>
        <p:cNvGrpSpPr/>
        <p:nvPr/>
      </p:nvGrpSpPr>
      <p:grpSpPr>
        <a:xfrm>
          <a:off x="0" y="0"/>
          <a:ext cx="0" cy="0"/>
          <a:chOff x="0" y="0"/>
          <a:chExt cx="0" cy="0"/>
        </a:xfrm>
      </p:grpSpPr>
      <p:sp>
        <p:nvSpPr>
          <p:cNvPr id="98" name="Google Shape;98;p14"/>
          <p:cNvSpPr txBox="1"/>
          <p:nvPr>
            <p:ph type="title"/>
          </p:nvPr>
        </p:nvSpPr>
        <p:spPr>
          <a:xfrm>
            <a:off x="838200" y="2445851"/>
            <a:ext cx="10993016" cy="1612965"/>
          </a:xfrm>
          <a:prstGeom prst="rect">
            <a:avLst/>
          </a:prstGeom>
          <a:no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5500"/>
              <a:buFont typeface="Calibri"/>
              <a:buNone/>
            </a:pPr>
            <a:r>
              <a:rPr b="1" lang="en-US" sz="5500" u="sng">
                <a:solidFill>
                  <a:schemeClr val="lt1"/>
                </a:solidFill>
              </a:rPr>
              <a:t>Why</a:t>
            </a:r>
            <a:r>
              <a:rPr b="1" lang="en-US" sz="5500">
                <a:solidFill>
                  <a:schemeClr val="lt1"/>
                </a:solidFill>
              </a:rPr>
              <a:t> is it a good idea to make sure your weapon works for Qualification?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32"/>
          <p:cNvPicPr preferRelativeResize="0"/>
          <p:nvPr/>
        </p:nvPicPr>
        <p:blipFill rotWithShape="1">
          <a:blip r:embed="rId3">
            <a:alphaModFix/>
          </a:blip>
          <a:srcRect b="78913" l="0" r="0" t="9678"/>
          <a:stretch/>
        </p:blipFill>
        <p:spPr>
          <a:xfrm>
            <a:off x="594049" y="1091681"/>
            <a:ext cx="6555517" cy="877077"/>
          </a:xfrm>
          <a:prstGeom prst="rect">
            <a:avLst/>
          </a:prstGeom>
          <a:noFill/>
          <a:ln>
            <a:noFill/>
          </a:ln>
        </p:spPr>
      </p:pic>
      <p:sp>
        <p:nvSpPr>
          <p:cNvPr id="256" name="Google Shape;256;p32"/>
          <p:cNvSpPr/>
          <p:nvPr/>
        </p:nvSpPr>
        <p:spPr>
          <a:xfrm>
            <a:off x="8842310" y="0"/>
            <a:ext cx="3349690" cy="1212980"/>
          </a:xfrm>
          <a:prstGeom prst="flowChartProcess">
            <a:avLst/>
          </a:prstGeom>
          <a:solidFill>
            <a:schemeClr val="accent1"/>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u="sng">
                <a:solidFill>
                  <a:schemeClr val="lt1"/>
                </a:solidFill>
                <a:latin typeface="Calibri"/>
                <a:ea typeface="Calibri"/>
                <a:cs typeface="Calibri"/>
                <a:sym typeface="Calibri"/>
              </a:rPr>
              <a:t>Inspect:</a:t>
            </a:r>
            <a:endParaRPr/>
          </a:p>
          <a:p>
            <a:pPr indent="0" lvl="0" marL="0" marR="0" rtl="0" algn="ctr">
              <a:spcBef>
                <a:spcPts val="0"/>
              </a:spcBef>
              <a:spcAft>
                <a:spcPts val="0"/>
              </a:spcAft>
              <a:buNone/>
            </a:pPr>
            <a:r>
              <a:rPr lang="en-US" sz="3000">
                <a:solidFill>
                  <a:schemeClr val="lt1"/>
                </a:solidFill>
                <a:latin typeface="Calibri"/>
                <a:ea typeface="Calibri"/>
                <a:cs typeface="Calibri"/>
                <a:sym typeface="Calibri"/>
              </a:rPr>
              <a:t>Magazine</a:t>
            </a:r>
            <a:endParaRPr/>
          </a:p>
        </p:txBody>
      </p:sp>
      <p:pic>
        <p:nvPicPr>
          <p:cNvPr id="257" name="Google Shape;257;p32"/>
          <p:cNvPicPr preferRelativeResize="0"/>
          <p:nvPr/>
        </p:nvPicPr>
        <p:blipFill rotWithShape="1">
          <a:blip r:embed="rId3">
            <a:alphaModFix/>
          </a:blip>
          <a:srcRect b="7421" l="47179" r="7164" t="23966"/>
          <a:stretch/>
        </p:blipFill>
        <p:spPr>
          <a:xfrm>
            <a:off x="2519265" y="1899712"/>
            <a:ext cx="2873829" cy="506512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3"/>
          <p:cNvPicPr preferRelativeResize="0"/>
          <p:nvPr/>
        </p:nvPicPr>
        <p:blipFill rotWithShape="1">
          <a:blip r:embed="rId3">
            <a:alphaModFix/>
          </a:blip>
          <a:srcRect b="49303" l="0" r="20732" t="14851"/>
          <a:stretch/>
        </p:blipFill>
        <p:spPr>
          <a:xfrm>
            <a:off x="111211" y="9318"/>
            <a:ext cx="6774781" cy="2770076"/>
          </a:xfrm>
          <a:prstGeom prst="rect">
            <a:avLst/>
          </a:prstGeom>
          <a:noFill/>
          <a:ln>
            <a:noFill/>
          </a:ln>
        </p:spPr>
      </p:pic>
      <p:pic>
        <p:nvPicPr>
          <p:cNvPr id="263" name="Google Shape;263;p33"/>
          <p:cNvPicPr preferRelativeResize="0"/>
          <p:nvPr/>
        </p:nvPicPr>
        <p:blipFill rotWithShape="1">
          <a:blip r:embed="rId4">
            <a:alphaModFix/>
          </a:blip>
          <a:srcRect b="6300" l="0" r="0" t="50696"/>
          <a:stretch/>
        </p:blipFill>
        <p:spPr>
          <a:xfrm>
            <a:off x="2299164" y="2957804"/>
            <a:ext cx="9686407" cy="3766534"/>
          </a:xfrm>
          <a:prstGeom prst="rect">
            <a:avLst/>
          </a:prstGeom>
          <a:noFill/>
          <a:ln>
            <a:noFill/>
          </a:ln>
        </p:spPr>
      </p:pic>
      <p:sp>
        <p:nvSpPr>
          <p:cNvPr id="264" name="Google Shape;264;p33"/>
          <p:cNvSpPr/>
          <p:nvPr/>
        </p:nvSpPr>
        <p:spPr>
          <a:xfrm>
            <a:off x="10310327" y="0"/>
            <a:ext cx="1881673" cy="1586204"/>
          </a:xfrm>
          <a:prstGeom prst="flowChartProcess">
            <a:avLst/>
          </a:prstGeom>
          <a:solidFill>
            <a:schemeClr val="accent4"/>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u="sng">
                <a:solidFill>
                  <a:schemeClr val="lt1"/>
                </a:solidFill>
                <a:latin typeface="Calibri"/>
                <a:ea typeface="Calibri"/>
                <a:cs typeface="Calibri"/>
                <a:sym typeface="Calibri"/>
              </a:rPr>
              <a:t>Functions Check:</a:t>
            </a:r>
            <a:endParaRPr/>
          </a:p>
          <a:p>
            <a:pPr indent="0" lvl="0" marL="0" marR="0" rtl="0" algn="ctr">
              <a:spcBef>
                <a:spcPts val="0"/>
              </a:spcBef>
              <a:spcAft>
                <a:spcPts val="0"/>
              </a:spcAft>
              <a:buNone/>
            </a:pPr>
            <a:r>
              <a:rPr lang="en-US" sz="3000">
                <a:solidFill>
                  <a:schemeClr val="lt1"/>
                </a:solidFill>
                <a:latin typeface="Calibri"/>
                <a:ea typeface="Calibri"/>
                <a:cs typeface="Calibri"/>
                <a:sym typeface="Calibri"/>
              </a:rPr>
              <a:t>SAFE</a:t>
            </a:r>
            <a:endParaRPr/>
          </a:p>
        </p:txBody>
      </p:sp>
      <p:sp>
        <p:nvSpPr>
          <p:cNvPr id="265" name="Google Shape;265;p33"/>
          <p:cNvSpPr/>
          <p:nvPr/>
        </p:nvSpPr>
        <p:spPr>
          <a:xfrm>
            <a:off x="1390259" y="1081780"/>
            <a:ext cx="5551714" cy="970955"/>
          </a:xfrm>
          <a:prstGeom prst="flowChartProcess">
            <a:avLst/>
          </a:prstGeom>
          <a:solidFill>
            <a:srgbClr val="EDD41B">
              <a:alpha val="27058"/>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34"/>
          <p:cNvPicPr preferRelativeResize="0"/>
          <p:nvPr/>
        </p:nvPicPr>
        <p:blipFill rotWithShape="1">
          <a:blip r:embed="rId3">
            <a:alphaModFix/>
          </a:blip>
          <a:srcRect b="35495" l="0" r="0" t="7249"/>
          <a:stretch/>
        </p:blipFill>
        <p:spPr>
          <a:xfrm>
            <a:off x="9262" y="27988"/>
            <a:ext cx="7076453" cy="5379207"/>
          </a:xfrm>
          <a:prstGeom prst="rect">
            <a:avLst/>
          </a:prstGeom>
          <a:noFill/>
          <a:ln>
            <a:noFill/>
          </a:ln>
        </p:spPr>
      </p:pic>
      <p:pic>
        <p:nvPicPr>
          <p:cNvPr id="271" name="Google Shape;271;p34"/>
          <p:cNvPicPr preferRelativeResize="0"/>
          <p:nvPr/>
        </p:nvPicPr>
        <p:blipFill rotWithShape="1">
          <a:blip r:embed="rId3">
            <a:alphaModFix/>
          </a:blip>
          <a:srcRect b="2823" l="0" r="0" t="66787"/>
          <a:stretch/>
        </p:blipFill>
        <p:spPr>
          <a:xfrm>
            <a:off x="5924074" y="4135396"/>
            <a:ext cx="6267926" cy="2529016"/>
          </a:xfrm>
          <a:prstGeom prst="rect">
            <a:avLst/>
          </a:prstGeom>
          <a:noFill/>
          <a:ln>
            <a:noFill/>
          </a:ln>
        </p:spPr>
      </p:pic>
      <p:sp>
        <p:nvSpPr>
          <p:cNvPr id="272" name="Google Shape;272;p34"/>
          <p:cNvSpPr/>
          <p:nvPr/>
        </p:nvSpPr>
        <p:spPr>
          <a:xfrm>
            <a:off x="10086392" y="0"/>
            <a:ext cx="2096346" cy="1595535"/>
          </a:xfrm>
          <a:prstGeom prst="flowChartProcess">
            <a:avLst/>
          </a:prstGeom>
          <a:solidFill>
            <a:schemeClr val="accent4"/>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u="sng">
                <a:solidFill>
                  <a:schemeClr val="lt1"/>
                </a:solidFill>
                <a:latin typeface="Calibri"/>
                <a:ea typeface="Calibri"/>
                <a:cs typeface="Calibri"/>
                <a:sym typeface="Calibri"/>
              </a:rPr>
              <a:t>Functions Check:</a:t>
            </a:r>
            <a:endParaRPr/>
          </a:p>
          <a:p>
            <a:pPr indent="0" lvl="0" marL="0" marR="0" rtl="0" algn="ctr">
              <a:spcBef>
                <a:spcPts val="0"/>
              </a:spcBef>
              <a:spcAft>
                <a:spcPts val="0"/>
              </a:spcAft>
              <a:buNone/>
            </a:pPr>
            <a:r>
              <a:rPr lang="en-US" sz="3000">
                <a:solidFill>
                  <a:schemeClr val="lt1"/>
                </a:solidFill>
                <a:latin typeface="Calibri"/>
                <a:ea typeface="Calibri"/>
                <a:cs typeface="Calibri"/>
                <a:sym typeface="Calibri"/>
              </a:rPr>
              <a:t>SEMI</a:t>
            </a:r>
            <a:endParaRPr/>
          </a:p>
        </p:txBody>
      </p:sp>
      <p:sp>
        <p:nvSpPr>
          <p:cNvPr id="273" name="Google Shape;273;p34"/>
          <p:cNvSpPr/>
          <p:nvPr/>
        </p:nvSpPr>
        <p:spPr>
          <a:xfrm>
            <a:off x="1800808" y="428638"/>
            <a:ext cx="4413379" cy="970955"/>
          </a:xfrm>
          <a:prstGeom prst="flowChartProcess">
            <a:avLst/>
          </a:prstGeom>
          <a:solidFill>
            <a:srgbClr val="EDD41B">
              <a:alpha val="27058"/>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34"/>
          <p:cNvSpPr/>
          <p:nvPr/>
        </p:nvSpPr>
        <p:spPr>
          <a:xfrm>
            <a:off x="1362270" y="2126808"/>
            <a:ext cx="4338734" cy="1064261"/>
          </a:xfrm>
          <a:prstGeom prst="flowChartProcess">
            <a:avLst/>
          </a:prstGeom>
          <a:solidFill>
            <a:srgbClr val="EDD41B">
              <a:alpha val="27058"/>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34"/>
          <p:cNvSpPr/>
          <p:nvPr/>
        </p:nvSpPr>
        <p:spPr>
          <a:xfrm>
            <a:off x="1520893" y="3938883"/>
            <a:ext cx="4338734" cy="970955"/>
          </a:xfrm>
          <a:prstGeom prst="flowChartProcess">
            <a:avLst/>
          </a:prstGeom>
          <a:solidFill>
            <a:srgbClr val="EDD41B">
              <a:alpha val="27058"/>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35"/>
          <p:cNvPicPr preferRelativeResize="0"/>
          <p:nvPr/>
        </p:nvPicPr>
        <p:blipFill rotWithShape="1">
          <a:blip r:embed="rId3">
            <a:alphaModFix/>
          </a:blip>
          <a:srcRect b="5105" l="0" r="0" t="64864"/>
          <a:stretch/>
        </p:blipFill>
        <p:spPr>
          <a:xfrm>
            <a:off x="0" y="4827718"/>
            <a:ext cx="5520963" cy="2059460"/>
          </a:xfrm>
          <a:prstGeom prst="rect">
            <a:avLst/>
          </a:prstGeom>
          <a:noFill/>
          <a:ln>
            <a:noFill/>
          </a:ln>
        </p:spPr>
      </p:pic>
      <p:pic>
        <p:nvPicPr>
          <p:cNvPr id="281" name="Google Shape;281;p35"/>
          <p:cNvPicPr preferRelativeResize="0"/>
          <p:nvPr/>
        </p:nvPicPr>
        <p:blipFill rotWithShape="1">
          <a:blip r:embed="rId3">
            <a:alphaModFix/>
          </a:blip>
          <a:srcRect b="39699" l="0" r="0" t="0"/>
          <a:stretch/>
        </p:blipFill>
        <p:spPr>
          <a:xfrm>
            <a:off x="5018460" y="0"/>
            <a:ext cx="6840714" cy="5123935"/>
          </a:xfrm>
          <a:prstGeom prst="rect">
            <a:avLst/>
          </a:prstGeom>
          <a:noFill/>
          <a:ln>
            <a:noFill/>
          </a:ln>
        </p:spPr>
      </p:pic>
      <p:sp>
        <p:nvSpPr>
          <p:cNvPr id="282" name="Google Shape;282;p35"/>
          <p:cNvSpPr/>
          <p:nvPr/>
        </p:nvSpPr>
        <p:spPr>
          <a:xfrm>
            <a:off x="1" y="0"/>
            <a:ext cx="1987420" cy="1567543"/>
          </a:xfrm>
          <a:prstGeom prst="flowChartProcess">
            <a:avLst/>
          </a:prstGeom>
          <a:solidFill>
            <a:schemeClr val="accent4"/>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u="sng">
                <a:solidFill>
                  <a:schemeClr val="lt1"/>
                </a:solidFill>
                <a:latin typeface="Calibri"/>
                <a:ea typeface="Calibri"/>
                <a:cs typeface="Calibri"/>
                <a:sym typeface="Calibri"/>
              </a:rPr>
              <a:t>Function Check:</a:t>
            </a:r>
            <a:endParaRPr/>
          </a:p>
          <a:p>
            <a:pPr indent="0" lvl="0" marL="0" marR="0" rtl="0" algn="ctr">
              <a:spcBef>
                <a:spcPts val="0"/>
              </a:spcBef>
              <a:spcAft>
                <a:spcPts val="0"/>
              </a:spcAft>
              <a:buNone/>
            </a:pPr>
            <a:r>
              <a:rPr lang="en-US" sz="3000">
                <a:solidFill>
                  <a:schemeClr val="lt1"/>
                </a:solidFill>
                <a:latin typeface="Calibri"/>
                <a:ea typeface="Calibri"/>
                <a:cs typeface="Calibri"/>
                <a:sym typeface="Calibri"/>
              </a:rPr>
              <a:t>BURST</a:t>
            </a:r>
            <a:endParaRPr/>
          </a:p>
        </p:txBody>
      </p:sp>
      <p:sp>
        <p:nvSpPr>
          <p:cNvPr id="283" name="Google Shape;283;p35"/>
          <p:cNvSpPr/>
          <p:nvPr/>
        </p:nvSpPr>
        <p:spPr>
          <a:xfrm>
            <a:off x="6512767" y="1212980"/>
            <a:ext cx="4012164" cy="817302"/>
          </a:xfrm>
          <a:prstGeom prst="flowChartProcess">
            <a:avLst/>
          </a:prstGeom>
          <a:solidFill>
            <a:srgbClr val="EDD41B">
              <a:alpha val="27058"/>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35"/>
          <p:cNvSpPr/>
          <p:nvPr/>
        </p:nvSpPr>
        <p:spPr>
          <a:xfrm>
            <a:off x="6774023" y="3872204"/>
            <a:ext cx="4170785" cy="886408"/>
          </a:xfrm>
          <a:prstGeom prst="flowChartProcess">
            <a:avLst/>
          </a:prstGeom>
          <a:solidFill>
            <a:srgbClr val="EDD41B">
              <a:alpha val="27058"/>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36"/>
          <p:cNvPicPr preferRelativeResize="0"/>
          <p:nvPr/>
        </p:nvPicPr>
        <p:blipFill rotWithShape="1">
          <a:blip r:embed="rId3">
            <a:alphaModFix/>
          </a:blip>
          <a:srcRect b="7266" l="0" r="0" t="63544"/>
          <a:stretch/>
        </p:blipFill>
        <p:spPr>
          <a:xfrm>
            <a:off x="-160420" y="4790950"/>
            <a:ext cx="5860645" cy="2001795"/>
          </a:xfrm>
          <a:prstGeom prst="rect">
            <a:avLst/>
          </a:prstGeom>
          <a:noFill/>
          <a:ln>
            <a:noFill/>
          </a:ln>
        </p:spPr>
      </p:pic>
      <p:pic>
        <p:nvPicPr>
          <p:cNvPr id="290" name="Google Shape;290;p36"/>
          <p:cNvPicPr preferRelativeResize="0"/>
          <p:nvPr/>
        </p:nvPicPr>
        <p:blipFill rotWithShape="1">
          <a:blip r:embed="rId3">
            <a:alphaModFix/>
          </a:blip>
          <a:srcRect b="39940" l="0" r="0" t="0"/>
          <a:stretch/>
        </p:blipFill>
        <p:spPr>
          <a:xfrm>
            <a:off x="5278740" y="0"/>
            <a:ext cx="6677906" cy="4693298"/>
          </a:xfrm>
          <a:prstGeom prst="rect">
            <a:avLst/>
          </a:prstGeom>
          <a:noFill/>
          <a:ln>
            <a:noFill/>
          </a:ln>
        </p:spPr>
      </p:pic>
      <p:sp>
        <p:nvSpPr>
          <p:cNvPr id="291" name="Google Shape;291;p36"/>
          <p:cNvSpPr/>
          <p:nvPr/>
        </p:nvSpPr>
        <p:spPr>
          <a:xfrm>
            <a:off x="0" y="0"/>
            <a:ext cx="1875453" cy="1614196"/>
          </a:xfrm>
          <a:prstGeom prst="flowChartProcess">
            <a:avLst/>
          </a:prstGeom>
          <a:solidFill>
            <a:schemeClr val="accent4"/>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u="sng">
                <a:solidFill>
                  <a:schemeClr val="lt1"/>
                </a:solidFill>
                <a:latin typeface="Calibri"/>
                <a:ea typeface="Calibri"/>
                <a:cs typeface="Calibri"/>
                <a:sym typeface="Calibri"/>
              </a:rPr>
              <a:t>Function Check:</a:t>
            </a:r>
            <a:endParaRPr/>
          </a:p>
          <a:p>
            <a:pPr indent="0" lvl="0" marL="0" marR="0" rtl="0" algn="ctr">
              <a:spcBef>
                <a:spcPts val="0"/>
              </a:spcBef>
              <a:spcAft>
                <a:spcPts val="0"/>
              </a:spcAft>
              <a:buNone/>
            </a:pPr>
            <a:r>
              <a:rPr lang="en-US" sz="3000">
                <a:solidFill>
                  <a:schemeClr val="lt1"/>
                </a:solidFill>
                <a:latin typeface="Calibri"/>
                <a:ea typeface="Calibri"/>
                <a:cs typeface="Calibri"/>
                <a:sym typeface="Calibri"/>
              </a:rPr>
              <a:t>AUTO</a:t>
            </a:r>
            <a:endParaRPr/>
          </a:p>
        </p:txBody>
      </p:sp>
      <p:sp>
        <p:nvSpPr>
          <p:cNvPr id="292" name="Google Shape;292;p36"/>
          <p:cNvSpPr/>
          <p:nvPr/>
        </p:nvSpPr>
        <p:spPr>
          <a:xfrm>
            <a:off x="6820678" y="1362273"/>
            <a:ext cx="3918857" cy="690466"/>
          </a:xfrm>
          <a:prstGeom prst="flowChartProcess">
            <a:avLst/>
          </a:prstGeom>
          <a:solidFill>
            <a:srgbClr val="EDD41B">
              <a:alpha val="27058"/>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36"/>
          <p:cNvSpPr/>
          <p:nvPr/>
        </p:nvSpPr>
        <p:spPr>
          <a:xfrm>
            <a:off x="6095999" y="2793346"/>
            <a:ext cx="5110065" cy="1200156"/>
          </a:xfrm>
          <a:prstGeom prst="flowChartProcess">
            <a:avLst/>
          </a:prstGeom>
          <a:solidFill>
            <a:srgbClr val="EDD41B">
              <a:alpha val="27058"/>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37"/>
          <p:cNvPicPr preferRelativeResize="0"/>
          <p:nvPr/>
        </p:nvPicPr>
        <p:blipFill rotWithShape="1">
          <a:blip r:embed="rId3">
            <a:alphaModFix/>
          </a:blip>
          <a:srcRect b="6251" l="0" r="0" t="6251"/>
          <a:stretch/>
        </p:blipFill>
        <p:spPr>
          <a:xfrm>
            <a:off x="3215047" y="204701"/>
            <a:ext cx="7076618" cy="6499003"/>
          </a:xfrm>
          <a:prstGeom prst="rect">
            <a:avLst/>
          </a:prstGeom>
          <a:noFill/>
          <a:ln>
            <a:noFill/>
          </a:ln>
        </p:spPr>
      </p:pic>
      <p:sp>
        <p:nvSpPr>
          <p:cNvPr id="299" name="Google Shape;299;p37"/>
          <p:cNvSpPr/>
          <p:nvPr/>
        </p:nvSpPr>
        <p:spPr>
          <a:xfrm>
            <a:off x="0" y="0"/>
            <a:ext cx="2547257" cy="1754155"/>
          </a:xfrm>
          <a:prstGeom prst="flowChartProcess">
            <a:avLst/>
          </a:prstGeom>
          <a:solidFill>
            <a:schemeClr val="accent4"/>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u="sng">
                <a:solidFill>
                  <a:schemeClr val="lt1"/>
                </a:solidFill>
                <a:latin typeface="Calibri"/>
                <a:ea typeface="Calibri"/>
                <a:cs typeface="Calibri"/>
                <a:sym typeface="Calibri"/>
              </a:rPr>
              <a:t>M4A1 Only: </a:t>
            </a:r>
            <a:r>
              <a:rPr lang="en-US" sz="3000">
                <a:solidFill>
                  <a:schemeClr val="lt1"/>
                </a:solidFill>
                <a:latin typeface="Calibri"/>
                <a:ea typeface="Calibri"/>
                <a:cs typeface="Calibri"/>
                <a:sym typeface="Calibri"/>
              </a:rPr>
              <a:t>Selector Lever Check</a:t>
            </a:r>
            <a:endParaRPr/>
          </a:p>
        </p:txBody>
      </p:sp>
      <p:sp>
        <p:nvSpPr>
          <p:cNvPr id="300" name="Google Shape;300;p37"/>
          <p:cNvSpPr/>
          <p:nvPr/>
        </p:nvSpPr>
        <p:spPr>
          <a:xfrm>
            <a:off x="4327396" y="204701"/>
            <a:ext cx="5796318" cy="1309136"/>
          </a:xfrm>
          <a:prstGeom prst="flowChartProcess">
            <a:avLst/>
          </a:prstGeom>
          <a:solidFill>
            <a:srgbClr val="EDD41B">
              <a:alpha val="27058"/>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37"/>
          <p:cNvSpPr/>
          <p:nvPr/>
        </p:nvSpPr>
        <p:spPr>
          <a:xfrm>
            <a:off x="3872204" y="2329802"/>
            <a:ext cx="6251510" cy="1570393"/>
          </a:xfrm>
          <a:prstGeom prst="flowChartProcess">
            <a:avLst/>
          </a:prstGeom>
          <a:solidFill>
            <a:srgbClr val="EDD41B">
              <a:alpha val="27058"/>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8"/>
          <p:cNvSpPr/>
          <p:nvPr/>
        </p:nvSpPr>
        <p:spPr>
          <a:xfrm>
            <a:off x="8563023" y="-1"/>
            <a:ext cx="3638939" cy="1046205"/>
          </a:xfrm>
          <a:prstGeom prst="flowChartProcess">
            <a:avLst/>
          </a:prstGeom>
          <a:solidFill>
            <a:srgbClr val="C00000"/>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a:solidFill>
                  <a:schemeClr val="lt1"/>
                </a:solidFill>
                <a:latin typeface="Calibri"/>
                <a:ea typeface="Calibri"/>
                <a:cs typeface="Calibri"/>
                <a:sym typeface="Calibri"/>
              </a:rPr>
              <a:t>M68 CCO</a:t>
            </a:r>
            <a:endParaRPr/>
          </a:p>
          <a:p>
            <a:pPr indent="0" lvl="0" marL="0" marR="0" rtl="0" algn="ctr">
              <a:spcBef>
                <a:spcPts val="0"/>
              </a:spcBef>
              <a:spcAft>
                <a:spcPts val="0"/>
              </a:spcAft>
              <a:buNone/>
            </a:pPr>
            <a:r>
              <a:rPr lang="en-US" sz="3000">
                <a:solidFill>
                  <a:schemeClr val="lt1"/>
                </a:solidFill>
                <a:latin typeface="Calibri"/>
                <a:ea typeface="Calibri"/>
                <a:cs typeface="Calibri"/>
                <a:sym typeface="Calibri"/>
              </a:rPr>
              <a:t>Close Combat Optic</a:t>
            </a:r>
            <a:endParaRPr/>
          </a:p>
        </p:txBody>
      </p:sp>
      <p:pic>
        <p:nvPicPr>
          <p:cNvPr descr="Aimpoint - CompM2" id="307" name="Google Shape;307;p38"/>
          <p:cNvPicPr preferRelativeResize="0"/>
          <p:nvPr/>
        </p:nvPicPr>
        <p:blipFill rotWithShape="1">
          <a:blip r:embed="rId3">
            <a:alphaModFix/>
          </a:blip>
          <a:srcRect b="0" l="0" r="0" t="0"/>
          <a:stretch/>
        </p:blipFill>
        <p:spPr>
          <a:xfrm>
            <a:off x="9201194" y="1098288"/>
            <a:ext cx="2362596" cy="1742304"/>
          </a:xfrm>
          <a:prstGeom prst="rect">
            <a:avLst/>
          </a:prstGeom>
          <a:noFill/>
          <a:ln>
            <a:noFill/>
          </a:ln>
        </p:spPr>
      </p:pic>
      <p:pic>
        <p:nvPicPr>
          <p:cNvPr id="308" name="Google Shape;308;p38"/>
          <p:cNvPicPr preferRelativeResize="0"/>
          <p:nvPr/>
        </p:nvPicPr>
        <p:blipFill rotWithShape="1">
          <a:blip r:embed="rId4">
            <a:alphaModFix/>
          </a:blip>
          <a:srcRect b="0" l="0" r="0" t="0"/>
          <a:stretch/>
        </p:blipFill>
        <p:spPr>
          <a:xfrm>
            <a:off x="20934" y="94164"/>
            <a:ext cx="4971429" cy="1123810"/>
          </a:xfrm>
          <a:prstGeom prst="rect">
            <a:avLst/>
          </a:prstGeom>
          <a:noFill/>
          <a:ln>
            <a:noFill/>
          </a:ln>
        </p:spPr>
      </p:pic>
      <p:pic>
        <p:nvPicPr>
          <p:cNvPr id="309" name="Google Shape;309;p38"/>
          <p:cNvPicPr preferRelativeResize="0"/>
          <p:nvPr/>
        </p:nvPicPr>
        <p:blipFill rotWithShape="1">
          <a:blip r:embed="rId5">
            <a:alphaModFix/>
          </a:blip>
          <a:srcRect b="0" l="0" r="0" t="0"/>
          <a:stretch/>
        </p:blipFill>
        <p:spPr>
          <a:xfrm>
            <a:off x="210130" y="1809293"/>
            <a:ext cx="5473978" cy="2014011"/>
          </a:xfrm>
          <a:prstGeom prst="rect">
            <a:avLst/>
          </a:prstGeom>
          <a:noFill/>
          <a:ln>
            <a:noFill/>
          </a:ln>
        </p:spPr>
      </p:pic>
      <p:pic>
        <p:nvPicPr>
          <p:cNvPr id="310" name="Google Shape;310;p38"/>
          <p:cNvPicPr preferRelativeResize="0"/>
          <p:nvPr/>
        </p:nvPicPr>
        <p:blipFill rotWithShape="1">
          <a:blip r:embed="rId6">
            <a:alphaModFix/>
          </a:blip>
          <a:srcRect b="0" l="0" r="0" t="0"/>
          <a:stretch/>
        </p:blipFill>
        <p:spPr>
          <a:xfrm>
            <a:off x="6370911" y="3245708"/>
            <a:ext cx="5826723" cy="3612292"/>
          </a:xfrm>
          <a:prstGeom prst="rect">
            <a:avLst/>
          </a:prstGeom>
          <a:noFill/>
          <a:ln>
            <a:noFill/>
          </a:ln>
        </p:spPr>
      </p:pic>
      <p:pic>
        <p:nvPicPr>
          <p:cNvPr id="311" name="Google Shape;311;p38"/>
          <p:cNvPicPr preferRelativeResize="0"/>
          <p:nvPr/>
        </p:nvPicPr>
        <p:blipFill rotWithShape="1">
          <a:blip r:embed="rId7">
            <a:alphaModFix/>
          </a:blip>
          <a:srcRect b="0" l="0" r="0" t="0"/>
          <a:stretch/>
        </p:blipFill>
        <p:spPr>
          <a:xfrm>
            <a:off x="20935" y="5477076"/>
            <a:ext cx="6529116" cy="1286760"/>
          </a:xfrm>
          <a:prstGeom prst="rect">
            <a:avLst/>
          </a:prstGeom>
          <a:noFill/>
          <a:ln>
            <a:noFill/>
          </a:ln>
        </p:spPr>
      </p:pic>
      <p:sp>
        <p:nvSpPr>
          <p:cNvPr id="312" name="Google Shape;312;p38"/>
          <p:cNvSpPr/>
          <p:nvPr/>
        </p:nvSpPr>
        <p:spPr>
          <a:xfrm>
            <a:off x="20934" y="94165"/>
            <a:ext cx="4971429" cy="1123810"/>
          </a:xfrm>
          <a:prstGeom prst="flowChartProcess">
            <a:avLst/>
          </a:prstGeom>
          <a:solidFill>
            <a:srgbClr val="EDD41B">
              <a:alpha val="27058"/>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38"/>
          <p:cNvSpPr/>
          <p:nvPr/>
        </p:nvSpPr>
        <p:spPr>
          <a:xfrm>
            <a:off x="210130" y="2586680"/>
            <a:ext cx="5473978" cy="506569"/>
          </a:xfrm>
          <a:prstGeom prst="flowChartProcess">
            <a:avLst/>
          </a:prstGeom>
          <a:solidFill>
            <a:srgbClr val="EDD41B">
              <a:alpha val="27058"/>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39"/>
          <p:cNvPicPr preferRelativeResize="0"/>
          <p:nvPr/>
        </p:nvPicPr>
        <p:blipFill rotWithShape="1">
          <a:blip r:embed="rId3">
            <a:alphaModFix/>
          </a:blip>
          <a:srcRect b="0" l="0" r="0" t="0"/>
          <a:stretch/>
        </p:blipFill>
        <p:spPr>
          <a:xfrm>
            <a:off x="0" y="-83979"/>
            <a:ext cx="7038095" cy="1923810"/>
          </a:xfrm>
          <a:prstGeom prst="rect">
            <a:avLst/>
          </a:prstGeom>
          <a:noFill/>
          <a:ln>
            <a:noFill/>
          </a:ln>
        </p:spPr>
      </p:pic>
      <p:pic>
        <p:nvPicPr>
          <p:cNvPr id="319" name="Google Shape;319;p39"/>
          <p:cNvPicPr preferRelativeResize="0"/>
          <p:nvPr/>
        </p:nvPicPr>
        <p:blipFill rotWithShape="1">
          <a:blip r:embed="rId4">
            <a:alphaModFix/>
          </a:blip>
          <a:srcRect b="0" l="0" r="0" t="26971"/>
          <a:stretch/>
        </p:blipFill>
        <p:spPr>
          <a:xfrm>
            <a:off x="-51611" y="1754146"/>
            <a:ext cx="7066667" cy="2156101"/>
          </a:xfrm>
          <a:prstGeom prst="rect">
            <a:avLst/>
          </a:prstGeom>
          <a:noFill/>
          <a:ln>
            <a:noFill/>
          </a:ln>
        </p:spPr>
      </p:pic>
      <p:pic>
        <p:nvPicPr>
          <p:cNvPr id="320" name="Google Shape;320;p39"/>
          <p:cNvPicPr preferRelativeResize="0"/>
          <p:nvPr/>
        </p:nvPicPr>
        <p:blipFill rotWithShape="1">
          <a:blip r:embed="rId5">
            <a:alphaModFix/>
          </a:blip>
          <a:srcRect b="0" l="0" r="0" t="19908"/>
          <a:stretch/>
        </p:blipFill>
        <p:spPr>
          <a:xfrm>
            <a:off x="18660" y="3862871"/>
            <a:ext cx="6990476" cy="3051109"/>
          </a:xfrm>
          <a:prstGeom prst="rect">
            <a:avLst/>
          </a:prstGeom>
          <a:noFill/>
          <a:ln>
            <a:noFill/>
          </a:ln>
        </p:spPr>
      </p:pic>
      <p:sp>
        <p:nvSpPr>
          <p:cNvPr id="321" name="Google Shape;321;p39"/>
          <p:cNvSpPr/>
          <p:nvPr/>
        </p:nvSpPr>
        <p:spPr>
          <a:xfrm>
            <a:off x="8563023" y="-1"/>
            <a:ext cx="3638939" cy="1046205"/>
          </a:xfrm>
          <a:prstGeom prst="flowChartProcess">
            <a:avLst/>
          </a:prstGeom>
          <a:solidFill>
            <a:srgbClr val="C00000"/>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a:solidFill>
                  <a:schemeClr val="lt1"/>
                </a:solidFill>
                <a:latin typeface="Calibri"/>
                <a:ea typeface="Calibri"/>
                <a:cs typeface="Calibri"/>
                <a:sym typeface="Calibri"/>
              </a:rPr>
              <a:t>M150 RCO</a:t>
            </a:r>
            <a:endParaRPr/>
          </a:p>
          <a:p>
            <a:pPr indent="0" lvl="0" marL="0" marR="0" rtl="0" algn="ctr">
              <a:spcBef>
                <a:spcPts val="0"/>
              </a:spcBef>
              <a:spcAft>
                <a:spcPts val="0"/>
              </a:spcAft>
              <a:buNone/>
            </a:pPr>
            <a:r>
              <a:rPr lang="en-US" sz="3000">
                <a:solidFill>
                  <a:schemeClr val="lt1"/>
                </a:solidFill>
                <a:latin typeface="Calibri"/>
                <a:ea typeface="Calibri"/>
                <a:cs typeface="Calibri"/>
                <a:sym typeface="Calibri"/>
              </a:rPr>
              <a:t>Rifle Combat Optic</a:t>
            </a:r>
            <a:endParaRPr/>
          </a:p>
        </p:txBody>
      </p:sp>
      <p:pic>
        <p:nvPicPr>
          <p:cNvPr descr="Trijicon ACOG® 4x32 Army RCO Riflescope - M150 / A4 / M4 | Trijicon®" id="322" name="Google Shape;322;p39"/>
          <p:cNvPicPr preferRelativeResize="0"/>
          <p:nvPr/>
        </p:nvPicPr>
        <p:blipFill rotWithShape="1">
          <a:blip r:embed="rId6">
            <a:alphaModFix/>
          </a:blip>
          <a:srcRect b="26714" l="28339" r="19322" t="28368"/>
          <a:stretch/>
        </p:blipFill>
        <p:spPr>
          <a:xfrm>
            <a:off x="7904210" y="1484488"/>
            <a:ext cx="3642906" cy="1860074"/>
          </a:xfrm>
          <a:prstGeom prst="rect">
            <a:avLst/>
          </a:prstGeom>
          <a:noFill/>
          <a:ln>
            <a:noFill/>
          </a:ln>
        </p:spPr>
      </p:pic>
      <p:pic>
        <p:nvPicPr>
          <p:cNvPr id="323" name="Google Shape;323;p39"/>
          <p:cNvPicPr preferRelativeResize="0"/>
          <p:nvPr/>
        </p:nvPicPr>
        <p:blipFill>
          <a:blip r:embed="rId7">
            <a:alphaModFix/>
          </a:blip>
          <a:stretch>
            <a:fillRect/>
          </a:stretch>
        </p:blipFill>
        <p:spPr>
          <a:xfrm>
            <a:off x="8338481" y="3496962"/>
            <a:ext cx="3208638" cy="320863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330" name="Google Shape;330;p40"/>
          <p:cNvPicPr preferRelativeResize="0"/>
          <p:nvPr>
            <p:ph idx="1" type="body"/>
          </p:nvPr>
        </p:nvPicPr>
        <p:blipFill rotWithShape="1">
          <a:blip r:embed="rId3">
            <a:alphaModFix/>
          </a:blip>
          <a:srcRect b="0" l="0" r="0" t="0"/>
          <a:stretch/>
        </p:blipFill>
        <p:spPr>
          <a:xfrm>
            <a:off x="585205" y="109604"/>
            <a:ext cx="11221232" cy="6748396"/>
          </a:xfrm>
          <a:prstGeom prst="rect">
            <a:avLst/>
          </a:prstGeom>
          <a:solidFill>
            <a:schemeClr val="lt1"/>
          </a:solidFill>
          <a:ln cap="flat" cmpd="sng" w="12700">
            <a:solidFill>
              <a:schemeClr val="accent4"/>
            </a:solidFill>
            <a:prstDash val="solid"/>
            <a:miter lim="800000"/>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txBox="1"/>
          <p:nvPr>
            <p:ph type="title"/>
          </p:nvPr>
        </p:nvSpPr>
        <p:spPr>
          <a:xfrm>
            <a:off x="1245150" y="-13900"/>
            <a:ext cx="9961200" cy="1325700"/>
          </a:xfrm>
          <a:prstGeom prst="rect">
            <a:avLst/>
          </a:prstGeom>
          <a:noFill/>
          <a:ln>
            <a:noFill/>
          </a:ln>
          <a:effectLst>
            <a:outerShdw blurRad="57150" rotWithShape="0" algn="bl" dir="5400000" dist="19050">
              <a:srgbClr val="000000">
                <a:alpha val="50000"/>
              </a:srgbClr>
            </a:outerShdw>
          </a:effectLst>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What if I have a Malfunction during Qual?</a:t>
            </a:r>
            <a:endParaRPr/>
          </a:p>
        </p:txBody>
      </p:sp>
      <p:sp>
        <p:nvSpPr>
          <p:cNvPr id="104" name="Google Shape;104;p15"/>
          <p:cNvSpPr/>
          <p:nvPr/>
        </p:nvSpPr>
        <p:spPr>
          <a:xfrm>
            <a:off x="19132" y="1445535"/>
            <a:ext cx="1772156" cy="1621583"/>
          </a:xfrm>
          <a:prstGeom prst="diamond">
            <a:avLst/>
          </a:prstGeom>
          <a:solidFill>
            <a:schemeClr val="accent1"/>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lt1"/>
                </a:solidFill>
                <a:latin typeface="Calibri"/>
                <a:ea typeface="Calibri"/>
                <a:cs typeface="Calibri"/>
                <a:sym typeface="Calibri"/>
              </a:rPr>
              <a:t>Weapons Malfunction?</a:t>
            </a:r>
            <a:endParaRPr/>
          </a:p>
        </p:txBody>
      </p:sp>
      <p:sp>
        <p:nvSpPr>
          <p:cNvPr id="105" name="Google Shape;105;p15"/>
          <p:cNvSpPr/>
          <p:nvPr/>
        </p:nvSpPr>
        <p:spPr>
          <a:xfrm>
            <a:off x="3435978" y="4760969"/>
            <a:ext cx="2343807" cy="1072055"/>
          </a:xfrm>
          <a:prstGeom prst="rect">
            <a:avLst/>
          </a:prstGeom>
          <a:solidFill>
            <a:schemeClr val="accent2"/>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Continue Firing</a:t>
            </a:r>
            <a:endParaRPr/>
          </a:p>
        </p:txBody>
      </p:sp>
      <p:sp>
        <p:nvSpPr>
          <p:cNvPr id="106" name="Google Shape;106;p15"/>
          <p:cNvSpPr/>
          <p:nvPr/>
        </p:nvSpPr>
        <p:spPr>
          <a:xfrm>
            <a:off x="2462633" y="1720300"/>
            <a:ext cx="1233804" cy="1072055"/>
          </a:xfrm>
          <a:prstGeom prst="rect">
            <a:avLst/>
          </a:prstGeom>
          <a:solidFill>
            <a:schemeClr val="accent2"/>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Immediate Action</a:t>
            </a:r>
            <a:endParaRPr/>
          </a:p>
        </p:txBody>
      </p:sp>
      <p:sp>
        <p:nvSpPr>
          <p:cNvPr id="107" name="Google Shape;107;p15"/>
          <p:cNvSpPr/>
          <p:nvPr/>
        </p:nvSpPr>
        <p:spPr>
          <a:xfrm>
            <a:off x="3966698" y="1728510"/>
            <a:ext cx="1282368" cy="1072056"/>
          </a:xfrm>
          <a:prstGeom prst="diamond">
            <a:avLst/>
          </a:prstGeom>
          <a:solidFill>
            <a:schemeClr val="accent1"/>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Fixed?</a:t>
            </a:r>
            <a:endParaRPr/>
          </a:p>
        </p:txBody>
      </p:sp>
      <p:sp>
        <p:nvSpPr>
          <p:cNvPr id="108" name="Google Shape;108;p15"/>
          <p:cNvSpPr/>
          <p:nvPr/>
        </p:nvSpPr>
        <p:spPr>
          <a:xfrm>
            <a:off x="5875403" y="1725487"/>
            <a:ext cx="1147722" cy="1072055"/>
          </a:xfrm>
          <a:prstGeom prst="rect">
            <a:avLst/>
          </a:prstGeom>
          <a:solidFill>
            <a:schemeClr val="accent2"/>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Remedial Action</a:t>
            </a:r>
            <a:endParaRPr/>
          </a:p>
        </p:txBody>
      </p:sp>
      <p:cxnSp>
        <p:nvCxnSpPr>
          <p:cNvPr id="109" name="Google Shape;109;p15"/>
          <p:cNvCxnSpPr>
            <a:stCxn id="104" idx="3"/>
            <a:endCxn id="106" idx="1"/>
          </p:cNvCxnSpPr>
          <p:nvPr/>
        </p:nvCxnSpPr>
        <p:spPr>
          <a:xfrm>
            <a:off x="1791288" y="2256326"/>
            <a:ext cx="671400" cy="0"/>
          </a:xfrm>
          <a:prstGeom prst="straightConnector1">
            <a:avLst/>
          </a:prstGeom>
          <a:noFill/>
          <a:ln cap="flat" cmpd="sng" w="28575">
            <a:solidFill>
              <a:schemeClr val="dk1"/>
            </a:solidFill>
            <a:prstDash val="solid"/>
            <a:miter lim="800000"/>
            <a:headEnd len="sm" w="sm" type="none"/>
            <a:tailEnd len="med" w="med" type="triangle"/>
          </a:ln>
        </p:spPr>
      </p:cxnSp>
      <p:cxnSp>
        <p:nvCxnSpPr>
          <p:cNvPr id="110" name="Google Shape;110;p15"/>
          <p:cNvCxnSpPr>
            <a:stCxn id="106" idx="3"/>
            <a:endCxn id="107" idx="1"/>
          </p:cNvCxnSpPr>
          <p:nvPr/>
        </p:nvCxnSpPr>
        <p:spPr>
          <a:xfrm>
            <a:off x="3696437" y="2256327"/>
            <a:ext cx="270300" cy="8100"/>
          </a:xfrm>
          <a:prstGeom prst="straightConnector1">
            <a:avLst/>
          </a:prstGeom>
          <a:noFill/>
          <a:ln cap="flat" cmpd="sng" w="28575">
            <a:solidFill>
              <a:schemeClr val="dk1"/>
            </a:solidFill>
            <a:prstDash val="solid"/>
            <a:miter lim="800000"/>
            <a:headEnd len="sm" w="sm" type="none"/>
            <a:tailEnd len="med" w="med" type="triangle"/>
          </a:ln>
        </p:spPr>
      </p:cxnSp>
      <p:cxnSp>
        <p:nvCxnSpPr>
          <p:cNvPr id="111" name="Google Shape;111;p15"/>
          <p:cNvCxnSpPr>
            <a:stCxn id="107" idx="3"/>
            <a:endCxn id="108" idx="1"/>
          </p:cNvCxnSpPr>
          <p:nvPr/>
        </p:nvCxnSpPr>
        <p:spPr>
          <a:xfrm flipH="1" rot="10800000">
            <a:off x="5249066" y="2261538"/>
            <a:ext cx="626400" cy="3000"/>
          </a:xfrm>
          <a:prstGeom prst="straightConnector1">
            <a:avLst/>
          </a:prstGeom>
          <a:noFill/>
          <a:ln cap="flat" cmpd="sng" w="28575">
            <a:solidFill>
              <a:schemeClr val="dk1"/>
            </a:solidFill>
            <a:prstDash val="solid"/>
            <a:miter lim="800000"/>
            <a:headEnd len="sm" w="sm" type="none"/>
            <a:tailEnd len="med" w="med" type="triangle"/>
          </a:ln>
        </p:spPr>
      </p:cxnSp>
      <p:sp>
        <p:nvSpPr>
          <p:cNvPr id="112" name="Google Shape;112;p15"/>
          <p:cNvSpPr/>
          <p:nvPr/>
        </p:nvSpPr>
        <p:spPr>
          <a:xfrm>
            <a:off x="7189260" y="1732111"/>
            <a:ext cx="1280160" cy="1069848"/>
          </a:xfrm>
          <a:prstGeom prst="diamond">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Fixed?</a:t>
            </a:r>
            <a:endParaRPr/>
          </a:p>
        </p:txBody>
      </p:sp>
      <p:cxnSp>
        <p:nvCxnSpPr>
          <p:cNvPr id="113" name="Google Shape;113;p15"/>
          <p:cNvCxnSpPr>
            <a:stCxn id="104" idx="2"/>
            <a:endCxn id="105" idx="0"/>
          </p:cNvCxnSpPr>
          <p:nvPr/>
        </p:nvCxnSpPr>
        <p:spPr>
          <a:xfrm>
            <a:off x="905210" y="3067118"/>
            <a:ext cx="3702600" cy="1693800"/>
          </a:xfrm>
          <a:prstGeom prst="straightConnector1">
            <a:avLst/>
          </a:prstGeom>
          <a:noFill/>
          <a:ln cap="flat" cmpd="sng" w="28575">
            <a:solidFill>
              <a:schemeClr val="dk1"/>
            </a:solidFill>
            <a:prstDash val="solid"/>
            <a:miter lim="800000"/>
            <a:headEnd len="sm" w="sm" type="none"/>
            <a:tailEnd len="med" w="med" type="triangle"/>
          </a:ln>
        </p:spPr>
      </p:cxnSp>
      <p:cxnSp>
        <p:nvCxnSpPr>
          <p:cNvPr id="114" name="Google Shape;114;p15"/>
          <p:cNvCxnSpPr>
            <a:stCxn id="107" idx="2"/>
            <a:endCxn id="105" idx="0"/>
          </p:cNvCxnSpPr>
          <p:nvPr/>
        </p:nvCxnSpPr>
        <p:spPr>
          <a:xfrm>
            <a:off x="4607882" y="2800566"/>
            <a:ext cx="0" cy="1960500"/>
          </a:xfrm>
          <a:prstGeom prst="straightConnector1">
            <a:avLst/>
          </a:prstGeom>
          <a:noFill/>
          <a:ln cap="flat" cmpd="sng" w="28575">
            <a:solidFill>
              <a:schemeClr val="dk1"/>
            </a:solidFill>
            <a:prstDash val="solid"/>
            <a:miter lim="800000"/>
            <a:headEnd len="sm" w="sm" type="none"/>
            <a:tailEnd len="med" w="med" type="triangle"/>
          </a:ln>
        </p:spPr>
      </p:cxnSp>
      <p:cxnSp>
        <p:nvCxnSpPr>
          <p:cNvPr id="115" name="Google Shape;115;p15"/>
          <p:cNvCxnSpPr>
            <a:stCxn id="112" idx="2"/>
            <a:endCxn id="105" idx="0"/>
          </p:cNvCxnSpPr>
          <p:nvPr/>
        </p:nvCxnSpPr>
        <p:spPr>
          <a:xfrm flipH="1">
            <a:off x="4607940" y="2801959"/>
            <a:ext cx="3221400" cy="1959000"/>
          </a:xfrm>
          <a:prstGeom prst="straightConnector1">
            <a:avLst/>
          </a:prstGeom>
          <a:noFill/>
          <a:ln cap="flat" cmpd="sng" w="28575">
            <a:solidFill>
              <a:schemeClr val="dk1"/>
            </a:solidFill>
            <a:prstDash val="solid"/>
            <a:miter lim="800000"/>
            <a:headEnd len="sm" w="sm" type="none"/>
            <a:tailEnd len="med" w="med" type="triangle"/>
          </a:ln>
        </p:spPr>
      </p:cxnSp>
      <p:cxnSp>
        <p:nvCxnSpPr>
          <p:cNvPr id="116" name="Google Shape;116;p15"/>
          <p:cNvCxnSpPr>
            <a:stCxn id="108" idx="3"/>
            <a:endCxn id="112" idx="1"/>
          </p:cNvCxnSpPr>
          <p:nvPr/>
        </p:nvCxnSpPr>
        <p:spPr>
          <a:xfrm>
            <a:off x="7023125" y="2261514"/>
            <a:ext cx="166200" cy="5400"/>
          </a:xfrm>
          <a:prstGeom prst="straightConnector1">
            <a:avLst/>
          </a:prstGeom>
          <a:noFill/>
          <a:ln cap="flat" cmpd="sng" w="28575">
            <a:solidFill>
              <a:schemeClr val="dk1"/>
            </a:solidFill>
            <a:prstDash val="solid"/>
            <a:miter lim="800000"/>
            <a:headEnd len="sm" w="sm" type="none"/>
            <a:tailEnd len="med" w="med" type="triangle"/>
          </a:ln>
        </p:spPr>
      </p:cxnSp>
      <p:sp>
        <p:nvSpPr>
          <p:cNvPr id="117" name="Google Shape;117;p15"/>
          <p:cNvSpPr/>
          <p:nvPr/>
        </p:nvSpPr>
        <p:spPr>
          <a:xfrm>
            <a:off x="9316422" y="1200734"/>
            <a:ext cx="2617666" cy="2117041"/>
          </a:xfrm>
          <a:prstGeom prst="diamond">
            <a:avLst/>
          </a:prstGeom>
          <a:solidFill>
            <a:schemeClr val="accent1"/>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Weapon Needs Replacement/ Repair?</a:t>
            </a:r>
            <a:endParaRPr/>
          </a:p>
        </p:txBody>
      </p:sp>
      <p:sp>
        <p:nvSpPr>
          <p:cNvPr id="118" name="Google Shape;118;p15"/>
          <p:cNvSpPr/>
          <p:nvPr/>
        </p:nvSpPr>
        <p:spPr>
          <a:xfrm>
            <a:off x="7449133" y="4747745"/>
            <a:ext cx="2069948" cy="1072055"/>
          </a:xfrm>
          <a:prstGeom prst="rect">
            <a:avLst/>
          </a:prstGeom>
          <a:solidFill>
            <a:schemeClr val="accent2"/>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OIC Grants Refire</a:t>
            </a:r>
            <a:endParaRPr/>
          </a:p>
        </p:txBody>
      </p:sp>
      <p:cxnSp>
        <p:nvCxnSpPr>
          <p:cNvPr id="119" name="Google Shape;119;p15"/>
          <p:cNvCxnSpPr>
            <a:stCxn id="112" idx="3"/>
            <a:endCxn id="117" idx="1"/>
          </p:cNvCxnSpPr>
          <p:nvPr/>
        </p:nvCxnSpPr>
        <p:spPr>
          <a:xfrm flipH="1" rot="10800000">
            <a:off x="8469420" y="2259235"/>
            <a:ext cx="846900" cy="7800"/>
          </a:xfrm>
          <a:prstGeom prst="straightConnector1">
            <a:avLst/>
          </a:prstGeom>
          <a:noFill/>
          <a:ln cap="flat" cmpd="sng" w="28575">
            <a:solidFill>
              <a:schemeClr val="dk1"/>
            </a:solidFill>
            <a:prstDash val="solid"/>
            <a:miter lim="800000"/>
            <a:headEnd len="sm" w="sm" type="none"/>
            <a:tailEnd len="med" w="med" type="triangle"/>
          </a:ln>
        </p:spPr>
      </p:cxnSp>
      <p:cxnSp>
        <p:nvCxnSpPr>
          <p:cNvPr id="120" name="Google Shape;120;p15"/>
          <p:cNvCxnSpPr>
            <a:stCxn id="117" idx="2"/>
            <a:endCxn id="118" idx="0"/>
          </p:cNvCxnSpPr>
          <p:nvPr/>
        </p:nvCxnSpPr>
        <p:spPr>
          <a:xfrm flipH="1">
            <a:off x="8484155" y="3317775"/>
            <a:ext cx="2141100" cy="1430100"/>
          </a:xfrm>
          <a:prstGeom prst="straightConnector1">
            <a:avLst/>
          </a:prstGeom>
          <a:noFill/>
          <a:ln cap="flat" cmpd="sng" w="28575">
            <a:solidFill>
              <a:schemeClr val="dk1"/>
            </a:solidFill>
            <a:prstDash val="solid"/>
            <a:miter lim="800000"/>
            <a:headEnd len="sm" w="sm" type="none"/>
            <a:tailEnd len="med" w="med" type="triangle"/>
          </a:ln>
        </p:spPr>
      </p:cxnSp>
      <p:sp>
        <p:nvSpPr>
          <p:cNvPr id="121" name="Google Shape;121;p15"/>
          <p:cNvSpPr/>
          <p:nvPr/>
        </p:nvSpPr>
        <p:spPr>
          <a:xfrm>
            <a:off x="1772904" y="2089653"/>
            <a:ext cx="484632" cy="348744"/>
          </a:xfrm>
          <a:prstGeom prst="ellipse">
            <a:avLst/>
          </a:prstGeom>
          <a:solidFill>
            <a:srgbClr val="548135"/>
          </a:solidFill>
          <a:ln cap="flat" cmpd="sng" w="12700">
            <a:solidFill>
              <a:srgbClr val="757070"/>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Yes</a:t>
            </a:r>
            <a:endParaRPr/>
          </a:p>
        </p:txBody>
      </p:sp>
      <p:sp>
        <p:nvSpPr>
          <p:cNvPr id="122" name="Google Shape;122;p15"/>
          <p:cNvSpPr/>
          <p:nvPr/>
        </p:nvSpPr>
        <p:spPr>
          <a:xfrm>
            <a:off x="1988496" y="3523152"/>
            <a:ext cx="484632" cy="348744"/>
          </a:xfrm>
          <a:prstGeom prst="ellipse">
            <a:avLst/>
          </a:prstGeom>
          <a:solidFill>
            <a:srgbClr val="C00000"/>
          </a:solidFill>
          <a:ln cap="flat" cmpd="sng" w="12700">
            <a:solidFill>
              <a:srgbClr val="757070"/>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No</a:t>
            </a:r>
            <a:endParaRPr/>
          </a:p>
        </p:txBody>
      </p:sp>
      <p:sp>
        <p:nvSpPr>
          <p:cNvPr id="123" name="Google Shape;123;p15"/>
          <p:cNvSpPr/>
          <p:nvPr/>
        </p:nvSpPr>
        <p:spPr>
          <a:xfrm>
            <a:off x="8456225" y="2092368"/>
            <a:ext cx="484632" cy="348744"/>
          </a:xfrm>
          <a:prstGeom prst="ellipse">
            <a:avLst/>
          </a:prstGeom>
          <a:solidFill>
            <a:srgbClr val="C00000"/>
          </a:solidFill>
          <a:ln cap="flat" cmpd="sng" w="12700">
            <a:solidFill>
              <a:srgbClr val="757070"/>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No</a:t>
            </a:r>
            <a:endParaRPr/>
          </a:p>
        </p:txBody>
      </p:sp>
      <p:sp>
        <p:nvSpPr>
          <p:cNvPr id="124" name="Google Shape;124;p15"/>
          <p:cNvSpPr/>
          <p:nvPr/>
        </p:nvSpPr>
        <p:spPr>
          <a:xfrm>
            <a:off x="5217801" y="2085712"/>
            <a:ext cx="484632" cy="348744"/>
          </a:xfrm>
          <a:prstGeom prst="ellipse">
            <a:avLst/>
          </a:prstGeom>
          <a:solidFill>
            <a:srgbClr val="C00000"/>
          </a:solidFill>
          <a:ln cap="flat" cmpd="sng" w="12700">
            <a:solidFill>
              <a:srgbClr val="757070"/>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No</a:t>
            </a:r>
            <a:endParaRPr/>
          </a:p>
        </p:txBody>
      </p:sp>
      <p:sp>
        <p:nvSpPr>
          <p:cNvPr id="125" name="Google Shape;125;p15"/>
          <p:cNvSpPr/>
          <p:nvPr/>
        </p:nvSpPr>
        <p:spPr>
          <a:xfrm>
            <a:off x="4355817" y="3524298"/>
            <a:ext cx="484632" cy="348744"/>
          </a:xfrm>
          <a:prstGeom prst="ellipse">
            <a:avLst/>
          </a:prstGeom>
          <a:solidFill>
            <a:srgbClr val="548135"/>
          </a:solidFill>
          <a:ln cap="flat" cmpd="sng" w="12700">
            <a:solidFill>
              <a:srgbClr val="757070"/>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Yes</a:t>
            </a:r>
            <a:endParaRPr/>
          </a:p>
        </p:txBody>
      </p:sp>
      <p:sp>
        <p:nvSpPr>
          <p:cNvPr id="126" name="Google Shape;126;p15"/>
          <p:cNvSpPr/>
          <p:nvPr/>
        </p:nvSpPr>
        <p:spPr>
          <a:xfrm>
            <a:off x="6076248" y="3518646"/>
            <a:ext cx="484632" cy="348744"/>
          </a:xfrm>
          <a:prstGeom prst="ellipse">
            <a:avLst/>
          </a:prstGeom>
          <a:solidFill>
            <a:srgbClr val="548135"/>
          </a:solidFill>
          <a:ln cap="flat" cmpd="sng" w="12700">
            <a:solidFill>
              <a:srgbClr val="757070"/>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Yes</a:t>
            </a:r>
            <a:endParaRPr/>
          </a:p>
        </p:txBody>
      </p:sp>
      <p:sp>
        <p:nvSpPr>
          <p:cNvPr id="127" name="Google Shape;127;p15"/>
          <p:cNvSpPr/>
          <p:nvPr/>
        </p:nvSpPr>
        <p:spPr>
          <a:xfrm>
            <a:off x="9736077" y="3530305"/>
            <a:ext cx="484632" cy="348744"/>
          </a:xfrm>
          <a:prstGeom prst="ellipse">
            <a:avLst/>
          </a:prstGeom>
          <a:solidFill>
            <a:srgbClr val="548135"/>
          </a:solidFill>
          <a:ln cap="flat" cmpd="sng" w="12700">
            <a:solidFill>
              <a:srgbClr val="757070"/>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Yes</a:t>
            </a:r>
            <a:endParaRPr/>
          </a:p>
        </p:txBody>
      </p:sp>
      <p:sp>
        <p:nvSpPr>
          <p:cNvPr id="128" name="Google Shape;128;p15"/>
          <p:cNvSpPr/>
          <p:nvPr/>
        </p:nvSpPr>
        <p:spPr>
          <a:xfrm>
            <a:off x="9898989" y="4750676"/>
            <a:ext cx="2212349" cy="1069124"/>
          </a:xfrm>
          <a:prstGeom prst="rect">
            <a:avLst/>
          </a:prstGeom>
          <a:solidFill>
            <a:schemeClr val="accent2"/>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Soldier accepts score. Potential Qual Failure.</a:t>
            </a:r>
            <a:endParaRPr/>
          </a:p>
        </p:txBody>
      </p:sp>
      <p:cxnSp>
        <p:nvCxnSpPr>
          <p:cNvPr id="129" name="Google Shape;129;p15"/>
          <p:cNvCxnSpPr>
            <a:stCxn id="117" idx="2"/>
            <a:endCxn id="128" idx="0"/>
          </p:cNvCxnSpPr>
          <p:nvPr/>
        </p:nvCxnSpPr>
        <p:spPr>
          <a:xfrm>
            <a:off x="10625255" y="3317775"/>
            <a:ext cx="379800" cy="1432800"/>
          </a:xfrm>
          <a:prstGeom prst="straightConnector1">
            <a:avLst/>
          </a:prstGeom>
          <a:noFill/>
          <a:ln cap="flat" cmpd="sng" w="28575">
            <a:solidFill>
              <a:schemeClr val="dk1"/>
            </a:solidFill>
            <a:prstDash val="solid"/>
            <a:miter lim="800000"/>
            <a:headEnd len="sm" w="sm" type="none"/>
            <a:tailEnd len="med" w="med" type="triangle"/>
          </a:ln>
        </p:spPr>
      </p:cxnSp>
      <p:sp>
        <p:nvSpPr>
          <p:cNvPr id="130" name="Google Shape;130;p15"/>
          <p:cNvSpPr/>
          <p:nvPr/>
        </p:nvSpPr>
        <p:spPr>
          <a:xfrm>
            <a:off x="10520532" y="3530305"/>
            <a:ext cx="484632" cy="348744"/>
          </a:xfrm>
          <a:prstGeom prst="ellipse">
            <a:avLst/>
          </a:prstGeom>
          <a:solidFill>
            <a:srgbClr val="C00000"/>
          </a:solidFill>
          <a:ln cap="flat" cmpd="sng" w="12700">
            <a:solidFill>
              <a:srgbClr val="757070"/>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No</a:t>
            </a:r>
            <a:endParaRPr/>
          </a:p>
        </p:txBody>
      </p:sp>
      <p:sp>
        <p:nvSpPr>
          <p:cNvPr id="131" name="Google Shape;131;p15"/>
          <p:cNvSpPr txBox="1"/>
          <p:nvPr/>
        </p:nvSpPr>
        <p:spPr>
          <a:xfrm>
            <a:off x="464033" y="6171700"/>
            <a:ext cx="10866119" cy="646331"/>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It is critical the soldier understands the importance of maintaining their weapon, magazine, and other equipment to the highest standard. – TC 3-20.0 Para 4-87</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6"/>
          <p:cNvSpPr txBox="1"/>
          <p:nvPr/>
        </p:nvSpPr>
        <p:spPr>
          <a:xfrm>
            <a:off x="838200" y="1825625"/>
            <a:ext cx="10515600" cy="320871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Non-Mission Capable (NMC) Weapon – Determined by OIC directed inspection. </a:t>
            </a:r>
            <a:r>
              <a:rPr b="1" lang="en-US" sz="2800">
                <a:solidFill>
                  <a:schemeClr val="dk1"/>
                </a:solidFill>
                <a:latin typeface="Calibri"/>
                <a:ea typeface="Calibri"/>
                <a:cs typeface="Calibri"/>
                <a:sym typeface="Calibri"/>
              </a:rPr>
              <a:t>Verified fault according to Technical Manual. </a:t>
            </a:r>
            <a:r>
              <a:rPr lang="en-US" sz="2800">
                <a:solidFill>
                  <a:schemeClr val="dk1"/>
                </a:solidFill>
                <a:latin typeface="Calibri"/>
                <a:ea typeface="Calibri"/>
                <a:cs typeface="Calibri"/>
                <a:sym typeface="Calibri"/>
              </a:rPr>
              <a:t>Not due to fault of the Soldier. Requires armor support or higher. </a:t>
            </a:r>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If Soldier requires new weapon, they must group, zero, and confirm at distance before re-attempting qualification.</a:t>
            </a:r>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7"/>
          <p:cNvSpPr txBox="1"/>
          <p:nvPr/>
        </p:nvSpPr>
        <p:spPr>
          <a:xfrm>
            <a:off x="2369437" y="0"/>
            <a:ext cx="7210814" cy="646331"/>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Calibri"/>
                <a:ea typeface="Calibri"/>
                <a:cs typeface="Calibri"/>
                <a:sym typeface="Calibri"/>
              </a:rPr>
              <a:t>Weapon Malfunctions</a:t>
            </a:r>
            <a:endParaRPr sz="3600">
              <a:solidFill>
                <a:schemeClr val="dk1"/>
              </a:solidFill>
              <a:latin typeface="Calibri"/>
              <a:ea typeface="Calibri"/>
              <a:cs typeface="Calibri"/>
              <a:sym typeface="Calibri"/>
            </a:endParaRPr>
          </a:p>
        </p:txBody>
      </p:sp>
      <p:pic>
        <p:nvPicPr>
          <p:cNvPr id="143" name="Google Shape;143;p17" title="Weapons Malfunction Training | Pat McNamara"/>
          <p:cNvPicPr preferRelativeResize="0"/>
          <p:nvPr/>
        </p:nvPicPr>
        <p:blipFill rotWithShape="1">
          <a:blip r:embed="rId3">
            <a:alphaModFix/>
          </a:blip>
          <a:srcRect b="0" l="0" r="0" t="0"/>
          <a:stretch/>
        </p:blipFill>
        <p:spPr>
          <a:xfrm>
            <a:off x="585461" y="631091"/>
            <a:ext cx="11021078" cy="62269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18"/>
          <p:cNvPicPr preferRelativeResize="0"/>
          <p:nvPr/>
        </p:nvPicPr>
        <p:blipFill rotWithShape="1">
          <a:blip r:embed="rId3">
            <a:alphaModFix/>
          </a:blip>
          <a:srcRect b="0" l="0" r="0" t="0"/>
          <a:stretch/>
        </p:blipFill>
        <p:spPr>
          <a:xfrm>
            <a:off x="2461095" y="1013051"/>
            <a:ext cx="7269809" cy="5165391"/>
          </a:xfrm>
          <a:prstGeom prst="rect">
            <a:avLst/>
          </a:prstGeom>
          <a:noFill/>
          <a:ln>
            <a:noFill/>
          </a:ln>
        </p:spPr>
      </p:pic>
      <p:sp>
        <p:nvSpPr>
          <p:cNvPr id="149" name="Google Shape;149;p18"/>
          <p:cNvSpPr/>
          <p:nvPr/>
        </p:nvSpPr>
        <p:spPr>
          <a:xfrm>
            <a:off x="3480318" y="4991404"/>
            <a:ext cx="6153750" cy="1185559"/>
          </a:xfrm>
          <a:prstGeom prst="flowChartProcess">
            <a:avLst/>
          </a:prstGeom>
          <a:solidFill>
            <a:srgbClr val="EDD41B">
              <a:alpha val="27058"/>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8"/>
          <p:cNvSpPr/>
          <p:nvPr/>
        </p:nvSpPr>
        <p:spPr>
          <a:xfrm>
            <a:off x="10086392" y="0"/>
            <a:ext cx="2096346" cy="1595535"/>
          </a:xfrm>
          <a:prstGeom prst="flowChartProcess">
            <a:avLst/>
          </a:prstGeom>
          <a:solidFill>
            <a:srgbClr val="548135"/>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a:solidFill>
                  <a:schemeClr val="lt1"/>
                </a:solidFill>
                <a:latin typeface="Calibri"/>
                <a:ea typeface="Calibri"/>
                <a:cs typeface="Calibri"/>
                <a:sym typeface="Calibri"/>
              </a:rPr>
              <a:t>Clear Weapon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19"/>
          <p:cNvPicPr preferRelativeResize="0"/>
          <p:nvPr/>
        </p:nvPicPr>
        <p:blipFill rotWithShape="1">
          <a:blip r:embed="rId3">
            <a:alphaModFix/>
          </a:blip>
          <a:srcRect b="0" l="0" r="0" t="0"/>
          <a:stretch/>
        </p:blipFill>
        <p:spPr>
          <a:xfrm>
            <a:off x="5139140" y="2437286"/>
            <a:ext cx="7076190" cy="4447619"/>
          </a:xfrm>
          <a:prstGeom prst="rect">
            <a:avLst/>
          </a:prstGeom>
          <a:noFill/>
          <a:ln>
            <a:noFill/>
          </a:ln>
        </p:spPr>
      </p:pic>
      <p:sp>
        <p:nvSpPr>
          <p:cNvPr id="156" name="Google Shape;156;p19"/>
          <p:cNvSpPr/>
          <p:nvPr/>
        </p:nvSpPr>
        <p:spPr>
          <a:xfrm>
            <a:off x="10086392" y="0"/>
            <a:ext cx="2096346" cy="1595535"/>
          </a:xfrm>
          <a:prstGeom prst="flowChartProcess">
            <a:avLst/>
          </a:prstGeom>
          <a:solidFill>
            <a:srgbClr val="548135"/>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a:solidFill>
                  <a:schemeClr val="lt1"/>
                </a:solidFill>
                <a:latin typeface="Calibri"/>
                <a:ea typeface="Calibri"/>
                <a:cs typeface="Calibri"/>
                <a:sym typeface="Calibri"/>
              </a:rPr>
              <a:t>Clear Weapon</a:t>
            </a:r>
            <a:endParaRPr/>
          </a:p>
        </p:txBody>
      </p:sp>
      <p:pic>
        <p:nvPicPr>
          <p:cNvPr id="157" name="Google Shape;157;p19"/>
          <p:cNvPicPr preferRelativeResize="0"/>
          <p:nvPr/>
        </p:nvPicPr>
        <p:blipFill rotWithShape="1">
          <a:blip r:embed="rId4">
            <a:alphaModFix/>
          </a:blip>
          <a:srcRect b="0" l="31668" r="0" t="10409"/>
          <a:stretch/>
        </p:blipFill>
        <p:spPr>
          <a:xfrm>
            <a:off x="246679" y="1517737"/>
            <a:ext cx="3650866" cy="3822526"/>
          </a:xfrm>
          <a:prstGeom prst="rect">
            <a:avLst/>
          </a:prstGeom>
          <a:noFill/>
          <a:ln>
            <a:noFill/>
          </a:ln>
        </p:spPr>
      </p:pic>
      <p:pic>
        <p:nvPicPr>
          <p:cNvPr id="158" name="Google Shape;158;p19"/>
          <p:cNvPicPr preferRelativeResize="0"/>
          <p:nvPr/>
        </p:nvPicPr>
        <p:blipFill rotWithShape="1">
          <a:blip r:embed="rId4">
            <a:alphaModFix/>
          </a:blip>
          <a:srcRect b="93162" l="0" r="38944" t="0"/>
          <a:stretch/>
        </p:blipFill>
        <p:spPr>
          <a:xfrm>
            <a:off x="246679" y="735250"/>
            <a:ext cx="5450860" cy="487493"/>
          </a:xfrm>
          <a:prstGeom prst="rect">
            <a:avLst/>
          </a:prstGeom>
          <a:noFill/>
          <a:ln>
            <a:noFill/>
          </a:ln>
        </p:spPr>
      </p:pic>
      <p:sp>
        <p:nvSpPr>
          <p:cNvPr id="159" name="Google Shape;159;p19"/>
          <p:cNvSpPr/>
          <p:nvPr/>
        </p:nvSpPr>
        <p:spPr>
          <a:xfrm>
            <a:off x="62425" y="512048"/>
            <a:ext cx="5635114" cy="944611"/>
          </a:xfrm>
          <a:prstGeom prst="flowChartProcess">
            <a:avLst/>
          </a:prstGeom>
          <a:solidFill>
            <a:srgbClr val="EDD41B">
              <a:alpha val="27058"/>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0"/>
          <p:cNvPicPr preferRelativeResize="0"/>
          <p:nvPr/>
        </p:nvPicPr>
        <p:blipFill rotWithShape="1">
          <a:blip r:embed="rId3">
            <a:alphaModFix/>
          </a:blip>
          <a:srcRect b="88108" l="0" r="0" t="0"/>
          <a:stretch/>
        </p:blipFill>
        <p:spPr>
          <a:xfrm>
            <a:off x="4540181" y="75002"/>
            <a:ext cx="5365819" cy="815546"/>
          </a:xfrm>
          <a:prstGeom prst="rect">
            <a:avLst/>
          </a:prstGeom>
          <a:noFill/>
          <a:ln>
            <a:noFill/>
          </a:ln>
        </p:spPr>
      </p:pic>
      <p:pic>
        <p:nvPicPr>
          <p:cNvPr id="165" name="Google Shape;165;p20"/>
          <p:cNvPicPr preferRelativeResize="0"/>
          <p:nvPr/>
        </p:nvPicPr>
        <p:blipFill rotWithShape="1">
          <a:blip r:embed="rId3">
            <a:alphaModFix/>
          </a:blip>
          <a:srcRect b="-196" l="16069" r="10704" t="62538"/>
          <a:stretch/>
        </p:blipFill>
        <p:spPr>
          <a:xfrm>
            <a:off x="6072515" y="803906"/>
            <a:ext cx="3929175" cy="2582562"/>
          </a:xfrm>
          <a:prstGeom prst="rect">
            <a:avLst/>
          </a:prstGeom>
          <a:noFill/>
          <a:ln>
            <a:noFill/>
          </a:ln>
        </p:spPr>
      </p:pic>
      <p:pic>
        <p:nvPicPr>
          <p:cNvPr id="166" name="Google Shape;166;p20"/>
          <p:cNvPicPr preferRelativeResize="0"/>
          <p:nvPr/>
        </p:nvPicPr>
        <p:blipFill rotWithShape="1">
          <a:blip r:embed="rId4">
            <a:alphaModFix/>
          </a:blip>
          <a:srcRect b="0" l="0" r="0" t="0"/>
          <a:stretch/>
        </p:blipFill>
        <p:spPr>
          <a:xfrm>
            <a:off x="0" y="3450266"/>
            <a:ext cx="12192000" cy="3405187"/>
          </a:xfrm>
          <a:prstGeom prst="rect">
            <a:avLst/>
          </a:prstGeom>
          <a:noFill/>
          <a:ln>
            <a:noFill/>
          </a:ln>
        </p:spPr>
      </p:pic>
      <p:pic>
        <p:nvPicPr>
          <p:cNvPr id="167" name="Google Shape;167;p20"/>
          <p:cNvPicPr preferRelativeResize="0"/>
          <p:nvPr/>
        </p:nvPicPr>
        <p:blipFill rotWithShape="1">
          <a:blip r:embed="rId3">
            <a:alphaModFix/>
          </a:blip>
          <a:srcRect b="36774" l="0" r="0" t="13574"/>
          <a:stretch/>
        </p:blipFill>
        <p:spPr>
          <a:xfrm>
            <a:off x="48366" y="0"/>
            <a:ext cx="5365819" cy="3405187"/>
          </a:xfrm>
          <a:prstGeom prst="rect">
            <a:avLst/>
          </a:prstGeom>
          <a:noFill/>
          <a:ln>
            <a:noFill/>
          </a:ln>
        </p:spPr>
      </p:pic>
      <p:sp>
        <p:nvSpPr>
          <p:cNvPr id="168" name="Google Shape;168;p20"/>
          <p:cNvSpPr/>
          <p:nvPr/>
        </p:nvSpPr>
        <p:spPr>
          <a:xfrm>
            <a:off x="10086392" y="0"/>
            <a:ext cx="2096346" cy="1595535"/>
          </a:xfrm>
          <a:prstGeom prst="flowChartProcess">
            <a:avLst/>
          </a:prstGeom>
          <a:solidFill>
            <a:srgbClr val="548135"/>
          </a:solidFill>
          <a:ln cap="flat" cmpd="sng" w="12700">
            <a:solidFill>
              <a:srgbClr val="31538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000">
                <a:solidFill>
                  <a:schemeClr val="lt1"/>
                </a:solidFill>
                <a:latin typeface="Calibri"/>
                <a:ea typeface="Calibri"/>
                <a:cs typeface="Calibri"/>
                <a:sym typeface="Calibri"/>
              </a:rPr>
              <a:t>Clear Weapon</a:t>
            </a:r>
            <a:endParaRPr/>
          </a:p>
        </p:txBody>
      </p:sp>
      <p:sp>
        <p:nvSpPr>
          <p:cNvPr id="169" name="Google Shape;169;p20"/>
          <p:cNvSpPr/>
          <p:nvPr/>
        </p:nvSpPr>
        <p:spPr>
          <a:xfrm>
            <a:off x="5498887" y="0"/>
            <a:ext cx="4028856" cy="890548"/>
          </a:xfrm>
          <a:prstGeom prst="flowChartProcess">
            <a:avLst/>
          </a:prstGeom>
          <a:solidFill>
            <a:srgbClr val="EDD41B">
              <a:alpha val="27058"/>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1" title="Shooter's Corner: Disassembly and Maintenance of the M-4"/>
          <p:cNvPicPr preferRelativeResize="0"/>
          <p:nvPr/>
        </p:nvPicPr>
        <p:blipFill rotWithShape="1">
          <a:blip r:embed="rId3">
            <a:alphaModFix/>
          </a:blip>
          <a:srcRect b="0" l="0" r="0" t="0"/>
          <a:stretch/>
        </p:blipFill>
        <p:spPr>
          <a:xfrm>
            <a:off x="292813" y="300399"/>
            <a:ext cx="11606373" cy="6557601"/>
          </a:xfrm>
          <a:prstGeom prst="rect">
            <a:avLst/>
          </a:prstGeom>
          <a:noFill/>
          <a:ln>
            <a:noFill/>
          </a:ln>
        </p:spPr>
      </p:pic>
      <p:sp>
        <p:nvSpPr>
          <p:cNvPr id="175" name="Google Shape;175;p21"/>
          <p:cNvSpPr txBox="1"/>
          <p:nvPr/>
        </p:nvSpPr>
        <p:spPr>
          <a:xfrm>
            <a:off x="4899059" y="-30822"/>
            <a:ext cx="23938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Weapon Maintenance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