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62" r:id="rId27"/>
    <p:sldId id="257" r:id="rId28"/>
    <p:sldId id="258" r:id="rId29"/>
    <p:sldId id="259" r:id="rId30"/>
    <p:sldId id="260" r:id="rId31"/>
    <p:sldId id="261" r:id="rId32"/>
    <p:sldId id="288" r:id="rId33"/>
    <p:sldId id="289" r:id="rId34"/>
    <p:sldId id="290" r:id="rId35"/>
    <p:sldId id="291" r:id="rId3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94660"/>
  </p:normalViewPr>
  <p:slideViewPr>
    <p:cSldViewPr>
      <p:cViewPr>
        <p:scale>
          <a:sx n="66" d="100"/>
          <a:sy n="66" d="100"/>
        </p:scale>
        <p:origin x="73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784F639-3AFE-4573-ACEE-35628B16701A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D5FECB4-5126-4B4A-8070-D5DCBF38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80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658E5-ECF5-4F7D-99DA-4E40C841EC85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D1AD6-A1EE-4CDD-9CD8-C1EC0433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3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30CE-4949-4A0B-8B6E-DD4984D90D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74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322B-0743-4F60-9B03-771F6200BD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32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4F673FC-E8EE-451B-B710-3A5C369DE492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72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322B-0743-4F60-9B03-771F6200BD5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8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322B-0743-4F60-9B03-771F6200BD5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24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7758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322B-0743-4F60-9B03-771F6200BD5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48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322B-0743-4F60-9B03-771F6200BD5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21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40D8-5324-4D12-94FF-E5A0195ED7F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67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7BC24-3690-4BB1-BD4A-823244D199D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4A3E-BAEB-4AA5-BE31-7AC99B1AF0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02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30CE-4949-4A0B-8B6E-DD4984D90D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5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30CE-4949-4A0B-8B6E-DD4984D90D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5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30CE-4949-4A0B-8B6E-DD4984D90D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0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FB5FCF-8FE0-42B1-9D52-73473CA22DBB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25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F595A5C-891E-44E9-AEE5-6E4D4FAB09A8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08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322B-0743-4F60-9B03-771F6200BD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86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322B-0743-4F60-9B03-771F6200BD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3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FCA6-4074-4224-BD58-45815FC4ED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2DF-5E2C-48DC-B098-B2409AD12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FCA6-4074-4224-BD58-45815FC4ED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2DF-5E2C-48DC-B098-B2409AD12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FCA6-4074-4224-BD58-45815FC4ED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2DF-5E2C-48DC-B098-B2409AD12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FCA6-4074-4224-BD58-45815FC4ED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2DF-5E2C-48DC-B098-B2409AD12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FCA6-4074-4224-BD58-45815FC4ED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2DF-5E2C-48DC-B098-B2409AD12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FCA6-4074-4224-BD58-45815FC4ED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2DF-5E2C-48DC-B098-B2409AD12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FCA6-4074-4224-BD58-45815FC4ED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2DF-5E2C-48DC-B098-B2409AD12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FCA6-4074-4224-BD58-45815FC4ED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2DF-5E2C-48DC-B098-B2409AD12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FCA6-4074-4224-BD58-45815FC4ED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2DF-5E2C-48DC-B098-B2409AD12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FCA6-4074-4224-BD58-45815FC4ED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2DF-5E2C-48DC-B098-B2409AD12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FCA6-4074-4224-BD58-45815FC4ED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2DF-5E2C-48DC-B098-B2409AD12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FFCA6-4074-4224-BD58-45815FC4ED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C72DF-5E2C-48DC-B098-B2409AD12F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2601"/>
            <a:ext cx="7772400" cy="2793716"/>
          </a:xfrm>
        </p:spPr>
        <p:txBody>
          <a:bodyPr/>
          <a:lstStyle/>
          <a:p>
            <a:r>
              <a:rPr lang="en-US" sz="8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MCCC </a:t>
            </a:r>
            <a:r>
              <a:rPr lang="en-US" sz="8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OPORD</a:t>
            </a:r>
            <a:r>
              <a:rPr lang="en-US" sz="8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Workbook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9144000" cy="670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6" name="TextBox 5"/>
          <p:cNvSpPr txBox="1"/>
          <p:nvPr/>
        </p:nvSpPr>
        <p:spPr>
          <a:xfrm>
            <a:off x="1676400" y="3618036"/>
            <a:ext cx="57912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December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648200"/>
            <a:ext cx="9144000" cy="206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u="sng" dirty="0">
                <a:solidFill>
                  <a:srgbClr val="FF0000"/>
                </a:solidFill>
              </a:rPr>
              <a:t>**WARNING**</a:t>
            </a:r>
          </a:p>
          <a:p>
            <a:pPr algn="ctr"/>
            <a:r>
              <a:rPr lang="en-US" sz="2133" b="1" dirty="0">
                <a:solidFill>
                  <a:srgbClr val="FF0000"/>
                </a:solidFill>
              </a:rPr>
              <a:t>Although many of the products in this workbook can be used to brief an </a:t>
            </a:r>
            <a:r>
              <a:rPr lang="en-US" sz="2133" b="1" dirty="0" err="1">
                <a:solidFill>
                  <a:srgbClr val="FF0000"/>
                </a:solidFill>
              </a:rPr>
              <a:t>OPORD</a:t>
            </a:r>
            <a:r>
              <a:rPr lang="en-US" sz="2133" b="1" dirty="0">
                <a:solidFill>
                  <a:srgbClr val="FF0000"/>
                </a:solidFill>
              </a:rPr>
              <a:t>, this workbook does </a:t>
            </a:r>
            <a:r>
              <a:rPr lang="en-US" sz="2133" b="1" u="sng" dirty="0">
                <a:solidFill>
                  <a:srgbClr val="FF0000"/>
                </a:solidFill>
              </a:rPr>
              <a:t>NOT</a:t>
            </a:r>
            <a:r>
              <a:rPr lang="en-US" sz="2133" b="1" dirty="0">
                <a:solidFill>
                  <a:srgbClr val="FF0000"/>
                </a:solidFill>
              </a:rPr>
              <a:t> constitute an </a:t>
            </a:r>
            <a:r>
              <a:rPr lang="en-US" sz="2133" b="1" dirty="0" err="1">
                <a:solidFill>
                  <a:srgbClr val="FF0000"/>
                </a:solidFill>
              </a:rPr>
              <a:t>OPORD</a:t>
            </a:r>
            <a:r>
              <a:rPr lang="en-US" sz="2133" b="1" dirty="0">
                <a:solidFill>
                  <a:srgbClr val="FF0000"/>
                </a:solidFill>
              </a:rPr>
              <a:t> shell, but rather a way to logically collect information from </a:t>
            </a:r>
            <a:r>
              <a:rPr lang="en-US" sz="2133" b="1" dirty="0" err="1">
                <a:solidFill>
                  <a:srgbClr val="FF0000"/>
                </a:solidFill>
              </a:rPr>
              <a:t>higher’s</a:t>
            </a:r>
            <a:r>
              <a:rPr lang="en-US" sz="2133" b="1" dirty="0">
                <a:solidFill>
                  <a:srgbClr val="FF0000"/>
                </a:solidFill>
              </a:rPr>
              <a:t> </a:t>
            </a:r>
            <a:r>
              <a:rPr lang="en-US" sz="2133" b="1" dirty="0" err="1">
                <a:solidFill>
                  <a:srgbClr val="FF0000"/>
                </a:solidFill>
              </a:rPr>
              <a:t>OPORD</a:t>
            </a:r>
            <a:r>
              <a:rPr lang="en-US" sz="2133" b="1" dirty="0">
                <a:solidFill>
                  <a:srgbClr val="FF0000"/>
                </a:solidFill>
              </a:rPr>
              <a:t> and prepare it in a logical manner for briefing. This is only the science of an </a:t>
            </a:r>
            <a:r>
              <a:rPr lang="en-US" sz="2133" b="1" dirty="0" err="1">
                <a:solidFill>
                  <a:srgbClr val="FF0000"/>
                </a:solidFill>
              </a:rPr>
              <a:t>OPORD</a:t>
            </a:r>
            <a:r>
              <a:rPr lang="en-US" sz="2133" b="1" dirty="0">
                <a:solidFill>
                  <a:srgbClr val="FF0000"/>
                </a:solidFill>
              </a:rPr>
              <a:t> brief, the art of briefing is the responsibility of the student.</a:t>
            </a:r>
          </a:p>
        </p:txBody>
      </p:sp>
    </p:spTree>
    <p:extLst>
      <p:ext uri="{BB962C8B-B14F-4D97-AF65-F5344CB8AC3E}">
        <p14:creationId xmlns:p14="http://schemas.microsoft.com/office/powerpoint/2010/main" val="289353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44000" cy="44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58" tIns="45278" rIns="90558" bIns="45278"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</a:rPr>
              <a:t>ENEMY COMPOSITION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 rot="18912035">
            <a:off x="4333814" y="1296719"/>
            <a:ext cx="476373" cy="447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833444" y="2521244"/>
            <a:ext cx="7315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>
            <a:off x="4567244" y="2166128"/>
            <a:ext cx="0" cy="3725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spect="1"/>
          </p:cNvSpPr>
          <p:nvPr/>
        </p:nvSpPr>
        <p:spPr>
          <a:xfrm rot="18912035">
            <a:off x="616270" y="2895250"/>
            <a:ext cx="476374" cy="447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 rot="18912035">
            <a:off x="2506929" y="2895250"/>
            <a:ext cx="476374" cy="447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 rot="18912035">
            <a:off x="4335729" y="2895250"/>
            <a:ext cx="476374" cy="447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 rot="18912035">
            <a:off x="6062928" y="2895250"/>
            <a:ext cx="476374" cy="447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 rot="18912035">
            <a:off x="7800839" y="2887990"/>
            <a:ext cx="476374" cy="447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0" y="76202"/>
            <a:ext cx="9144000" cy="447040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2667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ENEMY  COMPOSITION</a:t>
            </a:r>
            <a:endParaRPr lang="en-US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1" y="1360404"/>
            <a:ext cx="1422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/>
              <a:t>T:</a:t>
            </a:r>
          </a:p>
          <a:p>
            <a:r>
              <a:rPr lang="en-US" sz="2133" dirty="0"/>
              <a:t>P:</a:t>
            </a: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35671" y="6344506"/>
            <a:ext cx="9081825" cy="437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558" tIns="45278" rIns="90558" bIns="45278" anchor="ctr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1334" b="1" dirty="0">
                <a:solidFill>
                  <a:schemeClr val="tx1"/>
                </a:solidFill>
                <a:cs typeface="Arial" pitchFamily="34" charset="0"/>
              </a:rPr>
              <a:t>Composition of the enemy you face, analyzed one level down. Includes Personnel, Weapons (crew served and larger), and Vehicles/Equipment </a:t>
            </a:r>
          </a:p>
        </p:txBody>
      </p:sp>
    </p:spTree>
    <p:extLst>
      <p:ext uri="{BB962C8B-B14F-4D97-AF65-F5344CB8AC3E}">
        <p14:creationId xmlns:p14="http://schemas.microsoft.com/office/powerpoint/2010/main" val="341827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323545"/>
            <a:ext cx="3701144" cy="15814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558" tIns="45278" rIns="90558" bIns="45278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1600" b="1" u="sng" dirty="0">
                <a:solidFill>
                  <a:schemeClr val="tx1"/>
                </a:solidFill>
                <a:cs typeface="Arial" pitchFamily="34" charset="0"/>
              </a:rPr>
              <a:t>STRENGTH</a:t>
            </a:r>
            <a:endParaRPr lang="en-US" sz="1600" b="1" dirty="0">
              <a:solidFill>
                <a:schemeClr val="tx1"/>
              </a:solidFill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MTOE:  </a:t>
            </a:r>
            <a:endParaRPr lang="en-US" sz="1400" dirty="0">
              <a:solidFill>
                <a:schemeClr val="tx1"/>
              </a:solidFill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%Strength: 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Number Attached: </a:t>
            </a: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334" b="1" dirty="0">
                <a:solidFill>
                  <a:schemeClr val="tx1"/>
                </a:solidFill>
                <a:cs typeface="Arial" pitchFamily="34" charset="0"/>
              </a:rPr>
              <a:t>		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334" b="1" dirty="0">
                <a:solidFill>
                  <a:schemeClr val="tx1"/>
                </a:solidFill>
                <a:cs typeface="Arial" pitchFamily="34" charset="0"/>
              </a:rPr>
              <a:t>		</a:t>
            </a:r>
            <a:r>
              <a:rPr lang="en-US" sz="1334" b="1" u="sng" dirty="0">
                <a:solidFill>
                  <a:schemeClr val="tx1"/>
                </a:solidFill>
                <a:cs typeface="Arial" pitchFamily="34" charset="0"/>
              </a:rPr>
              <a:t>Total:</a:t>
            </a:r>
            <a:r>
              <a:rPr lang="en-US" sz="1334" b="1" dirty="0">
                <a:solidFill>
                  <a:schemeClr val="tx1"/>
                </a:solidFill>
                <a:cs typeface="Arial" pitchFamily="34" charset="0"/>
              </a:rPr>
              <a:t>  </a:t>
            </a:r>
            <a:endParaRPr lang="en-US" sz="1334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201"/>
            <a:ext cx="9144000" cy="223520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RED CHECKBOOK ANALYSIS TOOL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05001"/>
            <a:ext cx="3701144" cy="18287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endParaRPr lang="en-US" sz="2133"/>
          </a:p>
        </p:txBody>
      </p:sp>
      <p:sp>
        <p:nvSpPr>
          <p:cNvPr id="6" name="Rectangle 5"/>
          <p:cNvSpPr/>
          <p:nvPr/>
        </p:nvSpPr>
        <p:spPr>
          <a:xfrm>
            <a:off x="0" y="3733800"/>
            <a:ext cx="3701144" cy="1523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endParaRPr lang="en-US" sz="2133"/>
          </a:p>
        </p:txBody>
      </p:sp>
      <p:sp>
        <p:nvSpPr>
          <p:cNvPr id="7" name="Rectangle 6"/>
          <p:cNvSpPr/>
          <p:nvPr/>
        </p:nvSpPr>
        <p:spPr>
          <a:xfrm>
            <a:off x="0" y="5257799"/>
            <a:ext cx="3701144" cy="15100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endParaRPr lang="en-US" sz="2133"/>
          </a:p>
        </p:txBody>
      </p:sp>
      <p:sp>
        <p:nvSpPr>
          <p:cNvPr id="10" name="Rectangle 9"/>
          <p:cNvSpPr/>
          <p:nvPr/>
        </p:nvSpPr>
        <p:spPr>
          <a:xfrm rot="16200000">
            <a:off x="-805540" y="2710529"/>
            <a:ext cx="1828803" cy="2177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Organic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-653137" y="4386937"/>
            <a:ext cx="1524001" cy="2177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Attached</a:t>
            </a:r>
          </a:p>
        </p:txBody>
      </p:sp>
      <p:sp>
        <p:nvSpPr>
          <p:cNvPr id="12" name="Rectangle 11"/>
          <p:cNvSpPr/>
          <p:nvPr/>
        </p:nvSpPr>
        <p:spPr>
          <a:xfrm rot="16200000">
            <a:off x="-646155" y="5903955"/>
            <a:ext cx="1510034" cy="2177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Higher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22" y="313902"/>
            <a:ext cx="5428679" cy="648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08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" y="62024"/>
            <a:ext cx="7007678" cy="673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0757" y="5814960"/>
            <a:ext cx="406400" cy="812800"/>
            <a:chOff x="1752600" y="4317024"/>
            <a:chExt cx="304800" cy="609600"/>
          </a:xfrm>
        </p:grpSpPr>
        <p:sp>
          <p:nvSpPr>
            <p:cNvPr id="3" name="Rectangle 2"/>
            <p:cNvSpPr/>
            <p:nvPr/>
          </p:nvSpPr>
          <p:spPr>
            <a:xfrm rot="16200000">
              <a:off x="1600200" y="4469424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1763497" y="4510206"/>
              <a:ext cx="302006" cy="223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4" dirty="0">
                  <a:latin typeface="Arial" panose="020B0604020202020204" pitchFamily="34" charset="0"/>
                  <a:cs typeface="Arial" panose="020B0604020202020204" pitchFamily="34" charset="0"/>
                </a:rPr>
                <a:t>C2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6960802" y="62024"/>
            <a:ext cx="2163535" cy="67337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7" tIns="13207" rIns="13207" bIns="13207" rtlCol="0" anchor="t"/>
          <a:lstStyle/>
          <a:p>
            <a:pPr algn="ctr"/>
            <a:r>
              <a:rPr lang="en-US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High Value Target </a:t>
            </a:r>
            <a:r>
              <a:rPr lang="en-US" sz="1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[HVT]</a:t>
            </a:r>
          </a:p>
          <a:p>
            <a:pPr algn="ctr"/>
            <a:r>
              <a:rPr lang="en-US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(What the Enemy needs to accomplish his mission)</a:t>
            </a:r>
          </a:p>
          <a:p>
            <a:r>
              <a:rPr lang="en-US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</a:p>
          <a:p>
            <a:r>
              <a:rPr lang="en-US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1.</a:t>
            </a:r>
          </a:p>
          <a:p>
            <a:r>
              <a:rPr lang="en-US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Why:</a:t>
            </a:r>
          </a:p>
          <a:p>
            <a:endParaRPr lang="en-US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endParaRPr lang="en-US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endParaRPr lang="en-US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endParaRPr lang="en-US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en-US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2.</a:t>
            </a:r>
          </a:p>
          <a:p>
            <a:r>
              <a:rPr lang="en-US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Why:</a:t>
            </a:r>
          </a:p>
          <a:p>
            <a:endParaRPr lang="en-US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endParaRPr lang="en-US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endParaRPr lang="en-US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endParaRPr lang="en-US" sz="1334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en-US" sz="1334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3.  </a:t>
            </a:r>
          </a:p>
          <a:p>
            <a:r>
              <a:rPr lang="en-US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Why:</a:t>
            </a:r>
          </a:p>
        </p:txBody>
      </p:sp>
    </p:spTree>
    <p:extLst>
      <p:ext uri="{BB962C8B-B14F-4D97-AF65-F5344CB8AC3E}">
        <p14:creationId xmlns:p14="http://schemas.microsoft.com/office/powerpoint/2010/main" val="3588681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525185"/>
            <a:ext cx="4543861" cy="35745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58" tIns="45278" rIns="90558" bIns="45278" rtlCol="0" anchor="t" anchorCtr="0"/>
          <a:lstStyle/>
          <a:p>
            <a:r>
              <a:rPr lang="en-US" sz="1733" dirty="0">
                <a:solidFill>
                  <a:schemeClr val="tx1"/>
                </a:solidFill>
              </a:rPr>
              <a:t>The Purpose of this Operation is to: 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sz="1467" u="sng" dirty="0">
                <a:solidFill>
                  <a:schemeClr val="tx1"/>
                </a:solidFill>
              </a:rPr>
              <a:t>______________________________________________</a:t>
            </a:r>
            <a:endParaRPr lang="en-US" sz="1334" u="sng" dirty="0">
              <a:solidFill>
                <a:schemeClr val="tx1"/>
              </a:solidFill>
            </a:endParaRPr>
          </a:p>
          <a:p>
            <a:r>
              <a:rPr lang="en-US" sz="1733" dirty="0">
                <a:solidFill>
                  <a:schemeClr val="tx1"/>
                </a:solidFill>
              </a:rPr>
              <a:t>They will accomplish this by </a:t>
            </a:r>
            <a:r>
              <a:rPr lang="en-US" sz="1733" b="1" u="sng" dirty="0">
                <a:solidFill>
                  <a:schemeClr val="tx1"/>
                </a:solidFill>
              </a:rPr>
              <a:t>conducting</a:t>
            </a:r>
            <a:r>
              <a:rPr lang="en-US" sz="1733" dirty="0">
                <a:solidFill>
                  <a:schemeClr val="tx1"/>
                </a:solidFill>
              </a:rPr>
              <a:t> (FOM or Form of DEF):</a:t>
            </a:r>
          </a:p>
          <a:p>
            <a:r>
              <a:rPr lang="en-US" sz="2133" u="sng" dirty="0">
                <a:solidFill>
                  <a:schemeClr val="tx1"/>
                </a:solidFill>
              </a:rPr>
              <a:t>				</a:t>
            </a:r>
            <a:endParaRPr lang="en-US" sz="2133" dirty="0">
              <a:solidFill>
                <a:schemeClr val="tx1"/>
              </a:solidFill>
            </a:endParaRPr>
          </a:p>
          <a:p>
            <a:r>
              <a:rPr lang="en-US" sz="1733" b="1" u="sng" dirty="0">
                <a:solidFill>
                  <a:schemeClr val="tx1"/>
                </a:solidFill>
              </a:rPr>
              <a:t>Decisive</a:t>
            </a:r>
            <a:r>
              <a:rPr lang="en-US" sz="1733" dirty="0">
                <a:solidFill>
                  <a:schemeClr val="tx1"/>
                </a:solidFill>
              </a:rPr>
              <a:t> to this operation is (DO accomplishes):</a:t>
            </a:r>
          </a:p>
          <a:p>
            <a:r>
              <a:rPr lang="en-US" sz="2133" u="sng" dirty="0">
                <a:solidFill>
                  <a:schemeClr val="tx1"/>
                </a:solidFill>
              </a:rPr>
              <a:t>								</a:t>
            </a:r>
            <a:endParaRPr lang="en-US" sz="2133" dirty="0">
              <a:solidFill>
                <a:schemeClr val="tx1"/>
              </a:solidFill>
            </a:endParaRPr>
          </a:p>
          <a:p>
            <a:r>
              <a:rPr lang="en-US" sz="1733" dirty="0">
                <a:solidFill>
                  <a:schemeClr val="tx1"/>
                </a:solidFill>
              </a:rPr>
              <a:t>It is </a:t>
            </a:r>
            <a:r>
              <a:rPr lang="en-US" sz="1733" b="1" u="sng" dirty="0">
                <a:solidFill>
                  <a:schemeClr val="tx1"/>
                </a:solidFill>
              </a:rPr>
              <a:t>decisive because</a:t>
            </a:r>
            <a:r>
              <a:rPr lang="en-US" sz="1733" dirty="0">
                <a:solidFill>
                  <a:schemeClr val="tx1"/>
                </a:solidFill>
              </a:rPr>
              <a:t>:</a:t>
            </a:r>
          </a:p>
          <a:p>
            <a:r>
              <a:rPr lang="en-US" sz="2133" u="sng" dirty="0">
                <a:solidFill>
                  <a:schemeClr val="tx1"/>
                </a:solidFill>
              </a:rPr>
              <a:t>								</a:t>
            </a:r>
            <a:endParaRPr lang="en-US" sz="2133" dirty="0">
              <a:solidFill>
                <a:schemeClr val="tx1"/>
              </a:solidFill>
            </a:endParaRPr>
          </a:p>
          <a:p>
            <a:endParaRPr lang="en-US" sz="2133" u="sng" dirty="0">
              <a:solidFill>
                <a:schemeClr val="tx1"/>
              </a:solidFill>
            </a:endParaRPr>
          </a:p>
          <a:p>
            <a:endParaRPr lang="en-US" sz="1334" u="sng" dirty="0">
              <a:solidFill>
                <a:schemeClr val="tx1"/>
              </a:solidFill>
            </a:endParaRPr>
          </a:p>
          <a:p>
            <a:endParaRPr lang="en-US" sz="1334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05825"/>
            <a:ext cx="4557930" cy="3593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58" tIns="45278" rIns="90558" bIns="45278" rtlCol="0" anchor="t" anchorCtr="0"/>
          <a:lstStyle/>
          <a:p>
            <a:r>
              <a:rPr lang="en-US" sz="1334" dirty="0">
                <a:solidFill>
                  <a:schemeClr val="tx1"/>
                </a:solidFill>
              </a:rPr>
              <a:t>DO </a:t>
            </a:r>
          </a:p>
          <a:p>
            <a:r>
              <a:rPr lang="en-US" sz="1334" dirty="0">
                <a:solidFill>
                  <a:schemeClr val="tx1"/>
                </a:solidFill>
              </a:rPr>
              <a:t>T:</a:t>
            </a:r>
            <a:r>
              <a:rPr lang="en-US" sz="1334" u="sng" dirty="0">
                <a:solidFill>
                  <a:schemeClr val="tx1"/>
                </a:solidFill>
              </a:rPr>
              <a:t>				</a:t>
            </a:r>
            <a:endParaRPr lang="en-US" sz="1334" dirty="0">
              <a:solidFill>
                <a:schemeClr val="tx1"/>
              </a:solidFill>
            </a:endParaRPr>
          </a:p>
          <a:p>
            <a:r>
              <a:rPr lang="en-US" sz="1334" dirty="0">
                <a:solidFill>
                  <a:schemeClr val="tx1"/>
                </a:solidFill>
              </a:rPr>
              <a:t>P:</a:t>
            </a:r>
            <a:r>
              <a:rPr lang="en-US" sz="1334" u="sng" dirty="0">
                <a:solidFill>
                  <a:schemeClr val="tx1"/>
                </a:solidFill>
              </a:rPr>
              <a:t>				</a:t>
            </a:r>
            <a:endParaRPr lang="en-US" sz="1334" dirty="0">
              <a:solidFill>
                <a:schemeClr val="tx1"/>
              </a:solidFill>
            </a:endParaRPr>
          </a:p>
          <a:p>
            <a:r>
              <a:rPr lang="en-US" sz="1334" u="sng" dirty="0">
                <a:solidFill>
                  <a:schemeClr val="tx1"/>
                </a:solidFill>
              </a:rPr>
              <a:t>				</a:t>
            </a:r>
          </a:p>
          <a:p>
            <a:r>
              <a:rPr lang="en-US" sz="1334" dirty="0">
                <a:solidFill>
                  <a:schemeClr val="tx1"/>
                </a:solidFill>
              </a:rPr>
              <a:t>SO1</a:t>
            </a:r>
          </a:p>
          <a:p>
            <a:r>
              <a:rPr lang="en-US" sz="1334" dirty="0">
                <a:solidFill>
                  <a:schemeClr val="tx1"/>
                </a:solidFill>
              </a:rPr>
              <a:t>T:</a:t>
            </a:r>
            <a:r>
              <a:rPr lang="en-US" sz="1334" u="sng" dirty="0">
                <a:solidFill>
                  <a:schemeClr val="tx1"/>
                </a:solidFill>
              </a:rPr>
              <a:t>				</a:t>
            </a:r>
            <a:endParaRPr lang="en-US" sz="1334" dirty="0">
              <a:solidFill>
                <a:schemeClr val="tx1"/>
              </a:solidFill>
            </a:endParaRPr>
          </a:p>
          <a:p>
            <a:r>
              <a:rPr lang="en-US" sz="1334" dirty="0">
                <a:solidFill>
                  <a:schemeClr val="tx1"/>
                </a:solidFill>
              </a:rPr>
              <a:t>P:</a:t>
            </a:r>
            <a:r>
              <a:rPr lang="en-US" sz="1334" u="sng" dirty="0">
                <a:solidFill>
                  <a:schemeClr val="tx1"/>
                </a:solidFill>
              </a:rPr>
              <a:t>				</a:t>
            </a:r>
          </a:p>
          <a:p>
            <a:r>
              <a:rPr lang="en-US" sz="1334" u="sng" dirty="0">
                <a:solidFill>
                  <a:schemeClr val="tx1"/>
                </a:solidFill>
              </a:rPr>
              <a:t>				</a:t>
            </a:r>
          </a:p>
          <a:p>
            <a:r>
              <a:rPr lang="en-US" sz="1334" dirty="0">
                <a:solidFill>
                  <a:schemeClr val="tx1"/>
                </a:solidFill>
              </a:rPr>
              <a:t>SO2</a:t>
            </a:r>
          </a:p>
          <a:p>
            <a:r>
              <a:rPr lang="en-US" sz="1334" dirty="0">
                <a:solidFill>
                  <a:schemeClr val="tx1"/>
                </a:solidFill>
              </a:rPr>
              <a:t>T:</a:t>
            </a:r>
            <a:r>
              <a:rPr lang="en-US" sz="1334" u="sng" dirty="0">
                <a:solidFill>
                  <a:schemeClr val="tx1"/>
                </a:solidFill>
              </a:rPr>
              <a:t>				</a:t>
            </a:r>
            <a:endParaRPr lang="en-US" sz="1334" dirty="0">
              <a:solidFill>
                <a:schemeClr val="tx1"/>
              </a:solidFill>
            </a:endParaRPr>
          </a:p>
          <a:p>
            <a:r>
              <a:rPr lang="en-US" sz="1334" dirty="0">
                <a:solidFill>
                  <a:schemeClr val="tx1"/>
                </a:solidFill>
              </a:rPr>
              <a:t>P:</a:t>
            </a:r>
            <a:r>
              <a:rPr lang="en-US" sz="1334" u="sng" dirty="0">
                <a:solidFill>
                  <a:schemeClr val="tx1"/>
                </a:solidFill>
              </a:rPr>
              <a:t>			____________	_____________________________________</a:t>
            </a:r>
          </a:p>
          <a:p>
            <a:r>
              <a:rPr lang="en-US" sz="1334" dirty="0">
                <a:solidFill>
                  <a:schemeClr val="tx1"/>
                </a:solidFill>
              </a:rPr>
              <a:t>SO3:</a:t>
            </a:r>
          </a:p>
          <a:p>
            <a:r>
              <a:rPr lang="en-US" sz="1334" dirty="0">
                <a:solidFill>
                  <a:schemeClr val="tx1"/>
                </a:solidFill>
              </a:rPr>
              <a:t>T:</a:t>
            </a:r>
            <a:r>
              <a:rPr lang="en-US" sz="1334" u="sng" dirty="0">
                <a:solidFill>
                  <a:schemeClr val="tx1"/>
                </a:solidFill>
              </a:rPr>
              <a:t>				</a:t>
            </a:r>
            <a:endParaRPr lang="en-US" sz="1334" dirty="0">
              <a:solidFill>
                <a:schemeClr val="tx1"/>
              </a:solidFill>
            </a:endParaRPr>
          </a:p>
          <a:p>
            <a:r>
              <a:rPr lang="en-US" sz="1334" dirty="0">
                <a:solidFill>
                  <a:schemeClr val="tx1"/>
                </a:solidFill>
              </a:rPr>
              <a:t>P:</a:t>
            </a:r>
            <a:r>
              <a:rPr lang="en-US" sz="1334" u="sng" dirty="0">
                <a:solidFill>
                  <a:schemeClr val="tx1"/>
                </a:solidFill>
              </a:rPr>
              <a:t>			_	</a:t>
            </a:r>
            <a:endParaRPr lang="en-US" sz="1334" dirty="0">
              <a:solidFill>
                <a:schemeClr val="tx1"/>
              </a:solidFill>
            </a:endParaRPr>
          </a:p>
          <a:p>
            <a:r>
              <a:rPr lang="en-US" sz="1334" u="sng" dirty="0">
                <a:solidFill>
                  <a:schemeClr val="tx1"/>
                </a:solidFill>
              </a:rPr>
              <a:t>				</a:t>
            </a:r>
            <a:endParaRPr lang="en-US" sz="1334" dirty="0">
              <a:solidFill>
                <a:schemeClr val="tx1"/>
              </a:solidFill>
            </a:endParaRPr>
          </a:p>
          <a:p>
            <a:endParaRPr lang="en-US" sz="1334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sz="1334" u="sng" dirty="0">
              <a:solidFill>
                <a:schemeClr val="tx1"/>
              </a:solidFill>
            </a:endParaRPr>
          </a:p>
          <a:p>
            <a:pPr lvl="8">
              <a:buFontTx/>
              <a:buChar char="-"/>
            </a:pPr>
            <a:endParaRPr lang="en-US" sz="1334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9" idx="0"/>
          </p:cNvCxnSpPr>
          <p:nvPr/>
        </p:nvCxnSpPr>
        <p:spPr>
          <a:xfrm flipH="1">
            <a:off x="4557930" y="86364"/>
            <a:ext cx="14070" cy="41080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75" y="4099771"/>
            <a:ext cx="9182320" cy="152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4134786"/>
            <a:ext cx="9144000" cy="223520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ENABLERS</a:t>
            </a:r>
            <a:endParaRPr lang="en-US" sz="2933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86364"/>
            <a:ext cx="9144000" cy="447040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2933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ENEMY  COA STATEMENT</a:t>
            </a:r>
            <a:endParaRPr lang="en-US" sz="1467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-21355" y="5590954"/>
            <a:ext cx="9165355" cy="1190847"/>
          </a:xfrm>
          <a:ln>
            <a:solidFill>
              <a:schemeClr val="tx1"/>
            </a:solidFill>
          </a:ln>
        </p:spPr>
        <p:txBody>
          <a:bodyPr vert="horz" lIns="90558" tIns="45278" rIns="90558" bIns="45278" rtlCol="0"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1600" b="1" u="sng" dirty="0">
                <a:ea typeface="MS PGothic" pitchFamily="34" charset="-128"/>
              </a:rPr>
              <a:t>End State:</a:t>
            </a:r>
          </a:p>
          <a:p>
            <a:pPr eaLnBrk="1" hangingPunct="1">
              <a:buFontTx/>
              <a:buNone/>
            </a:pPr>
            <a:r>
              <a:rPr lang="en-US" sz="1600" b="1" dirty="0">
                <a:solidFill>
                  <a:srgbClr val="FF0000"/>
                </a:solidFill>
                <a:ea typeface="MS PGothic" pitchFamily="34" charset="-128"/>
              </a:rPr>
              <a:t>Enemy</a:t>
            </a:r>
            <a:r>
              <a:rPr lang="en-US" sz="1600" b="1" dirty="0">
                <a:ea typeface="MS PGothic" pitchFamily="34" charset="-128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1600" b="1" dirty="0">
                <a:solidFill>
                  <a:srgbClr val="00B050"/>
                </a:solidFill>
                <a:ea typeface="MS PGothic" pitchFamily="34" charset="-128"/>
              </a:rPr>
              <a:t>Terrain</a:t>
            </a:r>
            <a:r>
              <a:rPr lang="en-US" sz="1600" b="1" dirty="0">
                <a:ea typeface="MS PGothic" pitchFamily="34" charset="-128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1600" b="1" dirty="0">
                <a:ea typeface="MS PGothic" pitchFamily="34" charset="-128"/>
              </a:rPr>
              <a:t>Civil:</a:t>
            </a:r>
          </a:p>
        </p:txBody>
      </p:sp>
    </p:spTree>
    <p:extLst>
      <p:ext uri="{BB962C8B-B14F-4D97-AF65-F5344CB8AC3E}">
        <p14:creationId xmlns:p14="http://schemas.microsoft.com/office/powerpoint/2010/main" val="4227439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86364"/>
            <a:ext cx="9144000" cy="447040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2933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ENEMY SITEMP</a:t>
            </a:r>
            <a:endParaRPr lang="en-US" sz="1467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144000" cy="2599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58" tIns="45278" rIns="90558" bIns="45278" rtlCol="0" anchor="t" anchorCtr="0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Describes how the threat will achieve its DP and Purpose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Sequentially briefs the purpose and employment of key enablers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SITEMP IAW ATP 2-01.3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IAW enemy doctrine/patters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Threat COA complete from start to finish and includes all key elements of the operations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2133" u="sng" dirty="0">
              <a:solidFill>
                <a:schemeClr val="tx1"/>
              </a:solidFill>
            </a:endParaRPr>
          </a:p>
          <a:p>
            <a:pPr algn="ctr"/>
            <a:endParaRPr lang="en-US" sz="1334" u="sng" dirty="0">
              <a:solidFill>
                <a:schemeClr val="tx1"/>
              </a:solidFill>
            </a:endParaRPr>
          </a:p>
          <a:p>
            <a:pPr algn="ctr"/>
            <a:endParaRPr lang="en-US" sz="1334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31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4199"/>
            <a:ext cx="4114800" cy="620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58" tIns="45278" rIns="90558" bIns="45278" rtlCol="0" anchor="t" anchorCtr="0"/>
          <a:lstStyle/>
          <a:p>
            <a:r>
              <a:rPr lang="en-US" sz="1334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Brigade Mission:</a:t>
            </a: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334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Brigade Commander’s Intent</a:t>
            </a:r>
          </a:p>
          <a:p>
            <a:r>
              <a:rPr lang="en-US" sz="1334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Purpose:</a:t>
            </a: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334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Key Tasks:</a:t>
            </a: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334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End State:</a:t>
            </a:r>
          </a:p>
          <a:p>
            <a:r>
              <a:rPr lang="en-US" sz="2133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  </a:t>
            </a:r>
            <a:r>
              <a:rPr lang="en-US" sz="2133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</a:t>
            </a:r>
            <a:r>
              <a:rPr lang="en-US" sz="2133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endParaRPr lang="en-US" sz="2133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133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  </a:t>
            </a:r>
            <a:r>
              <a:rPr lang="en-US" sz="2133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en-US" sz="2133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endParaRPr lang="en-US" sz="2133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133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  </a:t>
            </a:r>
            <a:r>
              <a:rPr lang="en-US" sz="2133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en-US" sz="2133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334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Concept: See Annex C</a:t>
            </a:r>
          </a:p>
        </p:txBody>
      </p:sp>
      <p:cxnSp>
        <p:nvCxnSpPr>
          <p:cNvPr id="7" name="Straight Connector 6"/>
          <p:cNvCxnSpPr>
            <a:stCxn id="6" idx="2"/>
          </p:cNvCxnSpPr>
          <p:nvPr/>
        </p:nvCxnSpPr>
        <p:spPr>
          <a:xfrm>
            <a:off x="4572000" y="523240"/>
            <a:ext cx="0" cy="62585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584200"/>
            <a:ext cx="4343400" cy="619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58" tIns="45278" rIns="90558" bIns="45278" rtlCol="0" anchor="t" anchorCtr="0"/>
          <a:lstStyle/>
          <a:p>
            <a:r>
              <a:rPr lang="en-US" sz="1334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Battalion Mission:</a:t>
            </a: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334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Battalion Commander’s Intent</a:t>
            </a:r>
          </a:p>
          <a:p>
            <a:r>
              <a:rPr lang="en-US" sz="1334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Purpose:</a:t>
            </a: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334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Key Tasks:</a:t>
            </a: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334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End State:</a:t>
            </a:r>
          </a:p>
          <a:p>
            <a:r>
              <a:rPr lang="en-US" sz="2133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E</a:t>
            </a:r>
            <a:r>
              <a:rPr lang="en-US" sz="2133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endParaRPr lang="en-US" sz="2133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133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  </a:t>
            </a:r>
            <a:r>
              <a:rPr lang="en-US" sz="2133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en-US" sz="2133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endParaRPr lang="en-US" sz="2133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133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  </a:t>
            </a:r>
            <a:r>
              <a:rPr lang="en-US" sz="2133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en-US" sz="1334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endParaRPr lang="en-US" sz="1334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334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Concept: See Annex C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76200"/>
            <a:ext cx="9144000" cy="447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2266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BDE and BN Mission, Intent, Concept</a:t>
            </a:r>
          </a:p>
        </p:txBody>
      </p:sp>
    </p:spTree>
    <p:extLst>
      <p:ext uri="{BB962C8B-B14F-4D97-AF65-F5344CB8AC3E}">
        <p14:creationId xmlns:p14="http://schemas.microsoft.com/office/powerpoint/2010/main" val="255296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23241"/>
            <a:ext cx="9144000" cy="178816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58" tIns="45278" rIns="90558" bIns="45278" anchor="ctr"/>
          <a:lstStyle/>
          <a:p>
            <a:pPr algn="ctr"/>
            <a:endParaRPr lang="en-US" sz="2133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11401"/>
            <a:ext cx="9144000" cy="44704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58" tIns="45278" rIns="90558" bIns="45278" anchor="ctr"/>
          <a:lstStyle/>
          <a:p>
            <a:r>
              <a:rPr lang="en-US" sz="1733" b="1" dirty="0">
                <a:solidFill>
                  <a:schemeClr val="tx1"/>
                </a:solidFill>
              </a:rPr>
              <a:t>Purpose</a:t>
            </a:r>
            <a:r>
              <a:rPr lang="en-US" sz="1334" b="1" dirty="0">
                <a:solidFill>
                  <a:schemeClr val="tx1"/>
                </a:solidFill>
              </a:rPr>
              <a:t>:_____________________________________________________________________________</a:t>
            </a:r>
          </a:p>
          <a:p>
            <a:endParaRPr lang="en-US" sz="1334" u="sng" dirty="0">
              <a:solidFill>
                <a:schemeClr val="tx1"/>
              </a:solidFill>
            </a:endParaRPr>
          </a:p>
          <a:p>
            <a:r>
              <a:rPr lang="en-US" sz="1334" u="sng" dirty="0">
                <a:solidFill>
                  <a:schemeClr val="tx1"/>
                </a:solidFill>
              </a:rPr>
              <a:t>				______________________________________________</a:t>
            </a:r>
            <a:endParaRPr lang="en-US" sz="1334" b="1" dirty="0">
              <a:solidFill>
                <a:schemeClr val="tx1"/>
              </a:solidFill>
            </a:endParaRPr>
          </a:p>
          <a:p>
            <a:endParaRPr lang="en-US" sz="1334" b="1" dirty="0">
              <a:solidFill>
                <a:schemeClr val="tx1"/>
              </a:solidFill>
            </a:endParaRPr>
          </a:p>
          <a:p>
            <a:r>
              <a:rPr lang="en-US" sz="1733" b="1" dirty="0">
                <a:solidFill>
                  <a:schemeClr val="tx1"/>
                </a:solidFill>
              </a:rPr>
              <a:t>Key Tasks (non-COA specific):</a:t>
            </a:r>
            <a:endParaRPr lang="en-US" sz="1733" dirty="0">
              <a:solidFill>
                <a:schemeClr val="tx1"/>
              </a:solidFill>
            </a:endParaRPr>
          </a:p>
          <a:p>
            <a:r>
              <a:rPr lang="en-US" sz="1334" dirty="0">
                <a:solidFill>
                  <a:schemeClr val="tx1"/>
                </a:solidFill>
              </a:rPr>
              <a:t>1:</a:t>
            </a:r>
            <a:r>
              <a:rPr lang="en-US" sz="1334" u="sng" dirty="0">
                <a:solidFill>
                  <a:schemeClr val="tx1"/>
                </a:solidFill>
              </a:rPr>
              <a:t>				______________________________________________</a:t>
            </a:r>
            <a:endParaRPr lang="en-US" sz="1334" dirty="0">
              <a:solidFill>
                <a:schemeClr val="tx1"/>
              </a:solidFill>
            </a:endParaRPr>
          </a:p>
          <a:p>
            <a:endParaRPr lang="en-US" sz="1334" dirty="0">
              <a:solidFill>
                <a:schemeClr val="tx1"/>
              </a:solidFill>
            </a:endParaRPr>
          </a:p>
          <a:p>
            <a:r>
              <a:rPr lang="en-US" sz="1334" dirty="0">
                <a:solidFill>
                  <a:schemeClr val="tx1"/>
                </a:solidFill>
              </a:rPr>
              <a:t>2:</a:t>
            </a:r>
            <a:r>
              <a:rPr lang="en-US" sz="1334" u="sng" dirty="0">
                <a:solidFill>
                  <a:schemeClr val="tx1"/>
                </a:solidFill>
              </a:rPr>
              <a:t>				______________________________________________</a:t>
            </a:r>
            <a:endParaRPr lang="en-US" sz="1334" dirty="0">
              <a:solidFill>
                <a:schemeClr val="tx1"/>
              </a:solidFill>
            </a:endParaRPr>
          </a:p>
          <a:p>
            <a:endParaRPr lang="en-US" sz="1334" dirty="0">
              <a:solidFill>
                <a:schemeClr val="tx1"/>
              </a:solidFill>
            </a:endParaRPr>
          </a:p>
          <a:p>
            <a:r>
              <a:rPr lang="en-US" sz="1334" dirty="0">
                <a:solidFill>
                  <a:schemeClr val="tx1"/>
                </a:solidFill>
              </a:rPr>
              <a:t>3:</a:t>
            </a:r>
            <a:r>
              <a:rPr lang="en-US" sz="1334" u="sng" dirty="0">
                <a:solidFill>
                  <a:schemeClr val="tx1"/>
                </a:solidFill>
              </a:rPr>
              <a:t>				______________________________________________</a:t>
            </a:r>
          </a:p>
          <a:p>
            <a:endParaRPr lang="en-US" sz="1334" b="1" dirty="0">
              <a:solidFill>
                <a:schemeClr val="tx1"/>
              </a:solidFill>
            </a:endParaRPr>
          </a:p>
          <a:p>
            <a:r>
              <a:rPr lang="en-US" sz="1334" dirty="0">
                <a:solidFill>
                  <a:schemeClr val="tx1"/>
                </a:solidFill>
              </a:rPr>
              <a:t>4: _____________________________________________________________________________________________</a:t>
            </a:r>
          </a:p>
          <a:p>
            <a:r>
              <a:rPr lang="en-US" sz="1733" b="1" dirty="0">
                <a:solidFill>
                  <a:schemeClr val="tx1"/>
                </a:solidFill>
              </a:rPr>
              <a:t>End state (non-COA specific):</a:t>
            </a:r>
          </a:p>
          <a:p>
            <a:r>
              <a:rPr lang="en-US" sz="1334" dirty="0">
                <a:solidFill>
                  <a:schemeClr val="tx1"/>
                </a:solidFill>
              </a:rPr>
              <a:t> - </a:t>
            </a:r>
            <a:r>
              <a:rPr lang="en-US" sz="1467" b="1" dirty="0">
                <a:solidFill>
                  <a:srgbClr val="FF0000"/>
                </a:solidFill>
              </a:rPr>
              <a:t>Enemy</a:t>
            </a:r>
            <a:r>
              <a:rPr lang="en-US" sz="1334" dirty="0">
                <a:solidFill>
                  <a:schemeClr val="tx1"/>
                </a:solidFill>
              </a:rPr>
              <a:t>:</a:t>
            </a:r>
            <a:r>
              <a:rPr lang="en-US" sz="1334" u="sng" dirty="0">
                <a:solidFill>
                  <a:schemeClr val="tx1"/>
                </a:solidFill>
              </a:rPr>
              <a:t>								</a:t>
            </a:r>
            <a:endParaRPr lang="en-US" sz="1334" dirty="0">
              <a:solidFill>
                <a:schemeClr val="tx1"/>
              </a:solidFill>
            </a:endParaRPr>
          </a:p>
          <a:p>
            <a:endParaRPr lang="en-US" sz="1334" dirty="0">
              <a:solidFill>
                <a:schemeClr val="tx1"/>
              </a:solidFill>
            </a:endParaRPr>
          </a:p>
          <a:p>
            <a:r>
              <a:rPr lang="en-US" sz="1334" dirty="0">
                <a:solidFill>
                  <a:schemeClr val="tx1"/>
                </a:solidFill>
              </a:rPr>
              <a:t>- </a:t>
            </a:r>
            <a:r>
              <a:rPr lang="en-US" sz="1467" b="1" dirty="0">
                <a:solidFill>
                  <a:srgbClr val="00B050"/>
                </a:solidFill>
              </a:rPr>
              <a:t>Terrain</a:t>
            </a:r>
            <a:r>
              <a:rPr lang="en-US" sz="1334" dirty="0">
                <a:solidFill>
                  <a:schemeClr val="tx1"/>
                </a:solidFill>
              </a:rPr>
              <a:t>:</a:t>
            </a:r>
            <a:r>
              <a:rPr lang="en-US" sz="1334" u="sng" dirty="0">
                <a:solidFill>
                  <a:schemeClr val="tx1"/>
                </a:solidFill>
              </a:rPr>
              <a:t>								</a:t>
            </a:r>
            <a:r>
              <a:rPr lang="en-US" sz="1334" dirty="0">
                <a:solidFill>
                  <a:schemeClr val="tx1"/>
                </a:solidFill>
              </a:rPr>
              <a:t>   </a:t>
            </a:r>
          </a:p>
          <a:p>
            <a:endParaRPr lang="en-US" sz="1334" dirty="0">
              <a:solidFill>
                <a:schemeClr val="tx1"/>
              </a:solidFill>
            </a:endParaRPr>
          </a:p>
          <a:p>
            <a:r>
              <a:rPr lang="en-US" sz="1467" b="1" dirty="0">
                <a:solidFill>
                  <a:schemeClr val="tx1"/>
                </a:solidFill>
              </a:rPr>
              <a:t>-</a:t>
            </a:r>
            <a:r>
              <a:rPr lang="en-US" sz="1467" b="1" dirty="0">
                <a:solidFill>
                  <a:srgbClr val="7030A0"/>
                </a:solidFill>
              </a:rPr>
              <a:t> </a:t>
            </a:r>
            <a:r>
              <a:rPr lang="en-US" sz="1467" b="1" dirty="0">
                <a:solidFill>
                  <a:schemeClr val="tx1"/>
                </a:solidFill>
              </a:rPr>
              <a:t>Civilian</a:t>
            </a:r>
            <a:r>
              <a:rPr lang="en-US" sz="1334" dirty="0">
                <a:solidFill>
                  <a:schemeClr val="tx1"/>
                </a:solidFill>
              </a:rPr>
              <a:t>: </a:t>
            </a:r>
            <a:r>
              <a:rPr lang="en-US" sz="1334" u="sng" dirty="0">
                <a:solidFill>
                  <a:schemeClr val="tx1"/>
                </a:solidFill>
              </a:rPr>
              <a:t>								</a:t>
            </a:r>
            <a:r>
              <a:rPr lang="en-US" sz="1334" dirty="0">
                <a:solidFill>
                  <a:schemeClr val="tx1"/>
                </a:solidFill>
              </a:rPr>
              <a:t>   </a:t>
            </a:r>
          </a:p>
          <a:p>
            <a:pPr>
              <a:buFontTx/>
              <a:buChar char="-"/>
            </a:pPr>
            <a:endParaRPr lang="en-US" sz="1334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76200"/>
            <a:ext cx="9144000" cy="447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2266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4294190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1"/>
            <a:ext cx="9144000" cy="223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16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BLUE CHECKBOOK ANALYSIS TOOL (NOT A BRIEFING REQUIREMENT)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82041"/>
            <a:ext cx="3701144" cy="18999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endParaRPr lang="en-US" sz="2133"/>
          </a:p>
        </p:txBody>
      </p:sp>
      <p:sp>
        <p:nvSpPr>
          <p:cNvPr id="6" name="Rectangle 5"/>
          <p:cNvSpPr/>
          <p:nvPr/>
        </p:nvSpPr>
        <p:spPr>
          <a:xfrm>
            <a:off x="0" y="2981961"/>
            <a:ext cx="3701144" cy="18999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endParaRPr lang="en-US" sz="2133"/>
          </a:p>
        </p:txBody>
      </p:sp>
      <p:sp>
        <p:nvSpPr>
          <p:cNvPr id="7" name="Rectangle 6"/>
          <p:cNvSpPr/>
          <p:nvPr/>
        </p:nvSpPr>
        <p:spPr>
          <a:xfrm>
            <a:off x="0" y="4867911"/>
            <a:ext cx="3701144" cy="18999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endParaRPr lang="en-US" sz="2133"/>
          </a:p>
        </p:txBody>
      </p:sp>
      <p:sp>
        <p:nvSpPr>
          <p:cNvPr id="8" name="TextBox 7"/>
          <p:cNvSpPr txBox="1"/>
          <p:nvPr/>
        </p:nvSpPr>
        <p:spPr>
          <a:xfrm>
            <a:off x="0" y="299721"/>
            <a:ext cx="3701144" cy="789813"/>
          </a:xfrm>
          <a:prstGeom prst="rect">
            <a:avLst/>
          </a:prstGeom>
          <a:noFill/>
        </p:spPr>
        <p:txBody>
          <a:bodyPr wrap="square" lIns="132067" tIns="66031" rIns="132067" bIns="66031" rtlCol="0">
            <a:spAutoFit/>
          </a:bodyPr>
          <a:lstStyle/>
          <a:p>
            <a:r>
              <a:rPr lang="en-US" sz="2133" dirty="0"/>
              <a:t>MTOE:______  </a:t>
            </a:r>
          </a:p>
          <a:p>
            <a:r>
              <a:rPr lang="en-US" sz="2133" dirty="0"/>
              <a:t>Attachment:____   </a:t>
            </a:r>
            <a:r>
              <a:rPr lang="en-US" sz="2133" b="1" i="1" dirty="0"/>
              <a:t>Total #</a:t>
            </a:r>
            <a:r>
              <a:rPr lang="en-US" sz="2133" dirty="0"/>
              <a:t>____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-841100" y="1923143"/>
            <a:ext cx="1899920" cy="2177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16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ORGANIC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-841100" y="3823064"/>
            <a:ext cx="1899920" cy="2177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16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ATTACHED</a:t>
            </a:r>
          </a:p>
        </p:txBody>
      </p:sp>
      <p:sp>
        <p:nvSpPr>
          <p:cNvPr id="12" name="Rectangle 11"/>
          <p:cNvSpPr/>
          <p:nvPr/>
        </p:nvSpPr>
        <p:spPr>
          <a:xfrm rot="16200000">
            <a:off x="-841101" y="5709014"/>
            <a:ext cx="1899920" cy="2177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16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HIGHER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6333" y="315315"/>
            <a:ext cx="5442859" cy="648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299721"/>
            <a:ext cx="3701144" cy="78232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067" tIns="66031" rIns="132067" bIns="66031" rtlCol="0" anchor="ctr"/>
          <a:lstStyle/>
          <a:p>
            <a:pPr algn="ctr"/>
            <a:endParaRPr lang="en-US" sz="2133"/>
          </a:p>
        </p:txBody>
      </p:sp>
    </p:spTree>
    <p:extLst>
      <p:ext uri="{BB962C8B-B14F-4D97-AF65-F5344CB8AC3E}">
        <p14:creationId xmlns:p14="http://schemas.microsoft.com/office/powerpoint/2010/main" val="1335368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56520"/>
            <a:ext cx="9190567" cy="6739252"/>
            <a:chOff x="0" y="-14761"/>
            <a:chExt cx="6775450" cy="50544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508"/>
            <a:stretch/>
          </p:blipFill>
          <p:spPr bwMode="auto">
            <a:xfrm>
              <a:off x="0" y="-10633"/>
              <a:ext cx="2895600" cy="5050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6"/>
            <a:stretch/>
          </p:blipFill>
          <p:spPr bwMode="auto">
            <a:xfrm>
              <a:off x="2889250" y="-14761"/>
              <a:ext cx="3886200" cy="5050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940175" y="63500"/>
            <a:ext cx="3520016" cy="266701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9" name="Rectangle 8"/>
          <p:cNvSpPr/>
          <p:nvPr/>
        </p:nvSpPr>
        <p:spPr>
          <a:xfrm>
            <a:off x="558801" y="76201"/>
            <a:ext cx="3378200" cy="26670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grpSp>
        <p:nvGrpSpPr>
          <p:cNvPr id="7" name="Group 6"/>
          <p:cNvGrpSpPr/>
          <p:nvPr/>
        </p:nvGrpSpPr>
        <p:grpSpPr>
          <a:xfrm>
            <a:off x="93780" y="5824415"/>
            <a:ext cx="406400" cy="812800"/>
            <a:chOff x="1752600" y="4317024"/>
            <a:chExt cx="304800" cy="609600"/>
          </a:xfrm>
        </p:grpSpPr>
        <p:sp>
          <p:nvSpPr>
            <p:cNvPr id="8" name="Rectangle 7"/>
            <p:cNvSpPr/>
            <p:nvPr/>
          </p:nvSpPr>
          <p:spPr>
            <a:xfrm rot="16200000">
              <a:off x="1600200" y="4469424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763497" y="4510206"/>
              <a:ext cx="302006" cy="223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4" dirty="0">
                  <a:latin typeface="Arial" panose="020B0604020202020204" pitchFamily="34" charset="0"/>
                  <a:cs typeface="Arial" panose="020B0604020202020204" pitchFamily="34" charset="0"/>
                </a:rPr>
                <a:t>C2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9365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525186"/>
            <a:ext cx="4557930" cy="47448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58" tIns="45278" rIns="90558" bIns="45278" rtlCol="0" anchor="t" anchorCtr="0"/>
          <a:lstStyle/>
          <a:p>
            <a:r>
              <a:rPr lang="en-US" sz="1733" dirty="0">
                <a:solidFill>
                  <a:schemeClr val="tx1"/>
                </a:solidFill>
              </a:rPr>
              <a:t>The purpose of this operation is to: </a:t>
            </a:r>
            <a:r>
              <a:rPr lang="en-US" sz="2400" dirty="0">
                <a:solidFill>
                  <a:schemeClr val="tx1"/>
                </a:solidFill>
              </a:rPr>
              <a:t>____________________________</a:t>
            </a:r>
            <a:r>
              <a:rPr lang="en-US" sz="1733" dirty="0">
                <a:solidFill>
                  <a:schemeClr val="tx1"/>
                </a:solidFill>
              </a:rPr>
              <a:t>We will accomplish this by </a:t>
            </a:r>
            <a:r>
              <a:rPr lang="en-US" sz="1733" b="1" u="sng" dirty="0">
                <a:solidFill>
                  <a:schemeClr val="tx1"/>
                </a:solidFill>
              </a:rPr>
              <a:t>conducting</a:t>
            </a:r>
            <a:r>
              <a:rPr lang="en-US" sz="1733" dirty="0">
                <a:solidFill>
                  <a:schemeClr val="tx1"/>
                </a:solidFill>
              </a:rPr>
              <a:t> (FOM or DEF tech) a/an:</a:t>
            </a:r>
          </a:p>
          <a:p>
            <a:r>
              <a:rPr lang="en-US" sz="2133" u="sng" dirty="0">
                <a:solidFill>
                  <a:schemeClr val="tx1"/>
                </a:solidFill>
              </a:rPr>
              <a:t>				</a:t>
            </a:r>
            <a:endParaRPr lang="en-US" sz="2133" dirty="0">
              <a:solidFill>
                <a:schemeClr val="tx1"/>
              </a:solidFill>
            </a:endParaRPr>
          </a:p>
          <a:p>
            <a:r>
              <a:rPr lang="en-US" sz="1733" b="1" u="sng" dirty="0">
                <a:solidFill>
                  <a:schemeClr val="tx1"/>
                </a:solidFill>
              </a:rPr>
              <a:t>Decisive</a:t>
            </a:r>
            <a:r>
              <a:rPr lang="en-US" sz="1733" dirty="0">
                <a:solidFill>
                  <a:schemeClr val="tx1"/>
                </a:solidFill>
              </a:rPr>
              <a:t> to this operation is (DO accomplishes):</a:t>
            </a:r>
          </a:p>
          <a:p>
            <a:r>
              <a:rPr lang="en-US" sz="2133" u="sng" dirty="0">
                <a:solidFill>
                  <a:schemeClr val="tx1"/>
                </a:solidFill>
              </a:rPr>
              <a:t>								</a:t>
            </a:r>
            <a:endParaRPr lang="en-US" sz="2133" dirty="0">
              <a:solidFill>
                <a:schemeClr val="tx1"/>
              </a:solidFill>
            </a:endParaRPr>
          </a:p>
          <a:p>
            <a:r>
              <a:rPr lang="en-US" sz="1733" dirty="0">
                <a:solidFill>
                  <a:schemeClr val="tx1"/>
                </a:solidFill>
              </a:rPr>
              <a:t>It is </a:t>
            </a:r>
            <a:r>
              <a:rPr lang="en-US" sz="1733" b="1" u="sng" dirty="0">
                <a:solidFill>
                  <a:schemeClr val="tx1"/>
                </a:solidFill>
              </a:rPr>
              <a:t>decisive because</a:t>
            </a:r>
            <a:r>
              <a:rPr lang="en-US" sz="1733" dirty="0">
                <a:solidFill>
                  <a:schemeClr val="tx1"/>
                </a:solidFill>
              </a:rPr>
              <a:t>:</a:t>
            </a:r>
          </a:p>
          <a:p>
            <a:r>
              <a:rPr lang="en-US" sz="2133" u="sng" dirty="0">
                <a:solidFill>
                  <a:schemeClr val="tx1"/>
                </a:solidFill>
              </a:rPr>
              <a:t>								</a:t>
            </a:r>
            <a:endParaRPr lang="en-US" sz="2133" dirty="0">
              <a:solidFill>
                <a:schemeClr val="tx1"/>
              </a:solidFill>
            </a:endParaRPr>
          </a:p>
          <a:p>
            <a:endParaRPr lang="en-US" sz="2133" u="sng" dirty="0">
              <a:solidFill>
                <a:schemeClr val="tx1"/>
              </a:solidFill>
            </a:endParaRPr>
          </a:p>
          <a:p>
            <a:endParaRPr lang="en-US" sz="1334" u="sng" dirty="0">
              <a:solidFill>
                <a:schemeClr val="tx1"/>
              </a:solidFill>
            </a:endParaRPr>
          </a:p>
          <a:p>
            <a:endParaRPr lang="en-US" sz="1334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7930" y="505825"/>
            <a:ext cx="4586071" cy="48230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58" tIns="45278" rIns="90558" bIns="45278" rtlCol="0" anchor="t" anchorCtr="0"/>
          <a:lstStyle/>
          <a:p>
            <a:r>
              <a:rPr lang="en-US" sz="1334" dirty="0">
                <a:solidFill>
                  <a:schemeClr val="tx1"/>
                </a:solidFill>
              </a:rPr>
              <a:t>DO </a:t>
            </a:r>
          </a:p>
          <a:p>
            <a:r>
              <a:rPr lang="en-US" sz="1334" dirty="0">
                <a:solidFill>
                  <a:schemeClr val="tx1"/>
                </a:solidFill>
              </a:rPr>
              <a:t>T:</a:t>
            </a:r>
            <a:r>
              <a:rPr lang="en-US" sz="1334" u="sng" dirty="0">
                <a:solidFill>
                  <a:schemeClr val="tx1"/>
                </a:solidFill>
              </a:rPr>
              <a:t>				</a:t>
            </a:r>
            <a:endParaRPr lang="en-US" sz="1334" dirty="0">
              <a:solidFill>
                <a:schemeClr val="tx1"/>
              </a:solidFill>
            </a:endParaRPr>
          </a:p>
          <a:p>
            <a:r>
              <a:rPr lang="en-US" sz="1334" dirty="0">
                <a:solidFill>
                  <a:schemeClr val="tx1"/>
                </a:solidFill>
              </a:rPr>
              <a:t>P:</a:t>
            </a:r>
            <a:r>
              <a:rPr lang="en-US" sz="1334" u="sng" dirty="0">
                <a:solidFill>
                  <a:schemeClr val="tx1"/>
                </a:solidFill>
              </a:rPr>
              <a:t>				</a:t>
            </a:r>
            <a:endParaRPr lang="en-US" sz="1334" dirty="0">
              <a:solidFill>
                <a:schemeClr val="tx1"/>
              </a:solidFill>
            </a:endParaRPr>
          </a:p>
          <a:p>
            <a:r>
              <a:rPr lang="en-US" sz="1334" u="sng" dirty="0">
                <a:solidFill>
                  <a:schemeClr val="tx1"/>
                </a:solidFill>
              </a:rPr>
              <a:t>				</a:t>
            </a:r>
          </a:p>
          <a:p>
            <a:r>
              <a:rPr lang="en-US" sz="1334" dirty="0">
                <a:solidFill>
                  <a:schemeClr val="tx1"/>
                </a:solidFill>
              </a:rPr>
              <a:t>SO1</a:t>
            </a:r>
          </a:p>
          <a:p>
            <a:r>
              <a:rPr lang="en-US" sz="1334" dirty="0">
                <a:solidFill>
                  <a:schemeClr val="tx1"/>
                </a:solidFill>
              </a:rPr>
              <a:t>T:</a:t>
            </a:r>
            <a:r>
              <a:rPr lang="en-US" sz="1334" u="sng" dirty="0">
                <a:solidFill>
                  <a:schemeClr val="tx1"/>
                </a:solidFill>
              </a:rPr>
              <a:t>				</a:t>
            </a:r>
            <a:endParaRPr lang="en-US" sz="1334" dirty="0">
              <a:solidFill>
                <a:schemeClr val="tx1"/>
              </a:solidFill>
            </a:endParaRPr>
          </a:p>
          <a:p>
            <a:r>
              <a:rPr lang="en-US" sz="1334" dirty="0">
                <a:solidFill>
                  <a:schemeClr val="tx1"/>
                </a:solidFill>
              </a:rPr>
              <a:t>P:</a:t>
            </a:r>
            <a:r>
              <a:rPr lang="en-US" sz="1334" u="sng" dirty="0">
                <a:solidFill>
                  <a:schemeClr val="tx1"/>
                </a:solidFill>
              </a:rPr>
              <a:t>				</a:t>
            </a:r>
          </a:p>
          <a:p>
            <a:r>
              <a:rPr lang="en-US" sz="1334" u="sng" dirty="0">
                <a:solidFill>
                  <a:schemeClr val="tx1"/>
                </a:solidFill>
              </a:rPr>
              <a:t>				</a:t>
            </a:r>
          </a:p>
          <a:p>
            <a:r>
              <a:rPr lang="en-US" sz="1334" dirty="0">
                <a:solidFill>
                  <a:schemeClr val="tx1"/>
                </a:solidFill>
              </a:rPr>
              <a:t>SO2</a:t>
            </a:r>
          </a:p>
          <a:p>
            <a:r>
              <a:rPr lang="en-US" sz="1334" dirty="0">
                <a:solidFill>
                  <a:schemeClr val="tx1"/>
                </a:solidFill>
              </a:rPr>
              <a:t>T:</a:t>
            </a:r>
            <a:r>
              <a:rPr lang="en-US" sz="1334" u="sng" dirty="0">
                <a:solidFill>
                  <a:schemeClr val="tx1"/>
                </a:solidFill>
              </a:rPr>
              <a:t>				</a:t>
            </a:r>
            <a:endParaRPr lang="en-US" sz="1334" dirty="0">
              <a:solidFill>
                <a:schemeClr val="tx1"/>
              </a:solidFill>
            </a:endParaRPr>
          </a:p>
          <a:p>
            <a:r>
              <a:rPr lang="en-US" sz="1334" dirty="0">
                <a:solidFill>
                  <a:schemeClr val="tx1"/>
                </a:solidFill>
              </a:rPr>
              <a:t>P:</a:t>
            </a:r>
            <a:r>
              <a:rPr lang="en-US" sz="1334" u="sng" dirty="0">
                <a:solidFill>
                  <a:schemeClr val="tx1"/>
                </a:solidFill>
              </a:rPr>
              <a:t>			___________	_____________________________________</a:t>
            </a:r>
            <a:endParaRPr lang="en-US" sz="1334" dirty="0">
              <a:solidFill>
                <a:schemeClr val="tx1"/>
              </a:solidFill>
            </a:endParaRPr>
          </a:p>
          <a:p>
            <a:r>
              <a:rPr lang="en-US" sz="1334" dirty="0">
                <a:solidFill>
                  <a:schemeClr val="tx1"/>
                </a:solidFill>
              </a:rPr>
              <a:t>SO3:</a:t>
            </a:r>
          </a:p>
          <a:p>
            <a:r>
              <a:rPr lang="en-US" sz="1334" dirty="0">
                <a:solidFill>
                  <a:schemeClr val="tx1"/>
                </a:solidFill>
              </a:rPr>
              <a:t>T:</a:t>
            </a:r>
            <a:r>
              <a:rPr lang="en-US" sz="1334" u="sng" dirty="0">
                <a:solidFill>
                  <a:schemeClr val="tx1"/>
                </a:solidFill>
              </a:rPr>
              <a:t>				</a:t>
            </a:r>
            <a:endParaRPr lang="en-US" sz="1334" dirty="0">
              <a:solidFill>
                <a:schemeClr val="tx1"/>
              </a:solidFill>
            </a:endParaRPr>
          </a:p>
          <a:p>
            <a:r>
              <a:rPr lang="en-US" sz="1334" dirty="0">
                <a:solidFill>
                  <a:schemeClr val="tx1"/>
                </a:solidFill>
              </a:rPr>
              <a:t>P:</a:t>
            </a:r>
            <a:r>
              <a:rPr lang="en-US" sz="1334" u="sng" dirty="0">
                <a:solidFill>
                  <a:schemeClr val="tx1"/>
                </a:solidFill>
              </a:rPr>
              <a:t>			_	</a:t>
            </a:r>
            <a:endParaRPr lang="en-US" sz="1334" dirty="0">
              <a:solidFill>
                <a:schemeClr val="tx1"/>
              </a:solidFill>
            </a:endParaRPr>
          </a:p>
          <a:p>
            <a:r>
              <a:rPr lang="en-US" sz="1334" u="sng" dirty="0">
                <a:solidFill>
                  <a:schemeClr val="tx1"/>
                </a:solidFill>
              </a:rPr>
              <a:t>				</a:t>
            </a:r>
            <a:endParaRPr lang="en-US" sz="1334" dirty="0">
              <a:solidFill>
                <a:schemeClr val="tx1"/>
              </a:solidFill>
            </a:endParaRPr>
          </a:p>
          <a:p>
            <a:r>
              <a:rPr lang="en-US" sz="1334" b="1" dirty="0">
                <a:solidFill>
                  <a:schemeClr val="tx1"/>
                </a:solidFill>
              </a:rPr>
              <a:t>Risk Assumed by:</a:t>
            </a:r>
          </a:p>
          <a:p>
            <a:r>
              <a:rPr lang="en-US" sz="1334" u="sng" dirty="0">
                <a:solidFill>
                  <a:schemeClr val="tx1"/>
                </a:solidFill>
              </a:rPr>
              <a:t>				</a:t>
            </a:r>
            <a:endParaRPr lang="en-US" sz="1334" dirty="0">
              <a:solidFill>
                <a:schemeClr val="tx1"/>
              </a:solidFill>
            </a:endParaRPr>
          </a:p>
          <a:p>
            <a:r>
              <a:rPr lang="en-US" sz="1334" b="1" dirty="0">
                <a:solidFill>
                  <a:schemeClr val="tx1"/>
                </a:solidFill>
              </a:rPr>
              <a:t>Risk Mitigated by:</a:t>
            </a:r>
          </a:p>
          <a:p>
            <a:r>
              <a:rPr lang="en-US" sz="1334" u="sng" dirty="0">
                <a:solidFill>
                  <a:schemeClr val="tx1"/>
                </a:solidFill>
              </a:rPr>
              <a:t>								</a:t>
            </a:r>
            <a:endParaRPr lang="en-US" sz="1334" dirty="0">
              <a:solidFill>
                <a:schemeClr val="tx1"/>
              </a:solidFill>
            </a:endParaRPr>
          </a:p>
          <a:p>
            <a:endParaRPr lang="en-US" sz="1334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sz="1334" u="sng" dirty="0">
              <a:solidFill>
                <a:schemeClr val="tx1"/>
              </a:solidFill>
            </a:endParaRPr>
          </a:p>
          <a:p>
            <a:pPr lvl="8">
              <a:buFontTx/>
              <a:buChar char="-"/>
            </a:pPr>
            <a:endParaRPr lang="en-US" sz="1334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6" idx="0"/>
          </p:cNvCxnSpPr>
          <p:nvPr/>
        </p:nvCxnSpPr>
        <p:spPr>
          <a:xfrm flipH="1">
            <a:off x="4557930" y="76200"/>
            <a:ext cx="14070" cy="49546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76200"/>
            <a:ext cx="9144000" cy="447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2266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CONCEPT STATEMENT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5271979"/>
            <a:ext cx="9160965" cy="152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5311505"/>
            <a:ext cx="9144000" cy="223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16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ENABLERS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4185090"/>
            <a:ext cx="4557930" cy="1124470"/>
          </a:xfrm>
          <a:ln w="28575">
            <a:solidFill>
              <a:schemeClr val="tx1"/>
            </a:solidFill>
          </a:ln>
        </p:spPr>
        <p:txBody>
          <a:bodyPr vert="horz" lIns="90558" tIns="45278" rIns="90558" bIns="45278" rtlCol="0"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1600" b="1" u="sng" dirty="0">
                <a:ea typeface="MS PGothic" pitchFamily="34" charset="-128"/>
              </a:rPr>
              <a:t>End State:</a:t>
            </a:r>
          </a:p>
          <a:p>
            <a:pPr eaLnBrk="1" hangingPunct="1">
              <a:buFontTx/>
              <a:buNone/>
            </a:pPr>
            <a:r>
              <a:rPr lang="en-US" sz="1467" b="1" dirty="0">
                <a:solidFill>
                  <a:srgbClr val="FF0000"/>
                </a:solidFill>
                <a:ea typeface="MS PGothic" pitchFamily="34" charset="-128"/>
              </a:rPr>
              <a:t>Enemy</a:t>
            </a:r>
            <a:r>
              <a:rPr lang="en-US" sz="1467" b="1" dirty="0">
                <a:ea typeface="MS PGothic" pitchFamily="34" charset="-128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1467" b="1" dirty="0">
                <a:solidFill>
                  <a:srgbClr val="00B050"/>
                </a:solidFill>
                <a:ea typeface="MS PGothic" pitchFamily="34" charset="-128"/>
              </a:rPr>
              <a:t>Terrain</a:t>
            </a:r>
            <a:r>
              <a:rPr lang="en-US" sz="1467" b="1" dirty="0">
                <a:ea typeface="MS PGothic" pitchFamily="34" charset="-128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1467" b="1" dirty="0">
                <a:ea typeface="MS PGothic" pitchFamily="34" charset="-128"/>
              </a:rPr>
              <a:t>Civil:</a:t>
            </a:r>
          </a:p>
        </p:txBody>
      </p:sp>
    </p:spTree>
    <p:extLst>
      <p:ext uri="{BB962C8B-B14F-4D97-AF65-F5344CB8AC3E}">
        <p14:creationId xmlns:p14="http://schemas.microsoft.com/office/powerpoint/2010/main" val="269306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3093311"/>
            <a:ext cx="838200" cy="596054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58" tIns="45278" rIns="90558" bIns="45278" rtlCol="0" anchor="ctr"/>
          <a:lstStyle/>
          <a:p>
            <a:pPr algn="ctr"/>
            <a:endParaRPr lang="en-US" sz="2133"/>
          </a:p>
        </p:txBody>
      </p:sp>
      <p:sp>
        <p:nvSpPr>
          <p:cNvPr id="10" name="Rectangle 9"/>
          <p:cNvSpPr/>
          <p:nvPr/>
        </p:nvSpPr>
        <p:spPr>
          <a:xfrm>
            <a:off x="2362200" y="3093311"/>
            <a:ext cx="838200" cy="596054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58" tIns="45278" rIns="90558" bIns="45278" rtlCol="0" anchor="ctr"/>
          <a:lstStyle/>
          <a:p>
            <a:pPr algn="ctr"/>
            <a:endParaRPr lang="en-US" sz="2133"/>
          </a:p>
        </p:txBody>
      </p:sp>
      <p:sp>
        <p:nvSpPr>
          <p:cNvPr id="12" name="Rectangle 11"/>
          <p:cNvSpPr/>
          <p:nvPr/>
        </p:nvSpPr>
        <p:spPr>
          <a:xfrm>
            <a:off x="4191000" y="3093311"/>
            <a:ext cx="838200" cy="596054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58" tIns="45278" rIns="90558" bIns="45278" rtlCol="0" anchor="ctr"/>
          <a:lstStyle/>
          <a:p>
            <a:pPr algn="ctr"/>
            <a:endParaRPr lang="en-US" sz="2133"/>
          </a:p>
        </p:txBody>
      </p:sp>
      <p:sp>
        <p:nvSpPr>
          <p:cNvPr id="13" name="Rectangle 12"/>
          <p:cNvSpPr/>
          <p:nvPr/>
        </p:nvSpPr>
        <p:spPr>
          <a:xfrm>
            <a:off x="6019800" y="3093311"/>
            <a:ext cx="838200" cy="596054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58" tIns="45278" rIns="90558" bIns="45278" rtlCol="0" anchor="ctr"/>
          <a:lstStyle/>
          <a:p>
            <a:pPr algn="ctr"/>
            <a:endParaRPr lang="en-US" sz="2133"/>
          </a:p>
        </p:txBody>
      </p:sp>
      <p:sp>
        <p:nvSpPr>
          <p:cNvPr id="14" name="Rectangle 13"/>
          <p:cNvSpPr/>
          <p:nvPr/>
        </p:nvSpPr>
        <p:spPr>
          <a:xfrm>
            <a:off x="7772400" y="3093311"/>
            <a:ext cx="838200" cy="596054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58" tIns="45278" rIns="90558" bIns="45278" rtlCol="0" anchor="ctr"/>
          <a:lstStyle/>
          <a:p>
            <a:pPr algn="ctr"/>
            <a:endParaRPr lang="en-US" sz="2133"/>
          </a:p>
        </p:txBody>
      </p:sp>
      <p:sp>
        <p:nvSpPr>
          <p:cNvPr id="22" name="Rectangle 21"/>
          <p:cNvSpPr/>
          <p:nvPr/>
        </p:nvSpPr>
        <p:spPr>
          <a:xfrm>
            <a:off x="4205375" y="1803399"/>
            <a:ext cx="838200" cy="596054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58" tIns="45278" rIns="90558" bIns="45278" rtlCol="0" anchor="ctr"/>
          <a:lstStyle/>
          <a:p>
            <a:pPr algn="ctr"/>
            <a:endParaRPr lang="en-US" sz="2133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810738" y="2809560"/>
            <a:ext cx="7315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601688" y="2443315"/>
            <a:ext cx="0" cy="374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76201"/>
            <a:ext cx="9144000" cy="4656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202" tIns="56602" rIns="113202" bIns="56602" rtlCol="0" anchor="ctr"/>
          <a:lstStyle/>
          <a:p>
            <a:pPr algn="ctr"/>
            <a:r>
              <a:rPr lang="en-US" sz="2667" b="1" dirty="0">
                <a:solidFill>
                  <a:srgbClr val="0070C0"/>
                </a:solidFill>
              </a:rPr>
              <a:t>TASK ORGANIZATION</a:t>
            </a:r>
          </a:p>
        </p:txBody>
      </p:sp>
    </p:spTree>
    <p:extLst>
      <p:ext uri="{BB962C8B-B14F-4D97-AF65-F5344CB8AC3E}">
        <p14:creationId xmlns:p14="http://schemas.microsoft.com/office/powerpoint/2010/main" val="300975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41868"/>
            <a:ext cx="9144000" cy="6239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63" tIns="45281" rIns="90563" bIns="45281" rtlCol="0" anchor="ctr"/>
          <a:lstStyle/>
          <a:p>
            <a:pPr algn="ctr"/>
            <a:endParaRPr lang="en-US" sz="2133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6200"/>
            <a:ext cx="9144000" cy="447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2266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COA SKETCH</a:t>
            </a:r>
          </a:p>
        </p:txBody>
      </p:sp>
    </p:spTree>
    <p:extLst>
      <p:ext uri="{BB962C8B-B14F-4D97-AF65-F5344CB8AC3E}">
        <p14:creationId xmlns:p14="http://schemas.microsoft.com/office/powerpoint/2010/main" val="1041776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" y="1044788"/>
          <a:ext cx="9144002" cy="5738580"/>
        </p:xfrm>
        <a:graphic>
          <a:graphicData uri="http://schemas.openxmlformats.org/drawingml/2006/table">
            <a:tbl>
              <a:tblPr/>
              <a:tblGrid>
                <a:gridCol w="1295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9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PHASE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BEGINS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ENDS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CRITICAL TASKS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2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3240"/>
            <a:ext cx="9144000" cy="499445"/>
          </a:xfrm>
          <a:ln w="19050">
            <a:solidFill>
              <a:schemeClr val="tx1"/>
            </a:solidFill>
          </a:ln>
        </p:spPr>
        <p:txBody>
          <a:bodyPr vert="horz" lIns="90558" tIns="45278" rIns="90558" bIns="45278" rtlCol="0" anchor="ctr">
            <a:normAutofit/>
          </a:bodyPr>
          <a:lstStyle/>
          <a:p>
            <a:pPr eaLnBrk="1" hangingPunct="1"/>
            <a:r>
              <a:rPr lang="en-US" sz="1733" dirty="0">
                <a:solidFill>
                  <a:schemeClr val="tx1"/>
                </a:solidFill>
              </a:rPr>
              <a:t>This Operation will be conducted in _____ Phases</a:t>
            </a:r>
            <a:endParaRPr lang="en-US" sz="1334" dirty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76200"/>
            <a:ext cx="9144000" cy="447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2266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CONCEPT of the OPERATION: (Brief from COA Sketch)</a:t>
            </a:r>
          </a:p>
        </p:txBody>
      </p:sp>
    </p:spTree>
    <p:extLst>
      <p:ext uri="{BB962C8B-B14F-4D97-AF65-F5344CB8AC3E}">
        <p14:creationId xmlns:p14="http://schemas.microsoft.com/office/powerpoint/2010/main" val="1108097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541867"/>
            <a:ext cx="9144000" cy="62238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63" tIns="45281" rIns="90563" bIns="45281" rtlCol="0" anchor="ctr"/>
          <a:lstStyle/>
          <a:p>
            <a:pPr algn="ctr"/>
            <a:endParaRPr lang="en-US" sz="2133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76200"/>
            <a:ext cx="9144000" cy="447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2266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SCHEME OF MANEUVER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643912"/>
            <a:ext cx="8026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60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250" y="541867"/>
            <a:ext cx="7524750" cy="62238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63" tIns="45281" rIns="90563" bIns="45281" rtlCol="0" anchor="ctr"/>
          <a:lstStyle/>
          <a:p>
            <a:pPr algn="ctr"/>
            <a:endParaRPr lang="en-US" sz="2133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76200"/>
            <a:ext cx="9144000" cy="447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2266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SOSRA</a:t>
            </a:r>
            <a:r>
              <a:rPr lang="en-US" sz="2266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 SKETCH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23241"/>
            <a:ext cx="1643063" cy="627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3020" y="4739640"/>
            <a:ext cx="127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020" y="5029200"/>
            <a:ext cx="127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560" y="5318760"/>
            <a:ext cx="127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020" y="5608320"/>
            <a:ext cx="127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62390" y="4714240"/>
            <a:ext cx="190819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4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62390" y="4998720"/>
            <a:ext cx="190819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4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62390" y="5283200"/>
            <a:ext cx="190819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4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62390" y="5584631"/>
            <a:ext cx="190819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4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966025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514600"/>
            <a:ext cx="8229600" cy="1117600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REFERENCE CARDS</a:t>
            </a:r>
            <a:br>
              <a:rPr lang="en-US" sz="7200" b="1" dirty="0"/>
            </a:b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132515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17600"/>
          </a:xfrm>
        </p:spPr>
        <p:txBody>
          <a:bodyPr>
            <a:noAutofit/>
          </a:bodyPr>
          <a:lstStyle/>
          <a:p>
            <a:r>
              <a:rPr lang="en-US" sz="3200" b="1" dirty="0"/>
              <a:t>Common Doctrinal Tasks &amp; Purposes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970280"/>
            <a:ext cx="2209800" cy="2682240"/>
          </a:xfrm>
        </p:spPr>
        <p:txBody>
          <a:bodyPr>
            <a:noAutofit/>
          </a:bodyPr>
          <a:lstStyle/>
          <a:p>
            <a:pPr marL="176093" indent="-176093"/>
            <a:r>
              <a:rPr lang="en-US" sz="1467" dirty="0"/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Enemy Oriented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Ambush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Attack by Fire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Block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Breach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Bypass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Canalize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Contain Defeat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Destroy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Disrupt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970281"/>
            <a:ext cx="2286000" cy="2595316"/>
          </a:xfrm>
        </p:spPr>
        <p:txBody>
          <a:bodyPr>
            <a:normAutofit/>
          </a:bodyPr>
          <a:lstStyle/>
          <a:p>
            <a:pPr marL="176093" indent="-176093"/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Terrain Oriented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Clear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Control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Occupy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Recon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Retain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Secure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Seize</a:t>
            </a:r>
          </a:p>
          <a:p>
            <a:pPr marL="452809" lvl="1" indent="-226404"/>
            <a:endParaRPr lang="en-US" sz="1733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half" idx="4294967295"/>
          </p:nvPr>
        </p:nvSpPr>
        <p:spPr>
          <a:xfrm>
            <a:off x="6553200" y="957862"/>
            <a:ext cx="2590800" cy="2533227"/>
          </a:xfrm>
          <a:prstGeom prst="rect">
            <a:avLst/>
          </a:prstGeom>
        </p:spPr>
        <p:txBody>
          <a:bodyPr vert="horz" lIns="90563" tIns="45281" rIns="90563" bIns="45281" rtlCol="0">
            <a:noAutofit/>
          </a:bodyPr>
          <a:lstStyle/>
          <a:p>
            <a:pPr marL="226404" indent="-226404"/>
            <a:r>
              <a:rPr lang="en-US" sz="1467" dirty="0"/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Friendly Oriented</a:t>
            </a:r>
          </a:p>
          <a:p>
            <a:pPr marL="515700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Breach</a:t>
            </a:r>
          </a:p>
          <a:p>
            <a:pPr marL="515700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Cover</a:t>
            </a:r>
          </a:p>
          <a:p>
            <a:pPr marL="515700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Disengage</a:t>
            </a:r>
          </a:p>
          <a:p>
            <a:pPr marL="515700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Displace</a:t>
            </a:r>
          </a:p>
          <a:p>
            <a:pPr marL="515700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Exfiltrate</a:t>
            </a:r>
          </a:p>
          <a:p>
            <a:pPr marL="515700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Follow</a:t>
            </a:r>
          </a:p>
          <a:p>
            <a:pPr marL="515700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Guard</a:t>
            </a:r>
          </a:p>
          <a:p>
            <a:pPr marL="515700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Protect</a:t>
            </a:r>
          </a:p>
          <a:p>
            <a:pPr marL="515700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Screen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3950546"/>
            <a:ext cx="3733800" cy="2607734"/>
          </a:xfrm>
          <a:prstGeom prst="rect">
            <a:avLst/>
          </a:prstGeom>
          <a:ln>
            <a:noFill/>
          </a:ln>
        </p:spPr>
        <p:txBody>
          <a:bodyPr vert="horz" lIns="90563" tIns="45281" rIns="90563" bIns="45281" rtlCol="0">
            <a:normAutofit/>
          </a:bodyPr>
          <a:lstStyle/>
          <a:p>
            <a:pPr marL="176093" indent="-176093"/>
            <a:r>
              <a:rPr lang="en-US" sz="1733" dirty="0"/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Environmental Oriented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Assess the Population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Build/Restore Infrastructure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Coordinate with Civil Authorities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Enable/Engage Civil Authority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Influence Population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Liaison w/ Civil Authority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Transfer to civilian Control</a:t>
            </a:r>
          </a:p>
          <a:p>
            <a:pPr marL="452809" lvl="1" indent="-226404"/>
            <a:endParaRPr lang="en-US" sz="1733" dirty="0"/>
          </a:p>
        </p:txBody>
      </p:sp>
      <p:sp>
        <p:nvSpPr>
          <p:cNvPr id="16" name="Content Placeholder 4"/>
          <p:cNvSpPr>
            <a:spLocks noGrp="1"/>
          </p:cNvSpPr>
          <p:nvPr>
            <p:ph sz="half" idx="4294967295"/>
          </p:nvPr>
        </p:nvSpPr>
        <p:spPr>
          <a:xfrm>
            <a:off x="2133600" y="970281"/>
            <a:ext cx="2209800" cy="2756746"/>
          </a:xfrm>
          <a:prstGeom prst="rect">
            <a:avLst/>
          </a:prstGeom>
        </p:spPr>
        <p:txBody>
          <a:bodyPr vert="horz" lIns="90563" tIns="45281" rIns="90563" bIns="45281" rtlCol="0">
            <a:noAutofit/>
          </a:bodyPr>
          <a:lstStyle/>
          <a:p>
            <a:pPr marL="176093" indent="-176093"/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Enemy Oriented</a:t>
            </a:r>
          </a:p>
          <a:p>
            <a:pPr marL="452809" lvl="1" indent="-226404"/>
            <a:r>
              <a:rPr lang="en-US" sz="1467" dirty="0">
                <a:latin typeface="Arial" pitchFamily="34" charset="0"/>
                <a:cs typeface="Arial" pitchFamily="34" charset="0"/>
              </a:rPr>
              <a:t>Exploit</a:t>
            </a:r>
          </a:p>
          <a:p>
            <a:pPr marL="452809" lvl="1" indent="-226404"/>
            <a:r>
              <a:rPr lang="en-US" sz="1467" dirty="0">
                <a:latin typeface="Arial" pitchFamily="34" charset="0"/>
                <a:cs typeface="Arial" pitchFamily="34" charset="0"/>
              </a:rPr>
              <a:t>Feint</a:t>
            </a:r>
          </a:p>
          <a:p>
            <a:pPr marL="452809" lvl="1" indent="-226404"/>
            <a:r>
              <a:rPr lang="en-US" sz="1467" dirty="0">
                <a:latin typeface="Arial" pitchFamily="34" charset="0"/>
                <a:cs typeface="Arial" pitchFamily="34" charset="0"/>
              </a:rPr>
              <a:t>Fix</a:t>
            </a:r>
          </a:p>
          <a:p>
            <a:pPr marL="452809" lvl="1" indent="-226404"/>
            <a:r>
              <a:rPr lang="en-US" sz="1467" dirty="0">
                <a:latin typeface="Arial" pitchFamily="34" charset="0"/>
                <a:cs typeface="Arial" pitchFamily="34" charset="0"/>
              </a:rPr>
              <a:t>Interdict</a:t>
            </a:r>
          </a:p>
          <a:p>
            <a:pPr marL="452809" lvl="1" indent="-226404"/>
            <a:r>
              <a:rPr lang="en-US" sz="1467" dirty="0">
                <a:latin typeface="Arial" pitchFamily="34" charset="0"/>
                <a:cs typeface="Arial" pitchFamily="34" charset="0"/>
              </a:rPr>
              <a:t>Neutralize</a:t>
            </a:r>
          </a:p>
          <a:p>
            <a:pPr marL="452809" lvl="1" indent="-226404"/>
            <a:r>
              <a:rPr lang="en-US" sz="1467" dirty="0">
                <a:latin typeface="Arial" pitchFamily="34" charset="0"/>
                <a:cs typeface="Arial" pitchFamily="34" charset="0"/>
              </a:rPr>
              <a:t>Penetrate</a:t>
            </a:r>
          </a:p>
          <a:p>
            <a:pPr marL="452809" lvl="1" indent="-226404"/>
            <a:r>
              <a:rPr lang="en-US" sz="1467" dirty="0">
                <a:latin typeface="Arial" pitchFamily="34" charset="0"/>
                <a:cs typeface="Arial" pitchFamily="34" charset="0"/>
              </a:rPr>
              <a:t>Recon</a:t>
            </a:r>
          </a:p>
          <a:p>
            <a:pPr marL="452809" lvl="1" indent="-226404"/>
            <a:r>
              <a:rPr lang="en-US" sz="1467" dirty="0">
                <a:latin typeface="Arial" pitchFamily="34" charset="0"/>
                <a:cs typeface="Arial" pitchFamily="34" charset="0"/>
              </a:rPr>
              <a:t>Rupture</a:t>
            </a:r>
          </a:p>
          <a:p>
            <a:pPr marL="452809" lvl="1" indent="-226404"/>
            <a:r>
              <a:rPr lang="en-US" sz="1467" dirty="0">
                <a:latin typeface="Arial" pitchFamily="34" charset="0"/>
                <a:cs typeface="Arial" pitchFamily="34" charset="0"/>
              </a:rPr>
              <a:t>Support by Fire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half" idx="4294967295"/>
          </p:nvPr>
        </p:nvSpPr>
        <p:spPr>
          <a:xfrm>
            <a:off x="3276600" y="3876040"/>
            <a:ext cx="1981200" cy="2905760"/>
          </a:xfrm>
          <a:prstGeom prst="rect">
            <a:avLst/>
          </a:prstGeom>
          <a:ln>
            <a:noFill/>
          </a:ln>
        </p:spPr>
        <p:txBody>
          <a:bodyPr vert="horz" lIns="90563" tIns="45281" rIns="90563" bIns="45281" rtlCol="0">
            <a:normAutofit fontScale="85000" lnSpcReduction="20000"/>
          </a:bodyPr>
          <a:lstStyle/>
          <a:p>
            <a:pPr marL="176093" indent="-176093"/>
            <a:r>
              <a:rPr lang="en-US" sz="1733" b="1" dirty="0">
                <a:latin typeface="Arial" pitchFamily="34" charset="0"/>
                <a:cs typeface="Arial" pitchFamily="34" charset="0"/>
              </a:rPr>
              <a:t>Purposes</a:t>
            </a:r>
          </a:p>
          <a:p>
            <a:pPr marL="452809" lvl="1" indent="-226404"/>
            <a:r>
              <a:rPr lang="en-US" sz="1733" dirty="0">
                <a:latin typeface="Arial" pitchFamily="34" charset="0"/>
                <a:cs typeface="Arial" pitchFamily="34" charset="0"/>
              </a:rPr>
              <a:t>Allow</a:t>
            </a:r>
          </a:p>
          <a:p>
            <a:pPr marL="452809" lvl="1" indent="-226404"/>
            <a:r>
              <a:rPr lang="en-US" sz="1733" dirty="0">
                <a:latin typeface="Arial" pitchFamily="34" charset="0"/>
                <a:cs typeface="Arial" pitchFamily="34" charset="0"/>
              </a:rPr>
              <a:t>Cause</a:t>
            </a:r>
          </a:p>
          <a:p>
            <a:pPr marL="452809" lvl="1" indent="-226404"/>
            <a:r>
              <a:rPr lang="en-US" sz="1733" dirty="0">
                <a:latin typeface="Arial" pitchFamily="34" charset="0"/>
                <a:cs typeface="Arial" pitchFamily="34" charset="0"/>
              </a:rPr>
              <a:t>Create </a:t>
            </a:r>
          </a:p>
          <a:p>
            <a:pPr marL="452809" lvl="1" indent="-226404"/>
            <a:r>
              <a:rPr lang="en-US" sz="1733" dirty="0">
                <a:latin typeface="Arial" pitchFamily="34" charset="0"/>
                <a:cs typeface="Arial" pitchFamily="34" charset="0"/>
              </a:rPr>
              <a:t>Deceive</a:t>
            </a:r>
          </a:p>
          <a:p>
            <a:pPr marL="452809" lvl="1" indent="-226404"/>
            <a:r>
              <a:rPr lang="en-US" sz="1733" dirty="0">
                <a:latin typeface="Arial" pitchFamily="34" charset="0"/>
                <a:cs typeface="Arial" pitchFamily="34" charset="0"/>
              </a:rPr>
              <a:t>Delay</a:t>
            </a:r>
          </a:p>
          <a:p>
            <a:pPr marL="452809" lvl="1" indent="-226404"/>
            <a:r>
              <a:rPr lang="en-US" sz="1733" dirty="0">
                <a:latin typeface="Arial" pitchFamily="34" charset="0"/>
                <a:cs typeface="Arial" pitchFamily="34" charset="0"/>
              </a:rPr>
              <a:t>Deny</a:t>
            </a:r>
          </a:p>
          <a:p>
            <a:pPr marL="452809" lvl="1" indent="-226404"/>
            <a:r>
              <a:rPr lang="en-US" sz="1733" dirty="0">
                <a:latin typeface="Arial" pitchFamily="34" charset="0"/>
                <a:cs typeface="Arial" pitchFamily="34" charset="0"/>
              </a:rPr>
              <a:t>Divert</a:t>
            </a:r>
          </a:p>
          <a:p>
            <a:pPr marL="452809" lvl="1" indent="-226404"/>
            <a:r>
              <a:rPr lang="en-US" sz="1733" dirty="0">
                <a:latin typeface="Arial" pitchFamily="34" charset="0"/>
                <a:cs typeface="Arial" pitchFamily="34" charset="0"/>
              </a:rPr>
              <a:t>Enable</a:t>
            </a:r>
          </a:p>
          <a:p>
            <a:pPr marL="452809" lvl="1" indent="-226404"/>
            <a:r>
              <a:rPr lang="en-US" sz="1733" dirty="0">
                <a:latin typeface="Arial" pitchFamily="34" charset="0"/>
                <a:cs typeface="Arial" pitchFamily="34" charset="0"/>
              </a:rPr>
              <a:t>Envelope </a:t>
            </a:r>
          </a:p>
          <a:p>
            <a:pPr marL="452809" lvl="1" indent="-226404"/>
            <a:r>
              <a:rPr lang="en-US" sz="1733" dirty="0">
                <a:latin typeface="Arial" pitchFamily="34" charset="0"/>
                <a:cs typeface="Arial" pitchFamily="34" charset="0"/>
              </a:rPr>
              <a:t>Expel</a:t>
            </a:r>
          </a:p>
          <a:p>
            <a:pPr marL="452809" lvl="1" indent="-226404"/>
            <a:r>
              <a:rPr lang="en-US" sz="1733" dirty="0">
                <a:latin typeface="Arial" pitchFamily="34" charset="0"/>
                <a:cs typeface="Arial" pitchFamily="34" charset="0"/>
              </a:rPr>
              <a:t>Facilitate</a:t>
            </a:r>
          </a:p>
          <a:p>
            <a:pPr marL="452809" lvl="1" indent="-226404"/>
            <a:endParaRPr lang="en-US" sz="1733" dirty="0"/>
          </a:p>
        </p:txBody>
      </p:sp>
      <p:sp>
        <p:nvSpPr>
          <p:cNvPr id="18" name="Content Placeholder 4"/>
          <p:cNvSpPr>
            <a:spLocks noGrp="1"/>
          </p:cNvSpPr>
          <p:nvPr>
            <p:ph sz="half" idx="4294967295"/>
          </p:nvPr>
        </p:nvSpPr>
        <p:spPr>
          <a:xfrm>
            <a:off x="4800600" y="3950547"/>
            <a:ext cx="1524000" cy="2831253"/>
          </a:xfrm>
          <a:prstGeom prst="rect">
            <a:avLst/>
          </a:prstGeom>
          <a:ln>
            <a:noFill/>
          </a:ln>
        </p:spPr>
        <p:txBody>
          <a:bodyPr vert="horz" lIns="90563" tIns="45281" rIns="90563" bIns="45281" rtlCol="0">
            <a:normAutofit lnSpcReduction="10000"/>
          </a:bodyPr>
          <a:lstStyle/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Find 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Identify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Isolate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Influence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Locate 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Observe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Open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Preserve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Prevent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Protect</a:t>
            </a:r>
          </a:p>
          <a:p>
            <a:pPr marL="452809" lvl="1" indent="-226404"/>
            <a:endParaRPr lang="en-US" sz="1733" dirty="0"/>
          </a:p>
        </p:txBody>
      </p:sp>
      <p:sp>
        <p:nvSpPr>
          <p:cNvPr id="19" name="Content Placeholder 4"/>
          <p:cNvSpPr>
            <a:spLocks noGrp="1"/>
          </p:cNvSpPr>
          <p:nvPr>
            <p:ph sz="half" idx="4294967295"/>
          </p:nvPr>
        </p:nvSpPr>
        <p:spPr>
          <a:xfrm>
            <a:off x="6036907" y="3879660"/>
            <a:ext cx="2743200" cy="2831253"/>
          </a:xfrm>
          <a:prstGeom prst="rect">
            <a:avLst/>
          </a:prstGeom>
          <a:ln>
            <a:noFill/>
          </a:ln>
        </p:spPr>
        <p:txBody>
          <a:bodyPr vert="horz" lIns="90563" tIns="45281" rIns="90563" bIns="45281" rtlCol="0">
            <a:normAutofit/>
          </a:bodyPr>
          <a:lstStyle/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Provide Early Warning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Support</a:t>
            </a:r>
          </a:p>
          <a:p>
            <a:pPr marL="452809" lvl="1" indent="-226404"/>
            <a:r>
              <a:rPr lang="en-US" sz="1600" dirty="0">
                <a:latin typeface="Arial" pitchFamily="34" charset="0"/>
                <a:cs typeface="Arial" pitchFamily="34" charset="0"/>
              </a:rPr>
              <a:t>Surprise</a:t>
            </a:r>
          </a:p>
          <a:p>
            <a:pPr marL="452809" lvl="1" indent="-226404">
              <a:buNone/>
            </a:pPr>
            <a:endParaRPr lang="en-US" sz="1733" dirty="0"/>
          </a:p>
        </p:txBody>
      </p:sp>
    </p:spTree>
    <p:extLst>
      <p:ext uri="{BB962C8B-B14F-4D97-AF65-F5344CB8AC3E}">
        <p14:creationId xmlns:p14="http://schemas.microsoft.com/office/powerpoint/2010/main" val="955880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76201"/>
            <a:ext cx="9144000" cy="37253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89618" tIns="44022" rIns="89618" bIns="44022" anchor="b"/>
          <a:lstStyle/>
          <a:p>
            <a:pPr algn="ctr"/>
            <a:r>
              <a:rPr lang="en-US" sz="1600" b="1" u="sng" dirty="0">
                <a:solidFill>
                  <a:srgbClr val="FF0000"/>
                </a:solidFill>
              </a:rPr>
              <a:t>MCCC Enemy SITTEMP Standards IAW FM 3-21-10, July 2006 and FM 2-01.3 , Oct. 2009</a:t>
            </a:r>
            <a:endParaRPr lang="en-US" sz="1600" u="sng" dirty="0">
              <a:solidFill>
                <a:srgbClr val="FF0000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4151" y="821267"/>
            <a:ext cx="3733800" cy="328343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81757" tIns="40879" rIns="81757" bIns="40879">
            <a:spAutoFit/>
          </a:bodyPr>
          <a:lstStyle/>
          <a:p>
            <a:pPr eaLnBrk="0" hangingPunct="0"/>
            <a:r>
              <a:rPr lang="en-US" sz="800" b="1" dirty="0"/>
              <a:t>1.  One level down</a:t>
            </a:r>
          </a:p>
          <a:p>
            <a:pPr eaLnBrk="0" hangingPunct="0"/>
            <a:r>
              <a:rPr lang="en-US" sz="800" b="1" dirty="0"/>
              <a:t>2.  Defense</a:t>
            </a:r>
          </a:p>
          <a:p>
            <a:pPr eaLnBrk="0" hangingPunct="0"/>
            <a:r>
              <a:rPr lang="en-US" sz="800" b="1" dirty="0"/>
              <a:t>      Engagement Areas &amp; supporting obstacles</a:t>
            </a:r>
          </a:p>
          <a:p>
            <a:pPr eaLnBrk="0" hangingPunct="0"/>
            <a:r>
              <a:rPr lang="en-US" sz="800" b="1" dirty="0"/>
              <a:t>      Obstacles: Protective, Tactical and effects</a:t>
            </a:r>
          </a:p>
          <a:p>
            <a:pPr eaLnBrk="0" hangingPunct="0"/>
            <a:r>
              <a:rPr lang="en-US" sz="800" b="1" dirty="0"/>
              <a:t>      Range fans covering kill zones (EAs) with key direct fire weapon systems</a:t>
            </a:r>
          </a:p>
          <a:p>
            <a:pPr eaLnBrk="0" hangingPunct="0"/>
            <a:r>
              <a:rPr lang="en-US" sz="800" b="1" dirty="0"/>
              <a:t>      Counter-attack formations, routes, and times</a:t>
            </a:r>
          </a:p>
          <a:p>
            <a:pPr eaLnBrk="0" hangingPunct="0"/>
            <a:r>
              <a:rPr lang="en-US" sz="800" b="1" dirty="0"/>
              <a:t>      Indirect Fire (IDF) locations and range fans</a:t>
            </a:r>
          </a:p>
          <a:p>
            <a:pPr eaLnBrk="0" hangingPunct="0"/>
            <a:r>
              <a:rPr lang="en-US" sz="800" b="1" dirty="0"/>
              <a:t>      IDF targets</a:t>
            </a:r>
          </a:p>
          <a:p>
            <a:pPr eaLnBrk="0" hangingPunct="0"/>
            <a:r>
              <a:rPr lang="en-US" sz="800" b="1" dirty="0"/>
              <a:t>      Kill zones (EA) for ATK Aviation and CAS</a:t>
            </a:r>
          </a:p>
          <a:p>
            <a:pPr eaLnBrk="0" hangingPunct="0"/>
            <a:r>
              <a:rPr lang="en-US" sz="800" b="1" dirty="0"/>
              <a:t>      Battle Positions: Primary, alternate and subsequent with key weapons depicted</a:t>
            </a:r>
          </a:p>
          <a:p>
            <a:pPr eaLnBrk="0" hangingPunct="0"/>
            <a:r>
              <a:rPr lang="en-US" sz="800" b="1" dirty="0"/>
              <a:t>      Reconnaissance positions and routes</a:t>
            </a:r>
          </a:p>
          <a:p>
            <a:pPr eaLnBrk="0" hangingPunct="0"/>
            <a:r>
              <a:rPr lang="en-US" sz="800" b="1" dirty="0"/>
              <a:t>      Protective obstacles, ex: trenches</a:t>
            </a:r>
          </a:p>
          <a:p>
            <a:pPr eaLnBrk="0" hangingPunct="0"/>
            <a:r>
              <a:rPr lang="en-US" sz="800" b="1" dirty="0"/>
              <a:t>      HVTs</a:t>
            </a:r>
          </a:p>
          <a:p>
            <a:pPr eaLnBrk="0" hangingPunct="0"/>
            <a:r>
              <a:rPr lang="en-US" sz="800" b="1" dirty="0"/>
              <a:t>      Direct Fire Control Measures: MEL per key weapon system, PL, TRPs…</a:t>
            </a:r>
          </a:p>
          <a:p>
            <a:pPr eaLnBrk="0" hangingPunct="0"/>
            <a:r>
              <a:rPr lang="en-US" sz="800" b="1" dirty="0"/>
              <a:t>3.  Offense</a:t>
            </a:r>
          </a:p>
          <a:p>
            <a:pPr eaLnBrk="0" hangingPunct="0"/>
            <a:r>
              <a:rPr lang="en-US" sz="800" b="1" dirty="0"/>
              <a:t>      Depth of Threat Objectives within Sector</a:t>
            </a:r>
          </a:p>
          <a:p>
            <a:pPr eaLnBrk="0" hangingPunct="0"/>
            <a:r>
              <a:rPr lang="en-US" sz="800" b="1" dirty="0"/>
              <a:t>      Axis of Advance: Main attack and supporting attacks</a:t>
            </a:r>
          </a:p>
          <a:p>
            <a:pPr eaLnBrk="0" hangingPunct="0"/>
            <a:r>
              <a:rPr lang="en-US" sz="800" b="1" dirty="0"/>
              <a:t>      Task organization and Formations</a:t>
            </a:r>
          </a:p>
          <a:p>
            <a:pPr eaLnBrk="0" hangingPunct="0"/>
            <a:r>
              <a:rPr lang="en-US" sz="800" b="1" dirty="0"/>
              <a:t>      Depiction of the force over time</a:t>
            </a:r>
          </a:p>
          <a:p>
            <a:pPr eaLnBrk="0" hangingPunct="0"/>
            <a:r>
              <a:rPr lang="en-US" sz="800" b="1" dirty="0"/>
              <a:t>      IDF targets</a:t>
            </a:r>
          </a:p>
          <a:p>
            <a:pPr eaLnBrk="0" hangingPunct="0"/>
            <a:r>
              <a:rPr lang="en-US" sz="800" b="1" dirty="0"/>
              <a:t>      Situational obstacles</a:t>
            </a:r>
          </a:p>
          <a:p>
            <a:pPr eaLnBrk="0" hangingPunct="0"/>
            <a:r>
              <a:rPr lang="en-US" sz="800" b="1" dirty="0"/>
              <a:t>      IDF range fans</a:t>
            </a:r>
          </a:p>
          <a:p>
            <a:pPr eaLnBrk="0" hangingPunct="0"/>
            <a:r>
              <a:rPr lang="en-US" sz="800" b="1" dirty="0"/>
              <a:t>      Control measures (Attack by fire positions, breach locations, etc)</a:t>
            </a:r>
          </a:p>
          <a:p>
            <a:pPr eaLnBrk="0" hangingPunct="0"/>
            <a:r>
              <a:rPr lang="en-US" sz="800" b="1" dirty="0"/>
              <a:t>      HVTs (IDF positions, Engineer Assets, Command and Control Assets)</a:t>
            </a:r>
          </a:p>
          <a:p>
            <a:pPr marL="226404" indent="-226404" eaLnBrk="0" hangingPunct="0"/>
            <a:r>
              <a:rPr lang="en-US" sz="800" b="1" dirty="0"/>
              <a:t>4.  Use the Example SITTEMP on the Student CD (under TLP Presentation) as a guide</a:t>
            </a:r>
          </a:p>
          <a:p>
            <a:pPr marL="226404" indent="-226404" eaLnBrk="0" hangingPunct="0"/>
            <a:r>
              <a:rPr lang="en-US" sz="800" b="1" dirty="0"/>
              <a:t>5.  Reference FMI 2-01.301 pages 1-41 to 1-47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6200" y="4397587"/>
            <a:ext cx="2590800" cy="778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9618" tIns="44022" rIns="89618" bIns="44022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FFFF"/>
              </a:buClr>
              <a:buSzPct val="75000"/>
              <a:buFont typeface="Symbol" pitchFamily="18" charset="2"/>
              <a:buNone/>
            </a:pPr>
            <a:r>
              <a:rPr lang="en-US" sz="800" b="1" u="sng" dirty="0">
                <a:solidFill>
                  <a:srgbClr val="FF0000"/>
                </a:solidFill>
              </a:rPr>
              <a:t>Threat Narrative:  </a:t>
            </a:r>
            <a:r>
              <a:rPr lang="en-US" sz="800" b="1" dirty="0">
                <a:solidFill>
                  <a:srgbClr val="FF0000"/>
                </a:solidFill>
              </a:rPr>
              <a:t>answers the what, where, when, how and why of an ENY COA </a:t>
            </a:r>
          </a:p>
          <a:p>
            <a:pPr eaLnBrk="0" hangingPunct="0">
              <a:spcBef>
                <a:spcPct val="20000"/>
              </a:spcBef>
              <a:buClr>
                <a:srgbClr val="FFFFFF"/>
              </a:buClr>
              <a:buSzPct val="75000"/>
              <a:buFont typeface="Symbol" pitchFamily="18" charset="2"/>
              <a:buNone/>
            </a:pPr>
            <a:r>
              <a:rPr lang="en-US" sz="800" b="1" dirty="0">
                <a:solidFill>
                  <a:srgbClr val="FF0000"/>
                </a:solidFill>
              </a:rPr>
              <a:t>1.) Intent (OBJs) Purpose and Desired End State</a:t>
            </a:r>
          </a:p>
          <a:p>
            <a:pPr eaLnBrk="0" hangingPunct="0">
              <a:spcBef>
                <a:spcPct val="20000"/>
              </a:spcBef>
              <a:buClr>
                <a:srgbClr val="FFFFFF"/>
              </a:buClr>
              <a:buSzPct val="75000"/>
              <a:buFont typeface="Symbol" pitchFamily="18" charset="2"/>
              <a:buNone/>
            </a:pPr>
            <a:r>
              <a:rPr lang="en-US" sz="800" b="1" dirty="0">
                <a:solidFill>
                  <a:srgbClr val="FF0000"/>
                </a:solidFill>
              </a:rPr>
              <a:t>2.) Scheme of Maneuver</a:t>
            </a:r>
          </a:p>
          <a:p>
            <a:pPr eaLnBrk="0" hangingPunct="0">
              <a:spcBef>
                <a:spcPct val="20000"/>
              </a:spcBef>
              <a:buClr>
                <a:srgbClr val="FFFFFF"/>
              </a:buClr>
              <a:buSzPct val="75000"/>
              <a:buFont typeface="Symbol" pitchFamily="18" charset="2"/>
              <a:buNone/>
            </a:pPr>
            <a:r>
              <a:rPr lang="en-US" sz="800" b="1" dirty="0">
                <a:solidFill>
                  <a:srgbClr val="FF0000"/>
                </a:solidFill>
              </a:rPr>
              <a:t>3.) Decisive Operation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188366" y="5040208"/>
            <a:ext cx="4191000" cy="3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563" tIns="45281" rIns="90563" bIns="45281" anchor="ctr"/>
          <a:lstStyle/>
          <a:p>
            <a:r>
              <a:rPr lang="en-US" sz="1200" b="1" dirty="0">
                <a:solidFill>
                  <a:schemeClr val="accent2"/>
                </a:solidFill>
              </a:rPr>
              <a:t>Summary: </a:t>
            </a:r>
            <a:r>
              <a:rPr lang="en-US" sz="1200" b="1" dirty="0"/>
              <a:t>Answer the questions…</a:t>
            </a:r>
            <a:r>
              <a:rPr lang="en-US" sz="1200" b="1" u="sng" dirty="0">
                <a:solidFill>
                  <a:schemeClr val="accent2"/>
                </a:solidFill>
              </a:rPr>
              <a:t> 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2133602" y="5333913"/>
            <a:ext cx="4855366" cy="1526915"/>
            <a:chOff x="0" y="5466592"/>
            <a:chExt cx="5440862" cy="1561618"/>
          </a:xfrm>
        </p:grpSpPr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0" y="5466592"/>
              <a:ext cx="2438399" cy="156161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110067" tIns="55034" rIns="110067" bIns="55034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 u="sng" dirty="0">
                  <a:solidFill>
                    <a:srgbClr val="FF0000"/>
                  </a:solidFill>
                </a:rPr>
                <a:t>1. What does the enemy look like?</a:t>
              </a:r>
            </a:p>
            <a:p>
              <a:pPr eaLnBrk="0" hangingPunct="0">
                <a:spcBef>
                  <a:spcPct val="50000"/>
                </a:spcBef>
                <a:buFontTx/>
                <a:buChar char="-"/>
              </a:pPr>
              <a:r>
                <a:rPr lang="en-US" sz="800" b="1" dirty="0">
                  <a:solidFill>
                    <a:srgbClr val="FF0000"/>
                  </a:solidFill>
                </a:rPr>
                <a:t> DISPOSITION: 2 levels up</a:t>
              </a:r>
            </a:p>
            <a:p>
              <a:pPr eaLnBrk="0" hangingPunct="0">
                <a:spcBef>
                  <a:spcPct val="50000"/>
                </a:spcBef>
                <a:buFontTx/>
                <a:buChar char="-"/>
              </a:pPr>
              <a:r>
                <a:rPr lang="en-US" sz="800" b="1" dirty="0">
                  <a:solidFill>
                    <a:srgbClr val="FF0000"/>
                  </a:solidFill>
                </a:rPr>
                <a:t> COMPOSITION (Line Wire)</a:t>
              </a:r>
            </a:p>
            <a:p>
              <a:pPr eaLnBrk="0" hangingPunct="0">
                <a:spcBef>
                  <a:spcPct val="50000"/>
                </a:spcBef>
                <a:buFontTx/>
                <a:buChar char="-"/>
              </a:pPr>
              <a:r>
                <a:rPr lang="en-US" sz="800" b="1" dirty="0">
                  <a:solidFill>
                    <a:srgbClr val="FF0000"/>
                  </a:solidFill>
                </a:rPr>
                <a:t> Threat Characteristics Chart (Task ORG with Weapons, CAS, ARTY, Reserves, Rotary depicted)</a:t>
              </a:r>
            </a:p>
            <a:p>
              <a:pPr eaLnBrk="0" hangingPunct="0">
                <a:spcBef>
                  <a:spcPct val="50000"/>
                </a:spcBef>
                <a:buFontTx/>
                <a:buChar char="-"/>
              </a:pPr>
              <a:r>
                <a:rPr lang="en-US" sz="800" b="1" dirty="0">
                  <a:solidFill>
                    <a:srgbClr val="FF0000"/>
                  </a:solidFill>
                </a:rPr>
                <a:t> Threat Template (graphically depicts threat w/o weather or terrain effects)</a:t>
              </a:r>
            </a:p>
            <a:p>
              <a:pPr eaLnBrk="0" hangingPunct="0">
                <a:spcBef>
                  <a:spcPct val="50000"/>
                </a:spcBef>
                <a:buFontTx/>
                <a:buChar char="-"/>
              </a:pPr>
              <a:r>
                <a:rPr lang="en-US" sz="800" b="1" dirty="0">
                  <a:solidFill>
                    <a:srgbClr val="FF0000"/>
                  </a:solidFill>
                </a:rPr>
                <a:t> SITTEMP</a:t>
              </a: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2227403" y="5476352"/>
              <a:ext cx="1752600" cy="8061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110067" tIns="55034" rIns="110067" bIns="55034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 u="sng" dirty="0">
                  <a:solidFill>
                    <a:srgbClr val="FF0000"/>
                  </a:solidFill>
                </a:rPr>
                <a:t>2. How can he hurt me?</a:t>
              </a:r>
              <a:endParaRPr lang="en-US" sz="800" b="1" dirty="0">
                <a:solidFill>
                  <a:srgbClr val="FF0000"/>
                </a:solidFill>
              </a:endParaRPr>
            </a:p>
            <a:p>
              <a:pPr eaLnBrk="0" hangingPunct="0">
                <a:spcBef>
                  <a:spcPct val="50000"/>
                </a:spcBef>
                <a:buFontTx/>
                <a:buChar char="-"/>
              </a:pPr>
              <a:r>
                <a:rPr lang="en-US" sz="800" b="1" dirty="0">
                  <a:solidFill>
                    <a:srgbClr val="FF0000"/>
                  </a:solidFill>
                </a:rPr>
                <a:t> CAPABILITIES</a:t>
              </a:r>
            </a:p>
            <a:p>
              <a:pPr eaLnBrk="0" hangingPunct="0">
                <a:spcBef>
                  <a:spcPct val="50000"/>
                </a:spcBef>
                <a:buFontTx/>
                <a:buChar char="-"/>
              </a:pPr>
              <a:r>
                <a:rPr lang="en-US" sz="800" b="1" dirty="0">
                  <a:solidFill>
                    <a:srgbClr val="FF0000"/>
                  </a:solidFill>
                </a:rPr>
                <a:t> HVTs </a:t>
              </a:r>
            </a:p>
            <a:p>
              <a:pPr eaLnBrk="0" hangingPunct="0">
                <a:spcBef>
                  <a:spcPct val="50000"/>
                </a:spcBef>
                <a:buFontTx/>
                <a:buChar char="-"/>
              </a:pPr>
              <a:r>
                <a:rPr lang="en-US" sz="800" b="1" dirty="0">
                  <a:solidFill>
                    <a:srgbClr val="FF0000"/>
                  </a:solidFill>
                </a:rPr>
                <a:t> ENY COA</a:t>
              </a: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3500939" y="5476352"/>
              <a:ext cx="1939923" cy="8061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110067" tIns="55034" rIns="110067" bIns="55034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 u="sng" dirty="0">
                  <a:solidFill>
                    <a:srgbClr val="FF0000"/>
                  </a:solidFill>
                </a:rPr>
                <a:t>3. How can I hurt him?</a:t>
              </a:r>
            </a:p>
            <a:p>
              <a:pPr eaLnBrk="0" hangingPunct="0">
                <a:spcBef>
                  <a:spcPct val="50000"/>
                </a:spcBef>
                <a:buFontTx/>
                <a:buChar char="-"/>
              </a:pPr>
              <a:r>
                <a:rPr lang="en-US" sz="800" b="1" dirty="0">
                  <a:solidFill>
                    <a:srgbClr val="FF0000"/>
                  </a:solidFill>
                </a:rPr>
                <a:t> Vulnerabilities </a:t>
              </a:r>
            </a:p>
            <a:p>
              <a:pPr eaLnBrk="0" hangingPunct="0">
                <a:spcBef>
                  <a:spcPct val="50000"/>
                </a:spcBef>
                <a:buFontTx/>
                <a:buChar char="-"/>
              </a:pPr>
              <a:r>
                <a:rPr lang="en-US" sz="800" b="1" dirty="0">
                  <a:solidFill>
                    <a:srgbClr val="FF0000"/>
                  </a:solidFill>
                </a:rPr>
                <a:t> ENY COA</a:t>
              </a:r>
            </a:p>
            <a:p>
              <a:pPr eaLnBrk="0" hangingPunct="0">
                <a:spcBef>
                  <a:spcPct val="50000"/>
                </a:spcBef>
                <a:buFontTx/>
                <a:buChar char="-"/>
              </a:pPr>
              <a:r>
                <a:rPr lang="en-US" sz="800" b="1" dirty="0">
                  <a:solidFill>
                    <a:srgbClr val="FF0000"/>
                  </a:solidFill>
                </a:rPr>
                <a:t> HPTs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7904" t="48762" r="61774" b="6286"/>
          <a:stretch>
            <a:fillRect/>
          </a:stretch>
        </p:blipFill>
        <p:spPr bwMode="auto">
          <a:xfrm>
            <a:off x="6324600" y="3484881"/>
            <a:ext cx="2819400" cy="25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17420" t="11429" r="61613" b="55047"/>
          <a:stretch>
            <a:fillRect/>
          </a:stretch>
        </p:blipFill>
        <p:spPr bwMode="auto">
          <a:xfrm>
            <a:off x="3849835" y="3512506"/>
            <a:ext cx="2474767" cy="163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9"/>
          <p:cNvGrpSpPr/>
          <p:nvPr/>
        </p:nvGrpSpPr>
        <p:grpSpPr>
          <a:xfrm>
            <a:off x="-584200" y="5151970"/>
            <a:ext cx="3429000" cy="1600835"/>
            <a:chOff x="-584199" y="5114929"/>
            <a:chExt cx="3429000" cy="1637218"/>
          </a:xfrm>
        </p:grpSpPr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-584199" y="5244742"/>
              <a:ext cx="3429000" cy="1507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120650" tIns="59266" rIns="120650" bIns="59266">
              <a:spAutoFit/>
            </a:bodyPr>
            <a:lstStyle/>
            <a:p>
              <a:pPr lvl="1" eaLnBrk="0" hangingPunct="0">
                <a:buFontTx/>
                <a:buChar char="•"/>
              </a:pPr>
              <a:r>
                <a:rPr lang="en-US" sz="800" b="1" dirty="0"/>
                <a:t> Threat’s Objective: purpose of operation and</a:t>
              </a:r>
            </a:p>
            <a:p>
              <a:pPr lvl="1" eaLnBrk="0" hangingPunct="0"/>
              <a:r>
                <a:rPr lang="en-US" sz="800" b="1" dirty="0"/>
                <a:t>   desired end state </a:t>
              </a:r>
            </a:p>
            <a:p>
              <a:pPr lvl="1" eaLnBrk="0" hangingPunct="0">
                <a:buFontTx/>
                <a:buChar char="•"/>
              </a:pPr>
              <a:r>
                <a:rPr lang="en-US" sz="800" b="1" dirty="0"/>
                <a:t> Form of Maneuver/Defensive Technique</a:t>
              </a:r>
            </a:p>
            <a:p>
              <a:pPr lvl="1" eaLnBrk="0" hangingPunct="0">
                <a:buFontTx/>
                <a:buChar char="•"/>
              </a:pPr>
              <a:r>
                <a:rPr lang="en-US" sz="800" b="1" dirty="0"/>
                <a:t> Decisive Point and Why</a:t>
              </a:r>
            </a:p>
            <a:p>
              <a:pPr lvl="1" eaLnBrk="0" hangingPunct="0">
                <a:buFontTx/>
                <a:buChar char="•"/>
              </a:pPr>
              <a:r>
                <a:rPr lang="en-US" sz="800" b="1" dirty="0"/>
                <a:t> Task and Purpose of DO/SO1/SO2…</a:t>
              </a:r>
            </a:p>
            <a:p>
              <a:pPr lvl="1" eaLnBrk="0" hangingPunct="0">
                <a:buFontTx/>
                <a:buChar char="•"/>
              </a:pPr>
              <a:r>
                <a:rPr lang="en-US" sz="800" b="1" dirty="0"/>
                <a:t> General Concept of Fires/ENG/ADA/Other</a:t>
              </a:r>
            </a:p>
            <a:p>
              <a:pPr lvl="1" eaLnBrk="0" hangingPunct="0">
                <a:buFontTx/>
                <a:buChar char="•"/>
              </a:pPr>
              <a:r>
                <a:rPr lang="en-US" sz="800" b="1" dirty="0"/>
                <a:t> Describes the Fight</a:t>
              </a:r>
            </a:p>
            <a:p>
              <a:pPr lvl="2" eaLnBrk="0" hangingPunct="0">
                <a:buFontTx/>
                <a:buChar char="•"/>
              </a:pPr>
              <a:r>
                <a:rPr lang="en-US" sz="800" b="1" dirty="0"/>
                <a:t> Key or Critical Tasks by phase </a:t>
              </a:r>
            </a:p>
            <a:p>
              <a:pPr lvl="2" eaLnBrk="0" hangingPunct="0">
                <a:buFontTx/>
                <a:buChar char="•"/>
              </a:pPr>
              <a:r>
                <a:rPr lang="en-US" sz="800" b="1" dirty="0"/>
                <a:t> HVT locations</a:t>
              </a:r>
            </a:p>
            <a:p>
              <a:pPr lvl="2" eaLnBrk="0" hangingPunct="0">
                <a:buFontTx/>
                <a:buChar char="•"/>
              </a:pPr>
              <a:r>
                <a:rPr lang="en-US" sz="800" b="1" dirty="0"/>
                <a:t> Use SITTEMP to brief!</a:t>
              </a:r>
            </a:p>
            <a:p>
              <a:pPr lvl="1" eaLnBrk="0" hangingPunct="0">
                <a:buFontTx/>
                <a:buChar char="•"/>
              </a:pPr>
              <a:r>
                <a:rPr lang="en-US" sz="800" b="1" dirty="0"/>
                <a:t> End state (ENY, U.S., Terrain, Civilians)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26" y="5114929"/>
              <a:ext cx="2209800" cy="22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u="sng" dirty="0"/>
                <a:t>MCCC Threat Narrative TTP, “</a:t>
              </a:r>
              <a:r>
                <a:rPr lang="en-US" sz="800" b="1" i="1" u="sng" dirty="0"/>
                <a:t>A Way</a:t>
              </a:r>
              <a:r>
                <a:rPr lang="en-US" sz="800" b="1" u="sng" dirty="0"/>
                <a:t>”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203" y="667335"/>
            <a:ext cx="2065350" cy="235012"/>
          </a:xfrm>
          <a:prstGeom prst="rect">
            <a:avLst/>
          </a:prstGeom>
          <a:noFill/>
        </p:spPr>
        <p:txBody>
          <a:bodyPr wrap="square" lIns="90563" tIns="45281" rIns="90563" bIns="45281" rtlCol="0">
            <a:spAutoFit/>
          </a:bodyPr>
          <a:lstStyle/>
          <a:p>
            <a:r>
              <a:rPr lang="en-US" sz="933" b="1" u="sng" dirty="0"/>
              <a:t>Graphically depicted on SITTEMP: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01411"/>
            <a:ext cx="3733800" cy="276112"/>
          </a:xfrm>
          <a:prstGeom prst="rect">
            <a:avLst/>
          </a:prstGeom>
          <a:noFill/>
        </p:spPr>
        <p:txBody>
          <a:bodyPr wrap="square" lIns="90563" tIns="45281" rIns="90563" bIns="45281" rtlCol="0">
            <a:spAutoFit/>
          </a:bodyPr>
          <a:lstStyle/>
          <a:p>
            <a:r>
              <a:rPr lang="en-US" sz="1200" b="1" dirty="0"/>
              <a:t>ENY COA </a:t>
            </a:r>
            <a:r>
              <a:rPr lang="en-US" sz="1200" b="1" i="1" dirty="0"/>
              <a:t>must </a:t>
            </a:r>
            <a:r>
              <a:rPr lang="en-US" sz="1200" b="1" dirty="0"/>
              <a:t>have: SITTEMP, Threat Narrative, HVTs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48453" y="2963334"/>
            <a:ext cx="2743200" cy="58388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0563" tIns="45281" rIns="90563" bIns="45281" rtlCol="0">
            <a:spAutoFit/>
          </a:bodyPr>
          <a:lstStyle/>
          <a:p>
            <a:r>
              <a:rPr lang="en-US" sz="800" b="1" u="sng" dirty="0">
                <a:solidFill>
                  <a:srgbClr val="FF0000"/>
                </a:solidFill>
              </a:rPr>
              <a:t>Threat Characteristics Chart:</a:t>
            </a:r>
          </a:p>
          <a:p>
            <a:r>
              <a:rPr lang="en-US" sz="800" dirty="0"/>
              <a:t>1.) Task Organized to Fight by Zones</a:t>
            </a:r>
          </a:p>
          <a:p>
            <a:r>
              <a:rPr lang="en-US" sz="800" dirty="0"/>
              <a:t>2.) Equipment and PAX by Strength </a:t>
            </a:r>
          </a:p>
          <a:p>
            <a:r>
              <a:rPr lang="en-US" sz="800" dirty="0"/>
              <a:t>3.) Reinforcing WFFs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86202" y="2959667"/>
            <a:ext cx="2406596" cy="58388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0563" tIns="45281" rIns="90563" bIns="45281" rtlCol="0">
            <a:spAutoFit/>
          </a:bodyPr>
          <a:lstStyle/>
          <a:p>
            <a:r>
              <a:rPr lang="en-US" sz="800" b="1" u="sng" dirty="0">
                <a:solidFill>
                  <a:srgbClr val="FF0000"/>
                </a:solidFill>
              </a:rPr>
              <a:t>Threat Template: Doctrine under ideal conditions</a:t>
            </a:r>
          </a:p>
          <a:p>
            <a:r>
              <a:rPr lang="en-US" sz="800" dirty="0"/>
              <a:t>1.) Organization for Combat</a:t>
            </a:r>
          </a:p>
          <a:p>
            <a:r>
              <a:rPr lang="en-US" sz="800" dirty="0"/>
              <a:t>2.) Depth, Frontages, EA, BPs, obstacles</a:t>
            </a:r>
          </a:p>
          <a:p>
            <a:r>
              <a:rPr lang="en-US" sz="800" dirty="0"/>
              <a:t>3.) Weapons and Strength 100%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23226" t="18000" r="43548" b="22571"/>
          <a:stretch>
            <a:fillRect/>
          </a:stretch>
        </p:blipFill>
        <p:spPr bwMode="auto">
          <a:xfrm>
            <a:off x="3895725" y="467361"/>
            <a:ext cx="3276600" cy="2426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210425" y="467361"/>
            <a:ext cx="1905000" cy="1568774"/>
          </a:xfrm>
          <a:prstGeom prst="rect">
            <a:avLst/>
          </a:prstGeom>
          <a:noFill/>
        </p:spPr>
        <p:txBody>
          <a:bodyPr wrap="square" lIns="90563" tIns="45281" rIns="90563" bIns="45281" rtlCol="0">
            <a:spAutoFit/>
          </a:bodyPr>
          <a:lstStyle/>
          <a:p>
            <a:r>
              <a:rPr lang="en-US" sz="800" b="1" u="sng" dirty="0"/>
              <a:t>SITTEMP recommendations:</a:t>
            </a:r>
          </a:p>
          <a:p>
            <a:r>
              <a:rPr lang="en-US" sz="800" dirty="0"/>
              <a:t>-utilize OFF/DEF framework to develop</a:t>
            </a:r>
          </a:p>
          <a:p>
            <a:r>
              <a:rPr lang="en-US" sz="800" dirty="0"/>
              <a:t>-use your SITTEMP as a briefing tool to describe the ENY’s fight</a:t>
            </a:r>
          </a:p>
          <a:p>
            <a:r>
              <a:rPr lang="en-US" sz="800" dirty="0"/>
              <a:t>-Range Fans, Sectors and MELs can be used as an additional overlay to the SITTEMP</a:t>
            </a:r>
          </a:p>
          <a:p>
            <a:r>
              <a:rPr lang="en-US" sz="800" dirty="0"/>
              <a:t>-Address how the ENY will fight over time (Time Phase Lines or Timeline)</a:t>
            </a:r>
          </a:p>
          <a:p>
            <a:r>
              <a:rPr lang="en-US" sz="800" dirty="0"/>
              <a:t>-Detail based on situation and time but must have: SITTEMP, Threat Narrative, and HVTs</a:t>
            </a:r>
          </a:p>
        </p:txBody>
      </p:sp>
    </p:spTree>
    <p:extLst>
      <p:ext uri="{BB962C8B-B14F-4D97-AF65-F5344CB8AC3E}">
        <p14:creationId xmlns:p14="http://schemas.microsoft.com/office/powerpoint/2010/main" val="1619738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236621"/>
              </p:ext>
            </p:extLst>
          </p:nvPr>
        </p:nvGraphicFramePr>
        <p:xfrm>
          <a:off x="1715" y="-3"/>
          <a:ext cx="9135896" cy="702553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99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24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6831">
                <a:tc gridSpan="7"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RED CHECKBOOK REFERENCE TOOL</a:t>
                      </a:r>
                      <a:endParaRPr lang="en-US" b="0" i="1" u="none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u="sng" dirty="0"/>
                        <a:t>NOM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Symbol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/>
                        <a:t>Capabilities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Crew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QTY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US EQV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Range</a:t>
                      </a:r>
                      <a:endParaRPr lang="en-US" sz="1600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dirty="0"/>
                        <a:t>AK-47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7.62 x 120 rounds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dirty="0"/>
                        <a:t>RPK-74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7.62mm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dirty="0"/>
                        <a:t>PKM-</a:t>
                      </a:r>
                      <a:r>
                        <a:rPr lang="en-US" sz="1600" dirty="0" err="1"/>
                        <a:t>mnt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7.62mm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1-2km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dirty="0"/>
                        <a:t>SVD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7.62mm x40 rounds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aseline="0" dirty="0"/>
                        <a:t>1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M24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800m - 1km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dirty="0"/>
                        <a:t>RPG-29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105mm x</a:t>
                      </a:r>
                      <a:r>
                        <a:rPr lang="en-US" sz="1600" baseline="0" dirty="0"/>
                        <a:t> 3 rounds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RPG-7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40mm</a:t>
                      </a:r>
                      <a:r>
                        <a:rPr lang="en-US" sz="1600" baseline="0" dirty="0"/>
                        <a:t> x 5 rounds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300m</a:t>
                      </a:r>
                      <a:r>
                        <a:rPr lang="en-US" sz="1600" baseline="0" dirty="0"/>
                        <a:t> (</a:t>
                      </a:r>
                      <a:r>
                        <a:rPr lang="en-US" sz="1600" baseline="0" dirty="0" err="1"/>
                        <a:t>pt</a:t>
                      </a:r>
                      <a:r>
                        <a:rPr lang="en-US" sz="1600" baseline="0" dirty="0"/>
                        <a:t>) </a:t>
                      </a:r>
                      <a:r>
                        <a:rPr lang="en-US" sz="1600" dirty="0"/>
                        <a:t>500m 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dirty="0"/>
                        <a:t>PZF3T600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60mm x 5 rounds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542">
                <a:tc>
                  <a:txBody>
                    <a:bodyPr/>
                    <a:lstStyle/>
                    <a:p>
                      <a:r>
                        <a:rPr lang="en-US" sz="1600" dirty="0"/>
                        <a:t>W87-mnt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35mm x 15rnd drums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MK19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600m direct</a:t>
                      </a:r>
                    </a:p>
                    <a:p>
                      <a:r>
                        <a:rPr lang="en-US" sz="1600" dirty="0"/>
                        <a:t>1500m indirect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dirty="0"/>
                        <a:t>MT-12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100mm x 40 rounds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105mm</a:t>
                      </a:r>
                      <a:r>
                        <a:rPr lang="en-US" sz="1600" baseline="0" dirty="0">
                          <a:latin typeface="+mn-lt"/>
                        </a:rPr>
                        <a:t> DL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2.5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AT-5</a:t>
                      </a:r>
                      <a:endParaRPr lang="en-US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Probability of Hit: 90%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072" marR="32072" marT="0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TOW</a:t>
                      </a:r>
                      <a:endParaRPr lang="en-US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4k</a:t>
                      </a:r>
                      <a:endParaRPr lang="en-US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dirty="0"/>
                        <a:t>2S6M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Linebacker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SA-12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Patriot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100-200</a:t>
                      </a:r>
                      <a:r>
                        <a:rPr lang="en-US" sz="1600" baseline="0" dirty="0"/>
                        <a:t>  </a:t>
                      </a:r>
                      <a:r>
                        <a:rPr lang="en-US" sz="1600" dirty="0"/>
                        <a:t>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dirty="0"/>
                        <a:t>SA-8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Avenger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dirty="0"/>
                        <a:t>SA-18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9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BM-21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40 Rockets, FASCAM capable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 5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MLRS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5-21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85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2S3M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6875" algn="l"/>
                        </a:tabLst>
                        <a:defRPr/>
                      </a:pPr>
                      <a:r>
                        <a:rPr lang="en-US" sz="1600" dirty="0"/>
                        <a:t>46 rounds of 155mm, HE, DPICM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6875" algn="l"/>
                        </a:tabLst>
                        <a:defRPr/>
                      </a:pPr>
                      <a:r>
                        <a:rPr lang="en-US" sz="1600" dirty="0"/>
                        <a:t> 4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 anchor="ctr"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Paladin</a:t>
                      </a:r>
                    </a:p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5-18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467887" y="742953"/>
            <a:ext cx="121684" cy="365053"/>
            <a:chOff x="7924800" y="-990600"/>
            <a:chExt cx="152400" cy="457200"/>
          </a:xfrm>
        </p:grpSpPr>
        <p:sp>
          <p:nvSpPr>
            <p:cNvPr id="5" name="Line 446"/>
            <p:cNvSpPr>
              <a:spLocks noChangeShapeType="1"/>
            </p:cNvSpPr>
            <p:nvPr/>
          </p:nvSpPr>
          <p:spPr bwMode="auto">
            <a:xfrm flipV="1">
              <a:off x="8001000" y="-990600"/>
              <a:ext cx="0" cy="4572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Line 452"/>
            <p:cNvSpPr>
              <a:spLocks noChangeShapeType="1"/>
            </p:cNvSpPr>
            <p:nvPr/>
          </p:nvSpPr>
          <p:spPr bwMode="auto">
            <a:xfrm>
              <a:off x="7924800" y="-762151"/>
              <a:ext cx="15240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157"/>
          <p:cNvGrpSpPr/>
          <p:nvPr/>
        </p:nvGrpSpPr>
        <p:grpSpPr>
          <a:xfrm>
            <a:off x="1462440" y="1115790"/>
            <a:ext cx="132073" cy="352861"/>
            <a:chOff x="1462440" y="1115790"/>
            <a:chExt cx="132073" cy="352861"/>
          </a:xfrm>
        </p:grpSpPr>
        <p:sp>
          <p:nvSpPr>
            <p:cNvPr id="134" name="Line 452"/>
            <p:cNvSpPr>
              <a:spLocks noChangeShapeType="1"/>
            </p:cNvSpPr>
            <p:nvPr/>
          </p:nvSpPr>
          <p:spPr bwMode="auto">
            <a:xfrm>
              <a:off x="1465189" y="1460154"/>
              <a:ext cx="12932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" name="Group 6"/>
            <p:cNvGrpSpPr/>
            <p:nvPr/>
          </p:nvGrpSpPr>
          <p:grpSpPr>
            <a:xfrm>
              <a:off x="1462440" y="1115790"/>
              <a:ext cx="129324" cy="352861"/>
              <a:chOff x="1237488" y="-870322"/>
              <a:chExt cx="121684" cy="365053"/>
            </a:xfrm>
          </p:grpSpPr>
          <p:sp>
            <p:nvSpPr>
              <p:cNvPr id="8" name="Line 446"/>
              <p:cNvSpPr>
                <a:spLocks noChangeShapeType="1"/>
              </p:cNvSpPr>
              <p:nvPr/>
            </p:nvSpPr>
            <p:spPr bwMode="auto">
              <a:xfrm flipV="1">
                <a:off x="1301142" y="-870322"/>
                <a:ext cx="0" cy="36505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Line 452"/>
              <p:cNvSpPr>
                <a:spLocks noChangeShapeType="1"/>
              </p:cNvSpPr>
              <p:nvPr/>
            </p:nvSpPr>
            <p:spPr bwMode="auto">
              <a:xfrm>
                <a:off x="1237488" y="-685800"/>
                <a:ext cx="121684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" name="Group 151"/>
          <p:cNvGrpSpPr/>
          <p:nvPr/>
        </p:nvGrpSpPr>
        <p:grpSpPr>
          <a:xfrm>
            <a:off x="1472168" y="1861050"/>
            <a:ext cx="129813" cy="352861"/>
            <a:chOff x="1462440" y="1115790"/>
            <a:chExt cx="129813" cy="352861"/>
          </a:xfrm>
        </p:grpSpPr>
        <p:grpSp>
          <p:nvGrpSpPr>
            <p:cNvPr id="14" name="Group 6"/>
            <p:cNvGrpSpPr/>
            <p:nvPr/>
          </p:nvGrpSpPr>
          <p:grpSpPr>
            <a:xfrm>
              <a:off x="1462440" y="1115790"/>
              <a:ext cx="129324" cy="352861"/>
              <a:chOff x="1237488" y="-870322"/>
              <a:chExt cx="121684" cy="365053"/>
            </a:xfrm>
          </p:grpSpPr>
          <p:sp>
            <p:nvSpPr>
              <p:cNvPr id="139" name="Line 446"/>
              <p:cNvSpPr>
                <a:spLocks noChangeShapeType="1"/>
              </p:cNvSpPr>
              <p:nvPr/>
            </p:nvSpPr>
            <p:spPr bwMode="auto">
              <a:xfrm flipV="1">
                <a:off x="1301142" y="-870322"/>
                <a:ext cx="0" cy="36505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Line 452"/>
              <p:cNvSpPr>
                <a:spLocks noChangeShapeType="1"/>
              </p:cNvSpPr>
              <p:nvPr/>
            </p:nvSpPr>
            <p:spPr bwMode="auto">
              <a:xfrm>
                <a:off x="1237488" y="-742019"/>
                <a:ext cx="121684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8" name="Line 452"/>
            <p:cNvSpPr>
              <a:spLocks noChangeShapeType="1"/>
            </p:cNvSpPr>
            <p:nvPr/>
          </p:nvSpPr>
          <p:spPr bwMode="auto">
            <a:xfrm>
              <a:off x="1462929" y="1283368"/>
              <a:ext cx="12932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0"/>
          <p:cNvGrpSpPr/>
          <p:nvPr/>
        </p:nvGrpSpPr>
        <p:grpSpPr>
          <a:xfrm>
            <a:off x="1457324" y="2231544"/>
            <a:ext cx="169551" cy="331802"/>
            <a:chOff x="1447800" y="1875069"/>
            <a:chExt cx="169551" cy="331802"/>
          </a:xfrm>
        </p:grpSpPr>
        <p:grpSp>
          <p:nvGrpSpPr>
            <p:cNvPr id="16" name="Group 22"/>
            <p:cNvGrpSpPr/>
            <p:nvPr/>
          </p:nvGrpSpPr>
          <p:grpSpPr>
            <a:xfrm>
              <a:off x="1447800" y="1875069"/>
              <a:ext cx="169527" cy="331802"/>
              <a:chOff x="4876800" y="-678356"/>
              <a:chExt cx="169527" cy="331802"/>
            </a:xfrm>
          </p:grpSpPr>
          <p:grpSp>
            <p:nvGrpSpPr>
              <p:cNvPr id="17" name="Group 202"/>
              <p:cNvGrpSpPr/>
              <p:nvPr/>
            </p:nvGrpSpPr>
            <p:grpSpPr>
              <a:xfrm>
                <a:off x="4887186" y="-678356"/>
                <a:ext cx="146586" cy="60763"/>
                <a:chOff x="6858000" y="-762000"/>
                <a:chExt cx="140044" cy="76200"/>
              </a:xfrm>
            </p:grpSpPr>
            <p:sp>
              <p:nvSpPr>
                <p:cNvPr id="155" name="Line 460"/>
                <p:cNvSpPr>
                  <a:spLocks noChangeShapeType="1"/>
                </p:cNvSpPr>
                <p:nvPr/>
              </p:nvSpPr>
              <p:spPr bwMode="auto">
                <a:xfrm flipH="1">
                  <a:off x="6858000" y="-762000"/>
                  <a:ext cx="76200" cy="7620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Line 461"/>
                <p:cNvSpPr>
                  <a:spLocks noChangeShapeType="1"/>
                </p:cNvSpPr>
                <p:nvPr/>
              </p:nvSpPr>
              <p:spPr bwMode="auto">
                <a:xfrm>
                  <a:off x="6921844" y="-762000"/>
                  <a:ext cx="76200" cy="7620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145" name="Straight Connector 144"/>
              <p:cNvCxnSpPr/>
              <p:nvPr/>
            </p:nvCxnSpPr>
            <p:spPr>
              <a:xfrm>
                <a:off x="4960480" y="-663083"/>
                <a:ext cx="0" cy="25318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204"/>
              <p:cNvGrpSpPr/>
              <p:nvPr/>
            </p:nvGrpSpPr>
            <p:grpSpPr>
              <a:xfrm>
                <a:off x="4885029" y="-633452"/>
                <a:ext cx="146586" cy="60763"/>
                <a:chOff x="6858000" y="-779916"/>
                <a:chExt cx="140044" cy="76200"/>
              </a:xfrm>
            </p:grpSpPr>
            <p:sp>
              <p:nvSpPr>
                <p:cNvPr id="153" name="Line 460"/>
                <p:cNvSpPr>
                  <a:spLocks noChangeShapeType="1"/>
                </p:cNvSpPr>
                <p:nvPr/>
              </p:nvSpPr>
              <p:spPr bwMode="auto">
                <a:xfrm flipH="1">
                  <a:off x="6858000" y="-779916"/>
                  <a:ext cx="76200" cy="7620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Line 461"/>
                <p:cNvSpPr>
                  <a:spLocks noChangeShapeType="1"/>
                </p:cNvSpPr>
                <p:nvPr/>
              </p:nvSpPr>
              <p:spPr bwMode="auto">
                <a:xfrm>
                  <a:off x="6921844" y="-779916"/>
                  <a:ext cx="76200" cy="7620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" name="Group 205"/>
              <p:cNvGrpSpPr/>
              <p:nvPr/>
            </p:nvGrpSpPr>
            <p:grpSpPr>
              <a:xfrm>
                <a:off x="4885029" y="-407317"/>
                <a:ext cx="146586" cy="60763"/>
                <a:chOff x="6858000" y="-762000"/>
                <a:chExt cx="140044" cy="76200"/>
              </a:xfrm>
            </p:grpSpPr>
            <p:sp>
              <p:nvSpPr>
                <p:cNvPr id="151" name="Line 460"/>
                <p:cNvSpPr>
                  <a:spLocks noChangeShapeType="1"/>
                </p:cNvSpPr>
                <p:nvPr/>
              </p:nvSpPr>
              <p:spPr bwMode="auto">
                <a:xfrm flipH="1">
                  <a:off x="6858000" y="-762000"/>
                  <a:ext cx="76200" cy="7620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Line 461"/>
                <p:cNvSpPr>
                  <a:spLocks noChangeShapeType="1"/>
                </p:cNvSpPr>
                <p:nvPr/>
              </p:nvSpPr>
              <p:spPr bwMode="auto">
                <a:xfrm>
                  <a:off x="6921844" y="-762000"/>
                  <a:ext cx="76200" cy="7620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9" name="Line 452"/>
              <p:cNvSpPr>
                <a:spLocks noChangeShapeType="1"/>
              </p:cNvSpPr>
              <p:nvPr/>
            </p:nvSpPr>
            <p:spPr bwMode="auto">
              <a:xfrm>
                <a:off x="4876800" y="-453340"/>
                <a:ext cx="169527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Line 452"/>
              <p:cNvSpPr>
                <a:spLocks noChangeShapeType="1"/>
              </p:cNvSpPr>
              <p:nvPr/>
            </p:nvSpPr>
            <p:spPr bwMode="auto">
              <a:xfrm>
                <a:off x="4876800" y="-524505"/>
                <a:ext cx="169527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3" name="Line 452"/>
            <p:cNvSpPr>
              <a:spLocks noChangeShapeType="1"/>
            </p:cNvSpPr>
            <p:nvPr/>
          </p:nvSpPr>
          <p:spPr bwMode="auto">
            <a:xfrm>
              <a:off x="1447824" y="2064317"/>
              <a:ext cx="169527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22"/>
          <p:cNvGrpSpPr/>
          <p:nvPr/>
        </p:nvGrpSpPr>
        <p:grpSpPr>
          <a:xfrm>
            <a:off x="1467169" y="2592039"/>
            <a:ext cx="169527" cy="331802"/>
            <a:chOff x="4876800" y="-678356"/>
            <a:chExt cx="169527" cy="331802"/>
          </a:xfrm>
        </p:grpSpPr>
        <p:grpSp>
          <p:nvGrpSpPr>
            <p:cNvPr id="21" name="Group 202"/>
            <p:cNvGrpSpPr/>
            <p:nvPr/>
          </p:nvGrpSpPr>
          <p:grpSpPr>
            <a:xfrm>
              <a:off x="4887186" y="-678356"/>
              <a:ext cx="146586" cy="60763"/>
              <a:chOff x="6858000" y="-762000"/>
              <a:chExt cx="140044" cy="76200"/>
            </a:xfrm>
          </p:grpSpPr>
          <p:sp>
            <p:nvSpPr>
              <p:cNvPr id="177" name="Line 460"/>
              <p:cNvSpPr>
                <a:spLocks noChangeShapeType="1"/>
              </p:cNvSpPr>
              <p:nvPr/>
            </p:nvSpPr>
            <p:spPr bwMode="auto">
              <a:xfrm flipH="1">
                <a:off x="6858000" y="-762000"/>
                <a:ext cx="76200" cy="7620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Line 461"/>
              <p:cNvSpPr>
                <a:spLocks noChangeShapeType="1"/>
              </p:cNvSpPr>
              <p:nvPr/>
            </p:nvSpPr>
            <p:spPr bwMode="auto">
              <a:xfrm>
                <a:off x="6921844" y="-762000"/>
                <a:ext cx="76200" cy="7620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62" name="Straight Connector 161"/>
            <p:cNvCxnSpPr/>
            <p:nvPr/>
          </p:nvCxnSpPr>
          <p:spPr>
            <a:xfrm>
              <a:off x="4960480" y="-663083"/>
              <a:ext cx="0" cy="2531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04"/>
            <p:cNvGrpSpPr/>
            <p:nvPr/>
          </p:nvGrpSpPr>
          <p:grpSpPr>
            <a:xfrm>
              <a:off x="4885029" y="-619166"/>
              <a:ext cx="146586" cy="60763"/>
              <a:chOff x="6858000" y="-762000"/>
              <a:chExt cx="140044" cy="76200"/>
            </a:xfrm>
          </p:grpSpPr>
          <p:sp>
            <p:nvSpPr>
              <p:cNvPr id="175" name="Line 460"/>
              <p:cNvSpPr>
                <a:spLocks noChangeShapeType="1"/>
              </p:cNvSpPr>
              <p:nvPr/>
            </p:nvSpPr>
            <p:spPr bwMode="auto">
              <a:xfrm flipH="1">
                <a:off x="6858000" y="-762000"/>
                <a:ext cx="76200" cy="7620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Line 461"/>
              <p:cNvSpPr>
                <a:spLocks noChangeShapeType="1"/>
              </p:cNvSpPr>
              <p:nvPr/>
            </p:nvSpPr>
            <p:spPr bwMode="auto">
              <a:xfrm>
                <a:off x="6921844" y="-762000"/>
                <a:ext cx="76200" cy="7620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205"/>
            <p:cNvGrpSpPr/>
            <p:nvPr/>
          </p:nvGrpSpPr>
          <p:grpSpPr>
            <a:xfrm>
              <a:off x="4885029" y="-407317"/>
              <a:ext cx="146586" cy="60763"/>
              <a:chOff x="6858000" y="-762000"/>
              <a:chExt cx="140044" cy="76200"/>
            </a:xfrm>
          </p:grpSpPr>
          <p:sp>
            <p:nvSpPr>
              <p:cNvPr id="173" name="Line 460"/>
              <p:cNvSpPr>
                <a:spLocks noChangeShapeType="1"/>
              </p:cNvSpPr>
              <p:nvPr/>
            </p:nvSpPr>
            <p:spPr bwMode="auto">
              <a:xfrm flipH="1">
                <a:off x="6858000" y="-762000"/>
                <a:ext cx="76200" cy="7620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Line 461"/>
              <p:cNvSpPr>
                <a:spLocks noChangeShapeType="1"/>
              </p:cNvSpPr>
              <p:nvPr/>
            </p:nvSpPr>
            <p:spPr bwMode="auto">
              <a:xfrm>
                <a:off x="6921844" y="-762000"/>
                <a:ext cx="76200" cy="7620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1" name="Line 452"/>
            <p:cNvSpPr>
              <a:spLocks noChangeShapeType="1"/>
            </p:cNvSpPr>
            <p:nvPr/>
          </p:nvSpPr>
          <p:spPr bwMode="auto">
            <a:xfrm>
              <a:off x="4876800" y="-477374"/>
              <a:ext cx="169527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178"/>
          <p:cNvGrpSpPr/>
          <p:nvPr/>
        </p:nvGrpSpPr>
        <p:grpSpPr>
          <a:xfrm>
            <a:off x="1473482" y="2980240"/>
            <a:ext cx="169527" cy="329296"/>
            <a:chOff x="5410200" y="-828802"/>
            <a:chExt cx="161961" cy="412953"/>
          </a:xfrm>
        </p:grpSpPr>
        <p:grpSp>
          <p:nvGrpSpPr>
            <p:cNvPr id="25" name="Group 130"/>
            <p:cNvGrpSpPr/>
            <p:nvPr/>
          </p:nvGrpSpPr>
          <p:grpSpPr>
            <a:xfrm>
              <a:off x="5420122" y="-828802"/>
              <a:ext cx="140044" cy="76200"/>
              <a:chOff x="6858000" y="-762000"/>
              <a:chExt cx="140044" cy="76200"/>
            </a:xfrm>
          </p:grpSpPr>
          <p:sp>
            <p:nvSpPr>
              <p:cNvPr id="189" name="Line 460"/>
              <p:cNvSpPr>
                <a:spLocks noChangeShapeType="1"/>
              </p:cNvSpPr>
              <p:nvPr/>
            </p:nvSpPr>
            <p:spPr bwMode="auto">
              <a:xfrm flipH="1">
                <a:off x="6858000" y="-762000"/>
                <a:ext cx="76200" cy="7620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Line 461"/>
              <p:cNvSpPr>
                <a:spLocks noChangeShapeType="1"/>
              </p:cNvSpPr>
              <p:nvPr/>
            </p:nvSpPr>
            <p:spPr bwMode="auto">
              <a:xfrm>
                <a:off x="6921844" y="-762000"/>
                <a:ext cx="76200" cy="7620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81" name="Straight Connector 180"/>
            <p:cNvCxnSpPr/>
            <p:nvPr/>
          </p:nvCxnSpPr>
          <p:spPr>
            <a:xfrm>
              <a:off x="5490145" y="-809649"/>
              <a:ext cx="0" cy="31749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132"/>
            <p:cNvGrpSpPr/>
            <p:nvPr/>
          </p:nvGrpSpPr>
          <p:grpSpPr>
            <a:xfrm>
              <a:off x="5418062" y="-754575"/>
              <a:ext cx="140044" cy="76200"/>
              <a:chOff x="6858000" y="-762000"/>
              <a:chExt cx="140044" cy="76200"/>
            </a:xfrm>
          </p:grpSpPr>
          <p:sp>
            <p:nvSpPr>
              <p:cNvPr id="187" name="Line 460"/>
              <p:cNvSpPr>
                <a:spLocks noChangeShapeType="1"/>
              </p:cNvSpPr>
              <p:nvPr/>
            </p:nvSpPr>
            <p:spPr bwMode="auto">
              <a:xfrm flipH="1">
                <a:off x="6858000" y="-762000"/>
                <a:ext cx="76200" cy="7620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Line 461"/>
              <p:cNvSpPr>
                <a:spLocks noChangeShapeType="1"/>
              </p:cNvSpPr>
              <p:nvPr/>
            </p:nvSpPr>
            <p:spPr bwMode="auto">
              <a:xfrm>
                <a:off x="6921844" y="-762000"/>
                <a:ext cx="76200" cy="7620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Group 133"/>
            <p:cNvGrpSpPr/>
            <p:nvPr/>
          </p:nvGrpSpPr>
          <p:grpSpPr>
            <a:xfrm>
              <a:off x="5420455" y="-492049"/>
              <a:ext cx="140044" cy="76200"/>
              <a:chOff x="6860393" y="-765142"/>
              <a:chExt cx="140044" cy="76200"/>
            </a:xfrm>
          </p:grpSpPr>
          <p:sp>
            <p:nvSpPr>
              <p:cNvPr id="185" name="Line 460"/>
              <p:cNvSpPr>
                <a:spLocks noChangeShapeType="1"/>
              </p:cNvSpPr>
              <p:nvPr/>
            </p:nvSpPr>
            <p:spPr bwMode="auto">
              <a:xfrm flipH="1">
                <a:off x="6860393" y="-765142"/>
                <a:ext cx="76200" cy="7620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Line 461"/>
              <p:cNvSpPr>
                <a:spLocks noChangeShapeType="1"/>
              </p:cNvSpPr>
              <p:nvPr/>
            </p:nvSpPr>
            <p:spPr bwMode="auto">
              <a:xfrm>
                <a:off x="6924237" y="-765142"/>
                <a:ext cx="76200" cy="7620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4" name="Line 452"/>
            <p:cNvSpPr>
              <a:spLocks noChangeShapeType="1"/>
            </p:cNvSpPr>
            <p:nvPr/>
          </p:nvSpPr>
          <p:spPr bwMode="auto">
            <a:xfrm>
              <a:off x="5410200" y="-585075"/>
              <a:ext cx="16196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190"/>
          <p:cNvGrpSpPr/>
          <p:nvPr/>
        </p:nvGrpSpPr>
        <p:grpSpPr>
          <a:xfrm>
            <a:off x="1476773" y="4308350"/>
            <a:ext cx="146586" cy="316157"/>
            <a:chOff x="1456029" y="1890714"/>
            <a:chExt cx="146586" cy="316157"/>
          </a:xfrm>
        </p:grpSpPr>
        <p:sp>
          <p:nvSpPr>
            <p:cNvPr id="192" name="Line 460"/>
            <p:cNvSpPr>
              <a:spLocks noChangeShapeType="1"/>
            </p:cNvSpPr>
            <p:nvPr/>
          </p:nvSpPr>
          <p:spPr bwMode="auto">
            <a:xfrm flipH="1">
              <a:off x="1456029" y="2146108"/>
              <a:ext cx="79760" cy="6076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Line 461"/>
            <p:cNvSpPr>
              <a:spLocks noChangeShapeType="1"/>
            </p:cNvSpPr>
            <p:nvPr/>
          </p:nvSpPr>
          <p:spPr bwMode="auto">
            <a:xfrm>
              <a:off x="1522855" y="2146108"/>
              <a:ext cx="79760" cy="6076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9" name="Group 32"/>
            <p:cNvGrpSpPr/>
            <p:nvPr/>
          </p:nvGrpSpPr>
          <p:grpSpPr>
            <a:xfrm>
              <a:off x="1462086" y="1890714"/>
              <a:ext cx="137249" cy="269752"/>
              <a:chOff x="3941762" y="-823878"/>
              <a:chExt cx="198177" cy="428457"/>
            </a:xfrm>
          </p:grpSpPr>
          <p:sp>
            <p:nvSpPr>
              <p:cNvPr id="195" name="Line 452"/>
              <p:cNvSpPr>
                <a:spLocks noChangeShapeType="1"/>
              </p:cNvSpPr>
              <p:nvPr/>
            </p:nvSpPr>
            <p:spPr bwMode="auto">
              <a:xfrm>
                <a:off x="3943965" y="-679023"/>
                <a:ext cx="19597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418"/>
              <p:cNvSpPr>
                <a:spLocks noChangeAspect="1"/>
              </p:cNvSpPr>
              <p:nvPr/>
            </p:nvSpPr>
            <p:spPr bwMode="auto">
              <a:xfrm>
                <a:off x="3941762" y="-823877"/>
                <a:ext cx="193675" cy="36667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102"/>
                  </a:cxn>
                  <a:cxn ang="0">
                    <a:pos x="2" y="83"/>
                  </a:cxn>
                  <a:cxn ang="0">
                    <a:pos x="8" y="67"/>
                  </a:cxn>
                  <a:cxn ang="0">
                    <a:pos x="15" y="51"/>
                  </a:cxn>
                  <a:cxn ang="0">
                    <a:pos x="29" y="37"/>
                  </a:cxn>
                  <a:cxn ang="0">
                    <a:pos x="41" y="25"/>
                  </a:cxn>
                  <a:cxn ang="0">
                    <a:pos x="51" y="17"/>
                  </a:cxn>
                  <a:cxn ang="0">
                    <a:pos x="67" y="10"/>
                  </a:cxn>
                  <a:cxn ang="0">
                    <a:pos x="85" y="4"/>
                  </a:cxn>
                  <a:cxn ang="0">
                    <a:pos x="108" y="0"/>
                  </a:cxn>
                  <a:cxn ang="0">
                    <a:pos x="123" y="0"/>
                  </a:cxn>
                  <a:cxn ang="0">
                    <a:pos x="138" y="2"/>
                  </a:cxn>
                  <a:cxn ang="0">
                    <a:pos x="147" y="5"/>
                  </a:cxn>
                  <a:cxn ang="0">
                    <a:pos x="163" y="11"/>
                  </a:cxn>
                  <a:cxn ang="0">
                    <a:pos x="176" y="16"/>
                  </a:cxn>
                  <a:cxn ang="0">
                    <a:pos x="187" y="25"/>
                  </a:cxn>
                  <a:cxn ang="0">
                    <a:pos x="201" y="36"/>
                  </a:cxn>
                  <a:cxn ang="0">
                    <a:pos x="208" y="44"/>
                  </a:cxn>
                  <a:cxn ang="0">
                    <a:pos x="219" y="62"/>
                  </a:cxn>
                  <a:cxn ang="0">
                    <a:pos x="223" y="73"/>
                  </a:cxn>
                  <a:cxn ang="0">
                    <a:pos x="227" y="84"/>
                  </a:cxn>
                  <a:cxn ang="0">
                    <a:pos x="230" y="98"/>
                  </a:cxn>
                  <a:cxn ang="0">
                    <a:pos x="230" y="528"/>
                  </a:cxn>
                </a:cxnLst>
                <a:rect l="0" t="0" r="r" b="b"/>
                <a:pathLst>
                  <a:path w="230" h="528">
                    <a:moveTo>
                      <a:pt x="0" y="528"/>
                    </a:moveTo>
                    <a:lnTo>
                      <a:pt x="0" y="102"/>
                    </a:lnTo>
                    <a:lnTo>
                      <a:pt x="2" y="83"/>
                    </a:lnTo>
                    <a:lnTo>
                      <a:pt x="8" y="67"/>
                    </a:lnTo>
                    <a:lnTo>
                      <a:pt x="15" y="51"/>
                    </a:lnTo>
                    <a:lnTo>
                      <a:pt x="29" y="37"/>
                    </a:lnTo>
                    <a:lnTo>
                      <a:pt x="41" y="25"/>
                    </a:lnTo>
                    <a:lnTo>
                      <a:pt x="51" y="17"/>
                    </a:lnTo>
                    <a:lnTo>
                      <a:pt x="67" y="10"/>
                    </a:lnTo>
                    <a:lnTo>
                      <a:pt x="85" y="4"/>
                    </a:lnTo>
                    <a:lnTo>
                      <a:pt x="108" y="0"/>
                    </a:lnTo>
                    <a:lnTo>
                      <a:pt x="123" y="0"/>
                    </a:lnTo>
                    <a:lnTo>
                      <a:pt x="138" y="2"/>
                    </a:lnTo>
                    <a:lnTo>
                      <a:pt x="147" y="5"/>
                    </a:lnTo>
                    <a:lnTo>
                      <a:pt x="163" y="11"/>
                    </a:lnTo>
                    <a:lnTo>
                      <a:pt x="176" y="16"/>
                    </a:lnTo>
                    <a:lnTo>
                      <a:pt x="187" y="25"/>
                    </a:lnTo>
                    <a:lnTo>
                      <a:pt x="201" y="36"/>
                    </a:lnTo>
                    <a:lnTo>
                      <a:pt x="208" y="44"/>
                    </a:lnTo>
                    <a:lnTo>
                      <a:pt x="219" y="62"/>
                    </a:lnTo>
                    <a:lnTo>
                      <a:pt x="223" y="73"/>
                    </a:lnTo>
                    <a:lnTo>
                      <a:pt x="227" y="84"/>
                    </a:lnTo>
                    <a:lnTo>
                      <a:pt x="230" y="98"/>
                    </a:lnTo>
                    <a:lnTo>
                      <a:pt x="230" y="528"/>
                    </a:lnTo>
                  </a:path>
                </a:pathLst>
              </a:custGeom>
              <a:noFill/>
              <a:ln w="1905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Line 420"/>
              <p:cNvSpPr>
                <a:spLocks noChangeAspect="1" noChangeShapeType="1"/>
              </p:cNvSpPr>
              <p:nvPr/>
            </p:nvSpPr>
            <p:spPr bwMode="auto">
              <a:xfrm flipV="1">
                <a:off x="4037757" y="-823878"/>
                <a:ext cx="0" cy="42845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Line 452"/>
              <p:cNvSpPr>
                <a:spLocks noChangeShapeType="1"/>
              </p:cNvSpPr>
              <p:nvPr/>
            </p:nvSpPr>
            <p:spPr bwMode="auto">
              <a:xfrm>
                <a:off x="3942451" y="-572447"/>
                <a:ext cx="19597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0" name="Group 208"/>
          <p:cNvGrpSpPr/>
          <p:nvPr/>
        </p:nvGrpSpPr>
        <p:grpSpPr>
          <a:xfrm>
            <a:off x="1401990" y="5016453"/>
            <a:ext cx="301228" cy="336138"/>
            <a:chOff x="1375172" y="3720277"/>
            <a:chExt cx="326869" cy="349661"/>
          </a:xfrm>
        </p:grpSpPr>
        <p:grpSp>
          <p:nvGrpSpPr>
            <p:cNvPr id="31" name="Group 198"/>
            <p:cNvGrpSpPr/>
            <p:nvPr/>
          </p:nvGrpSpPr>
          <p:grpSpPr>
            <a:xfrm>
              <a:off x="1462045" y="3720277"/>
              <a:ext cx="158098" cy="304077"/>
              <a:chOff x="-416966" y="4470841"/>
              <a:chExt cx="140744" cy="329241"/>
            </a:xfrm>
          </p:grpSpPr>
          <p:grpSp>
            <p:nvGrpSpPr>
              <p:cNvPr id="224" name="Group 388"/>
              <p:cNvGrpSpPr/>
              <p:nvPr/>
            </p:nvGrpSpPr>
            <p:grpSpPr>
              <a:xfrm>
                <a:off x="-416966" y="4470841"/>
                <a:ext cx="140548" cy="329241"/>
                <a:chOff x="3941762" y="-823878"/>
                <a:chExt cx="202940" cy="522945"/>
              </a:xfrm>
            </p:grpSpPr>
            <p:sp>
              <p:nvSpPr>
                <p:cNvPr id="202" name="Line 452"/>
                <p:cNvSpPr>
                  <a:spLocks noChangeShapeType="1"/>
                </p:cNvSpPr>
                <p:nvPr/>
              </p:nvSpPr>
              <p:spPr bwMode="auto">
                <a:xfrm>
                  <a:off x="3943965" y="-711638"/>
                  <a:ext cx="195973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418"/>
                <p:cNvSpPr>
                  <a:spLocks noChangeAspect="1"/>
                </p:cNvSpPr>
                <p:nvPr/>
              </p:nvSpPr>
              <p:spPr bwMode="auto">
                <a:xfrm>
                  <a:off x="3941762" y="-823877"/>
                  <a:ext cx="193675" cy="36667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0" y="102"/>
                    </a:cxn>
                    <a:cxn ang="0">
                      <a:pos x="2" y="83"/>
                    </a:cxn>
                    <a:cxn ang="0">
                      <a:pos x="8" y="67"/>
                    </a:cxn>
                    <a:cxn ang="0">
                      <a:pos x="15" y="51"/>
                    </a:cxn>
                    <a:cxn ang="0">
                      <a:pos x="29" y="37"/>
                    </a:cxn>
                    <a:cxn ang="0">
                      <a:pos x="41" y="25"/>
                    </a:cxn>
                    <a:cxn ang="0">
                      <a:pos x="51" y="17"/>
                    </a:cxn>
                    <a:cxn ang="0">
                      <a:pos x="67" y="10"/>
                    </a:cxn>
                    <a:cxn ang="0">
                      <a:pos x="85" y="4"/>
                    </a:cxn>
                    <a:cxn ang="0">
                      <a:pos x="108" y="0"/>
                    </a:cxn>
                    <a:cxn ang="0">
                      <a:pos x="123" y="0"/>
                    </a:cxn>
                    <a:cxn ang="0">
                      <a:pos x="138" y="2"/>
                    </a:cxn>
                    <a:cxn ang="0">
                      <a:pos x="147" y="5"/>
                    </a:cxn>
                    <a:cxn ang="0">
                      <a:pos x="163" y="11"/>
                    </a:cxn>
                    <a:cxn ang="0">
                      <a:pos x="176" y="16"/>
                    </a:cxn>
                    <a:cxn ang="0">
                      <a:pos x="187" y="25"/>
                    </a:cxn>
                    <a:cxn ang="0">
                      <a:pos x="201" y="36"/>
                    </a:cxn>
                    <a:cxn ang="0">
                      <a:pos x="208" y="44"/>
                    </a:cxn>
                    <a:cxn ang="0">
                      <a:pos x="219" y="62"/>
                    </a:cxn>
                    <a:cxn ang="0">
                      <a:pos x="223" y="73"/>
                    </a:cxn>
                    <a:cxn ang="0">
                      <a:pos x="227" y="84"/>
                    </a:cxn>
                    <a:cxn ang="0">
                      <a:pos x="230" y="98"/>
                    </a:cxn>
                    <a:cxn ang="0">
                      <a:pos x="230" y="528"/>
                    </a:cxn>
                  </a:cxnLst>
                  <a:rect l="0" t="0" r="r" b="b"/>
                  <a:pathLst>
                    <a:path w="230" h="528">
                      <a:moveTo>
                        <a:pt x="0" y="528"/>
                      </a:moveTo>
                      <a:lnTo>
                        <a:pt x="0" y="102"/>
                      </a:lnTo>
                      <a:lnTo>
                        <a:pt x="2" y="83"/>
                      </a:lnTo>
                      <a:lnTo>
                        <a:pt x="8" y="67"/>
                      </a:lnTo>
                      <a:lnTo>
                        <a:pt x="15" y="51"/>
                      </a:lnTo>
                      <a:lnTo>
                        <a:pt x="29" y="37"/>
                      </a:lnTo>
                      <a:lnTo>
                        <a:pt x="41" y="25"/>
                      </a:lnTo>
                      <a:lnTo>
                        <a:pt x="51" y="17"/>
                      </a:lnTo>
                      <a:lnTo>
                        <a:pt x="67" y="10"/>
                      </a:lnTo>
                      <a:lnTo>
                        <a:pt x="85" y="4"/>
                      </a:lnTo>
                      <a:lnTo>
                        <a:pt x="108" y="0"/>
                      </a:lnTo>
                      <a:lnTo>
                        <a:pt x="123" y="0"/>
                      </a:lnTo>
                      <a:lnTo>
                        <a:pt x="138" y="2"/>
                      </a:lnTo>
                      <a:lnTo>
                        <a:pt x="147" y="5"/>
                      </a:lnTo>
                      <a:lnTo>
                        <a:pt x="163" y="11"/>
                      </a:lnTo>
                      <a:lnTo>
                        <a:pt x="176" y="16"/>
                      </a:lnTo>
                      <a:lnTo>
                        <a:pt x="187" y="25"/>
                      </a:lnTo>
                      <a:lnTo>
                        <a:pt x="201" y="36"/>
                      </a:lnTo>
                      <a:lnTo>
                        <a:pt x="208" y="44"/>
                      </a:lnTo>
                      <a:lnTo>
                        <a:pt x="219" y="62"/>
                      </a:lnTo>
                      <a:lnTo>
                        <a:pt x="223" y="73"/>
                      </a:lnTo>
                      <a:lnTo>
                        <a:pt x="227" y="84"/>
                      </a:lnTo>
                      <a:lnTo>
                        <a:pt x="230" y="98"/>
                      </a:lnTo>
                      <a:lnTo>
                        <a:pt x="230" y="528"/>
                      </a:lnTo>
                    </a:path>
                  </a:pathLst>
                </a:custGeom>
                <a:noFill/>
                <a:ln w="19050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4" name="Line 4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37757" y="-823878"/>
                  <a:ext cx="0" cy="42845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418"/>
                <p:cNvSpPr>
                  <a:spLocks noChangeAspect="1"/>
                </p:cNvSpPr>
                <p:nvPr/>
              </p:nvSpPr>
              <p:spPr bwMode="auto">
                <a:xfrm>
                  <a:off x="3944288" y="-392201"/>
                  <a:ext cx="193675" cy="87401"/>
                </a:xfrm>
                <a:custGeom>
                  <a:avLst/>
                  <a:gdLst>
                    <a:gd name="connsiteX0" fmla="*/ 0 w 10000"/>
                    <a:gd name="connsiteY0" fmla="*/ 10000 h 10000"/>
                    <a:gd name="connsiteX1" fmla="*/ 0 w 10000"/>
                    <a:gd name="connsiteY1" fmla="*/ 1932 h 10000"/>
                    <a:gd name="connsiteX2" fmla="*/ 87 w 10000"/>
                    <a:gd name="connsiteY2" fmla="*/ 1572 h 10000"/>
                    <a:gd name="connsiteX3" fmla="*/ 348 w 10000"/>
                    <a:gd name="connsiteY3" fmla="*/ 1269 h 10000"/>
                    <a:gd name="connsiteX4" fmla="*/ 652 w 10000"/>
                    <a:gd name="connsiteY4" fmla="*/ 966 h 10000"/>
                    <a:gd name="connsiteX5" fmla="*/ 1261 w 10000"/>
                    <a:gd name="connsiteY5" fmla="*/ 701 h 10000"/>
                    <a:gd name="connsiteX6" fmla="*/ 1783 w 10000"/>
                    <a:gd name="connsiteY6" fmla="*/ 473 h 10000"/>
                    <a:gd name="connsiteX7" fmla="*/ 2217 w 10000"/>
                    <a:gd name="connsiteY7" fmla="*/ 322 h 10000"/>
                    <a:gd name="connsiteX8" fmla="*/ 2913 w 10000"/>
                    <a:gd name="connsiteY8" fmla="*/ 189 h 10000"/>
                    <a:gd name="connsiteX9" fmla="*/ 3696 w 10000"/>
                    <a:gd name="connsiteY9" fmla="*/ 76 h 10000"/>
                    <a:gd name="connsiteX10" fmla="*/ 4696 w 10000"/>
                    <a:gd name="connsiteY10" fmla="*/ 0 h 10000"/>
                    <a:gd name="connsiteX11" fmla="*/ 5348 w 10000"/>
                    <a:gd name="connsiteY11" fmla="*/ 0 h 10000"/>
                    <a:gd name="connsiteX12" fmla="*/ 6000 w 10000"/>
                    <a:gd name="connsiteY12" fmla="*/ 38 h 10000"/>
                    <a:gd name="connsiteX13" fmla="*/ 6391 w 10000"/>
                    <a:gd name="connsiteY13" fmla="*/ 95 h 10000"/>
                    <a:gd name="connsiteX14" fmla="*/ 7087 w 10000"/>
                    <a:gd name="connsiteY14" fmla="*/ 208 h 10000"/>
                    <a:gd name="connsiteX15" fmla="*/ 7652 w 10000"/>
                    <a:gd name="connsiteY15" fmla="*/ 303 h 10000"/>
                    <a:gd name="connsiteX16" fmla="*/ 8130 w 10000"/>
                    <a:gd name="connsiteY16" fmla="*/ 473 h 10000"/>
                    <a:gd name="connsiteX17" fmla="*/ 8739 w 10000"/>
                    <a:gd name="connsiteY17" fmla="*/ 682 h 10000"/>
                    <a:gd name="connsiteX18" fmla="*/ 9043 w 10000"/>
                    <a:gd name="connsiteY18" fmla="*/ 833 h 10000"/>
                    <a:gd name="connsiteX19" fmla="*/ 9522 w 10000"/>
                    <a:gd name="connsiteY19" fmla="*/ 1174 h 10000"/>
                    <a:gd name="connsiteX20" fmla="*/ 9696 w 10000"/>
                    <a:gd name="connsiteY20" fmla="*/ 1383 h 10000"/>
                    <a:gd name="connsiteX21" fmla="*/ 9870 w 10000"/>
                    <a:gd name="connsiteY21" fmla="*/ 1591 h 10000"/>
                    <a:gd name="connsiteX22" fmla="*/ 10000 w 10000"/>
                    <a:gd name="connsiteY22" fmla="*/ 1856 h 10000"/>
                    <a:gd name="connsiteX0" fmla="*/ 0 w 10000"/>
                    <a:gd name="connsiteY0" fmla="*/ 1932 h 1932"/>
                    <a:gd name="connsiteX1" fmla="*/ 87 w 10000"/>
                    <a:gd name="connsiteY1" fmla="*/ 1572 h 1932"/>
                    <a:gd name="connsiteX2" fmla="*/ 348 w 10000"/>
                    <a:gd name="connsiteY2" fmla="*/ 1269 h 1932"/>
                    <a:gd name="connsiteX3" fmla="*/ 652 w 10000"/>
                    <a:gd name="connsiteY3" fmla="*/ 966 h 1932"/>
                    <a:gd name="connsiteX4" fmla="*/ 1261 w 10000"/>
                    <a:gd name="connsiteY4" fmla="*/ 701 h 1932"/>
                    <a:gd name="connsiteX5" fmla="*/ 1783 w 10000"/>
                    <a:gd name="connsiteY5" fmla="*/ 473 h 1932"/>
                    <a:gd name="connsiteX6" fmla="*/ 2217 w 10000"/>
                    <a:gd name="connsiteY6" fmla="*/ 322 h 1932"/>
                    <a:gd name="connsiteX7" fmla="*/ 2913 w 10000"/>
                    <a:gd name="connsiteY7" fmla="*/ 189 h 1932"/>
                    <a:gd name="connsiteX8" fmla="*/ 3696 w 10000"/>
                    <a:gd name="connsiteY8" fmla="*/ 76 h 1932"/>
                    <a:gd name="connsiteX9" fmla="*/ 4696 w 10000"/>
                    <a:gd name="connsiteY9" fmla="*/ 0 h 1932"/>
                    <a:gd name="connsiteX10" fmla="*/ 5348 w 10000"/>
                    <a:gd name="connsiteY10" fmla="*/ 0 h 1932"/>
                    <a:gd name="connsiteX11" fmla="*/ 6000 w 10000"/>
                    <a:gd name="connsiteY11" fmla="*/ 38 h 1932"/>
                    <a:gd name="connsiteX12" fmla="*/ 6391 w 10000"/>
                    <a:gd name="connsiteY12" fmla="*/ 95 h 1932"/>
                    <a:gd name="connsiteX13" fmla="*/ 7087 w 10000"/>
                    <a:gd name="connsiteY13" fmla="*/ 208 h 1932"/>
                    <a:gd name="connsiteX14" fmla="*/ 7652 w 10000"/>
                    <a:gd name="connsiteY14" fmla="*/ 303 h 1932"/>
                    <a:gd name="connsiteX15" fmla="*/ 8130 w 10000"/>
                    <a:gd name="connsiteY15" fmla="*/ 473 h 1932"/>
                    <a:gd name="connsiteX16" fmla="*/ 8739 w 10000"/>
                    <a:gd name="connsiteY16" fmla="*/ 682 h 1932"/>
                    <a:gd name="connsiteX17" fmla="*/ 9043 w 10000"/>
                    <a:gd name="connsiteY17" fmla="*/ 833 h 1932"/>
                    <a:gd name="connsiteX18" fmla="*/ 9522 w 10000"/>
                    <a:gd name="connsiteY18" fmla="*/ 1174 h 1932"/>
                    <a:gd name="connsiteX19" fmla="*/ 9696 w 10000"/>
                    <a:gd name="connsiteY19" fmla="*/ 1383 h 1932"/>
                    <a:gd name="connsiteX20" fmla="*/ 9870 w 10000"/>
                    <a:gd name="connsiteY20" fmla="*/ 1591 h 1932"/>
                    <a:gd name="connsiteX21" fmla="*/ 10000 w 10000"/>
                    <a:gd name="connsiteY21" fmla="*/ 1856 h 1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000" h="1932">
                      <a:moveTo>
                        <a:pt x="0" y="1932"/>
                      </a:moveTo>
                      <a:lnTo>
                        <a:pt x="87" y="1572"/>
                      </a:lnTo>
                      <a:lnTo>
                        <a:pt x="348" y="1269"/>
                      </a:lnTo>
                      <a:lnTo>
                        <a:pt x="652" y="966"/>
                      </a:lnTo>
                      <a:lnTo>
                        <a:pt x="1261" y="701"/>
                      </a:lnTo>
                      <a:lnTo>
                        <a:pt x="1783" y="473"/>
                      </a:lnTo>
                      <a:lnTo>
                        <a:pt x="2217" y="322"/>
                      </a:lnTo>
                      <a:lnTo>
                        <a:pt x="2913" y="189"/>
                      </a:lnTo>
                      <a:lnTo>
                        <a:pt x="3696" y="76"/>
                      </a:lnTo>
                      <a:lnTo>
                        <a:pt x="4696" y="0"/>
                      </a:lnTo>
                      <a:lnTo>
                        <a:pt x="5348" y="0"/>
                      </a:lnTo>
                      <a:lnTo>
                        <a:pt x="6000" y="38"/>
                      </a:lnTo>
                      <a:lnTo>
                        <a:pt x="6391" y="95"/>
                      </a:lnTo>
                      <a:lnTo>
                        <a:pt x="7087" y="208"/>
                      </a:lnTo>
                      <a:lnTo>
                        <a:pt x="7652" y="303"/>
                      </a:lnTo>
                      <a:lnTo>
                        <a:pt x="8130" y="473"/>
                      </a:lnTo>
                      <a:lnTo>
                        <a:pt x="8739" y="682"/>
                      </a:lnTo>
                      <a:lnTo>
                        <a:pt x="9043" y="833"/>
                      </a:lnTo>
                      <a:lnTo>
                        <a:pt x="9522" y="1174"/>
                      </a:lnTo>
                      <a:lnTo>
                        <a:pt x="9696" y="1383"/>
                      </a:lnTo>
                      <a:lnTo>
                        <a:pt x="9870" y="1591"/>
                      </a:lnTo>
                      <a:lnTo>
                        <a:pt x="10000" y="1856"/>
                      </a:lnTo>
                    </a:path>
                  </a:pathLst>
                </a:custGeom>
                <a:noFill/>
                <a:ln w="19050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Line 452"/>
                <p:cNvSpPr>
                  <a:spLocks noChangeShapeType="1"/>
                </p:cNvSpPr>
                <p:nvPr/>
              </p:nvSpPr>
              <p:spPr bwMode="auto">
                <a:xfrm>
                  <a:off x="3948730" y="-300933"/>
                  <a:ext cx="195972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Line 452"/>
                <p:cNvSpPr>
                  <a:spLocks noChangeShapeType="1"/>
                </p:cNvSpPr>
                <p:nvPr/>
              </p:nvSpPr>
              <p:spPr bwMode="auto">
                <a:xfrm>
                  <a:off x="3942451" y="-620803"/>
                  <a:ext cx="195973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01" name="Line 452"/>
              <p:cNvSpPr>
                <a:spLocks noChangeShapeType="1"/>
              </p:cNvSpPr>
              <p:nvPr/>
            </p:nvSpPr>
            <p:spPr bwMode="auto">
              <a:xfrm>
                <a:off x="-411945" y="4657726"/>
                <a:ext cx="13572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8" name="Oval 207"/>
            <p:cNvSpPr/>
            <p:nvPr/>
          </p:nvSpPr>
          <p:spPr>
            <a:xfrm>
              <a:off x="1375172" y="4024219"/>
              <a:ext cx="326869" cy="4571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8" name="Group 219"/>
          <p:cNvGrpSpPr/>
          <p:nvPr/>
        </p:nvGrpSpPr>
        <p:grpSpPr>
          <a:xfrm>
            <a:off x="1417052" y="5380653"/>
            <a:ext cx="269394" cy="331006"/>
            <a:chOff x="1414149" y="4114801"/>
            <a:chExt cx="269394" cy="331006"/>
          </a:xfrm>
        </p:grpSpPr>
        <p:grpSp>
          <p:nvGrpSpPr>
            <p:cNvPr id="229" name="Group 209"/>
            <p:cNvGrpSpPr/>
            <p:nvPr/>
          </p:nvGrpSpPr>
          <p:grpSpPr>
            <a:xfrm>
              <a:off x="1485896" y="4114801"/>
              <a:ext cx="126210" cy="260192"/>
              <a:chOff x="3941762" y="-823878"/>
              <a:chExt cx="202940" cy="522945"/>
            </a:xfrm>
          </p:grpSpPr>
          <p:sp>
            <p:nvSpPr>
              <p:cNvPr id="211" name="Line 452"/>
              <p:cNvSpPr>
                <a:spLocks noChangeShapeType="1"/>
              </p:cNvSpPr>
              <p:nvPr/>
            </p:nvSpPr>
            <p:spPr bwMode="auto">
              <a:xfrm>
                <a:off x="3943965" y="-677602"/>
                <a:ext cx="19597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418"/>
              <p:cNvSpPr>
                <a:spLocks noChangeAspect="1"/>
              </p:cNvSpPr>
              <p:nvPr/>
            </p:nvSpPr>
            <p:spPr bwMode="auto">
              <a:xfrm>
                <a:off x="3941762" y="-823877"/>
                <a:ext cx="193675" cy="36667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102"/>
                  </a:cxn>
                  <a:cxn ang="0">
                    <a:pos x="2" y="83"/>
                  </a:cxn>
                  <a:cxn ang="0">
                    <a:pos x="8" y="67"/>
                  </a:cxn>
                  <a:cxn ang="0">
                    <a:pos x="15" y="51"/>
                  </a:cxn>
                  <a:cxn ang="0">
                    <a:pos x="29" y="37"/>
                  </a:cxn>
                  <a:cxn ang="0">
                    <a:pos x="41" y="25"/>
                  </a:cxn>
                  <a:cxn ang="0">
                    <a:pos x="51" y="17"/>
                  </a:cxn>
                  <a:cxn ang="0">
                    <a:pos x="67" y="10"/>
                  </a:cxn>
                  <a:cxn ang="0">
                    <a:pos x="85" y="4"/>
                  </a:cxn>
                  <a:cxn ang="0">
                    <a:pos x="108" y="0"/>
                  </a:cxn>
                  <a:cxn ang="0">
                    <a:pos x="123" y="0"/>
                  </a:cxn>
                  <a:cxn ang="0">
                    <a:pos x="138" y="2"/>
                  </a:cxn>
                  <a:cxn ang="0">
                    <a:pos x="147" y="5"/>
                  </a:cxn>
                  <a:cxn ang="0">
                    <a:pos x="163" y="11"/>
                  </a:cxn>
                  <a:cxn ang="0">
                    <a:pos x="176" y="16"/>
                  </a:cxn>
                  <a:cxn ang="0">
                    <a:pos x="187" y="25"/>
                  </a:cxn>
                  <a:cxn ang="0">
                    <a:pos x="201" y="36"/>
                  </a:cxn>
                  <a:cxn ang="0">
                    <a:pos x="208" y="44"/>
                  </a:cxn>
                  <a:cxn ang="0">
                    <a:pos x="219" y="62"/>
                  </a:cxn>
                  <a:cxn ang="0">
                    <a:pos x="223" y="73"/>
                  </a:cxn>
                  <a:cxn ang="0">
                    <a:pos x="227" y="84"/>
                  </a:cxn>
                  <a:cxn ang="0">
                    <a:pos x="230" y="98"/>
                  </a:cxn>
                  <a:cxn ang="0">
                    <a:pos x="230" y="528"/>
                  </a:cxn>
                </a:cxnLst>
                <a:rect l="0" t="0" r="r" b="b"/>
                <a:pathLst>
                  <a:path w="230" h="528">
                    <a:moveTo>
                      <a:pt x="0" y="528"/>
                    </a:moveTo>
                    <a:lnTo>
                      <a:pt x="0" y="102"/>
                    </a:lnTo>
                    <a:lnTo>
                      <a:pt x="2" y="83"/>
                    </a:lnTo>
                    <a:lnTo>
                      <a:pt x="8" y="67"/>
                    </a:lnTo>
                    <a:lnTo>
                      <a:pt x="15" y="51"/>
                    </a:lnTo>
                    <a:lnTo>
                      <a:pt x="29" y="37"/>
                    </a:lnTo>
                    <a:lnTo>
                      <a:pt x="41" y="25"/>
                    </a:lnTo>
                    <a:lnTo>
                      <a:pt x="51" y="17"/>
                    </a:lnTo>
                    <a:lnTo>
                      <a:pt x="67" y="10"/>
                    </a:lnTo>
                    <a:lnTo>
                      <a:pt x="85" y="4"/>
                    </a:lnTo>
                    <a:lnTo>
                      <a:pt x="108" y="0"/>
                    </a:lnTo>
                    <a:lnTo>
                      <a:pt x="123" y="0"/>
                    </a:lnTo>
                    <a:lnTo>
                      <a:pt x="138" y="2"/>
                    </a:lnTo>
                    <a:lnTo>
                      <a:pt x="147" y="5"/>
                    </a:lnTo>
                    <a:lnTo>
                      <a:pt x="163" y="11"/>
                    </a:lnTo>
                    <a:lnTo>
                      <a:pt x="176" y="16"/>
                    </a:lnTo>
                    <a:lnTo>
                      <a:pt x="187" y="25"/>
                    </a:lnTo>
                    <a:lnTo>
                      <a:pt x="201" y="36"/>
                    </a:lnTo>
                    <a:lnTo>
                      <a:pt x="208" y="44"/>
                    </a:lnTo>
                    <a:lnTo>
                      <a:pt x="219" y="62"/>
                    </a:lnTo>
                    <a:lnTo>
                      <a:pt x="223" y="73"/>
                    </a:lnTo>
                    <a:lnTo>
                      <a:pt x="227" y="84"/>
                    </a:lnTo>
                    <a:lnTo>
                      <a:pt x="230" y="98"/>
                    </a:lnTo>
                    <a:lnTo>
                      <a:pt x="230" y="528"/>
                    </a:lnTo>
                  </a:path>
                </a:pathLst>
              </a:custGeom>
              <a:noFill/>
              <a:ln w="1905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Line 420"/>
              <p:cNvSpPr>
                <a:spLocks noChangeAspect="1" noChangeShapeType="1"/>
              </p:cNvSpPr>
              <p:nvPr/>
            </p:nvSpPr>
            <p:spPr bwMode="auto">
              <a:xfrm flipV="1">
                <a:off x="4037757" y="-823878"/>
                <a:ext cx="0" cy="42845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418"/>
              <p:cNvSpPr>
                <a:spLocks noChangeAspect="1"/>
              </p:cNvSpPr>
              <p:nvPr/>
            </p:nvSpPr>
            <p:spPr bwMode="auto">
              <a:xfrm>
                <a:off x="3944288" y="-392201"/>
                <a:ext cx="193675" cy="8740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0 w 10000"/>
                  <a:gd name="connsiteY1" fmla="*/ 1932 h 10000"/>
                  <a:gd name="connsiteX2" fmla="*/ 87 w 10000"/>
                  <a:gd name="connsiteY2" fmla="*/ 1572 h 10000"/>
                  <a:gd name="connsiteX3" fmla="*/ 348 w 10000"/>
                  <a:gd name="connsiteY3" fmla="*/ 1269 h 10000"/>
                  <a:gd name="connsiteX4" fmla="*/ 652 w 10000"/>
                  <a:gd name="connsiteY4" fmla="*/ 966 h 10000"/>
                  <a:gd name="connsiteX5" fmla="*/ 1261 w 10000"/>
                  <a:gd name="connsiteY5" fmla="*/ 701 h 10000"/>
                  <a:gd name="connsiteX6" fmla="*/ 1783 w 10000"/>
                  <a:gd name="connsiteY6" fmla="*/ 473 h 10000"/>
                  <a:gd name="connsiteX7" fmla="*/ 2217 w 10000"/>
                  <a:gd name="connsiteY7" fmla="*/ 322 h 10000"/>
                  <a:gd name="connsiteX8" fmla="*/ 2913 w 10000"/>
                  <a:gd name="connsiteY8" fmla="*/ 189 h 10000"/>
                  <a:gd name="connsiteX9" fmla="*/ 3696 w 10000"/>
                  <a:gd name="connsiteY9" fmla="*/ 76 h 10000"/>
                  <a:gd name="connsiteX10" fmla="*/ 4696 w 10000"/>
                  <a:gd name="connsiteY10" fmla="*/ 0 h 10000"/>
                  <a:gd name="connsiteX11" fmla="*/ 5348 w 10000"/>
                  <a:gd name="connsiteY11" fmla="*/ 0 h 10000"/>
                  <a:gd name="connsiteX12" fmla="*/ 6000 w 10000"/>
                  <a:gd name="connsiteY12" fmla="*/ 38 h 10000"/>
                  <a:gd name="connsiteX13" fmla="*/ 6391 w 10000"/>
                  <a:gd name="connsiteY13" fmla="*/ 95 h 10000"/>
                  <a:gd name="connsiteX14" fmla="*/ 7087 w 10000"/>
                  <a:gd name="connsiteY14" fmla="*/ 208 h 10000"/>
                  <a:gd name="connsiteX15" fmla="*/ 7652 w 10000"/>
                  <a:gd name="connsiteY15" fmla="*/ 303 h 10000"/>
                  <a:gd name="connsiteX16" fmla="*/ 8130 w 10000"/>
                  <a:gd name="connsiteY16" fmla="*/ 473 h 10000"/>
                  <a:gd name="connsiteX17" fmla="*/ 8739 w 10000"/>
                  <a:gd name="connsiteY17" fmla="*/ 682 h 10000"/>
                  <a:gd name="connsiteX18" fmla="*/ 9043 w 10000"/>
                  <a:gd name="connsiteY18" fmla="*/ 833 h 10000"/>
                  <a:gd name="connsiteX19" fmla="*/ 9522 w 10000"/>
                  <a:gd name="connsiteY19" fmla="*/ 1174 h 10000"/>
                  <a:gd name="connsiteX20" fmla="*/ 9696 w 10000"/>
                  <a:gd name="connsiteY20" fmla="*/ 1383 h 10000"/>
                  <a:gd name="connsiteX21" fmla="*/ 9870 w 10000"/>
                  <a:gd name="connsiteY21" fmla="*/ 1591 h 10000"/>
                  <a:gd name="connsiteX22" fmla="*/ 10000 w 10000"/>
                  <a:gd name="connsiteY22" fmla="*/ 1856 h 10000"/>
                  <a:gd name="connsiteX0" fmla="*/ 0 w 10000"/>
                  <a:gd name="connsiteY0" fmla="*/ 1932 h 1932"/>
                  <a:gd name="connsiteX1" fmla="*/ 87 w 10000"/>
                  <a:gd name="connsiteY1" fmla="*/ 1572 h 1932"/>
                  <a:gd name="connsiteX2" fmla="*/ 348 w 10000"/>
                  <a:gd name="connsiteY2" fmla="*/ 1269 h 1932"/>
                  <a:gd name="connsiteX3" fmla="*/ 652 w 10000"/>
                  <a:gd name="connsiteY3" fmla="*/ 966 h 1932"/>
                  <a:gd name="connsiteX4" fmla="*/ 1261 w 10000"/>
                  <a:gd name="connsiteY4" fmla="*/ 701 h 1932"/>
                  <a:gd name="connsiteX5" fmla="*/ 1783 w 10000"/>
                  <a:gd name="connsiteY5" fmla="*/ 473 h 1932"/>
                  <a:gd name="connsiteX6" fmla="*/ 2217 w 10000"/>
                  <a:gd name="connsiteY6" fmla="*/ 322 h 1932"/>
                  <a:gd name="connsiteX7" fmla="*/ 2913 w 10000"/>
                  <a:gd name="connsiteY7" fmla="*/ 189 h 1932"/>
                  <a:gd name="connsiteX8" fmla="*/ 3696 w 10000"/>
                  <a:gd name="connsiteY8" fmla="*/ 76 h 1932"/>
                  <a:gd name="connsiteX9" fmla="*/ 4696 w 10000"/>
                  <a:gd name="connsiteY9" fmla="*/ 0 h 1932"/>
                  <a:gd name="connsiteX10" fmla="*/ 5348 w 10000"/>
                  <a:gd name="connsiteY10" fmla="*/ 0 h 1932"/>
                  <a:gd name="connsiteX11" fmla="*/ 6000 w 10000"/>
                  <a:gd name="connsiteY11" fmla="*/ 38 h 1932"/>
                  <a:gd name="connsiteX12" fmla="*/ 6391 w 10000"/>
                  <a:gd name="connsiteY12" fmla="*/ 95 h 1932"/>
                  <a:gd name="connsiteX13" fmla="*/ 7087 w 10000"/>
                  <a:gd name="connsiteY13" fmla="*/ 208 h 1932"/>
                  <a:gd name="connsiteX14" fmla="*/ 7652 w 10000"/>
                  <a:gd name="connsiteY14" fmla="*/ 303 h 1932"/>
                  <a:gd name="connsiteX15" fmla="*/ 8130 w 10000"/>
                  <a:gd name="connsiteY15" fmla="*/ 473 h 1932"/>
                  <a:gd name="connsiteX16" fmla="*/ 8739 w 10000"/>
                  <a:gd name="connsiteY16" fmla="*/ 682 h 1932"/>
                  <a:gd name="connsiteX17" fmla="*/ 9043 w 10000"/>
                  <a:gd name="connsiteY17" fmla="*/ 833 h 1932"/>
                  <a:gd name="connsiteX18" fmla="*/ 9522 w 10000"/>
                  <a:gd name="connsiteY18" fmla="*/ 1174 h 1932"/>
                  <a:gd name="connsiteX19" fmla="*/ 9696 w 10000"/>
                  <a:gd name="connsiteY19" fmla="*/ 1383 h 1932"/>
                  <a:gd name="connsiteX20" fmla="*/ 9870 w 10000"/>
                  <a:gd name="connsiteY20" fmla="*/ 1591 h 1932"/>
                  <a:gd name="connsiteX21" fmla="*/ 10000 w 10000"/>
                  <a:gd name="connsiteY21" fmla="*/ 1856 h 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00" h="1932">
                    <a:moveTo>
                      <a:pt x="0" y="1932"/>
                    </a:moveTo>
                    <a:lnTo>
                      <a:pt x="87" y="1572"/>
                    </a:lnTo>
                    <a:lnTo>
                      <a:pt x="348" y="1269"/>
                    </a:lnTo>
                    <a:lnTo>
                      <a:pt x="652" y="966"/>
                    </a:lnTo>
                    <a:lnTo>
                      <a:pt x="1261" y="701"/>
                    </a:lnTo>
                    <a:lnTo>
                      <a:pt x="1783" y="473"/>
                    </a:lnTo>
                    <a:lnTo>
                      <a:pt x="2217" y="322"/>
                    </a:lnTo>
                    <a:lnTo>
                      <a:pt x="2913" y="189"/>
                    </a:lnTo>
                    <a:lnTo>
                      <a:pt x="3696" y="76"/>
                    </a:lnTo>
                    <a:lnTo>
                      <a:pt x="4696" y="0"/>
                    </a:lnTo>
                    <a:lnTo>
                      <a:pt x="5348" y="0"/>
                    </a:lnTo>
                    <a:lnTo>
                      <a:pt x="6000" y="38"/>
                    </a:lnTo>
                    <a:lnTo>
                      <a:pt x="6391" y="95"/>
                    </a:lnTo>
                    <a:lnTo>
                      <a:pt x="7087" y="208"/>
                    </a:lnTo>
                    <a:lnTo>
                      <a:pt x="7652" y="303"/>
                    </a:lnTo>
                    <a:lnTo>
                      <a:pt x="8130" y="473"/>
                    </a:lnTo>
                    <a:lnTo>
                      <a:pt x="8739" y="682"/>
                    </a:lnTo>
                    <a:lnTo>
                      <a:pt x="9043" y="833"/>
                    </a:lnTo>
                    <a:lnTo>
                      <a:pt x="9522" y="1174"/>
                    </a:lnTo>
                    <a:lnTo>
                      <a:pt x="9696" y="1383"/>
                    </a:lnTo>
                    <a:lnTo>
                      <a:pt x="9870" y="1591"/>
                    </a:lnTo>
                    <a:lnTo>
                      <a:pt x="10000" y="1856"/>
                    </a:lnTo>
                  </a:path>
                </a:pathLst>
              </a:custGeom>
              <a:noFill/>
              <a:ln w="1905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Line 452"/>
              <p:cNvSpPr>
                <a:spLocks noChangeShapeType="1"/>
              </p:cNvSpPr>
              <p:nvPr/>
            </p:nvSpPr>
            <p:spPr bwMode="auto">
              <a:xfrm>
                <a:off x="3948730" y="-300933"/>
                <a:ext cx="195972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Line 452"/>
              <p:cNvSpPr>
                <a:spLocks noChangeShapeType="1"/>
              </p:cNvSpPr>
              <p:nvPr/>
            </p:nvSpPr>
            <p:spPr bwMode="auto">
              <a:xfrm>
                <a:off x="3942451" y="-590548"/>
                <a:ext cx="19597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7" name="Line 452"/>
            <p:cNvSpPr>
              <a:spLocks noChangeShapeType="1"/>
            </p:cNvSpPr>
            <p:nvPr/>
          </p:nvSpPr>
          <p:spPr bwMode="auto">
            <a:xfrm flipV="1">
              <a:off x="1444015" y="4381840"/>
              <a:ext cx="211889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1620568" y="4382177"/>
              <a:ext cx="62975" cy="629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1414149" y="4382832"/>
              <a:ext cx="62975" cy="629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5" name="Group 227"/>
          <p:cNvGrpSpPr/>
          <p:nvPr/>
        </p:nvGrpSpPr>
        <p:grpSpPr>
          <a:xfrm>
            <a:off x="1392884" y="1496950"/>
            <a:ext cx="269394" cy="339715"/>
            <a:chOff x="1392884" y="1496950"/>
            <a:chExt cx="269394" cy="339715"/>
          </a:xfrm>
        </p:grpSpPr>
        <p:grpSp>
          <p:nvGrpSpPr>
            <p:cNvPr id="243" name="Group 169"/>
            <p:cNvGrpSpPr/>
            <p:nvPr/>
          </p:nvGrpSpPr>
          <p:grpSpPr>
            <a:xfrm>
              <a:off x="1392884" y="1772585"/>
              <a:ext cx="269394" cy="64080"/>
              <a:chOff x="1392884" y="1772585"/>
              <a:chExt cx="269394" cy="64080"/>
            </a:xfrm>
          </p:grpSpPr>
          <p:sp>
            <p:nvSpPr>
              <p:cNvPr id="166" name="Line 452"/>
              <p:cNvSpPr>
                <a:spLocks noChangeShapeType="1"/>
              </p:cNvSpPr>
              <p:nvPr/>
            </p:nvSpPr>
            <p:spPr bwMode="auto">
              <a:xfrm flipV="1">
                <a:off x="1425455" y="1772585"/>
                <a:ext cx="211889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599303" y="1773035"/>
                <a:ext cx="62975" cy="6297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392884" y="1773690"/>
                <a:ext cx="62975" cy="6297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4" name="Group 157"/>
            <p:cNvGrpSpPr/>
            <p:nvPr/>
          </p:nvGrpSpPr>
          <p:grpSpPr>
            <a:xfrm>
              <a:off x="1477607" y="1496950"/>
              <a:ext cx="109070" cy="262056"/>
              <a:chOff x="1459992" y="1115790"/>
              <a:chExt cx="134521" cy="352861"/>
            </a:xfrm>
          </p:grpSpPr>
          <p:sp>
            <p:nvSpPr>
              <p:cNvPr id="222" name="Line 452"/>
              <p:cNvSpPr>
                <a:spLocks noChangeShapeType="1"/>
              </p:cNvSpPr>
              <p:nvPr/>
            </p:nvSpPr>
            <p:spPr bwMode="auto">
              <a:xfrm>
                <a:off x="1465189" y="1460154"/>
                <a:ext cx="129324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55" name="Group 151"/>
              <p:cNvGrpSpPr/>
              <p:nvPr/>
            </p:nvGrpSpPr>
            <p:grpSpPr>
              <a:xfrm>
                <a:off x="1459992" y="1115790"/>
                <a:ext cx="131772" cy="352861"/>
                <a:chOff x="1459992" y="1115790"/>
                <a:chExt cx="131772" cy="352861"/>
              </a:xfrm>
            </p:grpSpPr>
            <p:grpSp>
              <p:nvGrpSpPr>
                <p:cNvPr id="256" name="Group 6"/>
                <p:cNvGrpSpPr/>
                <p:nvPr/>
              </p:nvGrpSpPr>
              <p:grpSpPr>
                <a:xfrm>
                  <a:off x="1462440" y="1115790"/>
                  <a:ext cx="129324" cy="352861"/>
                  <a:chOff x="1237488" y="-870322"/>
                  <a:chExt cx="121684" cy="365053"/>
                </a:xfrm>
              </p:grpSpPr>
              <p:sp>
                <p:nvSpPr>
                  <p:cNvPr id="226" name="Line 4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01142" y="-870322"/>
                    <a:ext cx="0" cy="365053"/>
                  </a:xfrm>
                  <a:prstGeom prst="line">
                    <a:avLst/>
                  </a:pr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7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1237488" y="-685800"/>
                    <a:ext cx="12168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25" name="Line 452"/>
                <p:cNvSpPr>
                  <a:spLocks noChangeShapeType="1"/>
                </p:cNvSpPr>
                <p:nvPr/>
              </p:nvSpPr>
              <p:spPr bwMode="auto">
                <a:xfrm>
                  <a:off x="1459992" y="1360152"/>
                  <a:ext cx="129325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257" name="Group 228"/>
          <p:cNvGrpSpPr/>
          <p:nvPr/>
        </p:nvGrpSpPr>
        <p:grpSpPr>
          <a:xfrm>
            <a:off x="1495950" y="5767687"/>
            <a:ext cx="120280" cy="299076"/>
            <a:chOff x="3941762" y="-823878"/>
            <a:chExt cx="202940" cy="522945"/>
          </a:xfrm>
        </p:grpSpPr>
        <p:sp>
          <p:nvSpPr>
            <p:cNvPr id="230" name="Freeform 418"/>
            <p:cNvSpPr>
              <a:spLocks noChangeAspect="1"/>
            </p:cNvSpPr>
            <p:nvPr/>
          </p:nvSpPr>
          <p:spPr bwMode="auto">
            <a:xfrm>
              <a:off x="3941762" y="-823877"/>
              <a:ext cx="193675" cy="36667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102"/>
                </a:cxn>
                <a:cxn ang="0">
                  <a:pos x="2" y="83"/>
                </a:cxn>
                <a:cxn ang="0">
                  <a:pos x="8" y="67"/>
                </a:cxn>
                <a:cxn ang="0">
                  <a:pos x="15" y="51"/>
                </a:cxn>
                <a:cxn ang="0">
                  <a:pos x="29" y="37"/>
                </a:cxn>
                <a:cxn ang="0">
                  <a:pos x="41" y="25"/>
                </a:cxn>
                <a:cxn ang="0">
                  <a:pos x="51" y="17"/>
                </a:cxn>
                <a:cxn ang="0">
                  <a:pos x="67" y="10"/>
                </a:cxn>
                <a:cxn ang="0">
                  <a:pos x="85" y="4"/>
                </a:cxn>
                <a:cxn ang="0">
                  <a:pos x="108" y="0"/>
                </a:cxn>
                <a:cxn ang="0">
                  <a:pos x="123" y="0"/>
                </a:cxn>
                <a:cxn ang="0">
                  <a:pos x="138" y="2"/>
                </a:cxn>
                <a:cxn ang="0">
                  <a:pos x="147" y="5"/>
                </a:cxn>
                <a:cxn ang="0">
                  <a:pos x="163" y="11"/>
                </a:cxn>
                <a:cxn ang="0">
                  <a:pos x="176" y="16"/>
                </a:cxn>
                <a:cxn ang="0">
                  <a:pos x="187" y="25"/>
                </a:cxn>
                <a:cxn ang="0">
                  <a:pos x="201" y="36"/>
                </a:cxn>
                <a:cxn ang="0">
                  <a:pos x="208" y="44"/>
                </a:cxn>
                <a:cxn ang="0">
                  <a:pos x="219" y="62"/>
                </a:cxn>
                <a:cxn ang="0">
                  <a:pos x="223" y="73"/>
                </a:cxn>
                <a:cxn ang="0">
                  <a:pos x="227" y="84"/>
                </a:cxn>
                <a:cxn ang="0">
                  <a:pos x="230" y="98"/>
                </a:cxn>
                <a:cxn ang="0">
                  <a:pos x="230" y="528"/>
                </a:cxn>
              </a:cxnLst>
              <a:rect l="0" t="0" r="r" b="b"/>
              <a:pathLst>
                <a:path w="230" h="528">
                  <a:moveTo>
                    <a:pt x="0" y="528"/>
                  </a:moveTo>
                  <a:lnTo>
                    <a:pt x="0" y="102"/>
                  </a:lnTo>
                  <a:lnTo>
                    <a:pt x="2" y="83"/>
                  </a:lnTo>
                  <a:lnTo>
                    <a:pt x="8" y="67"/>
                  </a:lnTo>
                  <a:lnTo>
                    <a:pt x="15" y="51"/>
                  </a:lnTo>
                  <a:lnTo>
                    <a:pt x="29" y="37"/>
                  </a:lnTo>
                  <a:lnTo>
                    <a:pt x="41" y="25"/>
                  </a:lnTo>
                  <a:lnTo>
                    <a:pt x="51" y="17"/>
                  </a:lnTo>
                  <a:lnTo>
                    <a:pt x="67" y="10"/>
                  </a:lnTo>
                  <a:lnTo>
                    <a:pt x="85" y="4"/>
                  </a:lnTo>
                  <a:lnTo>
                    <a:pt x="108" y="0"/>
                  </a:lnTo>
                  <a:lnTo>
                    <a:pt x="123" y="0"/>
                  </a:lnTo>
                  <a:lnTo>
                    <a:pt x="138" y="2"/>
                  </a:lnTo>
                  <a:lnTo>
                    <a:pt x="147" y="5"/>
                  </a:lnTo>
                  <a:lnTo>
                    <a:pt x="163" y="11"/>
                  </a:lnTo>
                  <a:lnTo>
                    <a:pt x="176" y="16"/>
                  </a:lnTo>
                  <a:lnTo>
                    <a:pt x="187" y="25"/>
                  </a:lnTo>
                  <a:lnTo>
                    <a:pt x="201" y="36"/>
                  </a:lnTo>
                  <a:lnTo>
                    <a:pt x="208" y="44"/>
                  </a:lnTo>
                  <a:lnTo>
                    <a:pt x="219" y="62"/>
                  </a:lnTo>
                  <a:lnTo>
                    <a:pt x="223" y="73"/>
                  </a:lnTo>
                  <a:lnTo>
                    <a:pt x="227" y="84"/>
                  </a:lnTo>
                  <a:lnTo>
                    <a:pt x="230" y="98"/>
                  </a:lnTo>
                  <a:lnTo>
                    <a:pt x="230" y="528"/>
                  </a:lnTo>
                </a:path>
              </a:pathLst>
            </a:custGeom>
            <a:noFill/>
            <a:ln w="1905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Line 420"/>
            <p:cNvSpPr>
              <a:spLocks noChangeAspect="1" noChangeShapeType="1"/>
            </p:cNvSpPr>
            <p:nvPr/>
          </p:nvSpPr>
          <p:spPr bwMode="auto">
            <a:xfrm flipV="1">
              <a:off x="4037757" y="-823878"/>
              <a:ext cx="0" cy="4284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418"/>
            <p:cNvSpPr>
              <a:spLocks noChangeAspect="1"/>
            </p:cNvSpPr>
            <p:nvPr/>
          </p:nvSpPr>
          <p:spPr bwMode="auto">
            <a:xfrm>
              <a:off x="3944288" y="-392201"/>
              <a:ext cx="193675" cy="87401"/>
            </a:xfrm>
            <a:custGeom>
              <a:avLst/>
              <a:gdLst>
                <a:gd name="connsiteX0" fmla="*/ 0 w 10000"/>
                <a:gd name="connsiteY0" fmla="*/ 10000 h 10000"/>
                <a:gd name="connsiteX1" fmla="*/ 0 w 10000"/>
                <a:gd name="connsiteY1" fmla="*/ 1932 h 10000"/>
                <a:gd name="connsiteX2" fmla="*/ 87 w 10000"/>
                <a:gd name="connsiteY2" fmla="*/ 1572 h 10000"/>
                <a:gd name="connsiteX3" fmla="*/ 348 w 10000"/>
                <a:gd name="connsiteY3" fmla="*/ 1269 h 10000"/>
                <a:gd name="connsiteX4" fmla="*/ 652 w 10000"/>
                <a:gd name="connsiteY4" fmla="*/ 966 h 10000"/>
                <a:gd name="connsiteX5" fmla="*/ 1261 w 10000"/>
                <a:gd name="connsiteY5" fmla="*/ 701 h 10000"/>
                <a:gd name="connsiteX6" fmla="*/ 1783 w 10000"/>
                <a:gd name="connsiteY6" fmla="*/ 473 h 10000"/>
                <a:gd name="connsiteX7" fmla="*/ 2217 w 10000"/>
                <a:gd name="connsiteY7" fmla="*/ 322 h 10000"/>
                <a:gd name="connsiteX8" fmla="*/ 2913 w 10000"/>
                <a:gd name="connsiteY8" fmla="*/ 189 h 10000"/>
                <a:gd name="connsiteX9" fmla="*/ 3696 w 10000"/>
                <a:gd name="connsiteY9" fmla="*/ 76 h 10000"/>
                <a:gd name="connsiteX10" fmla="*/ 4696 w 10000"/>
                <a:gd name="connsiteY10" fmla="*/ 0 h 10000"/>
                <a:gd name="connsiteX11" fmla="*/ 5348 w 10000"/>
                <a:gd name="connsiteY11" fmla="*/ 0 h 10000"/>
                <a:gd name="connsiteX12" fmla="*/ 6000 w 10000"/>
                <a:gd name="connsiteY12" fmla="*/ 38 h 10000"/>
                <a:gd name="connsiteX13" fmla="*/ 6391 w 10000"/>
                <a:gd name="connsiteY13" fmla="*/ 95 h 10000"/>
                <a:gd name="connsiteX14" fmla="*/ 7087 w 10000"/>
                <a:gd name="connsiteY14" fmla="*/ 208 h 10000"/>
                <a:gd name="connsiteX15" fmla="*/ 7652 w 10000"/>
                <a:gd name="connsiteY15" fmla="*/ 303 h 10000"/>
                <a:gd name="connsiteX16" fmla="*/ 8130 w 10000"/>
                <a:gd name="connsiteY16" fmla="*/ 473 h 10000"/>
                <a:gd name="connsiteX17" fmla="*/ 8739 w 10000"/>
                <a:gd name="connsiteY17" fmla="*/ 682 h 10000"/>
                <a:gd name="connsiteX18" fmla="*/ 9043 w 10000"/>
                <a:gd name="connsiteY18" fmla="*/ 833 h 10000"/>
                <a:gd name="connsiteX19" fmla="*/ 9522 w 10000"/>
                <a:gd name="connsiteY19" fmla="*/ 1174 h 10000"/>
                <a:gd name="connsiteX20" fmla="*/ 9696 w 10000"/>
                <a:gd name="connsiteY20" fmla="*/ 1383 h 10000"/>
                <a:gd name="connsiteX21" fmla="*/ 9870 w 10000"/>
                <a:gd name="connsiteY21" fmla="*/ 1591 h 10000"/>
                <a:gd name="connsiteX22" fmla="*/ 10000 w 10000"/>
                <a:gd name="connsiteY22" fmla="*/ 1856 h 10000"/>
                <a:gd name="connsiteX0" fmla="*/ 0 w 10000"/>
                <a:gd name="connsiteY0" fmla="*/ 1932 h 1932"/>
                <a:gd name="connsiteX1" fmla="*/ 87 w 10000"/>
                <a:gd name="connsiteY1" fmla="*/ 1572 h 1932"/>
                <a:gd name="connsiteX2" fmla="*/ 348 w 10000"/>
                <a:gd name="connsiteY2" fmla="*/ 1269 h 1932"/>
                <a:gd name="connsiteX3" fmla="*/ 652 w 10000"/>
                <a:gd name="connsiteY3" fmla="*/ 966 h 1932"/>
                <a:gd name="connsiteX4" fmla="*/ 1261 w 10000"/>
                <a:gd name="connsiteY4" fmla="*/ 701 h 1932"/>
                <a:gd name="connsiteX5" fmla="*/ 1783 w 10000"/>
                <a:gd name="connsiteY5" fmla="*/ 473 h 1932"/>
                <a:gd name="connsiteX6" fmla="*/ 2217 w 10000"/>
                <a:gd name="connsiteY6" fmla="*/ 322 h 1932"/>
                <a:gd name="connsiteX7" fmla="*/ 2913 w 10000"/>
                <a:gd name="connsiteY7" fmla="*/ 189 h 1932"/>
                <a:gd name="connsiteX8" fmla="*/ 3696 w 10000"/>
                <a:gd name="connsiteY8" fmla="*/ 76 h 1932"/>
                <a:gd name="connsiteX9" fmla="*/ 4696 w 10000"/>
                <a:gd name="connsiteY9" fmla="*/ 0 h 1932"/>
                <a:gd name="connsiteX10" fmla="*/ 5348 w 10000"/>
                <a:gd name="connsiteY10" fmla="*/ 0 h 1932"/>
                <a:gd name="connsiteX11" fmla="*/ 6000 w 10000"/>
                <a:gd name="connsiteY11" fmla="*/ 38 h 1932"/>
                <a:gd name="connsiteX12" fmla="*/ 6391 w 10000"/>
                <a:gd name="connsiteY12" fmla="*/ 95 h 1932"/>
                <a:gd name="connsiteX13" fmla="*/ 7087 w 10000"/>
                <a:gd name="connsiteY13" fmla="*/ 208 h 1932"/>
                <a:gd name="connsiteX14" fmla="*/ 7652 w 10000"/>
                <a:gd name="connsiteY14" fmla="*/ 303 h 1932"/>
                <a:gd name="connsiteX15" fmla="*/ 8130 w 10000"/>
                <a:gd name="connsiteY15" fmla="*/ 473 h 1932"/>
                <a:gd name="connsiteX16" fmla="*/ 8739 w 10000"/>
                <a:gd name="connsiteY16" fmla="*/ 682 h 1932"/>
                <a:gd name="connsiteX17" fmla="*/ 9043 w 10000"/>
                <a:gd name="connsiteY17" fmla="*/ 833 h 1932"/>
                <a:gd name="connsiteX18" fmla="*/ 9522 w 10000"/>
                <a:gd name="connsiteY18" fmla="*/ 1174 h 1932"/>
                <a:gd name="connsiteX19" fmla="*/ 9696 w 10000"/>
                <a:gd name="connsiteY19" fmla="*/ 1383 h 1932"/>
                <a:gd name="connsiteX20" fmla="*/ 9870 w 10000"/>
                <a:gd name="connsiteY20" fmla="*/ 1591 h 1932"/>
                <a:gd name="connsiteX21" fmla="*/ 10000 w 10000"/>
                <a:gd name="connsiteY21" fmla="*/ 1856 h 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00" h="1932">
                  <a:moveTo>
                    <a:pt x="0" y="1932"/>
                  </a:moveTo>
                  <a:lnTo>
                    <a:pt x="87" y="1572"/>
                  </a:lnTo>
                  <a:lnTo>
                    <a:pt x="348" y="1269"/>
                  </a:lnTo>
                  <a:lnTo>
                    <a:pt x="652" y="966"/>
                  </a:lnTo>
                  <a:lnTo>
                    <a:pt x="1261" y="701"/>
                  </a:lnTo>
                  <a:lnTo>
                    <a:pt x="1783" y="473"/>
                  </a:lnTo>
                  <a:lnTo>
                    <a:pt x="2217" y="322"/>
                  </a:lnTo>
                  <a:lnTo>
                    <a:pt x="2913" y="189"/>
                  </a:lnTo>
                  <a:lnTo>
                    <a:pt x="3696" y="76"/>
                  </a:lnTo>
                  <a:lnTo>
                    <a:pt x="4696" y="0"/>
                  </a:lnTo>
                  <a:lnTo>
                    <a:pt x="5348" y="0"/>
                  </a:lnTo>
                  <a:lnTo>
                    <a:pt x="6000" y="38"/>
                  </a:lnTo>
                  <a:lnTo>
                    <a:pt x="6391" y="95"/>
                  </a:lnTo>
                  <a:lnTo>
                    <a:pt x="7087" y="208"/>
                  </a:lnTo>
                  <a:lnTo>
                    <a:pt x="7652" y="303"/>
                  </a:lnTo>
                  <a:lnTo>
                    <a:pt x="8130" y="473"/>
                  </a:lnTo>
                  <a:lnTo>
                    <a:pt x="8739" y="682"/>
                  </a:lnTo>
                  <a:lnTo>
                    <a:pt x="9043" y="833"/>
                  </a:lnTo>
                  <a:lnTo>
                    <a:pt x="9522" y="1174"/>
                  </a:lnTo>
                  <a:lnTo>
                    <a:pt x="9696" y="1383"/>
                  </a:lnTo>
                  <a:lnTo>
                    <a:pt x="9870" y="1591"/>
                  </a:lnTo>
                  <a:lnTo>
                    <a:pt x="10000" y="1856"/>
                  </a:lnTo>
                </a:path>
              </a:pathLst>
            </a:custGeom>
            <a:noFill/>
            <a:ln w="1905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Line 452"/>
            <p:cNvSpPr>
              <a:spLocks noChangeShapeType="1"/>
            </p:cNvSpPr>
            <p:nvPr/>
          </p:nvSpPr>
          <p:spPr bwMode="auto">
            <a:xfrm>
              <a:off x="3948730" y="-300933"/>
              <a:ext cx="195972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Line 452"/>
            <p:cNvSpPr>
              <a:spLocks noChangeShapeType="1"/>
            </p:cNvSpPr>
            <p:nvPr/>
          </p:nvSpPr>
          <p:spPr bwMode="auto">
            <a:xfrm>
              <a:off x="3942451" y="-632148"/>
              <a:ext cx="19597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Group 234"/>
          <p:cNvGrpSpPr/>
          <p:nvPr/>
        </p:nvGrpSpPr>
        <p:grpSpPr>
          <a:xfrm>
            <a:off x="1428931" y="3413028"/>
            <a:ext cx="269394" cy="343781"/>
            <a:chOff x="3781129" y="-793997"/>
            <a:chExt cx="325966" cy="415975"/>
          </a:xfrm>
        </p:grpSpPr>
        <p:sp>
          <p:nvSpPr>
            <p:cNvPr id="236" name="Line 446"/>
            <p:cNvSpPr>
              <a:spLocks noChangeShapeType="1"/>
            </p:cNvSpPr>
            <p:nvPr/>
          </p:nvSpPr>
          <p:spPr bwMode="auto">
            <a:xfrm flipV="1">
              <a:off x="3945282" y="-793997"/>
              <a:ext cx="0" cy="30560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Line 452"/>
            <p:cNvSpPr>
              <a:spLocks noChangeShapeType="1"/>
            </p:cNvSpPr>
            <p:nvPr/>
          </p:nvSpPr>
          <p:spPr bwMode="auto">
            <a:xfrm>
              <a:off x="3884117" y="-516659"/>
              <a:ext cx="121685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Line 452"/>
            <p:cNvSpPr>
              <a:spLocks noChangeShapeType="1"/>
            </p:cNvSpPr>
            <p:nvPr/>
          </p:nvSpPr>
          <p:spPr bwMode="auto">
            <a:xfrm>
              <a:off x="3884117" y="-563150"/>
              <a:ext cx="121685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Line 452"/>
            <p:cNvSpPr>
              <a:spLocks noChangeShapeType="1"/>
            </p:cNvSpPr>
            <p:nvPr/>
          </p:nvSpPr>
          <p:spPr bwMode="auto">
            <a:xfrm flipV="1">
              <a:off x="3817266" y="-478469"/>
              <a:ext cx="25638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4030895" y="-455014"/>
              <a:ext cx="76200" cy="762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3781129" y="-454222"/>
              <a:ext cx="76200" cy="762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3904925" y="-680084"/>
              <a:ext cx="76200" cy="8382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9" name="Group 242"/>
          <p:cNvGrpSpPr/>
          <p:nvPr/>
        </p:nvGrpSpPr>
        <p:grpSpPr>
          <a:xfrm>
            <a:off x="1399449" y="3893500"/>
            <a:ext cx="306311" cy="302288"/>
            <a:chOff x="1468737" y="-826886"/>
            <a:chExt cx="336949" cy="332516"/>
          </a:xfrm>
        </p:grpSpPr>
        <p:sp>
          <p:nvSpPr>
            <p:cNvPr id="244" name="Line 420"/>
            <p:cNvSpPr>
              <a:spLocks noChangeShapeType="1"/>
            </p:cNvSpPr>
            <p:nvPr/>
          </p:nvSpPr>
          <p:spPr bwMode="auto">
            <a:xfrm>
              <a:off x="1633645" y="-826886"/>
              <a:ext cx="0" cy="24384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Line 423"/>
            <p:cNvSpPr>
              <a:spLocks noChangeShapeType="1"/>
            </p:cNvSpPr>
            <p:nvPr/>
          </p:nvSpPr>
          <p:spPr bwMode="auto">
            <a:xfrm>
              <a:off x="1557445" y="-708307"/>
              <a:ext cx="15240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Line 424"/>
            <p:cNvSpPr>
              <a:spLocks noChangeShapeType="1"/>
            </p:cNvSpPr>
            <p:nvPr/>
          </p:nvSpPr>
          <p:spPr bwMode="auto">
            <a:xfrm>
              <a:off x="1557445" y="-647347"/>
              <a:ext cx="15240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Line 425"/>
            <p:cNvSpPr>
              <a:spLocks noChangeShapeType="1"/>
            </p:cNvSpPr>
            <p:nvPr/>
          </p:nvSpPr>
          <p:spPr bwMode="auto">
            <a:xfrm>
              <a:off x="1709845" y="-769267"/>
              <a:ext cx="0" cy="1828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Line 426"/>
            <p:cNvSpPr>
              <a:spLocks noChangeShapeType="1"/>
            </p:cNvSpPr>
            <p:nvPr/>
          </p:nvSpPr>
          <p:spPr bwMode="auto">
            <a:xfrm>
              <a:off x="1557445" y="-769267"/>
              <a:ext cx="0" cy="1828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Line 452"/>
            <p:cNvSpPr>
              <a:spLocks noChangeShapeType="1"/>
            </p:cNvSpPr>
            <p:nvPr/>
          </p:nvSpPr>
          <p:spPr bwMode="auto">
            <a:xfrm flipV="1">
              <a:off x="1541446" y="-527035"/>
              <a:ext cx="19262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1742710" y="-560758"/>
              <a:ext cx="62976" cy="629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1468737" y="-557345"/>
              <a:ext cx="62975" cy="629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2" name="Line 421"/>
            <p:cNvSpPr>
              <a:spLocks noChangeShapeType="1"/>
            </p:cNvSpPr>
            <p:nvPr/>
          </p:nvSpPr>
          <p:spPr bwMode="auto">
            <a:xfrm flipV="1">
              <a:off x="1557333" y="-600074"/>
              <a:ext cx="76200" cy="6096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Line 422"/>
            <p:cNvSpPr>
              <a:spLocks noChangeShapeType="1"/>
            </p:cNvSpPr>
            <p:nvPr/>
          </p:nvSpPr>
          <p:spPr bwMode="auto">
            <a:xfrm>
              <a:off x="1633533" y="-600074"/>
              <a:ext cx="76200" cy="6096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0" name="Group 270"/>
          <p:cNvGrpSpPr/>
          <p:nvPr/>
        </p:nvGrpSpPr>
        <p:grpSpPr>
          <a:xfrm>
            <a:off x="1414466" y="4640382"/>
            <a:ext cx="273839" cy="333373"/>
            <a:chOff x="1549628" y="6019799"/>
            <a:chExt cx="301228" cy="359572"/>
          </a:xfrm>
        </p:grpSpPr>
        <p:sp>
          <p:nvSpPr>
            <p:cNvPr id="264" name="Line 420"/>
            <p:cNvSpPr>
              <a:spLocks noChangeShapeType="1"/>
            </p:cNvSpPr>
            <p:nvPr/>
          </p:nvSpPr>
          <p:spPr bwMode="auto">
            <a:xfrm>
              <a:off x="1700977" y="6019799"/>
              <a:ext cx="0" cy="27432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Line 423"/>
            <p:cNvSpPr>
              <a:spLocks noChangeShapeType="1"/>
            </p:cNvSpPr>
            <p:nvPr/>
          </p:nvSpPr>
          <p:spPr bwMode="auto">
            <a:xfrm>
              <a:off x="1631706" y="6113265"/>
              <a:ext cx="138543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Line 424"/>
            <p:cNvSpPr>
              <a:spLocks noChangeShapeType="1"/>
            </p:cNvSpPr>
            <p:nvPr/>
          </p:nvSpPr>
          <p:spPr bwMode="auto">
            <a:xfrm>
              <a:off x="1631706" y="6191619"/>
              <a:ext cx="138543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Line 425"/>
            <p:cNvSpPr>
              <a:spLocks noChangeShapeType="1"/>
            </p:cNvSpPr>
            <p:nvPr/>
          </p:nvSpPr>
          <p:spPr bwMode="auto">
            <a:xfrm>
              <a:off x="1770249" y="6072181"/>
              <a:ext cx="0" cy="16625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Line 426"/>
            <p:cNvSpPr>
              <a:spLocks noChangeShapeType="1"/>
            </p:cNvSpPr>
            <p:nvPr/>
          </p:nvSpPr>
          <p:spPr bwMode="auto">
            <a:xfrm>
              <a:off x="1631706" y="6072181"/>
              <a:ext cx="0" cy="16625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418"/>
            <p:cNvSpPr>
              <a:spLocks noChangeAspect="1"/>
            </p:cNvSpPr>
            <p:nvPr/>
          </p:nvSpPr>
          <p:spPr bwMode="auto">
            <a:xfrm>
              <a:off x="1631497" y="6284533"/>
              <a:ext cx="138851" cy="48856"/>
            </a:xfrm>
            <a:custGeom>
              <a:avLst/>
              <a:gdLst>
                <a:gd name="connsiteX0" fmla="*/ 0 w 10000"/>
                <a:gd name="connsiteY0" fmla="*/ 10000 h 10000"/>
                <a:gd name="connsiteX1" fmla="*/ 0 w 10000"/>
                <a:gd name="connsiteY1" fmla="*/ 1932 h 10000"/>
                <a:gd name="connsiteX2" fmla="*/ 87 w 10000"/>
                <a:gd name="connsiteY2" fmla="*/ 1572 h 10000"/>
                <a:gd name="connsiteX3" fmla="*/ 348 w 10000"/>
                <a:gd name="connsiteY3" fmla="*/ 1269 h 10000"/>
                <a:gd name="connsiteX4" fmla="*/ 652 w 10000"/>
                <a:gd name="connsiteY4" fmla="*/ 966 h 10000"/>
                <a:gd name="connsiteX5" fmla="*/ 1261 w 10000"/>
                <a:gd name="connsiteY5" fmla="*/ 701 h 10000"/>
                <a:gd name="connsiteX6" fmla="*/ 1783 w 10000"/>
                <a:gd name="connsiteY6" fmla="*/ 473 h 10000"/>
                <a:gd name="connsiteX7" fmla="*/ 2217 w 10000"/>
                <a:gd name="connsiteY7" fmla="*/ 322 h 10000"/>
                <a:gd name="connsiteX8" fmla="*/ 2913 w 10000"/>
                <a:gd name="connsiteY8" fmla="*/ 189 h 10000"/>
                <a:gd name="connsiteX9" fmla="*/ 3696 w 10000"/>
                <a:gd name="connsiteY9" fmla="*/ 76 h 10000"/>
                <a:gd name="connsiteX10" fmla="*/ 4696 w 10000"/>
                <a:gd name="connsiteY10" fmla="*/ 0 h 10000"/>
                <a:gd name="connsiteX11" fmla="*/ 5348 w 10000"/>
                <a:gd name="connsiteY11" fmla="*/ 0 h 10000"/>
                <a:gd name="connsiteX12" fmla="*/ 6000 w 10000"/>
                <a:gd name="connsiteY12" fmla="*/ 38 h 10000"/>
                <a:gd name="connsiteX13" fmla="*/ 6391 w 10000"/>
                <a:gd name="connsiteY13" fmla="*/ 95 h 10000"/>
                <a:gd name="connsiteX14" fmla="*/ 7087 w 10000"/>
                <a:gd name="connsiteY14" fmla="*/ 208 h 10000"/>
                <a:gd name="connsiteX15" fmla="*/ 7652 w 10000"/>
                <a:gd name="connsiteY15" fmla="*/ 303 h 10000"/>
                <a:gd name="connsiteX16" fmla="*/ 8130 w 10000"/>
                <a:gd name="connsiteY16" fmla="*/ 473 h 10000"/>
                <a:gd name="connsiteX17" fmla="*/ 8739 w 10000"/>
                <a:gd name="connsiteY17" fmla="*/ 682 h 10000"/>
                <a:gd name="connsiteX18" fmla="*/ 9043 w 10000"/>
                <a:gd name="connsiteY18" fmla="*/ 833 h 10000"/>
                <a:gd name="connsiteX19" fmla="*/ 9522 w 10000"/>
                <a:gd name="connsiteY19" fmla="*/ 1174 h 10000"/>
                <a:gd name="connsiteX20" fmla="*/ 9696 w 10000"/>
                <a:gd name="connsiteY20" fmla="*/ 1383 h 10000"/>
                <a:gd name="connsiteX21" fmla="*/ 9870 w 10000"/>
                <a:gd name="connsiteY21" fmla="*/ 1591 h 10000"/>
                <a:gd name="connsiteX22" fmla="*/ 10000 w 10000"/>
                <a:gd name="connsiteY22" fmla="*/ 1856 h 10000"/>
                <a:gd name="connsiteX0" fmla="*/ 0 w 10000"/>
                <a:gd name="connsiteY0" fmla="*/ 1932 h 1932"/>
                <a:gd name="connsiteX1" fmla="*/ 87 w 10000"/>
                <a:gd name="connsiteY1" fmla="*/ 1572 h 1932"/>
                <a:gd name="connsiteX2" fmla="*/ 348 w 10000"/>
                <a:gd name="connsiteY2" fmla="*/ 1269 h 1932"/>
                <a:gd name="connsiteX3" fmla="*/ 652 w 10000"/>
                <a:gd name="connsiteY3" fmla="*/ 966 h 1932"/>
                <a:gd name="connsiteX4" fmla="*/ 1261 w 10000"/>
                <a:gd name="connsiteY4" fmla="*/ 701 h 1932"/>
                <a:gd name="connsiteX5" fmla="*/ 1783 w 10000"/>
                <a:gd name="connsiteY5" fmla="*/ 473 h 1932"/>
                <a:gd name="connsiteX6" fmla="*/ 2217 w 10000"/>
                <a:gd name="connsiteY6" fmla="*/ 322 h 1932"/>
                <a:gd name="connsiteX7" fmla="*/ 2913 w 10000"/>
                <a:gd name="connsiteY7" fmla="*/ 189 h 1932"/>
                <a:gd name="connsiteX8" fmla="*/ 3696 w 10000"/>
                <a:gd name="connsiteY8" fmla="*/ 76 h 1932"/>
                <a:gd name="connsiteX9" fmla="*/ 4696 w 10000"/>
                <a:gd name="connsiteY9" fmla="*/ 0 h 1932"/>
                <a:gd name="connsiteX10" fmla="*/ 5348 w 10000"/>
                <a:gd name="connsiteY10" fmla="*/ 0 h 1932"/>
                <a:gd name="connsiteX11" fmla="*/ 6000 w 10000"/>
                <a:gd name="connsiteY11" fmla="*/ 38 h 1932"/>
                <a:gd name="connsiteX12" fmla="*/ 6391 w 10000"/>
                <a:gd name="connsiteY12" fmla="*/ 95 h 1932"/>
                <a:gd name="connsiteX13" fmla="*/ 7087 w 10000"/>
                <a:gd name="connsiteY13" fmla="*/ 208 h 1932"/>
                <a:gd name="connsiteX14" fmla="*/ 7652 w 10000"/>
                <a:gd name="connsiteY14" fmla="*/ 303 h 1932"/>
                <a:gd name="connsiteX15" fmla="*/ 8130 w 10000"/>
                <a:gd name="connsiteY15" fmla="*/ 473 h 1932"/>
                <a:gd name="connsiteX16" fmla="*/ 8739 w 10000"/>
                <a:gd name="connsiteY16" fmla="*/ 682 h 1932"/>
                <a:gd name="connsiteX17" fmla="*/ 9043 w 10000"/>
                <a:gd name="connsiteY17" fmla="*/ 833 h 1932"/>
                <a:gd name="connsiteX18" fmla="*/ 9522 w 10000"/>
                <a:gd name="connsiteY18" fmla="*/ 1174 h 1932"/>
                <a:gd name="connsiteX19" fmla="*/ 9696 w 10000"/>
                <a:gd name="connsiteY19" fmla="*/ 1383 h 1932"/>
                <a:gd name="connsiteX20" fmla="*/ 9870 w 10000"/>
                <a:gd name="connsiteY20" fmla="*/ 1591 h 1932"/>
                <a:gd name="connsiteX21" fmla="*/ 10000 w 10000"/>
                <a:gd name="connsiteY21" fmla="*/ 1856 h 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00" h="1932">
                  <a:moveTo>
                    <a:pt x="0" y="1932"/>
                  </a:moveTo>
                  <a:lnTo>
                    <a:pt x="87" y="1572"/>
                  </a:lnTo>
                  <a:lnTo>
                    <a:pt x="348" y="1269"/>
                  </a:lnTo>
                  <a:lnTo>
                    <a:pt x="652" y="966"/>
                  </a:lnTo>
                  <a:lnTo>
                    <a:pt x="1261" y="701"/>
                  </a:lnTo>
                  <a:lnTo>
                    <a:pt x="1783" y="473"/>
                  </a:lnTo>
                  <a:lnTo>
                    <a:pt x="2217" y="322"/>
                  </a:lnTo>
                  <a:lnTo>
                    <a:pt x="2913" y="189"/>
                  </a:lnTo>
                  <a:lnTo>
                    <a:pt x="3696" y="76"/>
                  </a:lnTo>
                  <a:lnTo>
                    <a:pt x="4696" y="0"/>
                  </a:lnTo>
                  <a:lnTo>
                    <a:pt x="5348" y="0"/>
                  </a:lnTo>
                  <a:lnTo>
                    <a:pt x="6000" y="38"/>
                  </a:lnTo>
                  <a:lnTo>
                    <a:pt x="6391" y="95"/>
                  </a:lnTo>
                  <a:lnTo>
                    <a:pt x="7087" y="208"/>
                  </a:lnTo>
                  <a:lnTo>
                    <a:pt x="7652" y="303"/>
                  </a:lnTo>
                  <a:lnTo>
                    <a:pt x="8130" y="473"/>
                  </a:lnTo>
                  <a:lnTo>
                    <a:pt x="8739" y="682"/>
                  </a:lnTo>
                  <a:lnTo>
                    <a:pt x="9043" y="833"/>
                  </a:lnTo>
                  <a:lnTo>
                    <a:pt x="9522" y="1174"/>
                  </a:lnTo>
                  <a:lnTo>
                    <a:pt x="9696" y="1383"/>
                  </a:lnTo>
                  <a:lnTo>
                    <a:pt x="9870" y="1591"/>
                  </a:lnTo>
                  <a:lnTo>
                    <a:pt x="10000" y="1856"/>
                  </a:lnTo>
                </a:path>
              </a:pathLst>
            </a:custGeom>
            <a:noFill/>
            <a:ln w="1905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1549628" y="6335420"/>
              <a:ext cx="301228" cy="4395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1" name="Group 271"/>
          <p:cNvGrpSpPr/>
          <p:nvPr/>
        </p:nvGrpSpPr>
        <p:grpSpPr>
          <a:xfrm>
            <a:off x="1420638" y="6088652"/>
            <a:ext cx="269394" cy="339875"/>
            <a:chOff x="1237252" y="2659857"/>
            <a:chExt cx="269394" cy="339875"/>
          </a:xfrm>
        </p:grpSpPr>
        <p:grpSp>
          <p:nvGrpSpPr>
            <p:cNvPr id="262" name="Group 143"/>
            <p:cNvGrpSpPr/>
            <p:nvPr/>
          </p:nvGrpSpPr>
          <p:grpSpPr>
            <a:xfrm>
              <a:off x="1295400" y="2659857"/>
              <a:ext cx="148742" cy="268452"/>
              <a:chOff x="5418062" y="-828802"/>
              <a:chExt cx="142104" cy="336652"/>
            </a:xfrm>
          </p:grpSpPr>
          <p:grpSp>
            <p:nvGrpSpPr>
              <p:cNvPr id="263" name="Group 130"/>
              <p:cNvGrpSpPr/>
              <p:nvPr/>
            </p:nvGrpSpPr>
            <p:grpSpPr>
              <a:xfrm>
                <a:off x="5420122" y="-828802"/>
                <a:ext cx="140044" cy="76200"/>
                <a:chOff x="6858000" y="-762000"/>
                <a:chExt cx="140044" cy="76200"/>
              </a:xfrm>
            </p:grpSpPr>
            <p:sp>
              <p:nvSpPr>
                <p:cNvPr id="288" name="Line 460"/>
                <p:cNvSpPr>
                  <a:spLocks noChangeShapeType="1"/>
                </p:cNvSpPr>
                <p:nvPr/>
              </p:nvSpPr>
              <p:spPr bwMode="auto">
                <a:xfrm flipH="1">
                  <a:off x="6858000" y="-762000"/>
                  <a:ext cx="76200" cy="7620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9" name="Line 461"/>
                <p:cNvSpPr>
                  <a:spLocks noChangeShapeType="1"/>
                </p:cNvSpPr>
                <p:nvPr/>
              </p:nvSpPr>
              <p:spPr bwMode="auto">
                <a:xfrm>
                  <a:off x="6921844" y="-762000"/>
                  <a:ext cx="76200" cy="7620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284" name="Straight Connector 283"/>
              <p:cNvCxnSpPr/>
              <p:nvPr/>
            </p:nvCxnSpPr>
            <p:spPr>
              <a:xfrm>
                <a:off x="5490145" y="-809649"/>
                <a:ext cx="0" cy="31749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1" name="Group 132"/>
              <p:cNvGrpSpPr/>
              <p:nvPr/>
            </p:nvGrpSpPr>
            <p:grpSpPr>
              <a:xfrm>
                <a:off x="5418062" y="-787420"/>
                <a:ext cx="140044" cy="76200"/>
                <a:chOff x="6858000" y="-794845"/>
                <a:chExt cx="140044" cy="76200"/>
              </a:xfrm>
            </p:grpSpPr>
            <p:sp>
              <p:nvSpPr>
                <p:cNvPr id="286" name="Line 460"/>
                <p:cNvSpPr>
                  <a:spLocks noChangeShapeType="1"/>
                </p:cNvSpPr>
                <p:nvPr/>
              </p:nvSpPr>
              <p:spPr bwMode="auto">
                <a:xfrm flipH="1">
                  <a:off x="6858000" y="-794845"/>
                  <a:ext cx="76200" cy="7620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7" name="Line 461"/>
                <p:cNvSpPr>
                  <a:spLocks noChangeShapeType="1"/>
                </p:cNvSpPr>
                <p:nvPr/>
              </p:nvSpPr>
              <p:spPr bwMode="auto">
                <a:xfrm>
                  <a:off x="6921844" y="-794845"/>
                  <a:ext cx="76200" cy="7620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72" name="Group 163"/>
            <p:cNvGrpSpPr/>
            <p:nvPr/>
          </p:nvGrpSpPr>
          <p:grpSpPr>
            <a:xfrm>
              <a:off x="1237252" y="2935031"/>
              <a:ext cx="269394" cy="64701"/>
              <a:chOff x="1414149" y="4382832"/>
              <a:chExt cx="269394" cy="64701"/>
            </a:xfrm>
          </p:grpSpPr>
          <p:sp>
            <p:nvSpPr>
              <p:cNvPr id="280" name="Line 452"/>
              <p:cNvSpPr>
                <a:spLocks noChangeShapeType="1"/>
              </p:cNvSpPr>
              <p:nvPr/>
            </p:nvSpPr>
            <p:spPr bwMode="auto">
              <a:xfrm flipV="1">
                <a:off x="1446673" y="4383271"/>
                <a:ext cx="211889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1620568" y="4384558"/>
                <a:ext cx="62975" cy="6297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1414149" y="4382832"/>
                <a:ext cx="62975" cy="6297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73" name="Group 178"/>
            <p:cNvGrpSpPr/>
            <p:nvPr/>
          </p:nvGrpSpPr>
          <p:grpSpPr>
            <a:xfrm>
              <a:off x="1309678" y="2765285"/>
              <a:ext cx="125946" cy="154141"/>
              <a:chOff x="1300154" y="2762904"/>
              <a:chExt cx="125946" cy="154141"/>
            </a:xfrm>
          </p:grpSpPr>
          <p:sp>
            <p:nvSpPr>
              <p:cNvPr id="276" name="Line 423"/>
              <p:cNvSpPr>
                <a:spLocks noChangeShapeType="1"/>
              </p:cNvSpPr>
              <p:nvPr/>
            </p:nvSpPr>
            <p:spPr bwMode="auto">
              <a:xfrm>
                <a:off x="1300154" y="2814285"/>
                <a:ext cx="125946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Line 424"/>
              <p:cNvSpPr>
                <a:spLocks noChangeShapeType="1"/>
              </p:cNvSpPr>
              <p:nvPr/>
            </p:nvSpPr>
            <p:spPr bwMode="auto">
              <a:xfrm>
                <a:off x="1300154" y="2865666"/>
                <a:ext cx="125946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Line 425"/>
              <p:cNvSpPr>
                <a:spLocks noChangeShapeType="1"/>
              </p:cNvSpPr>
              <p:nvPr/>
            </p:nvSpPr>
            <p:spPr bwMode="auto">
              <a:xfrm>
                <a:off x="1426100" y="2762904"/>
                <a:ext cx="0" cy="15414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Line 426"/>
              <p:cNvSpPr>
                <a:spLocks noChangeShapeType="1"/>
              </p:cNvSpPr>
              <p:nvPr/>
            </p:nvSpPr>
            <p:spPr bwMode="auto">
              <a:xfrm>
                <a:off x="1300154" y="2762904"/>
                <a:ext cx="0" cy="15414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74" name="Group 289"/>
          <p:cNvGrpSpPr/>
          <p:nvPr/>
        </p:nvGrpSpPr>
        <p:grpSpPr>
          <a:xfrm>
            <a:off x="1344260" y="6493974"/>
            <a:ext cx="426270" cy="478326"/>
            <a:chOff x="840581" y="1313559"/>
            <a:chExt cx="273839" cy="346128"/>
          </a:xfrm>
        </p:grpSpPr>
        <p:grpSp>
          <p:nvGrpSpPr>
            <p:cNvPr id="275" name="Group 155"/>
            <p:cNvGrpSpPr/>
            <p:nvPr/>
          </p:nvGrpSpPr>
          <p:grpSpPr>
            <a:xfrm>
              <a:off x="840581" y="1313559"/>
              <a:ext cx="273839" cy="346128"/>
              <a:chOff x="1549628" y="6065175"/>
              <a:chExt cx="301228" cy="373336"/>
            </a:xfrm>
          </p:grpSpPr>
          <p:sp>
            <p:nvSpPr>
              <p:cNvPr id="293" name="Line 420"/>
              <p:cNvSpPr>
                <a:spLocks noChangeShapeType="1"/>
              </p:cNvSpPr>
              <p:nvPr/>
            </p:nvSpPr>
            <p:spPr bwMode="auto">
              <a:xfrm>
                <a:off x="1700977" y="6065175"/>
                <a:ext cx="0" cy="25122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Line 423"/>
              <p:cNvSpPr>
                <a:spLocks noChangeShapeType="1"/>
              </p:cNvSpPr>
              <p:nvPr/>
            </p:nvSpPr>
            <p:spPr bwMode="auto">
              <a:xfrm>
                <a:off x="1631706" y="6164779"/>
                <a:ext cx="138543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Line 424"/>
              <p:cNvSpPr>
                <a:spLocks noChangeShapeType="1"/>
              </p:cNvSpPr>
              <p:nvPr/>
            </p:nvSpPr>
            <p:spPr bwMode="auto">
              <a:xfrm>
                <a:off x="1631706" y="6220199"/>
                <a:ext cx="138543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Line 425"/>
              <p:cNvSpPr>
                <a:spLocks noChangeShapeType="1"/>
              </p:cNvSpPr>
              <p:nvPr/>
            </p:nvSpPr>
            <p:spPr bwMode="auto">
              <a:xfrm>
                <a:off x="1770249" y="6109359"/>
                <a:ext cx="0" cy="166257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Line 426"/>
              <p:cNvSpPr>
                <a:spLocks noChangeShapeType="1"/>
              </p:cNvSpPr>
              <p:nvPr/>
            </p:nvSpPr>
            <p:spPr bwMode="auto">
              <a:xfrm>
                <a:off x="1631706" y="6109357"/>
                <a:ext cx="0" cy="166257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1549628" y="6394559"/>
                <a:ext cx="301228" cy="4395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2" name="Oval 291"/>
            <p:cNvSpPr/>
            <p:nvPr/>
          </p:nvSpPr>
          <p:spPr>
            <a:xfrm>
              <a:off x="944983" y="1542195"/>
              <a:ext cx="65721" cy="776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3" name="Line 424"/>
          <p:cNvSpPr>
            <a:spLocks noChangeShapeType="1"/>
          </p:cNvSpPr>
          <p:nvPr/>
        </p:nvSpPr>
        <p:spPr bwMode="auto">
          <a:xfrm>
            <a:off x="1487670" y="4763789"/>
            <a:ext cx="125946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9" name="Line 452"/>
          <p:cNvSpPr>
            <a:spLocks noChangeShapeType="1"/>
          </p:cNvSpPr>
          <p:nvPr/>
        </p:nvSpPr>
        <p:spPr bwMode="auto">
          <a:xfrm>
            <a:off x="1467887" y="956310"/>
            <a:ext cx="121684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0" name="Line 452"/>
          <p:cNvSpPr>
            <a:spLocks noChangeShapeType="1"/>
          </p:cNvSpPr>
          <p:nvPr/>
        </p:nvSpPr>
        <p:spPr bwMode="auto">
          <a:xfrm>
            <a:off x="1467887" y="990600"/>
            <a:ext cx="121684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23105"/>
              </p:ext>
            </p:extLst>
          </p:nvPr>
        </p:nvGraphicFramePr>
        <p:xfrm>
          <a:off x="1715" y="-3"/>
          <a:ext cx="9135896" cy="665952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99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8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6831">
                <a:tc gridSpan="7"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RED CHECKBOOK REFERENCE TOOL</a:t>
                      </a:r>
                      <a:endParaRPr lang="en-US" b="0" i="1" u="none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u="sng" dirty="0"/>
                        <a:t>NOM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Symbol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/>
                        <a:t>Capabilities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Crew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QTY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US EQV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Range</a:t>
                      </a:r>
                      <a:endParaRPr lang="en-US" sz="1600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2S9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400" dirty="0"/>
                        <a:t>120mm Mortar 7.1k</a:t>
                      </a:r>
                      <a:r>
                        <a:rPr lang="en-US" sz="1400" baseline="0" dirty="0"/>
                        <a:t> / Direct Fire 1k</a:t>
                      </a:r>
                      <a:endParaRPr lang="en-US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 4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Mortar M113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dirty="0"/>
                        <a:t>82mm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81mm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4,720m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T 90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125mm 5k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  3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 M1A2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500k (</a:t>
                      </a:r>
                      <a:r>
                        <a:rPr lang="en-US" sz="1600" dirty="0" err="1"/>
                        <a:t>veh</a:t>
                      </a:r>
                      <a:r>
                        <a:rPr lang="en-US" sz="1600" dirty="0"/>
                        <a:t>)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T72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125mm 2.5k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  3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6875" algn="l"/>
                        </a:tabLst>
                        <a:defRPr/>
                      </a:pPr>
                      <a:r>
                        <a:rPr lang="en-US" sz="1600" dirty="0"/>
                        <a:t> M1A1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/>
                        <a:t>500k (veh)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BAT-2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450m x 4m per hour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2+8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6875" algn="l"/>
                        </a:tabLst>
                        <a:defRPr/>
                      </a:pPr>
                      <a:r>
                        <a:rPr lang="en-US" sz="1600" dirty="0"/>
                        <a:t> M1 w/Plow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/>
                        <a:t>500k (veh)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KMT-5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6-12 Km per Hr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 3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6875" algn="l"/>
                        </a:tabLst>
                        <a:defRPr/>
                      </a:pPr>
                      <a:r>
                        <a:rPr lang="en-US" sz="1600" dirty="0"/>
                        <a:t> M1 w/Roller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/>
                        <a:t>500k (veh)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MTK-2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93m x 6m lane; 2 charges; 3-5 min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 2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6875" algn="l"/>
                        </a:tabLst>
                        <a:defRPr/>
                      </a:pPr>
                      <a:r>
                        <a:rPr lang="en-US" sz="1600" dirty="0"/>
                        <a:t> MICLIC/ACE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/>
                        <a:t>500k (veh)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542">
                <a:tc>
                  <a:txBody>
                    <a:bodyPr/>
                    <a:lstStyle/>
                    <a:p>
                      <a:r>
                        <a:rPr lang="en-US" sz="1600" dirty="0"/>
                        <a:t>BMP-2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30mm 2-4k,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AT5 4k</a:t>
                      </a:r>
                    </a:p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3+7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BFV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500k (</a:t>
                      </a:r>
                      <a:r>
                        <a:rPr lang="en-US" sz="1600" dirty="0" err="1"/>
                        <a:t>veh</a:t>
                      </a:r>
                      <a:r>
                        <a:rPr lang="en-US" sz="1600" dirty="0"/>
                        <a:t>)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dirty="0"/>
                        <a:t>GSY-1800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Active against GPS, HF,</a:t>
                      </a:r>
                      <a:r>
                        <a:rPr lang="en-US" sz="1600" baseline="0" dirty="0"/>
                        <a:t> VHF,UHF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Prophet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100km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dirty="0"/>
                        <a:t>HIND-D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12.7mm – 1.5k, AT-9 range</a:t>
                      </a:r>
                      <a:r>
                        <a:rPr lang="en-US" sz="1600" baseline="0" dirty="0"/>
                        <a:t> 6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2+8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Apache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450-950 km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Zala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90 min flight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Shadow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10-40k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dirty="0"/>
                        <a:t>Dozor-3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AT-9 range</a:t>
                      </a:r>
                      <a:r>
                        <a:rPr lang="en-US" sz="1600" baseline="0" dirty="0"/>
                        <a:t> 6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Predator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1,100</a:t>
                      </a:r>
                      <a:r>
                        <a:rPr lang="en-US" sz="1600" baseline="0" dirty="0"/>
                        <a:t> km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9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85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6875" algn="l"/>
                        </a:tabLst>
                        <a:defRPr/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6875" algn="l"/>
                        </a:tabLst>
                        <a:defRPr/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4" name="Group 162"/>
          <p:cNvGrpSpPr/>
          <p:nvPr/>
        </p:nvGrpSpPr>
        <p:grpSpPr>
          <a:xfrm>
            <a:off x="1344705" y="750095"/>
            <a:ext cx="407896" cy="343917"/>
            <a:chOff x="1382080" y="2607914"/>
            <a:chExt cx="301228" cy="384257"/>
          </a:xfrm>
        </p:grpSpPr>
        <p:sp>
          <p:nvSpPr>
            <p:cNvPr id="164" name="Oval 163"/>
            <p:cNvSpPr/>
            <p:nvPr/>
          </p:nvSpPr>
          <p:spPr>
            <a:xfrm>
              <a:off x="1382080" y="2948220"/>
              <a:ext cx="301228" cy="4395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189"/>
            <p:cNvGrpSpPr/>
            <p:nvPr/>
          </p:nvGrpSpPr>
          <p:grpSpPr>
            <a:xfrm>
              <a:off x="1476840" y="2607914"/>
              <a:ext cx="112731" cy="338440"/>
              <a:chOff x="1476840" y="2602674"/>
              <a:chExt cx="112731" cy="338440"/>
            </a:xfrm>
          </p:grpSpPr>
          <p:grpSp>
            <p:nvGrpSpPr>
              <p:cNvPr id="6" name="Group 182"/>
              <p:cNvGrpSpPr/>
              <p:nvPr/>
            </p:nvGrpSpPr>
            <p:grpSpPr>
              <a:xfrm>
                <a:off x="1477844" y="2602674"/>
                <a:ext cx="111727" cy="338440"/>
                <a:chOff x="1807562" y="-726293"/>
                <a:chExt cx="111727" cy="338440"/>
              </a:xfrm>
            </p:grpSpPr>
            <p:sp>
              <p:nvSpPr>
                <p:cNvPr id="179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1860922" y="-726293"/>
                  <a:ext cx="0" cy="24933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1815837" y="-480055"/>
                  <a:ext cx="92202" cy="92202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Line 452"/>
                <p:cNvSpPr>
                  <a:spLocks noChangeShapeType="1"/>
                </p:cNvSpPr>
                <p:nvPr/>
              </p:nvSpPr>
              <p:spPr bwMode="auto">
                <a:xfrm>
                  <a:off x="1807562" y="-570065"/>
                  <a:ext cx="110622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3" name="Line 452"/>
                <p:cNvSpPr>
                  <a:spLocks noChangeShapeType="1"/>
                </p:cNvSpPr>
                <p:nvPr/>
              </p:nvSpPr>
              <p:spPr bwMode="auto">
                <a:xfrm>
                  <a:off x="1808667" y="-533400"/>
                  <a:ext cx="110622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70" name="Line 452"/>
              <p:cNvSpPr>
                <a:spLocks noChangeShapeType="1"/>
              </p:cNvSpPr>
              <p:nvPr/>
            </p:nvSpPr>
            <p:spPr bwMode="auto">
              <a:xfrm>
                <a:off x="1476840" y="2719620"/>
                <a:ext cx="110622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" name="Group 190"/>
          <p:cNvGrpSpPr/>
          <p:nvPr/>
        </p:nvGrpSpPr>
        <p:grpSpPr>
          <a:xfrm>
            <a:off x="1496894" y="1114425"/>
            <a:ext cx="111727" cy="338440"/>
            <a:chOff x="1807562" y="-726293"/>
            <a:chExt cx="111727" cy="338440"/>
          </a:xfrm>
        </p:grpSpPr>
        <p:sp>
          <p:nvSpPr>
            <p:cNvPr id="194" name="Line 446"/>
            <p:cNvSpPr>
              <a:spLocks noChangeShapeType="1"/>
            </p:cNvSpPr>
            <p:nvPr/>
          </p:nvSpPr>
          <p:spPr bwMode="auto">
            <a:xfrm flipV="1">
              <a:off x="1860922" y="-726293"/>
              <a:ext cx="0" cy="24933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1815837" y="-480055"/>
              <a:ext cx="92202" cy="9220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0" name="Line 452"/>
            <p:cNvSpPr>
              <a:spLocks noChangeShapeType="1"/>
            </p:cNvSpPr>
            <p:nvPr/>
          </p:nvSpPr>
          <p:spPr bwMode="auto">
            <a:xfrm>
              <a:off x="1807562" y="-585785"/>
              <a:ext cx="110622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Line 452"/>
            <p:cNvSpPr>
              <a:spLocks noChangeShapeType="1"/>
            </p:cNvSpPr>
            <p:nvPr/>
          </p:nvSpPr>
          <p:spPr bwMode="auto">
            <a:xfrm>
              <a:off x="1808667" y="-533400"/>
              <a:ext cx="110622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342"/>
          <p:cNvGrpSpPr/>
          <p:nvPr/>
        </p:nvGrpSpPr>
        <p:grpSpPr>
          <a:xfrm>
            <a:off x="1457325" y="3457575"/>
            <a:ext cx="252111" cy="258594"/>
            <a:chOff x="2329163" y="-704852"/>
            <a:chExt cx="252111" cy="258594"/>
          </a:xfrm>
        </p:grpSpPr>
        <p:sp>
          <p:nvSpPr>
            <p:cNvPr id="344" name="Line 452"/>
            <p:cNvSpPr>
              <a:spLocks noChangeShapeType="1"/>
            </p:cNvSpPr>
            <p:nvPr/>
          </p:nvSpPr>
          <p:spPr bwMode="auto">
            <a:xfrm flipH="1" flipV="1">
              <a:off x="2329163" y="-702289"/>
              <a:ext cx="0" cy="25603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AutoShape 411"/>
            <p:cNvSpPr>
              <a:spLocks noChangeArrowheads="1"/>
            </p:cNvSpPr>
            <p:nvPr/>
          </p:nvSpPr>
          <p:spPr bwMode="auto">
            <a:xfrm>
              <a:off x="2336143" y="-692150"/>
              <a:ext cx="240368" cy="235028"/>
            </a:xfrm>
            <a:prstGeom prst="diamond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Line 452"/>
            <p:cNvSpPr>
              <a:spLocks noChangeShapeType="1"/>
            </p:cNvSpPr>
            <p:nvPr/>
          </p:nvSpPr>
          <p:spPr bwMode="auto">
            <a:xfrm flipH="1" flipV="1">
              <a:off x="2581274" y="-704852"/>
              <a:ext cx="0" cy="25603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47"/>
          <p:cNvGrpSpPr>
            <a:grpSpLocks/>
          </p:cNvGrpSpPr>
          <p:nvPr/>
        </p:nvGrpSpPr>
        <p:grpSpPr bwMode="auto">
          <a:xfrm>
            <a:off x="1486133" y="4379090"/>
            <a:ext cx="214313" cy="123825"/>
            <a:chOff x="1824" y="1344"/>
            <a:chExt cx="135" cy="78"/>
          </a:xfrm>
          <a:solidFill>
            <a:srgbClr val="FF0000"/>
          </a:solidFill>
        </p:grpSpPr>
        <p:sp>
          <p:nvSpPr>
            <p:cNvPr id="359" name="AutoShape 48"/>
            <p:cNvSpPr>
              <a:spLocks noChangeAspect="1" noChangeArrowheads="1"/>
            </p:cNvSpPr>
            <p:nvPr/>
          </p:nvSpPr>
          <p:spPr bwMode="auto">
            <a:xfrm rot="5400658">
              <a:off x="1815" y="1353"/>
              <a:ext cx="78" cy="59"/>
            </a:xfrm>
            <a:prstGeom prst="triangle">
              <a:avLst>
                <a:gd name="adj" fmla="val 50000"/>
              </a:avLst>
            </a:prstGeom>
            <a:grp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AutoShape 49"/>
            <p:cNvSpPr>
              <a:spLocks noChangeAspect="1" noChangeArrowheads="1"/>
            </p:cNvSpPr>
            <p:nvPr/>
          </p:nvSpPr>
          <p:spPr bwMode="auto">
            <a:xfrm rot="16199342" flipH="1">
              <a:off x="1891" y="1353"/>
              <a:ext cx="78" cy="59"/>
            </a:xfrm>
            <a:prstGeom prst="triangle">
              <a:avLst>
                <a:gd name="adj" fmla="val 50000"/>
              </a:avLst>
            </a:prstGeom>
            <a:grp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369"/>
          <p:cNvGrpSpPr/>
          <p:nvPr/>
        </p:nvGrpSpPr>
        <p:grpSpPr>
          <a:xfrm>
            <a:off x="1445419" y="3002761"/>
            <a:ext cx="252111" cy="258594"/>
            <a:chOff x="1457325" y="3457575"/>
            <a:chExt cx="252111" cy="258594"/>
          </a:xfrm>
        </p:grpSpPr>
        <p:grpSp>
          <p:nvGrpSpPr>
            <p:cNvPr id="22" name="Group 191"/>
            <p:cNvGrpSpPr/>
            <p:nvPr/>
          </p:nvGrpSpPr>
          <p:grpSpPr>
            <a:xfrm>
              <a:off x="1457325" y="3457575"/>
              <a:ext cx="252111" cy="258594"/>
              <a:chOff x="2329163" y="-704852"/>
              <a:chExt cx="252111" cy="258594"/>
            </a:xfrm>
          </p:grpSpPr>
          <p:sp>
            <p:nvSpPr>
              <p:cNvPr id="377" name="Line 452"/>
              <p:cNvSpPr>
                <a:spLocks noChangeShapeType="1"/>
              </p:cNvSpPr>
              <p:nvPr/>
            </p:nvSpPr>
            <p:spPr bwMode="auto">
              <a:xfrm flipH="1" flipV="1">
                <a:off x="2329163" y="-702289"/>
                <a:ext cx="0" cy="25603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AutoShape 411"/>
              <p:cNvSpPr>
                <a:spLocks noChangeArrowheads="1"/>
              </p:cNvSpPr>
              <p:nvPr/>
            </p:nvSpPr>
            <p:spPr bwMode="auto">
              <a:xfrm>
                <a:off x="2336143" y="-692150"/>
                <a:ext cx="240368" cy="235028"/>
              </a:xfrm>
              <a:prstGeom prst="diamond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Line 452"/>
              <p:cNvSpPr>
                <a:spLocks noChangeShapeType="1"/>
              </p:cNvSpPr>
              <p:nvPr/>
            </p:nvSpPr>
            <p:spPr bwMode="auto">
              <a:xfrm flipH="1" flipV="1">
                <a:off x="2581274" y="-704852"/>
                <a:ext cx="0" cy="25603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200"/>
            <p:cNvGrpSpPr/>
            <p:nvPr/>
          </p:nvGrpSpPr>
          <p:grpSpPr>
            <a:xfrm>
              <a:off x="1491903" y="3483797"/>
              <a:ext cx="179736" cy="135707"/>
              <a:chOff x="1462263" y="3493753"/>
              <a:chExt cx="233185" cy="155351"/>
            </a:xfrm>
          </p:grpSpPr>
          <p:cxnSp>
            <p:nvCxnSpPr>
              <p:cNvPr id="373" name="Straight Connector 372"/>
              <p:cNvCxnSpPr/>
              <p:nvPr/>
            </p:nvCxnSpPr>
            <p:spPr>
              <a:xfrm>
                <a:off x="1582739" y="3493753"/>
                <a:ext cx="0" cy="7620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flipH="1">
                <a:off x="1466848" y="3640933"/>
                <a:ext cx="228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Line 460"/>
              <p:cNvSpPr>
                <a:spLocks noChangeShapeType="1"/>
              </p:cNvSpPr>
              <p:nvPr/>
            </p:nvSpPr>
            <p:spPr bwMode="auto">
              <a:xfrm flipH="1">
                <a:off x="1462263" y="3576435"/>
                <a:ext cx="117180" cy="7266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Line 461"/>
              <p:cNvSpPr>
                <a:spLocks noChangeShapeType="1"/>
              </p:cNvSpPr>
              <p:nvPr/>
            </p:nvSpPr>
            <p:spPr bwMode="auto">
              <a:xfrm>
                <a:off x="1575887" y="3568300"/>
                <a:ext cx="117180" cy="7267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4" name="Group 88"/>
          <p:cNvGrpSpPr/>
          <p:nvPr/>
        </p:nvGrpSpPr>
        <p:grpSpPr>
          <a:xfrm>
            <a:off x="1522850" y="4759241"/>
            <a:ext cx="154108" cy="85031"/>
            <a:chOff x="1454943" y="5510210"/>
            <a:chExt cx="154108" cy="85031"/>
          </a:xfrm>
        </p:grpSpPr>
        <p:sp>
          <p:nvSpPr>
            <p:cNvPr id="92" name="Line 460"/>
            <p:cNvSpPr>
              <a:spLocks noChangeShapeType="1"/>
            </p:cNvSpPr>
            <p:nvPr/>
          </p:nvSpPr>
          <p:spPr bwMode="auto">
            <a:xfrm rot="16200000" flipH="1" flipV="1">
              <a:off x="1526608" y="5510970"/>
              <a:ext cx="79856" cy="8503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460"/>
            <p:cNvSpPr>
              <a:spLocks noChangeShapeType="1"/>
            </p:cNvSpPr>
            <p:nvPr/>
          </p:nvSpPr>
          <p:spPr bwMode="auto">
            <a:xfrm flipH="1" flipV="1">
              <a:off x="1454943" y="5510210"/>
              <a:ext cx="79856" cy="8503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4" name="Line 460"/>
          <p:cNvSpPr>
            <a:spLocks noChangeShapeType="1"/>
          </p:cNvSpPr>
          <p:nvPr/>
        </p:nvSpPr>
        <p:spPr bwMode="auto">
          <a:xfrm rot="16200000" flipH="1" flipV="1">
            <a:off x="1595665" y="5104625"/>
            <a:ext cx="79856" cy="85031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5" name="Line 460"/>
          <p:cNvSpPr>
            <a:spLocks noChangeShapeType="1"/>
          </p:cNvSpPr>
          <p:nvPr/>
        </p:nvSpPr>
        <p:spPr bwMode="auto">
          <a:xfrm flipH="1" flipV="1">
            <a:off x="1524000" y="5103865"/>
            <a:ext cx="79856" cy="85031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75236" y="1500135"/>
            <a:ext cx="157162" cy="328666"/>
            <a:chOff x="1475236" y="1500135"/>
            <a:chExt cx="157162" cy="328666"/>
          </a:xfrm>
        </p:grpSpPr>
        <p:grpSp>
          <p:nvGrpSpPr>
            <p:cNvPr id="8" name="Group 282"/>
            <p:cNvGrpSpPr/>
            <p:nvPr/>
          </p:nvGrpSpPr>
          <p:grpSpPr>
            <a:xfrm rot="5400000">
              <a:off x="1389484" y="1585887"/>
              <a:ext cx="328666" cy="157162"/>
              <a:chOff x="3392137" y="3124200"/>
              <a:chExt cx="328666" cy="157162"/>
            </a:xfrm>
          </p:grpSpPr>
          <p:grpSp>
            <p:nvGrpSpPr>
              <p:cNvPr id="9" name="Group 90"/>
              <p:cNvGrpSpPr/>
              <p:nvPr/>
            </p:nvGrpSpPr>
            <p:grpSpPr>
              <a:xfrm>
                <a:off x="3392137" y="3124200"/>
                <a:ext cx="328666" cy="157162"/>
                <a:chOff x="2852630" y="2209800"/>
                <a:chExt cx="328666" cy="157162"/>
              </a:xfrm>
            </p:grpSpPr>
            <p:cxnSp>
              <p:nvCxnSpPr>
                <p:cNvPr id="300" name="Straight Connector 299"/>
                <p:cNvCxnSpPr/>
                <p:nvPr/>
              </p:nvCxnSpPr>
              <p:spPr>
                <a:xfrm rot="16200000" flipV="1">
                  <a:off x="3015751" y="2203203"/>
                  <a:ext cx="0" cy="32623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rot="16200000" flipV="1">
                  <a:off x="3016963" y="2045467"/>
                  <a:ext cx="0" cy="32866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2995569" y="2214562"/>
                  <a:ext cx="0" cy="1524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3070165" y="2209800"/>
                  <a:ext cx="0" cy="1524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0" name="Straight Connector 289"/>
              <p:cNvCxnSpPr/>
              <p:nvPr/>
            </p:nvCxnSpPr>
            <p:spPr>
              <a:xfrm>
                <a:off x="3570842" y="3124200"/>
                <a:ext cx="0" cy="1524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/>
            <p:cNvCxnSpPr/>
            <p:nvPr/>
          </p:nvCxnSpPr>
          <p:spPr>
            <a:xfrm rot="5400000">
              <a:off x="1553376" y="1689898"/>
              <a:ext cx="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1552574" y="1502566"/>
              <a:ext cx="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1474729" y="1851339"/>
            <a:ext cx="157162" cy="328666"/>
            <a:chOff x="1475236" y="1500135"/>
            <a:chExt cx="157162" cy="328666"/>
          </a:xfrm>
        </p:grpSpPr>
        <p:grpSp>
          <p:nvGrpSpPr>
            <p:cNvPr id="111" name="Group 90"/>
            <p:cNvGrpSpPr/>
            <p:nvPr/>
          </p:nvGrpSpPr>
          <p:grpSpPr>
            <a:xfrm rot="5400000">
              <a:off x="1389484" y="1585887"/>
              <a:ext cx="328666" cy="157162"/>
              <a:chOff x="2852630" y="2209800"/>
              <a:chExt cx="328666" cy="157162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rot="16200000" flipV="1">
                <a:off x="3015751" y="2203203"/>
                <a:ext cx="0" cy="32623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6200000" flipV="1">
                <a:off x="3016963" y="2045467"/>
                <a:ext cx="0" cy="32866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3007474" y="2214562"/>
                <a:ext cx="0" cy="1524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3046355" y="2209800"/>
                <a:ext cx="0" cy="1524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/>
            <p:cNvCxnSpPr/>
            <p:nvPr/>
          </p:nvCxnSpPr>
          <p:spPr>
            <a:xfrm rot="5400000">
              <a:off x="1553376" y="1689898"/>
              <a:ext cx="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1552574" y="1502566"/>
              <a:ext cx="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ine 461"/>
          <p:cNvSpPr>
            <a:spLocks noChangeShapeType="1"/>
          </p:cNvSpPr>
          <p:nvPr/>
        </p:nvSpPr>
        <p:spPr bwMode="auto">
          <a:xfrm>
            <a:off x="1603382" y="2217876"/>
            <a:ext cx="117180" cy="7267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81799" y="2219424"/>
            <a:ext cx="248384" cy="340862"/>
            <a:chOff x="1381799" y="2219424"/>
            <a:chExt cx="248384" cy="340862"/>
          </a:xfrm>
        </p:grpSpPr>
        <p:sp>
          <p:nvSpPr>
            <p:cNvPr id="117" name="Line 460"/>
            <p:cNvSpPr>
              <a:spLocks noChangeShapeType="1"/>
            </p:cNvSpPr>
            <p:nvPr/>
          </p:nvSpPr>
          <p:spPr bwMode="auto">
            <a:xfrm flipH="1">
              <a:off x="1381799" y="2219424"/>
              <a:ext cx="117180" cy="7267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1473021" y="2231620"/>
              <a:ext cx="157162" cy="328666"/>
              <a:chOff x="1475236" y="1500135"/>
              <a:chExt cx="157162" cy="328666"/>
            </a:xfrm>
          </p:grpSpPr>
          <p:grpSp>
            <p:nvGrpSpPr>
              <p:cNvPr id="120" name="Group 282"/>
              <p:cNvGrpSpPr/>
              <p:nvPr/>
            </p:nvGrpSpPr>
            <p:grpSpPr>
              <a:xfrm rot="5400000">
                <a:off x="1389484" y="1585887"/>
                <a:ext cx="328666" cy="157162"/>
                <a:chOff x="3392137" y="3124200"/>
                <a:chExt cx="328666" cy="157162"/>
              </a:xfrm>
            </p:grpSpPr>
            <p:grpSp>
              <p:nvGrpSpPr>
                <p:cNvPr id="123" name="Group 90"/>
                <p:cNvGrpSpPr/>
                <p:nvPr/>
              </p:nvGrpSpPr>
              <p:grpSpPr>
                <a:xfrm>
                  <a:off x="3392137" y="3124200"/>
                  <a:ext cx="328666" cy="157162"/>
                  <a:chOff x="2852630" y="2209800"/>
                  <a:chExt cx="328666" cy="157162"/>
                </a:xfrm>
              </p:grpSpPr>
              <p:cxnSp>
                <p:nvCxnSpPr>
                  <p:cNvPr id="125" name="Straight Connector 124"/>
                  <p:cNvCxnSpPr/>
                  <p:nvPr/>
                </p:nvCxnSpPr>
                <p:spPr>
                  <a:xfrm rot="16200000" flipV="1">
                    <a:off x="3015751" y="2203203"/>
                    <a:ext cx="0" cy="326236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6200000" flipV="1">
                    <a:off x="3016963" y="2045467"/>
                    <a:ext cx="0" cy="328666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2995569" y="2214562"/>
                    <a:ext cx="0" cy="1524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3070165" y="2209800"/>
                    <a:ext cx="0" cy="1524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3570842" y="3124200"/>
                  <a:ext cx="0" cy="1524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>
              <a:xfrm rot="5400000">
                <a:off x="1553376" y="1689898"/>
                <a:ext cx="0" cy="1524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>
                <a:off x="1552574" y="1502566"/>
                <a:ext cx="0" cy="1524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Line 460"/>
          <p:cNvSpPr>
            <a:spLocks noChangeShapeType="1"/>
          </p:cNvSpPr>
          <p:nvPr/>
        </p:nvSpPr>
        <p:spPr bwMode="auto">
          <a:xfrm flipH="1">
            <a:off x="1371600" y="2609850"/>
            <a:ext cx="152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Line 460"/>
          <p:cNvSpPr>
            <a:spLocks noChangeShapeType="1"/>
          </p:cNvSpPr>
          <p:nvPr/>
        </p:nvSpPr>
        <p:spPr bwMode="auto">
          <a:xfrm flipH="1">
            <a:off x="1600200" y="2609850"/>
            <a:ext cx="152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1482213" y="2605045"/>
            <a:ext cx="157162" cy="328666"/>
            <a:chOff x="1475236" y="1500135"/>
            <a:chExt cx="157162" cy="328666"/>
          </a:xfrm>
        </p:grpSpPr>
        <p:grpSp>
          <p:nvGrpSpPr>
            <p:cNvPr id="133" name="Group 282"/>
            <p:cNvGrpSpPr/>
            <p:nvPr/>
          </p:nvGrpSpPr>
          <p:grpSpPr>
            <a:xfrm rot="5400000">
              <a:off x="1389484" y="1585887"/>
              <a:ext cx="328666" cy="157162"/>
              <a:chOff x="3392137" y="3124200"/>
              <a:chExt cx="328666" cy="157162"/>
            </a:xfrm>
          </p:grpSpPr>
          <p:grpSp>
            <p:nvGrpSpPr>
              <p:cNvPr id="136" name="Group 90"/>
              <p:cNvGrpSpPr/>
              <p:nvPr/>
            </p:nvGrpSpPr>
            <p:grpSpPr>
              <a:xfrm>
                <a:off x="3392137" y="3124200"/>
                <a:ext cx="328666" cy="157162"/>
                <a:chOff x="2852630" y="2209800"/>
                <a:chExt cx="328666" cy="157162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 rot="16200000" flipV="1">
                  <a:off x="3015751" y="2203203"/>
                  <a:ext cx="0" cy="32623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16200000" flipV="1">
                  <a:off x="3016963" y="2045467"/>
                  <a:ext cx="0" cy="32866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2995569" y="2214562"/>
                  <a:ext cx="0" cy="1524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3070165" y="2209800"/>
                  <a:ext cx="0" cy="1524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>
              <a:xfrm>
                <a:off x="3570842" y="3124200"/>
                <a:ext cx="0" cy="1524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Straight Connector 133"/>
            <p:cNvCxnSpPr/>
            <p:nvPr/>
          </p:nvCxnSpPr>
          <p:spPr>
            <a:xfrm rot="5400000">
              <a:off x="1553376" y="1689898"/>
              <a:ext cx="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1552574" y="1502566"/>
              <a:ext cx="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454944" y="3903512"/>
            <a:ext cx="274583" cy="335113"/>
            <a:chOff x="1454944" y="3903512"/>
            <a:chExt cx="274583" cy="335113"/>
          </a:xfrm>
        </p:grpSpPr>
        <p:grpSp>
          <p:nvGrpSpPr>
            <p:cNvPr id="16" name="Group 346"/>
            <p:cNvGrpSpPr/>
            <p:nvPr/>
          </p:nvGrpSpPr>
          <p:grpSpPr>
            <a:xfrm>
              <a:off x="1461373" y="3903512"/>
              <a:ext cx="268154" cy="335113"/>
              <a:chOff x="-83343" y="-743262"/>
              <a:chExt cx="268154" cy="335113"/>
            </a:xfrm>
          </p:grpSpPr>
          <p:grpSp>
            <p:nvGrpSpPr>
              <p:cNvPr id="17" name="Group 330"/>
              <p:cNvGrpSpPr/>
              <p:nvPr/>
            </p:nvGrpSpPr>
            <p:grpSpPr>
              <a:xfrm>
                <a:off x="-8897" y="-743262"/>
                <a:ext cx="146957" cy="233604"/>
                <a:chOff x="533400" y="-1031998"/>
                <a:chExt cx="146957" cy="282661"/>
              </a:xfrm>
            </p:grpSpPr>
            <p:sp>
              <p:nvSpPr>
                <p:cNvPr id="353" name="Arc 353"/>
                <p:cNvSpPr>
                  <a:spLocks/>
                </p:cNvSpPr>
                <p:nvPr/>
              </p:nvSpPr>
              <p:spPr bwMode="auto">
                <a:xfrm>
                  <a:off x="533400" y="-1031998"/>
                  <a:ext cx="146957" cy="1422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4" name="Arc 354"/>
                <p:cNvSpPr>
                  <a:spLocks/>
                </p:cNvSpPr>
                <p:nvPr/>
              </p:nvSpPr>
              <p:spPr bwMode="auto">
                <a:xfrm flipV="1">
                  <a:off x="533400" y="-891577"/>
                  <a:ext cx="146957" cy="1422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50" name="Line 452"/>
              <p:cNvSpPr>
                <a:spLocks noChangeShapeType="1"/>
              </p:cNvSpPr>
              <p:nvPr/>
            </p:nvSpPr>
            <p:spPr bwMode="auto">
              <a:xfrm flipV="1">
                <a:off x="-56478" y="-490172"/>
                <a:ext cx="211889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Oval 350"/>
              <p:cNvSpPr/>
              <p:nvPr/>
            </p:nvSpPr>
            <p:spPr>
              <a:xfrm>
                <a:off x="121836" y="-471407"/>
                <a:ext cx="62975" cy="6297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-83343" y="-471124"/>
                <a:ext cx="62975" cy="6297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" name="Freeform 30"/>
            <p:cNvSpPr/>
            <p:nvPr/>
          </p:nvSpPr>
          <p:spPr>
            <a:xfrm>
              <a:off x="1454944" y="3955256"/>
              <a:ext cx="207169" cy="126207"/>
            </a:xfrm>
            <a:custGeom>
              <a:avLst/>
              <a:gdLst>
                <a:gd name="connsiteX0" fmla="*/ 207169 w 207169"/>
                <a:gd name="connsiteY0" fmla="*/ 111919 h 126207"/>
                <a:gd name="connsiteX1" fmla="*/ 102394 w 207169"/>
                <a:gd name="connsiteY1" fmla="*/ 0 h 126207"/>
                <a:gd name="connsiteX2" fmla="*/ 123825 w 207169"/>
                <a:gd name="connsiteY2" fmla="*/ 126207 h 126207"/>
                <a:gd name="connsiteX3" fmla="*/ 0 w 207169"/>
                <a:gd name="connsiteY3" fmla="*/ 7144 h 12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69" h="126207">
                  <a:moveTo>
                    <a:pt x="207169" y="111919"/>
                  </a:moveTo>
                  <a:lnTo>
                    <a:pt x="102394" y="0"/>
                  </a:lnTo>
                  <a:lnTo>
                    <a:pt x="123825" y="126207"/>
                  </a:lnTo>
                  <a:lnTo>
                    <a:pt x="0" y="7144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309991"/>
              </p:ext>
            </p:extLst>
          </p:nvPr>
        </p:nvGraphicFramePr>
        <p:xfrm>
          <a:off x="1714" y="-6"/>
          <a:ext cx="9142285" cy="70041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8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9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139">
                <a:tc gridSpan="5"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BLUE CHECKBOOK REFERENCE</a:t>
                      </a:r>
                      <a:r>
                        <a:rPr lang="en-US" u="none" baseline="0" dirty="0"/>
                        <a:t> TOOL</a:t>
                      </a:r>
                      <a:endParaRPr lang="en-US" b="0" i="1" u="none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67">
                <a:tc>
                  <a:txBody>
                    <a:bodyPr/>
                    <a:lstStyle/>
                    <a:p>
                      <a:r>
                        <a:rPr lang="en-US" sz="1600" u="sng" dirty="0"/>
                        <a:t>NOM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Symbol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/>
                        <a:t>Capabilities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Crew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Maximum Effective</a:t>
                      </a:r>
                      <a:r>
                        <a:rPr lang="en-US" sz="1600" u="sng" baseline="0" dirty="0"/>
                        <a:t> </a:t>
                      </a:r>
                      <a:r>
                        <a:rPr lang="en-US" sz="1600" u="sng" dirty="0"/>
                        <a:t>Ranges</a:t>
                      </a:r>
                      <a:endParaRPr lang="en-US" sz="1600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567">
                <a:tc>
                  <a:txBody>
                    <a:bodyPr/>
                    <a:lstStyle/>
                    <a:p>
                      <a:r>
                        <a:rPr lang="en-US" sz="1600" dirty="0"/>
                        <a:t>M4A1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5.56mm (15rnds/min=</a:t>
                      </a:r>
                      <a:r>
                        <a:rPr lang="en-US" sz="1400" dirty="0" err="1"/>
                        <a:t>sus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500m (</a:t>
                      </a:r>
                      <a:r>
                        <a:rPr lang="en-US" sz="1400" dirty="0" err="1"/>
                        <a:t>pt</a:t>
                      </a:r>
                      <a:r>
                        <a:rPr lang="en-US" sz="1400" dirty="0"/>
                        <a:t>) 600m (area)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67">
                <a:tc>
                  <a:txBody>
                    <a:bodyPr/>
                    <a:lstStyle/>
                    <a:p>
                      <a:r>
                        <a:rPr lang="en-US" sz="1600" dirty="0"/>
                        <a:t>M320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40mm 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864">
                <a:tc>
                  <a:txBody>
                    <a:bodyPr/>
                    <a:lstStyle/>
                    <a:p>
                      <a:r>
                        <a:rPr lang="en-US" sz="1600" dirty="0"/>
                        <a:t>M249 SAW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5.56mm</a:t>
                      </a:r>
                      <a:r>
                        <a:rPr lang="en-US" sz="1400" baseline="0" dirty="0"/>
                        <a:t> (85rnds/min=</a:t>
                      </a:r>
                      <a:r>
                        <a:rPr lang="en-US" sz="1400" baseline="0" dirty="0" err="1"/>
                        <a:t>sus</a:t>
                      </a:r>
                      <a:r>
                        <a:rPr lang="en-US" sz="1400" baseline="0" dirty="0"/>
                        <a:t>, 200rnds/min=rapid, 800rnds/min=</a:t>
                      </a:r>
                      <a:r>
                        <a:rPr lang="en-US" sz="1400" baseline="0" dirty="0" err="1"/>
                        <a:t>cyc</a:t>
                      </a:r>
                      <a:r>
                        <a:rPr lang="en-US" sz="1400" baseline="0" dirty="0"/>
                        <a:t>) 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600m (Bi </a:t>
                      </a:r>
                      <a:r>
                        <a:rPr lang="en-US" sz="1400" dirty="0" err="1"/>
                        <a:t>pt</a:t>
                      </a:r>
                      <a:r>
                        <a:rPr lang="en-US" sz="1400" dirty="0"/>
                        <a:t>) 800m</a:t>
                      </a:r>
                      <a:r>
                        <a:rPr lang="en-US" sz="1400" baseline="0" dirty="0"/>
                        <a:t> (Bi area)</a:t>
                      </a:r>
                    </a:p>
                    <a:p>
                      <a:r>
                        <a:rPr lang="en-US" sz="1400" baseline="0" dirty="0"/>
                        <a:t>800m (Tri </a:t>
                      </a:r>
                      <a:r>
                        <a:rPr lang="en-US" sz="1400" baseline="0" dirty="0" err="1"/>
                        <a:t>pt</a:t>
                      </a:r>
                      <a:r>
                        <a:rPr lang="en-US" sz="1400" baseline="0" dirty="0"/>
                        <a:t>) 1000m (Tri area)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864">
                <a:tc>
                  <a:txBody>
                    <a:bodyPr/>
                    <a:lstStyle/>
                    <a:p>
                      <a:r>
                        <a:rPr lang="en-US" sz="1600" dirty="0"/>
                        <a:t>M240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7.62mm x 800 rounds (100rnds/min=</a:t>
                      </a:r>
                      <a:r>
                        <a:rPr lang="en-US" sz="1400" dirty="0" err="1"/>
                        <a:t>sus</a:t>
                      </a:r>
                      <a:r>
                        <a:rPr lang="en-US" sz="1400" dirty="0"/>
                        <a:t>,</a:t>
                      </a:r>
                      <a:r>
                        <a:rPr lang="en-US" sz="1400" baseline="0" dirty="0"/>
                        <a:t> 200rnds/min=rap, 650-950rnds/min=</a:t>
                      </a:r>
                      <a:r>
                        <a:rPr lang="en-US" sz="1400" baseline="0" dirty="0" err="1"/>
                        <a:t>cyc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aseline="0" dirty="0"/>
                        <a:t>2-3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600m (Bi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pt</a:t>
                      </a:r>
                      <a:r>
                        <a:rPr lang="en-US" sz="1400" baseline="0" dirty="0"/>
                        <a:t>) 800m (Bi area)</a:t>
                      </a:r>
                    </a:p>
                    <a:p>
                      <a:r>
                        <a:rPr lang="en-US" sz="1400" baseline="0" dirty="0"/>
                        <a:t>800m (Tri </a:t>
                      </a:r>
                      <a:r>
                        <a:rPr lang="en-US" sz="1400" baseline="0" dirty="0" err="1"/>
                        <a:t>pt</a:t>
                      </a:r>
                      <a:r>
                        <a:rPr lang="en-US" sz="1400" baseline="0" dirty="0"/>
                        <a:t>) 1800m (Tri area)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864">
                <a:tc>
                  <a:txBody>
                    <a:bodyPr/>
                    <a:lstStyle/>
                    <a:p>
                      <a:r>
                        <a:rPr lang="en-US" sz="1600" dirty="0"/>
                        <a:t>M2</a:t>
                      </a:r>
                      <a:r>
                        <a:rPr lang="en-US" sz="1600" baseline="0" dirty="0"/>
                        <a:t> .50 Cal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.50Cal</a:t>
                      </a:r>
                      <a:r>
                        <a:rPr lang="en-US" sz="1400" baseline="0" dirty="0"/>
                        <a:t> (&lt;40rnds=</a:t>
                      </a:r>
                      <a:r>
                        <a:rPr lang="en-US" sz="1400" baseline="0" dirty="0" err="1"/>
                        <a:t>sus</a:t>
                      </a:r>
                      <a:r>
                        <a:rPr lang="en-US" sz="1400" baseline="0" dirty="0"/>
                        <a:t>, 40rnds/min=rap, </a:t>
                      </a:r>
                    </a:p>
                    <a:p>
                      <a:r>
                        <a:rPr lang="en-US" sz="1400" dirty="0"/>
                        <a:t>             100</a:t>
                      </a:r>
                      <a:r>
                        <a:rPr lang="en-US" sz="1400" baseline="0" dirty="0"/>
                        <a:t>rnds/min=</a:t>
                      </a:r>
                      <a:r>
                        <a:rPr lang="en-US" sz="1400" baseline="0" dirty="0" err="1"/>
                        <a:t>cyc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1,829m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MK19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40mm</a:t>
                      </a:r>
                      <a:r>
                        <a:rPr lang="en-US" sz="1400" baseline="0" dirty="0"/>
                        <a:t> x </a:t>
                      </a:r>
                      <a:r>
                        <a:rPr lang="en-US" sz="1400" dirty="0"/>
                        <a:t>325-375</a:t>
                      </a:r>
                      <a:r>
                        <a:rPr lang="en-US" sz="1400" baseline="0" dirty="0"/>
                        <a:t>rnds/min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1500m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baseline="0" dirty="0" err="1"/>
                        <a:t>pt</a:t>
                      </a:r>
                      <a:r>
                        <a:rPr lang="en-US" sz="1400" baseline="0" dirty="0"/>
                        <a:t>) 2,212m (area)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567">
                <a:tc>
                  <a:txBody>
                    <a:bodyPr/>
                    <a:lstStyle/>
                    <a:p>
                      <a:r>
                        <a:rPr lang="en-US" sz="1600" dirty="0"/>
                        <a:t>M110 SASS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7.62mm x 20rnd magazine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485">
                <a:tc>
                  <a:txBody>
                    <a:bodyPr/>
                    <a:lstStyle/>
                    <a:p>
                      <a:r>
                        <a:rPr lang="en-US" sz="1600" dirty="0"/>
                        <a:t>M107</a:t>
                      </a:r>
                      <a:r>
                        <a:rPr lang="en-US" sz="1600" baseline="0" dirty="0"/>
                        <a:t> LRSR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.50Cal x</a:t>
                      </a:r>
                      <a:r>
                        <a:rPr lang="en-US" sz="1400" baseline="0" dirty="0"/>
                        <a:t> 10rnd magazine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1830m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567">
                <a:tc>
                  <a:txBody>
                    <a:bodyPr/>
                    <a:lstStyle/>
                    <a:p>
                      <a:r>
                        <a:rPr lang="en-US" sz="1600" dirty="0"/>
                        <a:t>M136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AT-4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84mm x 1 time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300m (10m min arming range)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+mn-lt"/>
                          <a:ea typeface="Calibri"/>
                          <a:cs typeface="Times New Roman"/>
                        </a:rPr>
                        <a:t>M3/M4</a:t>
                      </a:r>
                      <a:r>
                        <a:rPr lang="en-US" sz="1600" b="0" baseline="0" dirty="0">
                          <a:latin typeface="+mn-lt"/>
                          <a:ea typeface="Calibri"/>
                          <a:cs typeface="Times New Roman"/>
                        </a:rPr>
                        <a:t> MAAWS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400" b="0" baseline="0" dirty="0">
                          <a:latin typeface="+mn-lt"/>
                          <a:ea typeface="Calibri"/>
                          <a:cs typeface="Times New Roman"/>
                        </a:rPr>
                        <a:t>  84mm (6rnds/min)</a:t>
                      </a:r>
                      <a:endParaRPr lang="en-US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072" marR="3207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n-lt"/>
                          <a:ea typeface="+mn-ea"/>
                          <a:cs typeface="+mn-cs"/>
                        </a:rPr>
                        <a:t>150m</a:t>
                      </a:r>
                      <a:r>
                        <a:rPr lang="en-US" sz="1400" b="0" baseline="0" dirty="0">
                          <a:latin typeface="+mn-lt"/>
                          <a:ea typeface="+mn-ea"/>
                          <a:cs typeface="+mn-cs"/>
                        </a:rPr>
                        <a:t> – 1000m+ based on </a:t>
                      </a:r>
                      <a:r>
                        <a:rPr lang="en-US" sz="1400" b="0" baseline="0" dirty="0" err="1">
                          <a:latin typeface="+mn-lt"/>
                          <a:ea typeface="+mn-ea"/>
                          <a:cs typeface="+mn-cs"/>
                        </a:rPr>
                        <a:t>rnd</a:t>
                      </a:r>
                      <a:r>
                        <a:rPr lang="en-US" sz="1400" b="0" baseline="0" dirty="0">
                          <a:latin typeface="+mn-lt"/>
                          <a:ea typeface="+mn-ea"/>
                          <a:cs typeface="+mn-cs"/>
                        </a:rPr>
                        <a:t> type and </a:t>
                      </a:r>
                      <a:r>
                        <a:rPr lang="en-US" sz="1400" b="0" baseline="0" dirty="0" err="1">
                          <a:latin typeface="+mn-lt"/>
                          <a:ea typeface="+mn-ea"/>
                          <a:cs typeface="+mn-cs"/>
                        </a:rPr>
                        <a:t>tgt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567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ITAS/TOW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  <a:r>
                        <a:rPr lang="en-US" sz="1400" baseline="0" dirty="0"/>
                        <a:t> in wire guided round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3750m-4500M W/ TOW2B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+mn-lt"/>
                          <a:ea typeface="+mn-ea"/>
                          <a:cs typeface="+mn-cs"/>
                        </a:rPr>
                        <a:t>M98A2 JAVELIN</a:t>
                      </a:r>
                      <a:endParaRPr lang="en-US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76mm x 1 time</a:t>
                      </a:r>
                      <a:r>
                        <a:rPr lang="en-US" sz="1400" baseline="0" dirty="0"/>
                        <a:t> use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2500m (65m min arming range)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5567">
                <a:tc>
                  <a:txBody>
                    <a:bodyPr/>
                    <a:lstStyle/>
                    <a:p>
                      <a:r>
                        <a:rPr lang="en-US" sz="1600" dirty="0"/>
                        <a:t>M224</a:t>
                      </a:r>
                      <a:r>
                        <a:rPr lang="en-US" sz="1600" baseline="0" dirty="0"/>
                        <a:t> 60mm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60mm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HE, WP, ILLUM (25 </a:t>
                      </a:r>
                      <a:r>
                        <a:rPr lang="en-US" sz="1400" dirty="0" err="1"/>
                        <a:t>rnds</a:t>
                      </a:r>
                      <a:r>
                        <a:rPr lang="en-US" sz="1400" dirty="0"/>
                        <a:t>/2 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3,489m (70m min)</a:t>
                      </a:r>
                      <a:r>
                        <a:rPr lang="en-US" sz="1400" baseline="0" dirty="0"/>
                        <a:t> for HE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556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M252</a:t>
                      </a:r>
                      <a:r>
                        <a:rPr lang="en-US" sz="1600" baseline="0" dirty="0"/>
                        <a:t> 81mm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81mm</a:t>
                      </a:r>
                      <a:r>
                        <a:rPr lang="en-US" sz="1400" baseline="0" dirty="0"/>
                        <a:t> HE, WP, RP, ILLUM (30rnds/2 mins)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5,800m</a:t>
                      </a:r>
                      <a:r>
                        <a:rPr lang="en-US" sz="1400" baseline="0" dirty="0"/>
                        <a:t> (80m min) for HE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5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M120</a:t>
                      </a:r>
                      <a:r>
                        <a:rPr lang="en-US" sz="1600" baseline="0" dirty="0"/>
                        <a:t> 120mm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120mm</a:t>
                      </a:r>
                      <a:r>
                        <a:rPr lang="en-US" sz="1400" baseline="0" dirty="0"/>
                        <a:t> HE, WP, ILLUM (16rnds/1 min)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7,200</a:t>
                      </a:r>
                      <a:r>
                        <a:rPr lang="en-US" sz="1400" baseline="0" dirty="0"/>
                        <a:t>m (170m min) for HE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847186" y="949960"/>
            <a:ext cx="121684" cy="365053"/>
            <a:chOff x="7924800" y="-990600"/>
            <a:chExt cx="152400" cy="457200"/>
          </a:xfrm>
        </p:grpSpPr>
        <p:sp>
          <p:nvSpPr>
            <p:cNvPr id="5" name="Line 446"/>
            <p:cNvSpPr>
              <a:spLocks noChangeShapeType="1"/>
            </p:cNvSpPr>
            <p:nvPr/>
          </p:nvSpPr>
          <p:spPr bwMode="auto">
            <a:xfrm flipV="1">
              <a:off x="8001000" y="-990600"/>
              <a:ext cx="0" cy="45720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Line 452"/>
            <p:cNvSpPr>
              <a:spLocks noChangeShapeType="1"/>
            </p:cNvSpPr>
            <p:nvPr/>
          </p:nvSpPr>
          <p:spPr bwMode="auto">
            <a:xfrm>
              <a:off x="7924800" y="-762151"/>
              <a:ext cx="152400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157"/>
          <p:cNvGrpSpPr/>
          <p:nvPr/>
        </p:nvGrpSpPr>
        <p:grpSpPr>
          <a:xfrm>
            <a:off x="1841992" y="1777977"/>
            <a:ext cx="132073" cy="352861"/>
            <a:chOff x="1462440" y="1115790"/>
            <a:chExt cx="132073" cy="352861"/>
          </a:xfrm>
        </p:grpSpPr>
        <p:sp>
          <p:nvSpPr>
            <p:cNvPr id="134" name="Line 452"/>
            <p:cNvSpPr>
              <a:spLocks noChangeShapeType="1"/>
            </p:cNvSpPr>
            <p:nvPr/>
          </p:nvSpPr>
          <p:spPr bwMode="auto">
            <a:xfrm>
              <a:off x="1465189" y="1460154"/>
              <a:ext cx="129324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" name="Group 6"/>
            <p:cNvGrpSpPr/>
            <p:nvPr/>
          </p:nvGrpSpPr>
          <p:grpSpPr>
            <a:xfrm>
              <a:off x="1462440" y="1115790"/>
              <a:ext cx="129324" cy="352861"/>
              <a:chOff x="1237488" y="-870322"/>
              <a:chExt cx="121684" cy="365053"/>
            </a:xfrm>
          </p:grpSpPr>
          <p:sp>
            <p:nvSpPr>
              <p:cNvPr id="8" name="Line 446"/>
              <p:cNvSpPr>
                <a:spLocks noChangeShapeType="1"/>
              </p:cNvSpPr>
              <p:nvPr/>
            </p:nvSpPr>
            <p:spPr bwMode="auto">
              <a:xfrm flipV="1">
                <a:off x="1301142" y="-870322"/>
                <a:ext cx="0" cy="365053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Line 452"/>
              <p:cNvSpPr>
                <a:spLocks noChangeShapeType="1"/>
              </p:cNvSpPr>
              <p:nvPr/>
            </p:nvSpPr>
            <p:spPr bwMode="auto">
              <a:xfrm>
                <a:off x="1237488" y="-685800"/>
                <a:ext cx="121684" cy="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4" name="Group 178"/>
          <p:cNvGrpSpPr/>
          <p:nvPr/>
        </p:nvGrpSpPr>
        <p:grpSpPr>
          <a:xfrm>
            <a:off x="1823265" y="4367328"/>
            <a:ext cx="169527" cy="329296"/>
            <a:chOff x="5410200" y="-828802"/>
            <a:chExt cx="161961" cy="412953"/>
          </a:xfrm>
        </p:grpSpPr>
        <p:grpSp>
          <p:nvGrpSpPr>
            <p:cNvPr id="25" name="Group 130"/>
            <p:cNvGrpSpPr/>
            <p:nvPr/>
          </p:nvGrpSpPr>
          <p:grpSpPr>
            <a:xfrm>
              <a:off x="5420122" y="-828802"/>
              <a:ext cx="140044" cy="76200"/>
              <a:chOff x="6858000" y="-762000"/>
              <a:chExt cx="140044" cy="76200"/>
            </a:xfrm>
          </p:grpSpPr>
          <p:sp>
            <p:nvSpPr>
              <p:cNvPr id="189" name="Line 460"/>
              <p:cNvSpPr>
                <a:spLocks noChangeShapeType="1"/>
              </p:cNvSpPr>
              <p:nvPr/>
            </p:nvSpPr>
            <p:spPr bwMode="auto">
              <a:xfrm flipH="1">
                <a:off x="6858000" y="-762000"/>
                <a:ext cx="76200" cy="7620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Line 461"/>
              <p:cNvSpPr>
                <a:spLocks noChangeShapeType="1"/>
              </p:cNvSpPr>
              <p:nvPr/>
            </p:nvSpPr>
            <p:spPr bwMode="auto">
              <a:xfrm>
                <a:off x="6921844" y="-762000"/>
                <a:ext cx="76200" cy="7620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81" name="Straight Connector 180"/>
            <p:cNvCxnSpPr/>
            <p:nvPr/>
          </p:nvCxnSpPr>
          <p:spPr>
            <a:xfrm>
              <a:off x="5490145" y="-809649"/>
              <a:ext cx="0" cy="3174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132"/>
            <p:cNvGrpSpPr/>
            <p:nvPr/>
          </p:nvGrpSpPr>
          <p:grpSpPr>
            <a:xfrm>
              <a:off x="5418062" y="-754575"/>
              <a:ext cx="140044" cy="76200"/>
              <a:chOff x="6858000" y="-762000"/>
              <a:chExt cx="140044" cy="76200"/>
            </a:xfrm>
          </p:grpSpPr>
          <p:sp>
            <p:nvSpPr>
              <p:cNvPr id="187" name="Line 460"/>
              <p:cNvSpPr>
                <a:spLocks noChangeShapeType="1"/>
              </p:cNvSpPr>
              <p:nvPr/>
            </p:nvSpPr>
            <p:spPr bwMode="auto">
              <a:xfrm flipH="1">
                <a:off x="6858000" y="-762000"/>
                <a:ext cx="76200" cy="7620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Line 461"/>
              <p:cNvSpPr>
                <a:spLocks noChangeShapeType="1"/>
              </p:cNvSpPr>
              <p:nvPr/>
            </p:nvSpPr>
            <p:spPr bwMode="auto">
              <a:xfrm>
                <a:off x="6921844" y="-762000"/>
                <a:ext cx="76200" cy="7620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Group 133"/>
            <p:cNvGrpSpPr/>
            <p:nvPr/>
          </p:nvGrpSpPr>
          <p:grpSpPr>
            <a:xfrm>
              <a:off x="5420455" y="-492049"/>
              <a:ext cx="140044" cy="76200"/>
              <a:chOff x="6860393" y="-765142"/>
              <a:chExt cx="140044" cy="76200"/>
            </a:xfrm>
          </p:grpSpPr>
          <p:sp>
            <p:nvSpPr>
              <p:cNvPr id="185" name="Line 460"/>
              <p:cNvSpPr>
                <a:spLocks noChangeShapeType="1"/>
              </p:cNvSpPr>
              <p:nvPr/>
            </p:nvSpPr>
            <p:spPr bwMode="auto">
              <a:xfrm flipH="1">
                <a:off x="6860393" y="-765142"/>
                <a:ext cx="76200" cy="7620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Line 461"/>
              <p:cNvSpPr>
                <a:spLocks noChangeShapeType="1"/>
              </p:cNvSpPr>
              <p:nvPr/>
            </p:nvSpPr>
            <p:spPr bwMode="auto">
              <a:xfrm>
                <a:off x="6924237" y="-765142"/>
                <a:ext cx="76200" cy="7620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4" name="Line 452"/>
            <p:cNvSpPr>
              <a:spLocks noChangeShapeType="1"/>
            </p:cNvSpPr>
            <p:nvPr/>
          </p:nvSpPr>
          <p:spPr bwMode="auto">
            <a:xfrm>
              <a:off x="5410200" y="-585075"/>
              <a:ext cx="161961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1847186" y="1316446"/>
            <a:ext cx="121684" cy="336520"/>
            <a:chOff x="1828800" y="1276127"/>
            <a:chExt cx="121684" cy="336520"/>
          </a:xfrm>
        </p:grpSpPr>
        <p:grpSp>
          <p:nvGrpSpPr>
            <p:cNvPr id="165" name="Group 164"/>
            <p:cNvGrpSpPr/>
            <p:nvPr/>
          </p:nvGrpSpPr>
          <p:grpSpPr>
            <a:xfrm>
              <a:off x="1828800" y="1276127"/>
              <a:ext cx="121684" cy="336520"/>
              <a:chOff x="7924800" y="-990600"/>
              <a:chExt cx="152400" cy="421465"/>
            </a:xfrm>
          </p:grpSpPr>
          <p:sp>
            <p:nvSpPr>
              <p:cNvPr id="169" name="Line 446"/>
              <p:cNvSpPr>
                <a:spLocks noChangeShapeType="1"/>
              </p:cNvSpPr>
              <p:nvPr/>
            </p:nvSpPr>
            <p:spPr bwMode="auto">
              <a:xfrm flipH="1" flipV="1">
                <a:off x="8000999" y="-990600"/>
                <a:ext cx="0" cy="421465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Line 452"/>
              <p:cNvSpPr>
                <a:spLocks noChangeShapeType="1"/>
              </p:cNvSpPr>
              <p:nvPr/>
            </p:nvSpPr>
            <p:spPr bwMode="auto">
              <a:xfrm>
                <a:off x="7924800" y="-637212"/>
                <a:ext cx="152400" cy="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9" name="Oval 178"/>
            <p:cNvSpPr/>
            <p:nvPr/>
          </p:nvSpPr>
          <p:spPr>
            <a:xfrm>
              <a:off x="1857265" y="1426735"/>
              <a:ext cx="62975" cy="62975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9" name="Group 157"/>
          <p:cNvGrpSpPr/>
          <p:nvPr/>
        </p:nvGrpSpPr>
        <p:grpSpPr>
          <a:xfrm>
            <a:off x="1841992" y="2279223"/>
            <a:ext cx="132073" cy="352861"/>
            <a:chOff x="1462440" y="1115790"/>
            <a:chExt cx="132073" cy="352861"/>
          </a:xfrm>
        </p:grpSpPr>
        <p:sp>
          <p:nvSpPr>
            <p:cNvPr id="200" name="Line 452"/>
            <p:cNvSpPr>
              <a:spLocks noChangeShapeType="1"/>
            </p:cNvSpPr>
            <p:nvPr/>
          </p:nvSpPr>
          <p:spPr bwMode="auto">
            <a:xfrm>
              <a:off x="1465189" y="1460154"/>
              <a:ext cx="129324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09" name="Group 151"/>
            <p:cNvGrpSpPr/>
            <p:nvPr/>
          </p:nvGrpSpPr>
          <p:grpSpPr>
            <a:xfrm>
              <a:off x="1462440" y="1115790"/>
              <a:ext cx="129813" cy="352861"/>
              <a:chOff x="1462440" y="1115790"/>
              <a:chExt cx="129813" cy="352861"/>
            </a:xfrm>
          </p:grpSpPr>
          <p:grpSp>
            <p:nvGrpSpPr>
              <p:cNvPr id="210" name="Group 6"/>
              <p:cNvGrpSpPr/>
              <p:nvPr/>
            </p:nvGrpSpPr>
            <p:grpSpPr>
              <a:xfrm>
                <a:off x="1462440" y="1115790"/>
                <a:ext cx="129324" cy="352861"/>
                <a:chOff x="1237488" y="-870322"/>
                <a:chExt cx="121684" cy="365053"/>
              </a:xfrm>
            </p:grpSpPr>
            <p:sp>
              <p:nvSpPr>
                <p:cNvPr id="221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1301142" y="-870322"/>
                  <a:ext cx="0" cy="365053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Line 452"/>
                <p:cNvSpPr>
                  <a:spLocks noChangeShapeType="1"/>
                </p:cNvSpPr>
                <p:nvPr/>
              </p:nvSpPr>
              <p:spPr bwMode="auto">
                <a:xfrm>
                  <a:off x="1237488" y="-685800"/>
                  <a:ext cx="121684" cy="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20" name="Line 452"/>
              <p:cNvSpPr>
                <a:spLocks noChangeShapeType="1"/>
              </p:cNvSpPr>
              <p:nvPr/>
            </p:nvSpPr>
            <p:spPr bwMode="auto">
              <a:xfrm>
                <a:off x="1462929" y="1337709"/>
                <a:ext cx="129324" cy="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05" name="Group 304"/>
          <p:cNvGrpSpPr/>
          <p:nvPr/>
        </p:nvGrpSpPr>
        <p:grpSpPr>
          <a:xfrm>
            <a:off x="1840978" y="2799080"/>
            <a:ext cx="134101" cy="352861"/>
            <a:chOff x="1818989" y="2612423"/>
            <a:chExt cx="134101" cy="352861"/>
          </a:xfrm>
        </p:grpSpPr>
        <p:grpSp>
          <p:nvGrpSpPr>
            <p:cNvPr id="290" name="Group 157"/>
            <p:cNvGrpSpPr/>
            <p:nvPr/>
          </p:nvGrpSpPr>
          <p:grpSpPr>
            <a:xfrm>
              <a:off x="1821017" y="2612423"/>
              <a:ext cx="132073" cy="352861"/>
              <a:chOff x="1462440" y="1115790"/>
              <a:chExt cx="132073" cy="352861"/>
            </a:xfrm>
          </p:grpSpPr>
          <p:sp>
            <p:nvSpPr>
              <p:cNvPr id="291" name="Line 452"/>
              <p:cNvSpPr>
                <a:spLocks noChangeShapeType="1"/>
              </p:cNvSpPr>
              <p:nvPr/>
            </p:nvSpPr>
            <p:spPr bwMode="auto">
              <a:xfrm>
                <a:off x="1465189" y="1460154"/>
                <a:ext cx="129324" cy="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99" name="Group 151"/>
              <p:cNvGrpSpPr/>
              <p:nvPr/>
            </p:nvGrpSpPr>
            <p:grpSpPr>
              <a:xfrm>
                <a:off x="1462440" y="1115790"/>
                <a:ext cx="129813" cy="352861"/>
                <a:chOff x="1462440" y="1115790"/>
                <a:chExt cx="129813" cy="352861"/>
              </a:xfrm>
            </p:grpSpPr>
            <p:grpSp>
              <p:nvGrpSpPr>
                <p:cNvPr id="300" name="Group 6"/>
                <p:cNvGrpSpPr/>
                <p:nvPr/>
              </p:nvGrpSpPr>
              <p:grpSpPr>
                <a:xfrm>
                  <a:off x="1462440" y="1115790"/>
                  <a:ext cx="129324" cy="352861"/>
                  <a:chOff x="1237488" y="-870322"/>
                  <a:chExt cx="121684" cy="365053"/>
                </a:xfrm>
              </p:grpSpPr>
              <p:sp>
                <p:nvSpPr>
                  <p:cNvPr id="302" name="Line 4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01142" y="-870322"/>
                    <a:ext cx="0" cy="365053"/>
                  </a:xfrm>
                  <a:prstGeom prst="line">
                    <a:avLst/>
                  </a:prstGeom>
                  <a:noFill/>
                  <a:ln w="19050">
                    <a:solidFill>
                      <a:srgbClr val="0070C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3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1237488" y="-685800"/>
                    <a:ext cx="12168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01" name="Line 452"/>
                <p:cNvSpPr>
                  <a:spLocks noChangeShapeType="1"/>
                </p:cNvSpPr>
                <p:nvPr/>
              </p:nvSpPr>
              <p:spPr bwMode="auto">
                <a:xfrm>
                  <a:off x="1462929" y="1337709"/>
                  <a:ext cx="129324" cy="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04" name="Line 452"/>
            <p:cNvSpPr>
              <a:spLocks noChangeShapeType="1"/>
            </p:cNvSpPr>
            <p:nvPr/>
          </p:nvSpPr>
          <p:spPr bwMode="auto">
            <a:xfrm>
              <a:off x="1818989" y="2875712"/>
              <a:ext cx="129324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6" name="Group 190"/>
          <p:cNvGrpSpPr/>
          <p:nvPr/>
        </p:nvGrpSpPr>
        <p:grpSpPr>
          <a:xfrm>
            <a:off x="1852165" y="6291041"/>
            <a:ext cx="111727" cy="338440"/>
            <a:chOff x="1807562" y="-726293"/>
            <a:chExt cx="111727" cy="338440"/>
          </a:xfrm>
        </p:grpSpPr>
        <p:sp>
          <p:nvSpPr>
            <p:cNvPr id="307" name="Line 446"/>
            <p:cNvSpPr>
              <a:spLocks noChangeShapeType="1"/>
            </p:cNvSpPr>
            <p:nvPr/>
          </p:nvSpPr>
          <p:spPr bwMode="auto">
            <a:xfrm flipV="1">
              <a:off x="1860922" y="-726293"/>
              <a:ext cx="0" cy="24933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1815837" y="-480055"/>
              <a:ext cx="92202" cy="92202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9" name="Line 452"/>
            <p:cNvSpPr>
              <a:spLocks noChangeShapeType="1"/>
            </p:cNvSpPr>
            <p:nvPr/>
          </p:nvSpPr>
          <p:spPr bwMode="auto">
            <a:xfrm>
              <a:off x="1807562" y="-585785"/>
              <a:ext cx="11062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Line 452"/>
            <p:cNvSpPr>
              <a:spLocks noChangeShapeType="1"/>
            </p:cNvSpPr>
            <p:nvPr/>
          </p:nvSpPr>
          <p:spPr bwMode="auto">
            <a:xfrm>
              <a:off x="1808667" y="-533400"/>
              <a:ext cx="11062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1" name="Group 190"/>
          <p:cNvGrpSpPr/>
          <p:nvPr/>
        </p:nvGrpSpPr>
        <p:grpSpPr>
          <a:xfrm>
            <a:off x="1852717" y="5938059"/>
            <a:ext cx="110622" cy="338440"/>
            <a:chOff x="1807562" y="-726293"/>
            <a:chExt cx="110622" cy="338440"/>
          </a:xfrm>
        </p:grpSpPr>
        <p:sp>
          <p:nvSpPr>
            <p:cNvPr id="312" name="Line 446"/>
            <p:cNvSpPr>
              <a:spLocks noChangeShapeType="1"/>
            </p:cNvSpPr>
            <p:nvPr/>
          </p:nvSpPr>
          <p:spPr bwMode="auto">
            <a:xfrm flipV="1">
              <a:off x="1860922" y="-726293"/>
              <a:ext cx="0" cy="24933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1815837" y="-480055"/>
              <a:ext cx="92202" cy="92202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4" name="Line 452"/>
            <p:cNvSpPr>
              <a:spLocks noChangeShapeType="1"/>
            </p:cNvSpPr>
            <p:nvPr/>
          </p:nvSpPr>
          <p:spPr bwMode="auto">
            <a:xfrm>
              <a:off x="1807562" y="-561623"/>
              <a:ext cx="11062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1852033" y="6648810"/>
            <a:ext cx="111990" cy="338440"/>
            <a:chOff x="1714117" y="6514748"/>
            <a:chExt cx="111990" cy="338440"/>
          </a:xfrm>
        </p:grpSpPr>
        <p:grpSp>
          <p:nvGrpSpPr>
            <p:cNvPr id="316" name="Group 190"/>
            <p:cNvGrpSpPr/>
            <p:nvPr/>
          </p:nvGrpSpPr>
          <p:grpSpPr>
            <a:xfrm>
              <a:off x="1714117" y="6514748"/>
              <a:ext cx="111990" cy="338440"/>
              <a:chOff x="1804243" y="-726293"/>
              <a:chExt cx="111990" cy="338440"/>
            </a:xfrm>
          </p:grpSpPr>
          <p:sp>
            <p:nvSpPr>
              <p:cNvPr id="317" name="Line 446"/>
              <p:cNvSpPr>
                <a:spLocks noChangeShapeType="1"/>
              </p:cNvSpPr>
              <p:nvPr/>
            </p:nvSpPr>
            <p:spPr bwMode="auto">
              <a:xfrm flipV="1">
                <a:off x="1860922" y="-726293"/>
                <a:ext cx="0" cy="249335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1815837" y="-480055"/>
                <a:ext cx="92202" cy="92202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Line 452"/>
              <p:cNvSpPr>
                <a:spLocks noChangeShapeType="1"/>
              </p:cNvSpPr>
              <p:nvPr/>
            </p:nvSpPr>
            <p:spPr bwMode="auto">
              <a:xfrm>
                <a:off x="1805611" y="-609333"/>
                <a:ext cx="110622" cy="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Line 452"/>
              <p:cNvSpPr>
                <a:spLocks noChangeShapeType="1"/>
              </p:cNvSpPr>
              <p:nvPr/>
            </p:nvSpPr>
            <p:spPr bwMode="auto">
              <a:xfrm>
                <a:off x="1804243" y="-520776"/>
                <a:ext cx="110622" cy="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1" name="Line 452"/>
            <p:cNvSpPr>
              <a:spLocks noChangeShapeType="1"/>
            </p:cNvSpPr>
            <p:nvPr/>
          </p:nvSpPr>
          <p:spPr bwMode="auto">
            <a:xfrm>
              <a:off x="1715485" y="6678049"/>
              <a:ext cx="11062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1847186" y="3257069"/>
            <a:ext cx="121685" cy="351510"/>
            <a:chOff x="1663653" y="3051151"/>
            <a:chExt cx="121685" cy="351510"/>
          </a:xfrm>
        </p:grpSpPr>
        <p:grpSp>
          <p:nvGrpSpPr>
            <p:cNvPr id="323" name="Group 322"/>
            <p:cNvGrpSpPr/>
            <p:nvPr/>
          </p:nvGrpSpPr>
          <p:grpSpPr>
            <a:xfrm>
              <a:off x="1663654" y="3051151"/>
              <a:ext cx="121684" cy="351510"/>
              <a:chOff x="1830007" y="1276125"/>
              <a:chExt cx="121684" cy="351510"/>
            </a:xfrm>
          </p:grpSpPr>
          <p:grpSp>
            <p:nvGrpSpPr>
              <p:cNvPr id="324" name="Group 323"/>
              <p:cNvGrpSpPr/>
              <p:nvPr/>
            </p:nvGrpSpPr>
            <p:grpSpPr>
              <a:xfrm>
                <a:off x="1830007" y="1276125"/>
                <a:ext cx="121684" cy="351510"/>
                <a:chOff x="7926312" y="-990600"/>
                <a:chExt cx="152400" cy="440238"/>
              </a:xfrm>
            </p:grpSpPr>
            <p:sp>
              <p:nvSpPr>
                <p:cNvPr id="326" name="Line 446"/>
                <p:cNvSpPr>
                  <a:spLocks noChangeShapeType="1"/>
                </p:cNvSpPr>
                <p:nvPr/>
              </p:nvSpPr>
              <p:spPr bwMode="auto">
                <a:xfrm flipH="1" flipV="1">
                  <a:off x="8000999" y="-990600"/>
                  <a:ext cx="1512" cy="440238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7" name="Line 452"/>
                <p:cNvSpPr>
                  <a:spLocks noChangeShapeType="1"/>
                </p:cNvSpPr>
                <p:nvPr/>
              </p:nvSpPr>
              <p:spPr bwMode="auto">
                <a:xfrm>
                  <a:off x="7926312" y="-563527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25" name="Oval 324"/>
              <p:cNvSpPr/>
              <p:nvPr/>
            </p:nvSpPr>
            <p:spPr>
              <a:xfrm>
                <a:off x="1857265" y="1366886"/>
                <a:ext cx="62975" cy="62975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8" name="Line 452"/>
            <p:cNvSpPr>
              <a:spLocks noChangeShapeType="1"/>
            </p:cNvSpPr>
            <p:nvPr/>
          </p:nvSpPr>
          <p:spPr bwMode="auto">
            <a:xfrm>
              <a:off x="1663654" y="3239333"/>
              <a:ext cx="121684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Line 452"/>
            <p:cNvSpPr>
              <a:spLocks noChangeShapeType="1"/>
            </p:cNvSpPr>
            <p:nvPr/>
          </p:nvSpPr>
          <p:spPr bwMode="auto">
            <a:xfrm>
              <a:off x="1663653" y="3289758"/>
              <a:ext cx="121684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1845788" y="3633913"/>
            <a:ext cx="124480" cy="325636"/>
            <a:chOff x="1662410" y="3407675"/>
            <a:chExt cx="124480" cy="325636"/>
          </a:xfrm>
        </p:grpSpPr>
        <p:grpSp>
          <p:nvGrpSpPr>
            <p:cNvPr id="331" name="Group 330"/>
            <p:cNvGrpSpPr/>
            <p:nvPr/>
          </p:nvGrpSpPr>
          <p:grpSpPr>
            <a:xfrm>
              <a:off x="1662410" y="3407675"/>
              <a:ext cx="121684" cy="325636"/>
              <a:chOff x="7924800" y="-990600"/>
              <a:chExt cx="152400" cy="407833"/>
            </a:xfrm>
          </p:grpSpPr>
          <p:sp>
            <p:nvSpPr>
              <p:cNvPr id="332" name="Line 446"/>
              <p:cNvSpPr>
                <a:spLocks noChangeShapeType="1"/>
              </p:cNvSpPr>
              <p:nvPr/>
            </p:nvSpPr>
            <p:spPr bwMode="auto">
              <a:xfrm flipH="1" flipV="1">
                <a:off x="8000999" y="-990600"/>
                <a:ext cx="1557" cy="407833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Line 452"/>
              <p:cNvSpPr>
                <a:spLocks noChangeShapeType="1"/>
              </p:cNvSpPr>
              <p:nvPr/>
            </p:nvSpPr>
            <p:spPr bwMode="auto">
              <a:xfrm>
                <a:off x="7924800" y="-799268"/>
                <a:ext cx="152400" cy="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4" name="Line 452"/>
            <p:cNvSpPr>
              <a:spLocks noChangeShapeType="1"/>
            </p:cNvSpPr>
            <p:nvPr/>
          </p:nvSpPr>
          <p:spPr bwMode="auto">
            <a:xfrm>
              <a:off x="1665206" y="3613785"/>
              <a:ext cx="121684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1846679" y="4013926"/>
            <a:ext cx="122698" cy="325636"/>
            <a:chOff x="1661396" y="3407675"/>
            <a:chExt cx="122698" cy="325636"/>
          </a:xfrm>
        </p:grpSpPr>
        <p:grpSp>
          <p:nvGrpSpPr>
            <p:cNvPr id="337" name="Group 336"/>
            <p:cNvGrpSpPr/>
            <p:nvPr/>
          </p:nvGrpSpPr>
          <p:grpSpPr>
            <a:xfrm>
              <a:off x="1662410" y="3407675"/>
              <a:ext cx="121684" cy="325636"/>
              <a:chOff x="7924800" y="-990600"/>
              <a:chExt cx="152400" cy="407833"/>
            </a:xfrm>
          </p:grpSpPr>
          <p:sp>
            <p:nvSpPr>
              <p:cNvPr id="339" name="Line 446"/>
              <p:cNvSpPr>
                <a:spLocks noChangeShapeType="1"/>
              </p:cNvSpPr>
              <p:nvPr/>
            </p:nvSpPr>
            <p:spPr bwMode="auto">
              <a:xfrm flipH="1" flipV="1">
                <a:off x="8000999" y="-990600"/>
                <a:ext cx="1557" cy="407833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Line 452"/>
              <p:cNvSpPr>
                <a:spLocks noChangeShapeType="1"/>
              </p:cNvSpPr>
              <p:nvPr/>
            </p:nvSpPr>
            <p:spPr bwMode="auto">
              <a:xfrm>
                <a:off x="7924800" y="-799268"/>
                <a:ext cx="152400" cy="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8" name="Line 452"/>
            <p:cNvSpPr>
              <a:spLocks noChangeShapeType="1"/>
            </p:cNvSpPr>
            <p:nvPr/>
          </p:nvSpPr>
          <p:spPr bwMode="auto">
            <a:xfrm>
              <a:off x="1661396" y="3613785"/>
              <a:ext cx="121684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190"/>
          <p:cNvGrpSpPr/>
          <p:nvPr/>
        </p:nvGrpSpPr>
        <p:grpSpPr>
          <a:xfrm>
            <a:off x="1834735" y="5601436"/>
            <a:ext cx="146586" cy="316157"/>
            <a:chOff x="1456029" y="1890714"/>
            <a:chExt cx="146586" cy="316157"/>
          </a:xfrm>
        </p:grpSpPr>
        <p:sp>
          <p:nvSpPr>
            <p:cNvPr id="192" name="Line 460"/>
            <p:cNvSpPr>
              <a:spLocks noChangeShapeType="1"/>
            </p:cNvSpPr>
            <p:nvPr/>
          </p:nvSpPr>
          <p:spPr bwMode="auto">
            <a:xfrm flipH="1">
              <a:off x="1456029" y="2146108"/>
              <a:ext cx="79760" cy="6076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Line 461"/>
            <p:cNvSpPr>
              <a:spLocks noChangeShapeType="1"/>
            </p:cNvSpPr>
            <p:nvPr/>
          </p:nvSpPr>
          <p:spPr bwMode="auto">
            <a:xfrm>
              <a:off x="1522855" y="2146108"/>
              <a:ext cx="79760" cy="6076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9" name="Group 32"/>
            <p:cNvGrpSpPr/>
            <p:nvPr/>
          </p:nvGrpSpPr>
          <p:grpSpPr>
            <a:xfrm>
              <a:off x="1462086" y="1890714"/>
              <a:ext cx="137249" cy="269752"/>
              <a:chOff x="3941762" y="-823878"/>
              <a:chExt cx="198177" cy="428457"/>
            </a:xfrm>
          </p:grpSpPr>
          <p:sp>
            <p:nvSpPr>
              <p:cNvPr id="195" name="Line 452"/>
              <p:cNvSpPr>
                <a:spLocks noChangeShapeType="1"/>
              </p:cNvSpPr>
              <p:nvPr/>
            </p:nvSpPr>
            <p:spPr bwMode="auto">
              <a:xfrm>
                <a:off x="3943965" y="-679023"/>
                <a:ext cx="195974" cy="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418"/>
              <p:cNvSpPr>
                <a:spLocks noChangeAspect="1"/>
              </p:cNvSpPr>
              <p:nvPr/>
            </p:nvSpPr>
            <p:spPr bwMode="auto">
              <a:xfrm>
                <a:off x="3941762" y="-823877"/>
                <a:ext cx="193675" cy="36667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102"/>
                  </a:cxn>
                  <a:cxn ang="0">
                    <a:pos x="2" y="83"/>
                  </a:cxn>
                  <a:cxn ang="0">
                    <a:pos x="8" y="67"/>
                  </a:cxn>
                  <a:cxn ang="0">
                    <a:pos x="15" y="51"/>
                  </a:cxn>
                  <a:cxn ang="0">
                    <a:pos x="29" y="37"/>
                  </a:cxn>
                  <a:cxn ang="0">
                    <a:pos x="41" y="25"/>
                  </a:cxn>
                  <a:cxn ang="0">
                    <a:pos x="51" y="17"/>
                  </a:cxn>
                  <a:cxn ang="0">
                    <a:pos x="67" y="10"/>
                  </a:cxn>
                  <a:cxn ang="0">
                    <a:pos x="85" y="4"/>
                  </a:cxn>
                  <a:cxn ang="0">
                    <a:pos x="108" y="0"/>
                  </a:cxn>
                  <a:cxn ang="0">
                    <a:pos x="123" y="0"/>
                  </a:cxn>
                  <a:cxn ang="0">
                    <a:pos x="138" y="2"/>
                  </a:cxn>
                  <a:cxn ang="0">
                    <a:pos x="147" y="5"/>
                  </a:cxn>
                  <a:cxn ang="0">
                    <a:pos x="163" y="11"/>
                  </a:cxn>
                  <a:cxn ang="0">
                    <a:pos x="176" y="16"/>
                  </a:cxn>
                  <a:cxn ang="0">
                    <a:pos x="187" y="25"/>
                  </a:cxn>
                  <a:cxn ang="0">
                    <a:pos x="201" y="36"/>
                  </a:cxn>
                  <a:cxn ang="0">
                    <a:pos x="208" y="44"/>
                  </a:cxn>
                  <a:cxn ang="0">
                    <a:pos x="219" y="62"/>
                  </a:cxn>
                  <a:cxn ang="0">
                    <a:pos x="223" y="73"/>
                  </a:cxn>
                  <a:cxn ang="0">
                    <a:pos x="227" y="84"/>
                  </a:cxn>
                  <a:cxn ang="0">
                    <a:pos x="230" y="98"/>
                  </a:cxn>
                  <a:cxn ang="0">
                    <a:pos x="230" y="528"/>
                  </a:cxn>
                </a:cxnLst>
                <a:rect l="0" t="0" r="r" b="b"/>
                <a:pathLst>
                  <a:path w="230" h="528">
                    <a:moveTo>
                      <a:pt x="0" y="528"/>
                    </a:moveTo>
                    <a:lnTo>
                      <a:pt x="0" y="102"/>
                    </a:lnTo>
                    <a:lnTo>
                      <a:pt x="2" y="83"/>
                    </a:lnTo>
                    <a:lnTo>
                      <a:pt x="8" y="67"/>
                    </a:lnTo>
                    <a:lnTo>
                      <a:pt x="15" y="51"/>
                    </a:lnTo>
                    <a:lnTo>
                      <a:pt x="29" y="37"/>
                    </a:lnTo>
                    <a:lnTo>
                      <a:pt x="41" y="25"/>
                    </a:lnTo>
                    <a:lnTo>
                      <a:pt x="51" y="17"/>
                    </a:lnTo>
                    <a:lnTo>
                      <a:pt x="67" y="10"/>
                    </a:lnTo>
                    <a:lnTo>
                      <a:pt x="85" y="4"/>
                    </a:lnTo>
                    <a:lnTo>
                      <a:pt x="108" y="0"/>
                    </a:lnTo>
                    <a:lnTo>
                      <a:pt x="123" y="0"/>
                    </a:lnTo>
                    <a:lnTo>
                      <a:pt x="138" y="2"/>
                    </a:lnTo>
                    <a:lnTo>
                      <a:pt x="147" y="5"/>
                    </a:lnTo>
                    <a:lnTo>
                      <a:pt x="163" y="11"/>
                    </a:lnTo>
                    <a:lnTo>
                      <a:pt x="176" y="16"/>
                    </a:lnTo>
                    <a:lnTo>
                      <a:pt x="187" y="25"/>
                    </a:lnTo>
                    <a:lnTo>
                      <a:pt x="201" y="36"/>
                    </a:lnTo>
                    <a:lnTo>
                      <a:pt x="208" y="44"/>
                    </a:lnTo>
                    <a:lnTo>
                      <a:pt x="219" y="62"/>
                    </a:lnTo>
                    <a:lnTo>
                      <a:pt x="223" y="73"/>
                    </a:lnTo>
                    <a:lnTo>
                      <a:pt x="227" y="84"/>
                    </a:lnTo>
                    <a:lnTo>
                      <a:pt x="230" y="98"/>
                    </a:lnTo>
                    <a:lnTo>
                      <a:pt x="230" y="528"/>
                    </a:lnTo>
                  </a:path>
                </a:pathLst>
              </a:custGeom>
              <a:noFill/>
              <a:ln w="19050" cap="rnd" cmpd="sng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Line 420"/>
              <p:cNvSpPr>
                <a:spLocks noChangeAspect="1" noChangeShapeType="1"/>
              </p:cNvSpPr>
              <p:nvPr/>
            </p:nvSpPr>
            <p:spPr bwMode="auto">
              <a:xfrm flipV="1">
                <a:off x="4037757" y="-823878"/>
                <a:ext cx="0" cy="42845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Line 452"/>
              <p:cNvSpPr>
                <a:spLocks noChangeShapeType="1"/>
              </p:cNvSpPr>
              <p:nvPr/>
            </p:nvSpPr>
            <p:spPr bwMode="auto">
              <a:xfrm>
                <a:off x="3942451" y="-615002"/>
                <a:ext cx="195974" cy="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831494" y="5255535"/>
            <a:ext cx="146586" cy="319418"/>
            <a:chOff x="1831494" y="5255535"/>
            <a:chExt cx="146586" cy="319418"/>
          </a:xfrm>
        </p:grpSpPr>
        <p:grpSp>
          <p:nvGrpSpPr>
            <p:cNvPr id="354" name="Group 353"/>
            <p:cNvGrpSpPr/>
            <p:nvPr/>
          </p:nvGrpSpPr>
          <p:grpSpPr>
            <a:xfrm>
              <a:off x="1838289" y="5255535"/>
              <a:ext cx="137934" cy="258653"/>
              <a:chOff x="-720864" y="3567998"/>
              <a:chExt cx="137934" cy="258653"/>
            </a:xfrm>
          </p:grpSpPr>
          <p:grpSp>
            <p:nvGrpSpPr>
              <p:cNvPr id="359" name="Group 32"/>
              <p:cNvGrpSpPr/>
              <p:nvPr/>
            </p:nvGrpSpPr>
            <p:grpSpPr>
              <a:xfrm>
                <a:off x="-720864" y="3567998"/>
                <a:ext cx="137249" cy="258653"/>
                <a:chOff x="3941762" y="-823884"/>
                <a:chExt cx="198177" cy="410827"/>
              </a:xfrm>
            </p:grpSpPr>
            <p:sp>
              <p:nvSpPr>
                <p:cNvPr id="360" name="Line 452"/>
                <p:cNvSpPr>
                  <a:spLocks noChangeShapeType="1"/>
                </p:cNvSpPr>
                <p:nvPr/>
              </p:nvSpPr>
              <p:spPr bwMode="auto">
                <a:xfrm>
                  <a:off x="3943965" y="-679023"/>
                  <a:ext cx="195974" cy="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1" name="Freeform 418"/>
                <p:cNvSpPr>
                  <a:spLocks noChangeAspect="1"/>
                </p:cNvSpPr>
                <p:nvPr/>
              </p:nvSpPr>
              <p:spPr bwMode="auto">
                <a:xfrm>
                  <a:off x="3941762" y="-823877"/>
                  <a:ext cx="193675" cy="366678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0" y="102"/>
                    </a:cxn>
                    <a:cxn ang="0">
                      <a:pos x="2" y="83"/>
                    </a:cxn>
                    <a:cxn ang="0">
                      <a:pos x="8" y="67"/>
                    </a:cxn>
                    <a:cxn ang="0">
                      <a:pos x="15" y="51"/>
                    </a:cxn>
                    <a:cxn ang="0">
                      <a:pos x="29" y="37"/>
                    </a:cxn>
                    <a:cxn ang="0">
                      <a:pos x="41" y="25"/>
                    </a:cxn>
                    <a:cxn ang="0">
                      <a:pos x="51" y="17"/>
                    </a:cxn>
                    <a:cxn ang="0">
                      <a:pos x="67" y="10"/>
                    </a:cxn>
                    <a:cxn ang="0">
                      <a:pos x="85" y="4"/>
                    </a:cxn>
                    <a:cxn ang="0">
                      <a:pos x="108" y="0"/>
                    </a:cxn>
                    <a:cxn ang="0">
                      <a:pos x="123" y="0"/>
                    </a:cxn>
                    <a:cxn ang="0">
                      <a:pos x="138" y="2"/>
                    </a:cxn>
                    <a:cxn ang="0">
                      <a:pos x="147" y="5"/>
                    </a:cxn>
                    <a:cxn ang="0">
                      <a:pos x="163" y="11"/>
                    </a:cxn>
                    <a:cxn ang="0">
                      <a:pos x="176" y="16"/>
                    </a:cxn>
                    <a:cxn ang="0">
                      <a:pos x="187" y="25"/>
                    </a:cxn>
                    <a:cxn ang="0">
                      <a:pos x="201" y="36"/>
                    </a:cxn>
                    <a:cxn ang="0">
                      <a:pos x="208" y="44"/>
                    </a:cxn>
                    <a:cxn ang="0">
                      <a:pos x="219" y="62"/>
                    </a:cxn>
                    <a:cxn ang="0">
                      <a:pos x="223" y="73"/>
                    </a:cxn>
                    <a:cxn ang="0">
                      <a:pos x="227" y="84"/>
                    </a:cxn>
                    <a:cxn ang="0">
                      <a:pos x="230" y="98"/>
                    </a:cxn>
                    <a:cxn ang="0">
                      <a:pos x="230" y="528"/>
                    </a:cxn>
                  </a:cxnLst>
                  <a:rect l="0" t="0" r="r" b="b"/>
                  <a:pathLst>
                    <a:path w="230" h="528">
                      <a:moveTo>
                        <a:pt x="0" y="528"/>
                      </a:moveTo>
                      <a:lnTo>
                        <a:pt x="0" y="102"/>
                      </a:lnTo>
                      <a:lnTo>
                        <a:pt x="2" y="83"/>
                      </a:lnTo>
                      <a:lnTo>
                        <a:pt x="8" y="67"/>
                      </a:lnTo>
                      <a:lnTo>
                        <a:pt x="15" y="51"/>
                      </a:lnTo>
                      <a:lnTo>
                        <a:pt x="29" y="37"/>
                      </a:lnTo>
                      <a:lnTo>
                        <a:pt x="41" y="25"/>
                      </a:lnTo>
                      <a:lnTo>
                        <a:pt x="51" y="17"/>
                      </a:lnTo>
                      <a:lnTo>
                        <a:pt x="67" y="10"/>
                      </a:lnTo>
                      <a:lnTo>
                        <a:pt x="85" y="4"/>
                      </a:lnTo>
                      <a:lnTo>
                        <a:pt x="108" y="0"/>
                      </a:lnTo>
                      <a:lnTo>
                        <a:pt x="123" y="0"/>
                      </a:lnTo>
                      <a:lnTo>
                        <a:pt x="138" y="2"/>
                      </a:lnTo>
                      <a:lnTo>
                        <a:pt x="147" y="5"/>
                      </a:lnTo>
                      <a:lnTo>
                        <a:pt x="163" y="11"/>
                      </a:lnTo>
                      <a:lnTo>
                        <a:pt x="176" y="16"/>
                      </a:lnTo>
                      <a:lnTo>
                        <a:pt x="187" y="25"/>
                      </a:lnTo>
                      <a:lnTo>
                        <a:pt x="201" y="36"/>
                      </a:lnTo>
                      <a:lnTo>
                        <a:pt x="208" y="44"/>
                      </a:lnTo>
                      <a:lnTo>
                        <a:pt x="219" y="62"/>
                      </a:lnTo>
                      <a:lnTo>
                        <a:pt x="223" y="73"/>
                      </a:lnTo>
                      <a:lnTo>
                        <a:pt x="227" y="84"/>
                      </a:lnTo>
                      <a:lnTo>
                        <a:pt x="230" y="98"/>
                      </a:lnTo>
                      <a:lnTo>
                        <a:pt x="230" y="528"/>
                      </a:lnTo>
                    </a:path>
                  </a:pathLst>
                </a:custGeom>
                <a:noFill/>
                <a:ln w="19050" cap="rnd" cmpd="sng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2" name="Line 4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37757" y="-823884"/>
                  <a:ext cx="0" cy="41082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3" name="Line 452"/>
                <p:cNvSpPr>
                  <a:spLocks noChangeShapeType="1"/>
                </p:cNvSpPr>
                <p:nvPr/>
              </p:nvSpPr>
              <p:spPr bwMode="auto">
                <a:xfrm>
                  <a:off x="3942451" y="-615002"/>
                  <a:ext cx="195974" cy="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56" name="Line 452"/>
              <p:cNvSpPr>
                <a:spLocks noChangeShapeType="1"/>
              </p:cNvSpPr>
              <p:nvPr/>
            </p:nvSpPr>
            <p:spPr bwMode="auto">
              <a:xfrm>
                <a:off x="-718653" y="3739515"/>
                <a:ext cx="135723" cy="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83" name="Line 460"/>
            <p:cNvSpPr>
              <a:spLocks noChangeShapeType="1"/>
            </p:cNvSpPr>
            <p:nvPr/>
          </p:nvSpPr>
          <p:spPr bwMode="auto">
            <a:xfrm flipH="1">
              <a:off x="1831494" y="5514190"/>
              <a:ext cx="79760" cy="6076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Line 461"/>
            <p:cNvSpPr>
              <a:spLocks noChangeShapeType="1"/>
            </p:cNvSpPr>
            <p:nvPr/>
          </p:nvSpPr>
          <p:spPr bwMode="auto">
            <a:xfrm>
              <a:off x="1898320" y="5514190"/>
              <a:ext cx="79760" cy="6076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26490" y="4817580"/>
            <a:ext cx="169527" cy="364020"/>
            <a:chOff x="1826490" y="4817580"/>
            <a:chExt cx="169527" cy="364020"/>
          </a:xfrm>
        </p:grpSpPr>
        <p:grpSp>
          <p:nvGrpSpPr>
            <p:cNvPr id="341" name="Group 178"/>
            <p:cNvGrpSpPr/>
            <p:nvPr/>
          </p:nvGrpSpPr>
          <p:grpSpPr>
            <a:xfrm>
              <a:off x="1826490" y="4817580"/>
              <a:ext cx="169527" cy="364020"/>
              <a:chOff x="5413281" y="-828802"/>
              <a:chExt cx="161961" cy="456499"/>
            </a:xfrm>
          </p:grpSpPr>
          <p:grpSp>
            <p:nvGrpSpPr>
              <p:cNvPr id="342" name="Group 130"/>
              <p:cNvGrpSpPr/>
              <p:nvPr/>
            </p:nvGrpSpPr>
            <p:grpSpPr>
              <a:xfrm>
                <a:off x="5420122" y="-828802"/>
                <a:ext cx="140044" cy="76200"/>
                <a:chOff x="6858000" y="-762000"/>
                <a:chExt cx="140044" cy="76200"/>
              </a:xfrm>
            </p:grpSpPr>
            <p:sp>
              <p:nvSpPr>
                <p:cNvPr id="351" name="Line 460"/>
                <p:cNvSpPr>
                  <a:spLocks noChangeShapeType="1"/>
                </p:cNvSpPr>
                <p:nvPr/>
              </p:nvSpPr>
              <p:spPr bwMode="auto">
                <a:xfrm flipH="1">
                  <a:off x="6858000" y="-762000"/>
                  <a:ext cx="76200" cy="7620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2" name="Line 461"/>
                <p:cNvSpPr>
                  <a:spLocks noChangeShapeType="1"/>
                </p:cNvSpPr>
                <p:nvPr/>
              </p:nvSpPr>
              <p:spPr bwMode="auto">
                <a:xfrm>
                  <a:off x="6921844" y="-762000"/>
                  <a:ext cx="76200" cy="7620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343" name="Straight Connector 342"/>
              <p:cNvCxnSpPr/>
              <p:nvPr/>
            </p:nvCxnSpPr>
            <p:spPr>
              <a:xfrm>
                <a:off x="5490145" y="-809649"/>
                <a:ext cx="4117" cy="43734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6" name="Line 452"/>
              <p:cNvSpPr>
                <a:spLocks noChangeShapeType="1"/>
              </p:cNvSpPr>
              <p:nvPr/>
            </p:nvSpPr>
            <p:spPr bwMode="auto">
              <a:xfrm>
                <a:off x="5413281" y="-548491"/>
                <a:ext cx="161961" cy="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2" name="Line 452"/>
            <p:cNvSpPr>
              <a:spLocks noChangeShapeType="1"/>
            </p:cNvSpPr>
            <p:nvPr/>
          </p:nvSpPr>
          <p:spPr bwMode="auto">
            <a:xfrm flipH="1">
              <a:off x="1988342" y="4953001"/>
              <a:ext cx="0" cy="17621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452"/>
            <p:cNvSpPr>
              <a:spLocks noChangeShapeType="1"/>
            </p:cNvSpPr>
            <p:nvPr/>
          </p:nvSpPr>
          <p:spPr bwMode="auto">
            <a:xfrm flipH="1">
              <a:off x="1828800" y="4952999"/>
              <a:ext cx="0" cy="17621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5" name="Line 452"/>
          <p:cNvSpPr>
            <a:spLocks noChangeShapeType="1"/>
          </p:cNvSpPr>
          <p:nvPr/>
        </p:nvSpPr>
        <p:spPr bwMode="auto">
          <a:xfrm>
            <a:off x="1847849" y="3540919"/>
            <a:ext cx="121684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7" name="Line 452"/>
          <p:cNvSpPr>
            <a:spLocks noChangeShapeType="1"/>
          </p:cNvSpPr>
          <p:nvPr/>
        </p:nvSpPr>
        <p:spPr bwMode="auto">
          <a:xfrm>
            <a:off x="1847105" y="1160145"/>
            <a:ext cx="121684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8" name="Line 452"/>
          <p:cNvSpPr>
            <a:spLocks noChangeShapeType="1"/>
          </p:cNvSpPr>
          <p:nvPr/>
        </p:nvSpPr>
        <p:spPr bwMode="auto">
          <a:xfrm>
            <a:off x="1848507" y="1190625"/>
            <a:ext cx="121684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3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7944"/>
            <a:ext cx="9144000" cy="31738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93617"/>
            <a:ext cx="711200" cy="2735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653" tIns="52827" rIns="105653" bIns="52827" spcCol="0" rtlCol="0" anchor="ctr"/>
          <a:lstStyle/>
          <a:p>
            <a:pPr algn="ctr"/>
            <a:r>
              <a:rPr lang="en-US" sz="2133" dirty="0"/>
              <a:t>IPB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728072" y="57608"/>
            <a:ext cx="8415929" cy="323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2067" tIns="66031" rIns="132067" bIns="66031" rtlCol="0" anchor="ctr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667" b="1" dirty="0">
                <a:solidFill>
                  <a:srgbClr val="0070C0"/>
                </a:solidFill>
              </a:rPr>
              <a:t>Area of Operation</a:t>
            </a:r>
            <a:r>
              <a:rPr lang="en-US" sz="2667" b="1" dirty="0">
                <a:solidFill>
                  <a:schemeClr val="tx1"/>
                </a:solidFill>
              </a:rPr>
              <a:t>/ </a:t>
            </a:r>
            <a:r>
              <a:rPr lang="en-US" sz="2667" b="1" dirty="0">
                <a:solidFill>
                  <a:srgbClr val="FF0000"/>
                </a:solidFill>
              </a:rPr>
              <a:t>Area of Interest</a:t>
            </a:r>
            <a:endParaRPr lang="en-US" sz="2667" b="1" dirty="0">
              <a:solidFill>
                <a:schemeClr val="tx1"/>
              </a:solidFill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3483429" y="405673"/>
            <a:ext cx="3469822" cy="31350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2067" tIns="66031" rIns="132067" bIns="66031">
            <a:normAutofit fontScale="62500" lnSpcReduction="20000"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534" b="1" u="sng" dirty="0">
                <a:solidFill>
                  <a:srgbClr val="000000"/>
                </a:solidFill>
              </a:rPr>
              <a:t>Box – CO AO (boundaries)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endParaRPr lang="en-US" sz="2534" b="1" u="sng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266" b="1" dirty="0">
                <a:solidFill>
                  <a:srgbClr val="000000"/>
                </a:solidFill>
              </a:rPr>
              <a:t>North:</a:t>
            </a:r>
            <a:r>
              <a:rPr lang="en-US" sz="2266" b="1" u="sng" dirty="0">
                <a:solidFill>
                  <a:srgbClr val="000000"/>
                </a:solidFill>
              </a:rPr>
              <a:t> ___________________</a:t>
            </a:r>
            <a:r>
              <a:rPr lang="en-US" sz="2266" b="1" dirty="0">
                <a:solidFill>
                  <a:srgbClr val="000000"/>
                </a:solidFill>
              </a:rPr>
              <a:t>NORTHING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en-US" sz="2266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266" b="1" dirty="0">
                <a:solidFill>
                  <a:srgbClr val="000000"/>
                </a:solidFill>
              </a:rPr>
              <a:t>South:</a:t>
            </a:r>
            <a:r>
              <a:rPr lang="en-US" sz="2266" b="1" u="sng" dirty="0">
                <a:solidFill>
                  <a:srgbClr val="000000"/>
                </a:solidFill>
              </a:rPr>
              <a:t> ___________________</a:t>
            </a:r>
            <a:r>
              <a:rPr lang="en-US" sz="2266" b="1" dirty="0">
                <a:solidFill>
                  <a:srgbClr val="000000"/>
                </a:solidFill>
              </a:rPr>
              <a:t>NORTHING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en-US" sz="2266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266" b="1" dirty="0">
                <a:solidFill>
                  <a:srgbClr val="000000"/>
                </a:solidFill>
              </a:rPr>
              <a:t>East: </a:t>
            </a:r>
            <a:r>
              <a:rPr lang="en-US" sz="2266" b="1" u="sng" dirty="0">
                <a:solidFill>
                  <a:srgbClr val="000000"/>
                </a:solidFill>
              </a:rPr>
              <a:t>____________________</a:t>
            </a:r>
            <a:r>
              <a:rPr lang="en-US" sz="2266" b="1" dirty="0">
                <a:solidFill>
                  <a:srgbClr val="000000"/>
                </a:solidFill>
              </a:rPr>
              <a:t>EASTING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en-US" sz="2266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266" b="1" dirty="0">
                <a:solidFill>
                  <a:srgbClr val="000000"/>
                </a:solidFill>
              </a:rPr>
              <a:t>West: </a:t>
            </a:r>
            <a:r>
              <a:rPr lang="en-US" sz="2266" b="1" u="sng" dirty="0">
                <a:solidFill>
                  <a:srgbClr val="000000"/>
                </a:solidFill>
              </a:rPr>
              <a:t>____________________</a:t>
            </a:r>
            <a:r>
              <a:rPr lang="en-US" sz="2266" b="1" dirty="0">
                <a:solidFill>
                  <a:srgbClr val="000000"/>
                </a:solidFill>
              </a:rPr>
              <a:t>EASTING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53250" y="1965038"/>
            <a:ext cx="2190750" cy="15705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32067" tIns="66031" rIns="132067" bIns="66031">
            <a:spAutoFit/>
          </a:bodyPr>
          <a:lstStyle/>
          <a:p>
            <a:pPr algn="ctr"/>
            <a:r>
              <a:rPr lang="en-US" sz="1334" b="1" u="sng" dirty="0">
                <a:solidFill>
                  <a:srgbClr val="000000"/>
                </a:solidFill>
              </a:rPr>
              <a:t>FAMILIARIZE-</a:t>
            </a:r>
            <a:r>
              <a:rPr lang="en-US" sz="1334" dirty="0">
                <a:solidFill>
                  <a:srgbClr val="000000"/>
                </a:solidFill>
              </a:rPr>
              <a:t> (Key terrain, OBJs, CPs, other)</a:t>
            </a:r>
          </a:p>
          <a:p>
            <a:pPr algn="ctr"/>
            <a:r>
              <a:rPr lang="en-US" sz="1334" dirty="0">
                <a:solidFill>
                  <a:srgbClr val="000000"/>
                </a:solidFill>
              </a:rPr>
              <a:t>______________________</a:t>
            </a:r>
          </a:p>
          <a:p>
            <a:r>
              <a:rPr lang="en-US" sz="1334" dirty="0">
                <a:solidFill>
                  <a:srgbClr val="000000"/>
                </a:solidFill>
              </a:rPr>
              <a:t>______________________</a:t>
            </a:r>
          </a:p>
          <a:p>
            <a:r>
              <a:rPr lang="en-US" sz="1334" dirty="0">
                <a:solidFill>
                  <a:srgbClr val="000000"/>
                </a:solidFill>
              </a:rPr>
              <a:t>______________________</a:t>
            </a:r>
          </a:p>
          <a:p>
            <a:r>
              <a:rPr lang="en-US" sz="1334" dirty="0">
                <a:solidFill>
                  <a:srgbClr val="000000"/>
                </a:solidFill>
              </a:rPr>
              <a:t>______________________</a:t>
            </a:r>
          </a:p>
          <a:p>
            <a:endParaRPr lang="en-US" sz="1334" dirty="0">
              <a:solidFill>
                <a:srgbClr val="000000"/>
              </a:solidFill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0" y="405673"/>
            <a:ext cx="3483430" cy="31350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2067" tIns="66031" rIns="132067" bIns="66031">
            <a:normAutofit fontScale="47500" lnSpcReduction="20000"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534" b="1" u="sng" dirty="0">
                <a:solidFill>
                  <a:srgbClr val="000000"/>
                </a:solidFill>
              </a:rPr>
              <a:t>ORIENT- to general area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534" b="1" dirty="0">
                <a:solidFill>
                  <a:srgbClr val="000000"/>
                </a:solidFill>
              </a:rPr>
              <a:t>Cardinal Directions</a:t>
            </a:r>
            <a:r>
              <a:rPr lang="en-US" sz="2266" b="1" dirty="0">
                <a:solidFill>
                  <a:srgbClr val="000000"/>
                </a:solidFill>
              </a:rPr>
              <a:t>:</a:t>
            </a:r>
            <a:r>
              <a:rPr lang="en-US" sz="2266" b="1" u="sng" dirty="0">
                <a:solidFill>
                  <a:srgbClr val="000000"/>
                </a:solidFill>
              </a:rPr>
              <a:t> </a:t>
            </a:r>
            <a:r>
              <a:rPr lang="en-US" sz="2534" b="1" u="sng" dirty="0">
                <a:solidFill>
                  <a:srgbClr val="000000"/>
                </a:solidFill>
              </a:rPr>
              <a:t>_______________________________________</a:t>
            </a:r>
            <a:endParaRPr lang="en-US" sz="2266" b="1" u="sng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534" b="1" dirty="0">
                <a:solidFill>
                  <a:srgbClr val="000000"/>
                </a:solidFill>
              </a:rPr>
              <a:t>Nearest/Largest City/Town</a:t>
            </a:r>
            <a:r>
              <a:rPr lang="en-US" sz="2266" b="1" dirty="0">
                <a:solidFill>
                  <a:srgbClr val="000000"/>
                </a:solidFill>
              </a:rPr>
              <a:t>:</a:t>
            </a:r>
            <a:r>
              <a:rPr lang="en-US" sz="2266" b="1" u="sng" dirty="0">
                <a:solidFill>
                  <a:srgbClr val="000000"/>
                </a:solidFill>
              </a:rPr>
              <a:t> </a:t>
            </a:r>
            <a:r>
              <a:rPr lang="en-US" sz="2534" b="1" u="sng" dirty="0">
                <a:solidFill>
                  <a:srgbClr val="000000"/>
                </a:solidFill>
              </a:rPr>
              <a:t>_______________________________________</a:t>
            </a:r>
            <a:endParaRPr lang="en-US" sz="2266" b="1" u="sng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534" b="1" dirty="0">
                <a:solidFill>
                  <a:srgbClr val="000000"/>
                </a:solidFill>
              </a:rPr>
              <a:t>Distance and Direction</a:t>
            </a:r>
            <a:r>
              <a:rPr lang="en-US" sz="2266" b="1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266" b="1" dirty="0">
                <a:solidFill>
                  <a:srgbClr val="000000"/>
                </a:solidFill>
              </a:rPr>
              <a:t> </a:t>
            </a:r>
            <a:r>
              <a:rPr lang="en-US" sz="2534" b="1" u="sng" dirty="0">
                <a:solidFill>
                  <a:srgbClr val="000000"/>
                </a:solidFill>
              </a:rPr>
              <a:t>_______________________________________</a:t>
            </a:r>
            <a:endParaRPr lang="en-US" sz="2266" b="1" u="sng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66859" y="381002"/>
            <a:ext cx="2177141" cy="15705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32067" tIns="66031" rIns="132067" bIns="66031">
            <a:spAutoFit/>
          </a:bodyPr>
          <a:lstStyle/>
          <a:p>
            <a:pPr algn="ctr"/>
            <a:r>
              <a:rPr lang="en-US" sz="1334" b="1" u="sng" dirty="0">
                <a:solidFill>
                  <a:srgbClr val="000000"/>
                </a:solidFill>
              </a:rPr>
              <a:t>TRACE- </a:t>
            </a:r>
            <a:r>
              <a:rPr lang="en-US" sz="1334" dirty="0">
                <a:solidFill>
                  <a:srgbClr val="000000"/>
                </a:solidFill>
              </a:rPr>
              <a:t>(Co Boundaries, RTEs, Phase Lines)</a:t>
            </a:r>
          </a:p>
          <a:p>
            <a:r>
              <a:rPr lang="en-US" sz="1334" u="sng" dirty="0">
                <a:solidFill>
                  <a:srgbClr val="000000"/>
                </a:solidFill>
              </a:rPr>
              <a:t>______________________</a:t>
            </a:r>
          </a:p>
          <a:p>
            <a:r>
              <a:rPr lang="en-US" sz="1334" u="sng" dirty="0">
                <a:solidFill>
                  <a:srgbClr val="000000"/>
                </a:solidFill>
              </a:rPr>
              <a:t>______________________</a:t>
            </a:r>
          </a:p>
          <a:p>
            <a:r>
              <a:rPr lang="en-US" sz="1334" u="sng" dirty="0">
                <a:solidFill>
                  <a:srgbClr val="000000"/>
                </a:solidFill>
              </a:rPr>
              <a:t>______________________</a:t>
            </a:r>
          </a:p>
          <a:p>
            <a:r>
              <a:rPr lang="en-US" sz="1334" u="sng" dirty="0">
                <a:solidFill>
                  <a:srgbClr val="000000"/>
                </a:solidFill>
              </a:rPr>
              <a:t>______________________</a:t>
            </a:r>
          </a:p>
          <a:p>
            <a:endParaRPr lang="en-US" sz="1334" u="sng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483430" y="2981961"/>
            <a:ext cx="0" cy="55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384629"/>
            <a:ext cx="9144000" cy="316653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202" tIns="56602" rIns="113202" bIns="56602" rtlCol="0" anchor="ctr"/>
          <a:lstStyle/>
          <a:p>
            <a:pPr algn="ctr"/>
            <a:endParaRPr lang="en-US" sz="2133"/>
          </a:p>
        </p:txBody>
      </p:sp>
      <p:sp>
        <p:nvSpPr>
          <p:cNvPr id="21" name="Rectangle 20"/>
          <p:cNvSpPr/>
          <p:nvPr/>
        </p:nvSpPr>
        <p:spPr>
          <a:xfrm>
            <a:off x="0" y="3586241"/>
            <a:ext cx="9144000" cy="3195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202" tIns="56602" rIns="113202" bIns="56602" rtlCol="0" anchor="ctr"/>
          <a:lstStyle/>
          <a:p>
            <a:pPr algn="ctr"/>
            <a:endParaRPr lang="en-US" sz="2133"/>
          </a:p>
        </p:txBody>
      </p:sp>
    </p:spTree>
    <p:extLst>
      <p:ext uri="{BB962C8B-B14F-4D97-AF65-F5344CB8AC3E}">
        <p14:creationId xmlns:p14="http://schemas.microsoft.com/office/powerpoint/2010/main" val="761517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669981"/>
              </p:ext>
            </p:extLst>
          </p:nvPr>
        </p:nvGraphicFramePr>
        <p:xfrm>
          <a:off x="-7620" y="-165479"/>
          <a:ext cx="9142285" cy="702347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75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4133">
                <a:tc gridSpan="5"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BLUE CHECKBOOK REFERENCE</a:t>
                      </a:r>
                      <a:r>
                        <a:rPr lang="en-US" u="none" baseline="0" dirty="0"/>
                        <a:t> TOOL</a:t>
                      </a:r>
                      <a:endParaRPr lang="en-US" b="0" i="1" u="none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65">
                <a:tc>
                  <a:txBody>
                    <a:bodyPr/>
                    <a:lstStyle/>
                    <a:p>
                      <a:r>
                        <a:rPr lang="en-US" sz="1600" u="sng" dirty="0"/>
                        <a:t>NOM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Symbol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/>
                        <a:t>Capabilities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Crew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Range</a:t>
                      </a:r>
                      <a:endParaRPr lang="en-US" sz="1600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r>
                        <a:rPr lang="en-US" sz="1600" dirty="0"/>
                        <a:t> M119</a:t>
                      </a: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="0" dirty="0">
                          <a:latin typeface="+mn-lt"/>
                          <a:ea typeface="+mn-ea"/>
                          <a:cs typeface="+mn-cs"/>
                        </a:rPr>
                        <a:t>105mm </a:t>
                      </a:r>
                      <a:r>
                        <a:rPr lang="en-US" sz="1600" b="0" dirty="0" err="1">
                          <a:latin typeface="+mn-lt"/>
                          <a:ea typeface="+mn-ea"/>
                          <a:cs typeface="+mn-cs"/>
                        </a:rPr>
                        <a:t>rnd</a:t>
                      </a:r>
                      <a:r>
                        <a:rPr lang="en-US" sz="1600" b="0" dirty="0">
                          <a:latin typeface="+mn-lt"/>
                          <a:ea typeface="+mn-ea"/>
                          <a:cs typeface="+mn-cs"/>
                        </a:rPr>
                        <a:t> (HE, WP, ILLUM, APICM, DPICM)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7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6875" algn="l"/>
                        </a:tabLst>
                        <a:defRPr/>
                      </a:pPr>
                      <a:r>
                        <a:rPr lang="en-US" sz="1600" b="0" dirty="0"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en-US" sz="1600" b="0" baseline="0" dirty="0">
                          <a:latin typeface="+mn-lt"/>
                          <a:ea typeface="+mn-ea"/>
                          <a:cs typeface="+mn-cs"/>
                        </a:rPr>
                        <a:t> – 11.5km (HE),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6875" algn="l"/>
                        </a:tabLst>
                        <a:defRPr/>
                      </a:pPr>
                      <a:r>
                        <a:rPr lang="en-US" sz="1600" b="0" baseline="0" dirty="0">
                          <a:latin typeface="+mn-lt"/>
                          <a:ea typeface="+mn-ea"/>
                          <a:cs typeface="+mn-cs"/>
                        </a:rPr>
                        <a:t>14.1 (DPICM), 19.5 (RAP)</a:t>
                      </a:r>
                    </a:p>
                  </a:txBody>
                  <a:tcPr marL="32072" marR="3207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182">
                <a:tc>
                  <a:txBody>
                    <a:bodyPr/>
                    <a:lstStyle/>
                    <a:p>
                      <a:r>
                        <a:rPr lang="en-US" sz="1600" dirty="0"/>
                        <a:t>M109A6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</a:rPr>
                        <a:t>155mm</a:t>
                      </a:r>
                      <a:r>
                        <a:rPr lang="en-US" sz="1600" b="0" baseline="0" dirty="0">
                          <a:latin typeface="+mn-lt"/>
                        </a:rPr>
                        <a:t> Paladin (HE, WP, ILLUM, APICM, DPICM, SMOKE, SCATMINE, EXCAL)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</a:rPr>
                        <a:t>Max</a:t>
                      </a:r>
                      <a:r>
                        <a:rPr lang="en-US" sz="1600" b="0" baseline="0" dirty="0">
                          <a:latin typeface="+mn-lt"/>
                        </a:rPr>
                        <a:t> – 18.2-21km (HE), </a:t>
                      </a:r>
                    </a:p>
                    <a:p>
                      <a:r>
                        <a:rPr lang="en-US" sz="1600" b="0" baseline="0" dirty="0">
                          <a:latin typeface="+mn-lt"/>
                        </a:rPr>
                        <a:t>17.9-28.1 (DPICM), 30 (RAP)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r>
                        <a:rPr lang="en-US" sz="1600" dirty="0"/>
                        <a:t> M777</a:t>
                      </a: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155mm</a:t>
                      </a:r>
                      <a:r>
                        <a:rPr lang="en-US" sz="1600" baseline="0" dirty="0"/>
                        <a:t> Towed (HE, WP, ILLUM, SPICM, DPICM, SMOKE, SCATMINE, EXCAL)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="0" dirty="0">
                          <a:latin typeface="+mn-lt"/>
                          <a:ea typeface="+mn-ea"/>
                          <a:cs typeface="+mn-cs"/>
                        </a:rPr>
                        <a:t>7+1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</a:rPr>
                        <a:t>Max</a:t>
                      </a:r>
                      <a:r>
                        <a:rPr lang="en-US" sz="1600" b="0" baseline="0" dirty="0">
                          <a:latin typeface="+mn-lt"/>
                        </a:rPr>
                        <a:t> – 22.2-22.5km (HE), </a:t>
                      </a:r>
                    </a:p>
                    <a:p>
                      <a:r>
                        <a:rPr lang="en-US" sz="1600" b="0" baseline="0" dirty="0">
                          <a:latin typeface="+mn-lt"/>
                        </a:rPr>
                        <a:t>30km (RAP), 37.5km (EXCAL)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32072" marR="3207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65">
                <a:tc>
                  <a:txBody>
                    <a:bodyPr/>
                    <a:lstStyle/>
                    <a:p>
                      <a:r>
                        <a:rPr lang="en-US" sz="1600" dirty="0"/>
                        <a:t> AVENGER</a:t>
                      </a: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8 Stinger Missiles per </a:t>
                      </a:r>
                      <a:r>
                        <a:rPr lang="en-US" sz="1600" dirty="0" err="1"/>
                        <a:t>vic</a:t>
                      </a:r>
                      <a:r>
                        <a:rPr lang="en-US" sz="1600" dirty="0"/>
                        <a:t>, 4</a:t>
                      </a:r>
                      <a:r>
                        <a:rPr lang="en-US" sz="1600" baseline="0" dirty="0"/>
                        <a:t> x </a:t>
                      </a:r>
                      <a:r>
                        <a:rPr lang="en-US" sz="1600" baseline="0" dirty="0" err="1"/>
                        <a:t>vics</a:t>
                      </a:r>
                      <a:r>
                        <a:rPr lang="en-US" sz="1600" baseline="0" dirty="0"/>
                        <a:t> per PLT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 2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Range: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5km</a:t>
                      </a:r>
                      <a:r>
                        <a:rPr lang="en-US" sz="1600" baseline="0" dirty="0"/>
                        <a:t>, </a:t>
                      </a:r>
                      <a:r>
                        <a:rPr lang="en-US" sz="1600" b="0" baseline="0" dirty="0">
                          <a:latin typeface="+mn-lt"/>
                          <a:ea typeface="Calibri"/>
                          <a:cs typeface="Times New Roman"/>
                        </a:rPr>
                        <a:t>Alt: 10k </a:t>
                      </a:r>
                      <a:r>
                        <a:rPr lang="en-US" sz="1600" b="0" baseline="0" dirty="0" err="1">
                          <a:latin typeface="+mn-lt"/>
                          <a:ea typeface="Calibri"/>
                          <a:cs typeface="Times New Roman"/>
                        </a:rPr>
                        <a:t>ft</a:t>
                      </a:r>
                      <a:r>
                        <a:rPr lang="en-US" sz="1600" b="0" baseline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r>
                        <a:rPr lang="en-US" sz="1600" dirty="0"/>
                        <a:t> AH-64</a:t>
                      </a: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30mm Chain gun, 70mm</a:t>
                      </a:r>
                      <a:r>
                        <a:rPr lang="en-US" sz="1600" baseline="0" dirty="0"/>
                        <a:t> rockets, Hellfire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2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="0" dirty="0">
                          <a:latin typeface="+mn-lt"/>
                          <a:ea typeface="Calibri"/>
                          <a:cs typeface="Times New Roman"/>
                        </a:rPr>
                        <a:t>30mm: 1700m, 70mm:</a:t>
                      </a:r>
                      <a:r>
                        <a:rPr lang="en-US" sz="1600" b="0" baseline="0" dirty="0">
                          <a:latin typeface="+mn-lt"/>
                          <a:ea typeface="Calibri"/>
                          <a:cs typeface="Times New Roman"/>
                        </a:rPr>
                        <a:t> 7km,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="0" baseline="0" dirty="0">
                          <a:latin typeface="+mn-lt"/>
                          <a:ea typeface="Calibri"/>
                          <a:cs typeface="Times New Roman"/>
                        </a:rPr>
                        <a:t>Hellfire: 500m-8km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r>
                        <a:rPr lang="en-US" sz="1600" dirty="0"/>
                        <a:t> M1A2 Abrams</a:t>
                      </a: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120mm, </a:t>
                      </a:r>
                      <a:r>
                        <a:rPr lang="en-US" sz="1600" baseline="0" dirty="0"/>
                        <a:t>.50 Cal, COAX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="0" baseline="0" dirty="0">
                          <a:latin typeface="+mn-lt"/>
                          <a:ea typeface="Calibri"/>
                          <a:cs typeface="Times New Roman"/>
                        </a:rPr>
                        <a:t>Cruising Range ~ 265 miles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4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120mm: 3000m, M2: 1600m,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="0" dirty="0">
                          <a:latin typeface="+mn-lt"/>
                          <a:ea typeface="Calibri"/>
                          <a:cs typeface="Times New Roman"/>
                        </a:rPr>
                        <a:t>COAX:</a:t>
                      </a:r>
                      <a:r>
                        <a:rPr lang="en-US" sz="1600" b="0" baseline="0" dirty="0">
                          <a:latin typeface="+mn-lt"/>
                          <a:ea typeface="Calibri"/>
                          <a:cs typeface="Times New Roman"/>
                        </a:rPr>
                        <a:t> 900m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837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 M2 Bradley   Family</a:t>
                      </a:r>
                      <a:endParaRPr lang="en-US" sz="1600" dirty="0"/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="0" dirty="0">
                          <a:latin typeface="+mn-lt"/>
                          <a:ea typeface="Calibri"/>
                          <a:cs typeface="Times New Roman"/>
                        </a:rPr>
                        <a:t>25mm</a:t>
                      </a:r>
                      <a:r>
                        <a:rPr lang="en-US" sz="1600" b="0" baseline="0" dirty="0">
                          <a:latin typeface="+mn-lt"/>
                          <a:ea typeface="Calibri"/>
                          <a:cs typeface="Times New Roman"/>
                        </a:rPr>
                        <a:t> Bushmaster, TOW, COAX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="0" dirty="0">
                          <a:latin typeface="+mn-lt"/>
                          <a:ea typeface="Calibri"/>
                          <a:cs typeface="Times New Roman"/>
                        </a:rPr>
                        <a:t>Cruising Range ~ 300 miles</a:t>
                      </a: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3+7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="0" dirty="0">
                          <a:latin typeface="+mn-lt"/>
                          <a:ea typeface="+mn-ea"/>
                          <a:cs typeface="+mn-cs"/>
                        </a:rPr>
                        <a:t>25mm:</a:t>
                      </a:r>
                      <a:r>
                        <a:rPr lang="en-US" sz="1600" b="0" baseline="0" dirty="0">
                          <a:latin typeface="+mn-lt"/>
                          <a:ea typeface="+mn-ea"/>
                          <a:cs typeface="+mn-cs"/>
                        </a:rPr>
                        <a:t> 2000m, TOW: 3750m-4500m w/TOW2B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="0" baseline="0" dirty="0">
                          <a:latin typeface="+mn-lt"/>
                          <a:ea typeface="+mn-ea"/>
                          <a:cs typeface="+mn-cs"/>
                        </a:rPr>
                        <a:t>COAX: 900m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7182">
                <a:tc>
                  <a:txBody>
                    <a:bodyPr/>
                    <a:lstStyle/>
                    <a:p>
                      <a:r>
                        <a:rPr lang="en-US" sz="1600" dirty="0"/>
                        <a:t>M1126 Stryker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</a:rPr>
                        <a:t>RWS</a:t>
                      </a:r>
                      <a:r>
                        <a:rPr lang="en-US" sz="1600" b="0" baseline="0" dirty="0">
                          <a:latin typeface="+mn-lt"/>
                        </a:rPr>
                        <a:t> M2 .50CAL or MK19 mounted</a:t>
                      </a:r>
                      <a:endParaRPr lang="en-US" sz="1600" b="0" dirty="0">
                        <a:latin typeface="+mn-lt"/>
                      </a:endParaRPr>
                    </a:p>
                    <a:p>
                      <a:r>
                        <a:rPr lang="en-US" sz="1600" b="0" dirty="0">
                          <a:latin typeface="+mn-lt"/>
                        </a:rPr>
                        <a:t>Cruising Range ~ 300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3+8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dirty="0"/>
                        <a:t>.50Cal</a:t>
                      </a:r>
                      <a:r>
                        <a:rPr lang="en-US" sz="1600" baseline="0" dirty="0"/>
                        <a:t> Max Eff: 500m-900m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="0" baseline="0" dirty="0">
                          <a:latin typeface="+mn-lt"/>
                          <a:ea typeface="Calibri"/>
                          <a:cs typeface="Times New Roman"/>
                        </a:rPr>
                        <a:t>MK19 Max Eff: 500m-600m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7182">
                <a:tc>
                  <a:txBody>
                    <a:bodyPr/>
                    <a:lstStyle/>
                    <a:p>
                      <a:r>
                        <a:rPr lang="en-US" sz="1600" dirty="0"/>
                        <a:t>M1128</a:t>
                      </a:r>
                      <a:r>
                        <a:rPr lang="en-US" sz="1600" baseline="0" dirty="0"/>
                        <a:t> MGS Stryker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105mm </a:t>
                      </a:r>
                      <a:r>
                        <a:rPr lang="en-US" sz="1600" baseline="0" dirty="0"/>
                        <a:t>(HEP, KE, Heat), .50 Cal, COAX</a:t>
                      </a:r>
                    </a:p>
                    <a:p>
                      <a:r>
                        <a:rPr lang="en-US" sz="1600" b="0" baseline="0" dirty="0">
                          <a:latin typeface="+mn-lt"/>
                        </a:rPr>
                        <a:t>Cruising Range ~330 miles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</a:rPr>
                        <a:t>500m – 3500m depending</a:t>
                      </a:r>
                      <a:r>
                        <a:rPr lang="en-US" sz="1600" b="0" baseline="0" dirty="0">
                          <a:latin typeface="+mn-lt"/>
                        </a:rPr>
                        <a:t> on </a:t>
                      </a:r>
                      <a:r>
                        <a:rPr lang="en-US" sz="1600" b="0" baseline="0" dirty="0" err="1">
                          <a:latin typeface="+mn-lt"/>
                        </a:rPr>
                        <a:t>rnd</a:t>
                      </a:r>
                      <a:r>
                        <a:rPr lang="en-US" sz="1600" b="0" baseline="0" dirty="0">
                          <a:latin typeface="+mn-lt"/>
                        </a:rPr>
                        <a:t> type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805">
                <a:tc>
                  <a:txBody>
                    <a:bodyPr/>
                    <a:lstStyle/>
                    <a:p>
                      <a:r>
                        <a:rPr lang="en-US" sz="1600" dirty="0"/>
                        <a:t>M113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M2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.50 Cal mounted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2+8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</a:rPr>
                        <a:t>See</a:t>
                      </a:r>
                      <a:r>
                        <a:rPr lang="en-US" sz="1600" b="0" baseline="0" dirty="0">
                          <a:latin typeface="+mn-lt"/>
                        </a:rPr>
                        <a:t> .50Cal ranges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5" name="Group 342"/>
          <p:cNvGrpSpPr/>
          <p:nvPr/>
        </p:nvGrpSpPr>
        <p:grpSpPr>
          <a:xfrm>
            <a:off x="1710365" y="4662522"/>
            <a:ext cx="252111" cy="258594"/>
            <a:chOff x="2329163" y="-704852"/>
            <a:chExt cx="252111" cy="258594"/>
          </a:xfrm>
        </p:grpSpPr>
        <p:sp>
          <p:nvSpPr>
            <p:cNvPr id="344" name="Line 452"/>
            <p:cNvSpPr>
              <a:spLocks noChangeShapeType="1"/>
            </p:cNvSpPr>
            <p:nvPr/>
          </p:nvSpPr>
          <p:spPr bwMode="auto">
            <a:xfrm flipH="1" flipV="1">
              <a:off x="2329163" y="-702289"/>
              <a:ext cx="0" cy="25603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AutoShape 411"/>
            <p:cNvSpPr>
              <a:spLocks noChangeArrowheads="1"/>
            </p:cNvSpPr>
            <p:nvPr/>
          </p:nvSpPr>
          <p:spPr bwMode="auto">
            <a:xfrm>
              <a:off x="2336143" y="-692150"/>
              <a:ext cx="240368" cy="235028"/>
            </a:xfrm>
            <a:prstGeom prst="diamond">
              <a:avLst/>
            </a:prstGeom>
            <a:noFill/>
            <a:ln w="19050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Line 452"/>
            <p:cNvSpPr>
              <a:spLocks noChangeShapeType="1"/>
            </p:cNvSpPr>
            <p:nvPr/>
          </p:nvSpPr>
          <p:spPr bwMode="auto">
            <a:xfrm flipH="1" flipV="1">
              <a:off x="2581274" y="-704852"/>
              <a:ext cx="0" cy="25603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47"/>
          <p:cNvGrpSpPr>
            <a:grpSpLocks/>
          </p:cNvGrpSpPr>
          <p:nvPr/>
        </p:nvGrpSpPr>
        <p:grpSpPr bwMode="auto">
          <a:xfrm>
            <a:off x="1686389" y="3245024"/>
            <a:ext cx="315638" cy="212791"/>
            <a:chOff x="1824" y="1344"/>
            <a:chExt cx="135" cy="78"/>
          </a:xfrm>
          <a:solidFill>
            <a:srgbClr val="0070C0"/>
          </a:solidFill>
        </p:grpSpPr>
        <p:sp>
          <p:nvSpPr>
            <p:cNvPr id="359" name="AutoShape 48"/>
            <p:cNvSpPr>
              <a:spLocks noChangeAspect="1" noChangeArrowheads="1"/>
            </p:cNvSpPr>
            <p:nvPr/>
          </p:nvSpPr>
          <p:spPr bwMode="auto">
            <a:xfrm rot="5400658">
              <a:off x="1815" y="1353"/>
              <a:ext cx="78" cy="59"/>
            </a:xfrm>
            <a:prstGeom prst="triangle">
              <a:avLst>
                <a:gd name="adj" fmla="val 50000"/>
              </a:avLst>
            </a:prstGeom>
            <a:grpFill/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AutoShape 49"/>
            <p:cNvSpPr>
              <a:spLocks noChangeAspect="1" noChangeArrowheads="1"/>
            </p:cNvSpPr>
            <p:nvPr/>
          </p:nvSpPr>
          <p:spPr bwMode="auto">
            <a:xfrm rot="16199342" flipH="1">
              <a:off x="1891" y="1353"/>
              <a:ext cx="78" cy="59"/>
            </a:xfrm>
            <a:prstGeom prst="triangle">
              <a:avLst>
                <a:gd name="adj" fmla="val 50000"/>
              </a:avLst>
            </a:prstGeom>
            <a:grpFill/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60333" y="3867978"/>
            <a:ext cx="152174" cy="344472"/>
            <a:chOff x="-685575" y="1408128"/>
            <a:chExt cx="230686" cy="386158"/>
          </a:xfrm>
        </p:grpSpPr>
        <p:grpSp>
          <p:nvGrpSpPr>
            <p:cNvPr id="8" name="Group 282"/>
            <p:cNvGrpSpPr/>
            <p:nvPr/>
          </p:nvGrpSpPr>
          <p:grpSpPr>
            <a:xfrm rot="5400000">
              <a:off x="-764468" y="1487021"/>
              <a:ext cx="386158" cy="228372"/>
              <a:chOff x="3437488" y="3124200"/>
              <a:chExt cx="230981" cy="154114"/>
            </a:xfrm>
          </p:grpSpPr>
          <p:grpSp>
            <p:nvGrpSpPr>
              <p:cNvPr id="9" name="Group 90"/>
              <p:cNvGrpSpPr/>
              <p:nvPr/>
            </p:nvGrpSpPr>
            <p:grpSpPr>
              <a:xfrm>
                <a:off x="3437488" y="3124200"/>
                <a:ext cx="230981" cy="154114"/>
                <a:chOff x="2897981" y="2209800"/>
                <a:chExt cx="230981" cy="154114"/>
              </a:xfrm>
            </p:grpSpPr>
            <p:cxnSp>
              <p:nvCxnSpPr>
                <p:cNvPr id="300" name="Straight Connector 299"/>
                <p:cNvCxnSpPr/>
                <p:nvPr/>
              </p:nvCxnSpPr>
              <p:spPr>
                <a:xfrm flipH="1">
                  <a:off x="2897981" y="2362200"/>
                  <a:ext cx="22860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flipH="1">
                  <a:off x="2900362" y="2209800"/>
                  <a:ext cx="22860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2985518" y="22098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3093394" y="2211514"/>
                  <a:ext cx="0" cy="15240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0" name="Straight Connector 289"/>
              <p:cNvCxnSpPr/>
              <p:nvPr/>
            </p:nvCxnSpPr>
            <p:spPr>
              <a:xfrm>
                <a:off x="3554173" y="3124200"/>
                <a:ext cx="0" cy="1524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/>
            <p:cNvCxnSpPr/>
            <p:nvPr/>
          </p:nvCxnSpPr>
          <p:spPr>
            <a:xfrm rot="5400000">
              <a:off x="-570116" y="1347584"/>
              <a:ext cx="0" cy="22583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-567804" y="1536871"/>
              <a:ext cx="0" cy="22583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697829" y="5285214"/>
            <a:ext cx="263646" cy="365809"/>
            <a:chOff x="1701450" y="3534199"/>
            <a:chExt cx="263646" cy="365809"/>
          </a:xfrm>
        </p:grpSpPr>
        <p:grpSp>
          <p:nvGrpSpPr>
            <p:cNvPr id="171" name="Group 132"/>
            <p:cNvGrpSpPr/>
            <p:nvPr/>
          </p:nvGrpSpPr>
          <p:grpSpPr>
            <a:xfrm>
              <a:off x="1716193" y="3549599"/>
              <a:ext cx="225194" cy="99671"/>
              <a:chOff x="6871726" y="-689307"/>
              <a:chExt cx="120226" cy="76311"/>
            </a:xfrm>
          </p:grpSpPr>
          <p:sp>
            <p:nvSpPr>
              <p:cNvPr id="172" name="Line 460"/>
              <p:cNvSpPr>
                <a:spLocks noChangeShapeType="1"/>
              </p:cNvSpPr>
              <p:nvPr/>
            </p:nvSpPr>
            <p:spPr bwMode="auto">
              <a:xfrm flipH="1">
                <a:off x="6871726" y="-685840"/>
                <a:ext cx="60115" cy="72843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Line 461"/>
              <p:cNvSpPr>
                <a:spLocks noChangeShapeType="1"/>
              </p:cNvSpPr>
              <p:nvPr/>
            </p:nvSpPr>
            <p:spPr bwMode="auto">
              <a:xfrm>
                <a:off x="6929800" y="-689307"/>
                <a:ext cx="62152" cy="76311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1701450" y="3534199"/>
              <a:ext cx="263646" cy="365809"/>
              <a:chOff x="1701450" y="3534199"/>
              <a:chExt cx="263646" cy="365809"/>
            </a:xfrm>
          </p:grpSpPr>
          <p:sp>
            <p:nvSpPr>
              <p:cNvPr id="167" name="Oval 166"/>
              <p:cNvSpPr/>
              <p:nvPr/>
            </p:nvSpPr>
            <p:spPr>
              <a:xfrm>
                <a:off x="1701450" y="3821558"/>
                <a:ext cx="74790" cy="78450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9" name="Group 178"/>
              <p:cNvGrpSpPr/>
              <p:nvPr/>
            </p:nvGrpSpPr>
            <p:grpSpPr>
              <a:xfrm>
                <a:off x="1716224" y="3534199"/>
                <a:ext cx="225380" cy="283057"/>
                <a:chOff x="1300258" y="2765230"/>
                <a:chExt cx="125946" cy="172814"/>
              </a:xfrm>
            </p:grpSpPr>
            <p:sp>
              <p:nvSpPr>
                <p:cNvPr id="161" name="Line 424"/>
                <p:cNvSpPr>
                  <a:spLocks noChangeShapeType="1"/>
                </p:cNvSpPr>
                <p:nvPr/>
              </p:nvSpPr>
              <p:spPr bwMode="auto">
                <a:xfrm>
                  <a:off x="1300258" y="2933990"/>
                  <a:ext cx="125946" cy="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Line 425"/>
                <p:cNvSpPr>
                  <a:spLocks noChangeShapeType="1"/>
                </p:cNvSpPr>
                <p:nvPr/>
              </p:nvSpPr>
              <p:spPr bwMode="auto">
                <a:xfrm>
                  <a:off x="1426100" y="2765230"/>
                  <a:ext cx="0" cy="169746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3" name="Line 426"/>
                <p:cNvSpPr>
                  <a:spLocks noChangeShapeType="1"/>
                </p:cNvSpPr>
                <p:nvPr/>
              </p:nvSpPr>
              <p:spPr bwMode="auto">
                <a:xfrm>
                  <a:off x="1302059" y="2768298"/>
                  <a:ext cx="0" cy="169746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77" name="Oval 176"/>
              <p:cNvSpPr/>
              <p:nvPr/>
            </p:nvSpPr>
            <p:spPr>
              <a:xfrm>
                <a:off x="1794780" y="3821558"/>
                <a:ext cx="74790" cy="78450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1890306" y="3821558"/>
                <a:ext cx="74790" cy="78450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699239" y="5984750"/>
            <a:ext cx="262236" cy="365809"/>
            <a:chOff x="1710595" y="5871362"/>
            <a:chExt cx="262236" cy="365809"/>
          </a:xfrm>
        </p:grpSpPr>
        <p:grpSp>
          <p:nvGrpSpPr>
            <p:cNvPr id="176" name="Group 132"/>
            <p:cNvGrpSpPr/>
            <p:nvPr/>
          </p:nvGrpSpPr>
          <p:grpSpPr>
            <a:xfrm>
              <a:off x="1723928" y="5886762"/>
              <a:ext cx="225194" cy="99671"/>
              <a:chOff x="6871726" y="-689307"/>
              <a:chExt cx="120226" cy="76311"/>
            </a:xfrm>
          </p:grpSpPr>
          <p:sp>
            <p:nvSpPr>
              <p:cNvPr id="181" name="Line 460"/>
              <p:cNvSpPr>
                <a:spLocks noChangeShapeType="1"/>
              </p:cNvSpPr>
              <p:nvPr/>
            </p:nvSpPr>
            <p:spPr bwMode="auto">
              <a:xfrm flipH="1">
                <a:off x="6871726" y="-685840"/>
                <a:ext cx="60115" cy="72843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Line 461"/>
              <p:cNvSpPr>
                <a:spLocks noChangeShapeType="1"/>
              </p:cNvSpPr>
              <p:nvPr/>
            </p:nvSpPr>
            <p:spPr bwMode="auto">
              <a:xfrm>
                <a:off x="6929800" y="-689307"/>
                <a:ext cx="62152" cy="76311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1710595" y="5871362"/>
              <a:ext cx="262236" cy="365809"/>
              <a:chOff x="1702860" y="3534199"/>
              <a:chExt cx="262236" cy="365809"/>
            </a:xfrm>
          </p:grpSpPr>
          <p:sp>
            <p:nvSpPr>
              <p:cNvPr id="186" name="Oval 185"/>
              <p:cNvSpPr/>
              <p:nvPr/>
            </p:nvSpPr>
            <p:spPr>
              <a:xfrm>
                <a:off x="1702860" y="3821558"/>
                <a:ext cx="74790" cy="78450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7" name="Group 178"/>
              <p:cNvGrpSpPr/>
              <p:nvPr/>
            </p:nvGrpSpPr>
            <p:grpSpPr>
              <a:xfrm>
                <a:off x="1716224" y="3534199"/>
                <a:ext cx="225380" cy="283057"/>
                <a:chOff x="1300258" y="2765230"/>
                <a:chExt cx="125946" cy="172814"/>
              </a:xfrm>
            </p:grpSpPr>
            <p:sp>
              <p:nvSpPr>
                <p:cNvPr id="190" name="Line 424"/>
                <p:cNvSpPr>
                  <a:spLocks noChangeShapeType="1"/>
                </p:cNvSpPr>
                <p:nvPr/>
              </p:nvSpPr>
              <p:spPr bwMode="auto">
                <a:xfrm>
                  <a:off x="1300258" y="2933990"/>
                  <a:ext cx="125946" cy="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Line 425"/>
                <p:cNvSpPr>
                  <a:spLocks noChangeShapeType="1"/>
                </p:cNvSpPr>
                <p:nvPr/>
              </p:nvSpPr>
              <p:spPr bwMode="auto">
                <a:xfrm>
                  <a:off x="1426100" y="2765230"/>
                  <a:ext cx="0" cy="169746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2" name="Line 426"/>
                <p:cNvSpPr>
                  <a:spLocks noChangeShapeType="1"/>
                </p:cNvSpPr>
                <p:nvPr/>
              </p:nvSpPr>
              <p:spPr bwMode="auto">
                <a:xfrm>
                  <a:off x="1302059" y="2768298"/>
                  <a:ext cx="0" cy="169746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88" name="Oval 187"/>
              <p:cNvSpPr/>
              <p:nvPr/>
            </p:nvSpPr>
            <p:spPr>
              <a:xfrm>
                <a:off x="1794780" y="3821558"/>
                <a:ext cx="74790" cy="78450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1890306" y="3821558"/>
                <a:ext cx="74790" cy="78450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3" name="Line 425"/>
            <p:cNvSpPr>
              <a:spLocks noChangeShapeType="1"/>
            </p:cNvSpPr>
            <p:nvPr/>
          </p:nvSpPr>
          <p:spPr bwMode="auto">
            <a:xfrm>
              <a:off x="1836529" y="5995098"/>
              <a:ext cx="2816" cy="14518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Line 425"/>
            <p:cNvSpPr>
              <a:spLocks noChangeShapeType="1"/>
            </p:cNvSpPr>
            <p:nvPr/>
          </p:nvSpPr>
          <p:spPr bwMode="auto">
            <a:xfrm>
              <a:off x="1784894" y="6081679"/>
              <a:ext cx="104916" cy="168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Line 425"/>
            <p:cNvSpPr>
              <a:spLocks noChangeShapeType="1"/>
            </p:cNvSpPr>
            <p:nvPr/>
          </p:nvSpPr>
          <p:spPr bwMode="auto">
            <a:xfrm>
              <a:off x="1891703" y="6037684"/>
              <a:ext cx="0" cy="8134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Line 425"/>
            <p:cNvSpPr>
              <a:spLocks noChangeShapeType="1"/>
            </p:cNvSpPr>
            <p:nvPr/>
          </p:nvSpPr>
          <p:spPr bwMode="auto">
            <a:xfrm>
              <a:off x="1784894" y="6037684"/>
              <a:ext cx="0" cy="8134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733689" y="2160893"/>
            <a:ext cx="205463" cy="340105"/>
            <a:chOff x="-3665078" y="6362089"/>
            <a:chExt cx="196053" cy="423253"/>
          </a:xfrm>
        </p:grpSpPr>
        <p:sp>
          <p:nvSpPr>
            <p:cNvPr id="166" name="Line 420"/>
            <p:cNvSpPr>
              <a:spLocks noChangeShapeType="1"/>
            </p:cNvSpPr>
            <p:nvPr/>
          </p:nvSpPr>
          <p:spPr bwMode="auto">
            <a:xfrm>
              <a:off x="-3567052" y="6362089"/>
              <a:ext cx="0" cy="321879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Line 423"/>
            <p:cNvSpPr>
              <a:spLocks noChangeShapeType="1"/>
            </p:cNvSpPr>
            <p:nvPr/>
          </p:nvSpPr>
          <p:spPr bwMode="auto">
            <a:xfrm>
              <a:off x="-3665078" y="6489704"/>
              <a:ext cx="196053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Line 424"/>
            <p:cNvSpPr>
              <a:spLocks noChangeShapeType="1"/>
            </p:cNvSpPr>
            <p:nvPr/>
          </p:nvSpPr>
          <p:spPr bwMode="auto">
            <a:xfrm>
              <a:off x="-3665078" y="6560709"/>
              <a:ext cx="196053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Line 425"/>
            <p:cNvSpPr>
              <a:spLocks noChangeShapeType="1"/>
            </p:cNvSpPr>
            <p:nvPr/>
          </p:nvSpPr>
          <p:spPr bwMode="auto">
            <a:xfrm>
              <a:off x="-3469025" y="6418698"/>
              <a:ext cx="0" cy="21301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426"/>
            <p:cNvSpPr>
              <a:spLocks noChangeShapeType="1"/>
            </p:cNvSpPr>
            <p:nvPr/>
          </p:nvSpPr>
          <p:spPr bwMode="auto">
            <a:xfrm>
              <a:off x="-3665078" y="6418696"/>
              <a:ext cx="0" cy="21301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-3618710" y="6678049"/>
              <a:ext cx="102304" cy="107293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1740645" y="855461"/>
            <a:ext cx="191551" cy="358001"/>
            <a:chOff x="-3665078" y="6362089"/>
            <a:chExt cx="196053" cy="423253"/>
          </a:xfrm>
        </p:grpSpPr>
        <p:sp>
          <p:nvSpPr>
            <p:cNvPr id="202" name="Line 420"/>
            <p:cNvSpPr>
              <a:spLocks noChangeShapeType="1"/>
            </p:cNvSpPr>
            <p:nvPr/>
          </p:nvSpPr>
          <p:spPr bwMode="auto">
            <a:xfrm>
              <a:off x="-3567052" y="6362089"/>
              <a:ext cx="0" cy="321879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Line 424"/>
            <p:cNvSpPr>
              <a:spLocks noChangeShapeType="1"/>
            </p:cNvSpPr>
            <p:nvPr/>
          </p:nvSpPr>
          <p:spPr bwMode="auto">
            <a:xfrm>
              <a:off x="-3665078" y="6528959"/>
              <a:ext cx="196053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Line 425"/>
            <p:cNvSpPr>
              <a:spLocks noChangeShapeType="1"/>
            </p:cNvSpPr>
            <p:nvPr/>
          </p:nvSpPr>
          <p:spPr bwMode="auto">
            <a:xfrm>
              <a:off x="-3469025" y="6418698"/>
              <a:ext cx="0" cy="21301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Line 426"/>
            <p:cNvSpPr>
              <a:spLocks noChangeShapeType="1"/>
            </p:cNvSpPr>
            <p:nvPr/>
          </p:nvSpPr>
          <p:spPr bwMode="auto">
            <a:xfrm>
              <a:off x="-3665078" y="6418696"/>
              <a:ext cx="0" cy="21301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-3618710" y="6678049"/>
              <a:ext cx="102304" cy="107293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03312" y="1500424"/>
            <a:ext cx="266217" cy="322532"/>
            <a:chOff x="1736610" y="1128595"/>
            <a:chExt cx="266217" cy="322532"/>
          </a:xfrm>
        </p:grpSpPr>
        <p:grpSp>
          <p:nvGrpSpPr>
            <p:cNvPr id="208" name="Group 207"/>
            <p:cNvGrpSpPr/>
            <p:nvPr/>
          </p:nvGrpSpPr>
          <p:grpSpPr>
            <a:xfrm>
              <a:off x="1776586" y="1128595"/>
              <a:ext cx="176555" cy="252583"/>
              <a:chOff x="-3665078" y="6362089"/>
              <a:chExt cx="196053" cy="423253"/>
            </a:xfrm>
          </p:grpSpPr>
          <p:sp>
            <p:nvSpPr>
              <p:cNvPr id="210" name="Line 420"/>
              <p:cNvSpPr>
                <a:spLocks noChangeShapeType="1"/>
              </p:cNvSpPr>
              <p:nvPr/>
            </p:nvSpPr>
            <p:spPr bwMode="auto">
              <a:xfrm>
                <a:off x="-3567052" y="6362089"/>
                <a:ext cx="0" cy="321879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Line 423"/>
              <p:cNvSpPr>
                <a:spLocks noChangeShapeType="1"/>
              </p:cNvSpPr>
              <p:nvPr/>
            </p:nvSpPr>
            <p:spPr bwMode="auto">
              <a:xfrm>
                <a:off x="-3665078" y="6489704"/>
                <a:ext cx="196053" cy="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Line 424"/>
              <p:cNvSpPr>
                <a:spLocks noChangeShapeType="1"/>
              </p:cNvSpPr>
              <p:nvPr/>
            </p:nvSpPr>
            <p:spPr bwMode="auto">
              <a:xfrm>
                <a:off x="-3665078" y="6560709"/>
                <a:ext cx="196053" cy="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Line 425"/>
              <p:cNvSpPr>
                <a:spLocks noChangeShapeType="1"/>
              </p:cNvSpPr>
              <p:nvPr/>
            </p:nvSpPr>
            <p:spPr bwMode="auto">
              <a:xfrm>
                <a:off x="-3469025" y="6418698"/>
                <a:ext cx="0" cy="213012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Line 426"/>
              <p:cNvSpPr>
                <a:spLocks noChangeShapeType="1"/>
              </p:cNvSpPr>
              <p:nvPr/>
            </p:nvSpPr>
            <p:spPr bwMode="auto">
              <a:xfrm>
                <a:off x="-3665078" y="6418696"/>
                <a:ext cx="0" cy="213012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-3618710" y="6678049"/>
                <a:ext cx="102304" cy="107293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6" name="Oval 215"/>
            <p:cNvSpPr/>
            <p:nvPr/>
          </p:nvSpPr>
          <p:spPr>
            <a:xfrm>
              <a:off x="1736610" y="1395905"/>
              <a:ext cx="266217" cy="55222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78348" y="2715618"/>
            <a:ext cx="316145" cy="346671"/>
            <a:chOff x="-652338" y="2277068"/>
            <a:chExt cx="375794" cy="480326"/>
          </a:xfrm>
        </p:grpSpPr>
        <p:sp>
          <p:nvSpPr>
            <p:cNvPr id="219" name="Oval 218"/>
            <p:cNvSpPr/>
            <p:nvPr/>
          </p:nvSpPr>
          <p:spPr>
            <a:xfrm>
              <a:off x="-383758" y="2671179"/>
              <a:ext cx="107214" cy="86215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-652338" y="2671179"/>
              <a:ext cx="107214" cy="86215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1" name="Line 424"/>
            <p:cNvSpPr>
              <a:spLocks noChangeShapeType="1"/>
            </p:cNvSpPr>
            <p:nvPr/>
          </p:nvSpPr>
          <p:spPr bwMode="auto">
            <a:xfrm flipV="1">
              <a:off x="-643094" y="2670037"/>
              <a:ext cx="352492" cy="212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Line 424"/>
            <p:cNvSpPr>
              <a:spLocks noChangeShapeType="1"/>
            </p:cNvSpPr>
            <p:nvPr/>
          </p:nvSpPr>
          <p:spPr bwMode="auto">
            <a:xfrm flipV="1">
              <a:off x="-535901" y="2436242"/>
              <a:ext cx="138106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Line 424"/>
            <p:cNvSpPr>
              <a:spLocks noChangeShapeType="1"/>
            </p:cNvSpPr>
            <p:nvPr/>
          </p:nvSpPr>
          <p:spPr bwMode="auto">
            <a:xfrm flipH="1">
              <a:off x="-461131" y="2281757"/>
              <a:ext cx="4466" cy="30897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418"/>
            <p:cNvSpPr>
              <a:spLocks noChangeAspect="1"/>
            </p:cNvSpPr>
            <p:nvPr/>
          </p:nvSpPr>
          <p:spPr bwMode="auto">
            <a:xfrm>
              <a:off x="-529921" y="2277068"/>
              <a:ext cx="134131" cy="230857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102"/>
                </a:cxn>
                <a:cxn ang="0">
                  <a:pos x="2" y="83"/>
                </a:cxn>
                <a:cxn ang="0">
                  <a:pos x="8" y="67"/>
                </a:cxn>
                <a:cxn ang="0">
                  <a:pos x="15" y="51"/>
                </a:cxn>
                <a:cxn ang="0">
                  <a:pos x="29" y="37"/>
                </a:cxn>
                <a:cxn ang="0">
                  <a:pos x="41" y="25"/>
                </a:cxn>
                <a:cxn ang="0">
                  <a:pos x="51" y="17"/>
                </a:cxn>
                <a:cxn ang="0">
                  <a:pos x="67" y="10"/>
                </a:cxn>
                <a:cxn ang="0">
                  <a:pos x="85" y="4"/>
                </a:cxn>
                <a:cxn ang="0">
                  <a:pos x="108" y="0"/>
                </a:cxn>
                <a:cxn ang="0">
                  <a:pos x="123" y="0"/>
                </a:cxn>
                <a:cxn ang="0">
                  <a:pos x="138" y="2"/>
                </a:cxn>
                <a:cxn ang="0">
                  <a:pos x="147" y="5"/>
                </a:cxn>
                <a:cxn ang="0">
                  <a:pos x="163" y="11"/>
                </a:cxn>
                <a:cxn ang="0">
                  <a:pos x="176" y="16"/>
                </a:cxn>
                <a:cxn ang="0">
                  <a:pos x="187" y="25"/>
                </a:cxn>
                <a:cxn ang="0">
                  <a:pos x="201" y="36"/>
                </a:cxn>
                <a:cxn ang="0">
                  <a:pos x="208" y="44"/>
                </a:cxn>
                <a:cxn ang="0">
                  <a:pos x="219" y="62"/>
                </a:cxn>
                <a:cxn ang="0">
                  <a:pos x="223" y="73"/>
                </a:cxn>
                <a:cxn ang="0">
                  <a:pos x="227" y="84"/>
                </a:cxn>
                <a:cxn ang="0">
                  <a:pos x="230" y="98"/>
                </a:cxn>
                <a:cxn ang="0">
                  <a:pos x="230" y="528"/>
                </a:cxn>
              </a:cxnLst>
              <a:rect l="0" t="0" r="r" b="b"/>
              <a:pathLst>
                <a:path w="230" h="528">
                  <a:moveTo>
                    <a:pt x="0" y="528"/>
                  </a:moveTo>
                  <a:lnTo>
                    <a:pt x="0" y="102"/>
                  </a:lnTo>
                  <a:lnTo>
                    <a:pt x="2" y="83"/>
                  </a:lnTo>
                  <a:lnTo>
                    <a:pt x="8" y="67"/>
                  </a:lnTo>
                  <a:lnTo>
                    <a:pt x="15" y="51"/>
                  </a:lnTo>
                  <a:lnTo>
                    <a:pt x="29" y="37"/>
                  </a:lnTo>
                  <a:lnTo>
                    <a:pt x="41" y="25"/>
                  </a:lnTo>
                  <a:lnTo>
                    <a:pt x="51" y="17"/>
                  </a:lnTo>
                  <a:lnTo>
                    <a:pt x="67" y="10"/>
                  </a:lnTo>
                  <a:lnTo>
                    <a:pt x="85" y="4"/>
                  </a:lnTo>
                  <a:lnTo>
                    <a:pt x="108" y="0"/>
                  </a:lnTo>
                  <a:lnTo>
                    <a:pt x="123" y="0"/>
                  </a:lnTo>
                  <a:lnTo>
                    <a:pt x="138" y="2"/>
                  </a:lnTo>
                  <a:lnTo>
                    <a:pt x="147" y="5"/>
                  </a:lnTo>
                  <a:lnTo>
                    <a:pt x="163" y="11"/>
                  </a:lnTo>
                  <a:lnTo>
                    <a:pt x="176" y="16"/>
                  </a:lnTo>
                  <a:lnTo>
                    <a:pt x="187" y="25"/>
                  </a:lnTo>
                  <a:lnTo>
                    <a:pt x="201" y="36"/>
                  </a:lnTo>
                  <a:lnTo>
                    <a:pt x="208" y="44"/>
                  </a:lnTo>
                  <a:lnTo>
                    <a:pt x="219" y="62"/>
                  </a:lnTo>
                  <a:lnTo>
                    <a:pt x="223" y="73"/>
                  </a:lnTo>
                  <a:lnTo>
                    <a:pt x="227" y="84"/>
                  </a:lnTo>
                  <a:lnTo>
                    <a:pt x="230" y="98"/>
                  </a:lnTo>
                  <a:lnTo>
                    <a:pt x="230" y="528"/>
                  </a:lnTo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418"/>
            <p:cNvSpPr>
              <a:spLocks noChangeAspect="1"/>
            </p:cNvSpPr>
            <p:nvPr/>
          </p:nvSpPr>
          <p:spPr bwMode="auto">
            <a:xfrm>
              <a:off x="-495287" y="2590511"/>
              <a:ext cx="72778" cy="53475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102"/>
                </a:cxn>
                <a:cxn ang="0">
                  <a:pos x="2" y="83"/>
                </a:cxn>
                <a:cxn ang="0">
                  <a:pos x="8" y="67"/>
                </a:cxn>
                <a:cxn ang="0">
                  <a:pos x="15" y="51"/>
                </a:cxn>
                <a:cxn ang="0">
                  <a:pos x="29" y="37"/>
                </a:cxn>
                <a:cxn ang="0">
                  <a:pos x="41" y="25"/>
                </a:cxn>
                <a:cxn ang="0">
                  <a:pos x="51" y="17"/>
                </a:cxn>
                <a:cxn ang="0">
                  <a:pos x="67" y="10"/>
                </a:cxn>
                <a:cxn ang="0">
                  <a:pos x="85" y="4"/>
                </a:cxn>
                <a:cxn ang="0">
                  <a:pos x="108" y="0"/>
                </a:cxn>
                <a:cxn ang="0">
                  <a:pos x="123" y="0"/>
                </a:cxn>
                <a:cxn ang="0">
                  <a:pos x="138" y="2"/>
                </a:cxn>
                <a:cxn ang="0">
                  <a:pos x="147" y="5"/>
                </a:cxn>
                <a:cxn ang="0">
                  <a:pos x="163" y="11"/>
                </a:cxn>
                <a:cxn ang="0">
                  <a:pos x="176" y="16"/>
                </a:cxn>
                <a:cxn ang="0">
                  <a:pos x="187" y="25"/>
                </a:cxn>
                <a:cxn ang="0">
                  <a:pos x="201" y="36"/>
                </a:cxn>
                <a:cxn ang="0">
                  <a:pos x="208" y="44"/>
                </a:cxn>
                <a:cxn ang="0">
                  <a:pos x="219" y="62"/>
                </a:cxn>
                <a:cxn ang="0">
                  <a:pos x="223" y="73"/>
                </a:cxn>
                <a:cxn ang="0">
                  <a:pos x="227" y="84"/>
                </a:cxn>
                <a:cxn ang="0">
                  <a:pos x="230" y="98"/>
                </a:cxn>
                <a:cxn ang="0">
                  <a:pos x="230" y="528"/>
                </a:cxn>
              </a:cxnLst>
              <a:rect l="0" t="0" r="r" b="b"/>
              <a:pathLst>
                <a:path w="230" h="528">
                  <a:moveTo>
                    <a:pt x="0" y="528"/>
                  </a:moveTo>
                  <a:lnTo>
                    <a:pt x="0" y="102"/>
                  </a:lnTo>
                  <a:lnTo>
                    <a:pt x="2" y="83"/>
                  </a:lnTo>
                  <a:lnTo>
                    <a:pt x="8" y="67"/>
                  </a:lnTo>
                  <a:lnTo>
                    <a:pt x="15" y="51"/>
                  </a:lnTo>
                  <a:lnTo>
                    <a:pt x="29" y="37"/>
                  </a:lnTo>
                  <a:lnTo>
                    <a:pt x="41" y="25"/>
                  </a:lnTo>
                  <a:lnTo>
                    <a:pt x="51" y="17"/>
                  </a:lnTo>
                  <a:lnTo>
                    <a:pt x="67" y="10"/>
                  </a:lnTo>
                  <a:lnTo>
                    <a:pt x="85" y="4"/>
                  </a:lnTo>
                  <a:lnTo>
                    <a:pt x="108" y="0"/>
                  </a:lnTo>
                  <a:lnTo>
                    <a:pt x="123" y="0"/>
                  </a:lnTo>
                  <a:lnTo>
                    <a:pt x="138" y="2"/>
                  </a:lnTo>
                  <a:lnTo>
                    <a:pt x="147" y="5"/>
                  </a:lnTo>
                  <a:lnTo>
                    <a:pt x="163" y="11"/>
                  </a:lnTo>
                  <a:lnTo>
                    <a:pt x="176" y="16"/>
                  </a:lnTo>
                  <a:lnTo>
                    <a:pt x="187" y="25"/>
                  </a:lnTo>
                  <a:lnTo>
                    <a:pt x="201" y="36"/>
                  </a:lnTo>
                  <a:lnTo>
                    <a:pt x="208" y="44"/>
                  </a:lnTo>
                  <a:lnTo>
                    <a:pt x="219" y="62"/>
                  </a:lnTo>
                  <a:lnTo>
                    <a:pt x="223" y="73"/>
                  </a:lnTo>
                  <a:lnTo>
                    <a:pt x="227" y="84"/>
                  </a:lnTo>
                  <a:lnTo>
                    <a:pt x="230" y="98"/>
                  </a:lnTo>
                  <a:lnTo>
                    <a:pt x="230" y="528"/>
                  </a:lnTo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Line 424"/>
            <p:cNvSpPr>
              <a:spLocks noChangeShapeType="1"/>
            </p:cNvSpPr>
            <p:nvPr/>
          </p:nvSpPr>
          <p:spPr bwMode="auto">
            <a:xfrm flipV="1">
              <a:off x="-491562" y="2643986"/>
              <a:ext cx="69053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20980" y="6539443"/>
            <a:ext cx="230881" cy="283057"/>
            <a:chOff x="-607958" y="3732009"/>
            <a:chExt cx="230881" cy="283057"/>
          </a:xfrm>
        </p:grpSpPr>
        <p:grpSp>
          <p:nvGrpSpPr>
            <p:cNvPr id="230" name="Group 178"/>
            <p:cNvGrpSpPr/>
            <p:nvPr/>
          </p:nvGrpSpPr>
          <p:grpSpPr>
            <a:xfrm>
              <a:off x="-603647" y="3732009"/>
              <a:ext cx="221971" cy="283057"/>
              <a:chOff x="1302059" y="2765230"/>
              <a:chExt cx="124041" cy="172814"/>
            </a:xfrm>
          </p:grpSpPr>
          <p:sp>
            <p:nvSpPr>
              <p:cNvPr id="234" name="Line 425"/>
              <p:cNvSpPr>
                <a:spLocks noChangeShapeType="1"/>
              </p:cNvSpPr>
              <p:nvPr/>
            </p:nvSpPr>
            <p:spPr bwMode="auto">
              <a:xfrm>
                <a:off x="1426100" y="2765230"/>
                <a:ext cx="0" cy="169746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Line 426"/>
              <p:cNvSpPr>
                <a:spLocks noChangeShapeType="1"/>
              </p:cNvSpPr>
              <p:nvPr/>
            </p:nvSpPr>
            <p:spPr bwMode="auto">
              <a:xfrm>
                <a:off x="1302059" y="2768298"/>
                <a:ext cx="0" cy="169746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6" name="Group 132"/>
            <p:cNvGrpSpPr/>
            <p:nvPr/>
          </p:nvGrpSpPr>
          <p:grpSpPr>
            <a:xfrm>
              <a:off x="-607958" y="3738989"/>
              <a:ext cx="225194" cy="99671"/>
              <a:chOff x="6871726" y="-689307"/>
              <a:chExt cx="120226" cy="76311"/>
            </a:xfrm>
          </p:grpSpPr>
          <p:sp>
            <p:nvSpPr>
              <p:cNvPr id="237" name="Line 460"/>
              <p:cNvSpPr>
                <a:spLocks noChangeShapeType="1"/>
              </p:cNvSpPr>
              <p:nvPr/>
            </p:nvSpPr>
            <p:spPr bwMode="auto">
              <a:xfrm flipH="1">
                <a:off x="6871726" y="-685840"/>
                <a:ext cx="60115" cy="72843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Line 461"/>
              <p:cNvSpPr>
                <a:spLocks noChangeShapeType="1"/>
              </p:cNvSpPr>
              <p:nvPr/>
            </p:nvSpPr>
            <p:spPr bwMode="auto">
              <a:xfrm>
                <a:off x="6929800" y="-689307"/>
                <a:ext cx="62152" cy="76311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9" name="Line 424"/>
            <p:cNvSpPr>
              <a:spLocks noChangeShapeType="1"/>
            </p:cNvSpPr>
            <p:nvPr/>
          </p:nvSpPr>
          <p:spPr bwMode="auto">
            <a:xfrm>
              <a:off x="-602457" y="4010041"/>
              <a:ext cx="225380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760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88141"/>
              </p:ext>
            </p:extLst>
          </p:nvPr>
        </p:nvGraphicFramePr>
        <p:xfrm>
          <a:off x="1715" y="-3"/>
          <a:ext cx="9142285" cy="35487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75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831">
                <a:tc gridSpan="5"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BLUE CHECKBOOK REFERENCE</a:t>
                      </a:r>
                      <a:r>
                        <a:rPr lang="en-US" u="none" baseline="0" dirty="0"/>
                        <a:t> TOOL</a:t>
                      </a:r>
                      <a:endParaRPr lang="en-US" b="0" i="1" u="none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u="sng" dirty="0"/>
                        <a:t>NOM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Symbol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/>
                        <a:t>Capabilities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Crew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Range</a:t>
                      </a:r>
                      <a:endParaRPr lang="en-US" sz="1600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dirty="0"/>
                        <a:t>M1</a:t>
                      </a:r>
                      <a:r>
                        <a:rPr lang="en-US" sz="1600" baseline="0" dirty="0"/>
                        <a:t> ABV w/ MICLIC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latin typeface="+mn-lt"/>
                        </a:rPr>
                        <a:t>M2</a:t>
                      </a:r>
                      <a:r>
                        <a:rPr lang="en-US" sz="1600" b="0" baseline="0" dirty="0">
                          <a:latin typeface="+mn-lt"/>
                        </a:rPr>
                        <a:t> .50 Cal, 2 x MICLC, 1 x plow</a:t>
                      </a:r>
                    </a:p>
                    <a:p>
                      <a:pPr algn="l"/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MICLIC</a:t>
                      </a:r>
                      <a:r>
                        <a:rPr lang="en-US" sz="1600" baseline="0" dirty="0"/>
                        <a:t> – 62ft x 295ft lane</a:t>
                      </a:r>
                    </a:p>
                    <a:p>
                      <a:pPr algn="l"/>
                      <a:r>
                        <a:rPr lang="en-US" sz="1600" b="0" baseline="0" dirty="0">
                          <a:latin typeface="+mn-lt"/>
                        </a:rPr>
                        <a:t>Plow – 14.5ft wide lane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en-US" sz="1600" dirty="0"/>
                        <a:t>M9</a:t>
                      </a:r>
                      <a:r>
                        <a:rPr lang="en-US" sz="1600" baseline="0" dirty="0"/>
                        <a:t> 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Reduces gaps and AV ditches, 1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x plow used to proof lanes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="0" dirty="0">
                          <a:latin typeface="+mn-lt"/>
                          <a:ea typeface="Calibri"/>
                          <a:cs typeface="Times New Roman"/>
                        </a:rPr>
                        <a:t>M104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="0" dirty="0">
                          <a:latin typeface="+mn-lt"/>
                          <a:ea typeface="Calibri"/>
                          <a:cs typeface="Times New Roman"/>
                        </a:rPr>
                        <a:t>Wolverine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>
                          <a:latin typeface="+mn-lt"/>
                        </a:rPr>
                        <a:t>built on M1A1 chassis, 3-5 mins employment, 10 min recover</a:t>
                      </a:r>
                      <a:endParaRPr lang="en-US" sz="1600" b="0" dirty="0">
                        <a:latin typeface="+mn-lt"/>
                      </a:endParaRPr>
                    </a:p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>
                          <a:latin typeface="+mn-lt"/>
                        </a:rPr>
                        <a:t>bridges 79ft gaps for MLC 70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="0" dirty="0">
                          <a:latin typeface="+mn-lt"/>
                          <a:ea typeface="Calibri"/>
                          <a:cs typeface="Times New Roman"/>
                        </a:rPr>
                        <a:t>HMMWV family</a:t>
                      </a: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="0" dirty="0">
                          <a:latin typeface="+mn-lt"/>
                          <a:ea typeface="Calibri"/>
                          <a:cs typeface="Times New Roman"/>
                        </a:rPr>
                        <a:t>M2</a:t>
                      </a:r>
                      <a:r>
                        <a:rPr lang="en-US" sz="1600" b="0" baseline="0" dirty="0">
                          <a:latin typeface="+mn-lt"/>
                          <a:ea typeface="Calibri"/>
                          <a:cs typeface="Times New Roman"/>
                        </a:rPr>
                        <a:t> .50 Cal, MK19, M240B, TOW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="0" baseline="0" dirty="0">
                          <a:latin typeface="+mn-lt"/>
                          <a:ea typeface="Calibri"/>
                          <a:cs typeface="Times New Roman"/>
                        </a:rPr>
                        <a:t>(Can dual mount TOW and M240B)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="0" baseline="0" dirty="0">
                          <a:latin typeface="+mn-lt"/>
                          <a:ea typeface="Calibri"/>
                          <a:cs typeface="Times New Roman"/>
                        </a:rPr>
                        <a:t>Cruising Range ~ 500km</a:t>
                      </a: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072" marR="320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6875" algn="l"/>
                        </a:tabLst>
                      </a:pPr>
                      <a:r>
                        <a:rPr lang="en-US" sz="1600" b="0" dirty="0">
                          <a:latin typeface="+mn-lt"/>
                          <a:ea typeface="Calibri"/>
                          <a:cs typeface="Times New Roman"/>
                        </a:rPr>
                        <a:t>2-5</a:t>
                      </a:r>
                    </a:p>
                  </a:txBody>
                  <a:tcPr marL="32072" marR="32072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</a:rPr>
                        <a:t>See other previous</a:t>
                      </a:r>
                      <a:r>
                        <a:rPr lang="en-US" sz="1600" b="0" baseline="0" dirty="0">
                          <a:latin typeface="+mn-lt"/>
                        </a:rPr>
                        <a:t> slides for weapon ranges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1703262" y="855869"/>
            <a:ext cx="365377" cy="340471"/>
            <a:chOff x="-633374" y="4716952"/>
            <a:chExt cx="365377" cy="340471"/>
          </a:xfrm>
        </p:grpSpPr>
        <p:grpSp>
          <p:nvGrpSpPr>
            <p:cNvPr id="11" name="Group 310"/>
            <p:cNvGrpSpPr/>
            <p:nvPr/>
          </p:nvGrpSpPr>
          <p:grpSpPr>
            <a:xfrm>
              <a:off x="-633374" y="4716952"/>
              <a:ext cx="365377" cy="340471"/>
              <a:chOff x="3368423" y="3012329"/>
              <a:chExt cx="365377" cy="340471"/>
            </a:xfrm>
          </p:grpSpPr>
          <p:grpSp>
            <p:nvGrpSpPr>
              <p:cNvPr id="12" name="Group 90"/>
              <p:cNvGrpSpPr/>
              <p:nvPr/>
            </p:nvGrpSpPr>
            <p:grpSpPr>
              <a:xfrm>
                <a:off x="3435107" y="3048000"/>
                <a:ext cx="234950" cy="304800"/>
                <a:chOff x="2895600" y="2133600"/>
                <a:chExt cx="234950" cy="304800"/>
              </a:xfrm>
            </p:grpSpPr>
            <p:cxnSp>
              <p:nvCxnSpPr>
                <p:cNvPr id="316" name="Straight Connector 315"/>
                <p:cNvCxnSpPr/>
                <p:nvPr/>
              </p:nvCxnSpPr>
              <p:spPr>
                <a:xfrm>
                  <a:off x="2895600" y="2133600"/>
                  <a:ext cx="0" cy="30480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>
                  <a:off x="3130550" y="2133600"/>
                  <a:ext cx="0" cy="30480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/>
              </p:nvCxnSpPr>
              <p:spPr>
                <a:xfrm flipH="1">
                  <a:off x="2897981" y="2362200"/>
                  <a:ext cx="22860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 flipH="1">
                  <a:off x="2900362" y="2209800"/>
                  <a:ext cx="22860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 flipH="1">
                  <a:off x="2949906" y="2209800"/>
                  <a:ext cx="0" cy="7620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3" name="Line 460"/>
              <p:cNvSpPr>
                <a:spLocks noChangeShapeType="1"/>
              </p:cNvSpPr>
              <p:nvPr/>
            </p:nvSpPr>
            <p:spPr bwMode="auto">
              <a:xfrm flipH="1">
                <a:off x="3368423" y="3019468"/>
                <a:ext cx="117180" cy="7267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Line 461"/>
              <p:cNvSpPr>
                <a:spLocks noChangeShapeType="1"/>
              </p:cNvSpPr>
              <p:nvPr/>
            </p:nvSpPr>
            <p:spPr bwMode="auto">
              <a:xfrm>
                <a:off x="3616620" y="3012329"/>
                <a:ext cx="117180" cy="7267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-566690" y="4888992"/>
              <a:ext cx="113895" cy="97319"/>
              <a:chOff x="-566690" y="4888992"/>
              <a:chExt cx="113895" cy="97319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flipH="1">
                <a:off x="-566690" y="4888992"/>
                <a:ext cx="55895" cy="8087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-510795" y="4893241"/>
                <a:ext cx="58000" cy="9307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-456489" y="4888992"/>
              <a:ext cx="124360" cy="97319"/>
              <a:chOff x="-577155" y="4888992"/>
              <a:chExt cx="124360" cy="97319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flipH="1">
                <a:off x="-577155" y="4888992"/>
                <a:ext cx="66361" cy="97319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-510795" y="4893241"/>
                <a:ext cx="58000" cy="9307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Straight Connector 106"/>
            <p:cNvCxnSpPr/>
            <p:nvPr/>
          </p:nvCxnSpPr>
          <p:spPr>
            <a:xfrm flipH="1">
              <a:off x="-390129" y="4828823"/>
              <a:ext cx="0" cy="762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768475" y="1445000"/>
            <a:ext cx="234950" cy="307600"/>
            <a:chOff x="-557195" y="3801568"/>
            <a:chExt cx="234950" cy="307600"/>
          </a:xfrm>
        </p:grpSpPr>
        <p:grpSp>
          <p:nvGrpSpPr>
            <p:cNvPr id="114" name="Group 321"/>
            <p:cNvGrpSpPr/>
            <p:nvPr/>
          </p:nvGrpSpPr>
          <p:grpSpPr>
            <a:xfrm>
              <a:off x="-557195" y="3804368"/>
              <a:ext cx="234950" cy="304800"/>
              <a:chOff x="2590800" y="1828800"/>
              <a:chExt cx="234950" cy="304800"/>
            </a:xfrm>
          </p:grpSpPr>
          <p:grpSp>
            <p:nvGrpSpPr>
              <p:cNvPr id="118" name="Group 53"/>
              <p:cNvGrpSpPr/>
              <p:nvPr/>
            </p:nvGrpSpPr>
            <p:grpSpPr>
              <a:xfrm>
                <a:off x="2590800" y="1828800"/>
                <a:ext cx="234950" cy="304800"/>
                <a:chOff x="2895600" y="2133600"/>
                <a:chExt cx="234950" cy="3048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2895600" y="2133600"/>
                  <a:ext cx="0" cy="30480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3130550" y="2133600"/>
                  <a:ext cx="0" cy="30480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H="1">
                  <a:off x="2897981" y="2362200"/>
                  <a:ext cx="22860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H="1">
                  <a:off x="2900362" y="2209800"/>
                  <a:ext cx="22860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Line 460"/>
              <p:cNvSpPr>
                <a:spLocks noChangeShapeType="1"/>
              </p:cNvSpPr>
              <p:nvPr/>
            </p:nvSpPr>
            <p:spPr bwMode="auto">
              <a:xfrm flipV="1">
                <a:off x="2707481" y="1828800"/>
                <a:ext cx="0" cy="70568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5" name="Line 460"/>
            <p:cNvSpPr>
              <a:spLocks noChangeShapeType="1"/>
            </p:cNvSpPr>
            <p:nvPr/>
          </p:nvSpPr>
          <p:spPr bwMode="auto">
            <a:xfrm flipH="1" flipV="1">
              <a:off x="-489717" y="3804368"/>
              <a:ext cx="98406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460"/>
            <p:cNvSpPr>
              <a:spLocks noChangeShapeType="1"/>
            </p:cNvSpPr>
            <p:nvPr/>
          </p:nvSpPr>
          <p:spPr bwMode="auto">
            <a:xfrm flipH="1">
              <a:off x="-510820" y="3802778"/>
              <a:ext cx="27432" cy="3657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7" name="Line 460"/>
            <p:cNvSpPr>
              <a:spLocks noChangeShapeType="1"/>
            </p:cNvSpPr>
            <p:nvPr/>
          </p:nvSpPr>
          <p:spPr bwMode="auto">
            <a:xfrm flipH="1" flipV="1">
              <a:off x="-395451" y="3801568"/>
              <a:ext cx="27432" cy="3657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764539" y="2144592"/>
            <a:ext cx="242822" cy="386633"/>
            <a:chOff x="-840207" y="5881351"/>
            <a:chExt cx="234950" cy="304800"/>
          </a:xfrm>
        </p:grpSpPr>
        <p:grpSp>
          <p:nvGrpSpPr>
            <p:cNvPr id="129" name="Group 53"/>
            <p:cNvGrpSpPr/>
            <p:nvPr/>
          </p:nvGrpSpPr>
          <p:grpSpPr>
            <a:xfrm>
              <a:off x="-840207" y="5881351"/>
              <a:ext cx="234950" cy="304800"/>
              <a:chOff x="2895600" y="2133600"/>
              <a:chExt cx="234950" cy="304800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>
                <a:off x="2895600" y="2133600"/>
                <a:ext cx="0" cy="3048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3130550" y="2133600"/>
                <a:ext cx="0" cy="3048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H="1">
                <a:off x="2897981" y="2387774"/>
                <a:ext cx="2286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H="1">
                <a:off x="2900362" y="2185268"/>
                <a:ext cx="2286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-793055" y="5971223"/>
              <a:ext cx="143877" cy="115196"/>
              <a:chOff x="-793055" y="5971223"/>
              <a:chExt cx="143877" cy="115196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-791979" y="6048633"/>
                <a:ext cx="142801" cy="37786"/>
                <a:chOff x="-793832" y="5878551"/>
                <a:chExt cx="142801" cy="37786"/>
              </a:xfrm>
            </p:grpSpPr>
            <p:sp>
              <p:nvSpPr>
                <p:cNvPr id="137" name="Line 460"/>
                <p:cNvSpPr>
                  <a:spLocks noChangeShapeType="1"/>
                </p:cNvSpPr>
                <p:nvPr/>
              </p:nvSpPr>
              <p:spPr bwMode="auto">
                <a:xfrm flipH="1" flipV="1">
                  <a:off x="-772729" y="5881351"/>
                  <a:ext cx="98406" cy="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" name="Line 460"/>
                <p:cNvSpPr>
                  <a:spLocks noChangeShapeType="1"/>
                </p:cNvSpPr>
                <p:nvPr/>
              </p:nvSpPr>
              <p:spPr bwMode="auto">
                <a:xfrm flipH="1">
                  <a:off x="-793832" y="5879761"/>
                  <a:ext cx="27432" cy="36576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" name="Line 460"/>
                <p:cNvSpPr>
                  <a:spLocks noChangeShapeType="1"/>
                </p:cNvSpPr>
                <p:nvPr/>
              </p:nvSpPr>
              <p:spPr bwMode="auto">
                <a:xfrm flipH="1" flipV="1">
                  <a:off x="-678463" y="5878551"/>
                  <a:ext cx="27432" cy="36576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 rot="10800000">
                <a:off x="-793055" y="5971223"/>
                <a:ext cx="142801" cy="37786"/>
                <a:chOff x="-793832" y="5878551"/>
                <a:chExt cx="142801" cy="37786"/>
              </a:xfrm>
            </p:grpSpPr>
            <p:sp>
              <p:nvSpPr>
                <p:cNvPr id="141" name="Line 460"/>
                <p:cNvSpPr>
                  <a:spLocks noChangeShapeType="1"/>
                </p:cNvSpPr>
                <p:nvPr/>
              </p:nvSpPr>
              <p:spPr bwMode="auto">
                <a:xfrm flipH="1" flipV="1">
                  <a:off x="-772729" y="5881351"/>
                  <a:ext cx="98406" cy="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Line 460"/>
                <p:cNvSpPr>
                  <a:spLocks noChangeShapeType="1"/>
                </p:cNvSpPr>
                <p:nvPr/>
              </p:nvSpPr>
              <p:spPr bwMode="auto">
                <a:xfrm flipH="1">
                  <a:off x="-793832" y="5879761"/>
                  <a:ext cx="27432" cy="36576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Line 460"/>
                <p:cNvSpPr>
                  <a:spLocks noChangeShapeType="1"/>
                </p:cNvSpPr>
                <p:nvPr/>
              </p:nvSpPr>
              <p:spPr bwMode="auto">
                <a:xfrm flipH="1" flipV="1">
                  <a:off x="-678463" y="5878551"/>
                  <a:ext cx="27432" cy="36576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1665165" y="2655177"/>
            <a:ext cx="441570" cy="623414"/>
            <a:chOff x="1692030" y="2655177"/>
            <a:chExt cx="441570" cy="623414"/>
          </a:xfrm>
        </p:grpSpPr>
        <p:grpSp>
          <p:nvGrpSpPr>
            <p:cNvPr id="245" name="Group 244"/>
            <p:cNvGrpSpPr/>
            <p:nvPr/>
          </p:nvGrpSpPr>
          <p:grpSpPr>
            <a:xfrm>
              <a:off x="1692030" y="2655177"/>
              <a:ext cx="441570" cy="621423"/>
              <a:chOff x="-1940905" y="1975530"/>
              <a:chExt cx="416303" cy="510065"/>
            </a:xfrm>
          </p:grpSpPr>
          <p:sp>
            <p:nvSpPr>
              <p:cNvPr id="31" name="Arc 30"/>
              <p:cNvSpPr/>
              <p:nvPr/>
            </p:nvSpPr>
            <p:spPr>
              <a:xfrm rot="8025945">
                <a:off x="-1909309" y="1943934"/>
                <a:ext cx="353112" cy="416303"/>
              </a:xfrm>
              <a:prstGeom prst="arc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-1659170" y="2423370"/>
                <a:ext cx="90196" cy="62225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-1885119" y="2423370"/>
                <a:ext cx="90196" cy="62225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Line 424"/>
              <p:cNvSpPr>
                <a:spLocks noChangeShapeType="1"/>
              </p:cNvSpPr>
              <p:nvPr/>
            </p:nvSpPr>
            <p:spPr bwMode="auto">
              <a:xfrm flipV="1">
                <a:off x="-1877342" y="2422546"/>
                <a:ext cx="296542" cy="1532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43" name="Straight Connector 242"/>
              <p:cNvCxnSpPr/>
              <p:nvPr/>
            </p:nvCxnSpPr>
            <p:spPr>
              <a:xfrm>
                <a:off x="-1580800" y="2274094"/>
                <a:ext cx="0" cy="1524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-1871660" y="2276476"/>
                <a:ext cx="0" cy="1524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Oval 150"/>
            <p:cNvSpPr/>
            <p:nvPr/>
          </p:nvSpPr>
          <p:spPr>
            <a:xfrm>
              <a:off x="1869277" y="3202781"/>
              <a:ext cx="95670" cy="7581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18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4720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7269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378"/>
            <a:ext cx="91440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4988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76200"/>
            <a:ext cx="914399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911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22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605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91444" y="76200"/>
            <a:ext cx="81280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5" name="Rectangle 4"/>
          <p:cNvSpPr/>
          <p:nvPr/>
        </p:nvSpPr>
        <p:spPr>
          <a:xfrm>
            <a:off x="9036539" y="584201"/>
            <a:ext cx="77475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6" name="Rectangle 5"/>
          <p:cNvSpPr/>
          <p:nvPr/>
        </p:nvSpPr>
        <p:spPr>
          <a:xfrm>
            <a:off x="9009522" y="1701801"/>
            <a:ext cx="113283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7" name="Rectangle 6"/>
          <p:cNvSpPr/>
          <p:nvPr/>
        </p:nvSpPr>
        <p:spPr>
          <a:xfrm>
            <a:off x="9011137" y="3022600"/>
            <a:ext cx="113283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8" name="Rectangle 7"/>
          <p:cNvSpPr/>
          <p:nvPr/>
        </p:nvSpPr>
        <p:spPr>
          <a:xfrm>
            <a:off x="9009522" y="533401"/>
            <a:ext cx="113283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9" name="Rectangle 8"/>
          <p:cNvSpPr/>
          <p:nvPr/>
        </p:nvSpPr>
        <p:spPr>
          <a:xfrm>
            <a:off x="9013133" y="4274038"/>
            <a:ext cx="113283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10" name="Rectangle 9"/>
          <p:cNvSpPr/>
          <p:nvPr/>
        </p:nvSpPr>
        <p:spPr>
          <a:xfrm>
            <a:off x="9009522" y="5594838"/>
            <a:ext cx="113283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</p:spTree>
    <p:extLst>
      <p:ext uri="{BB962C8B-B14F-4D97-AF65-F5344CB8AC3E}">
        <p14:creationId xmlns:p14="http://schemas.microsoft.com/office/powerpoint/2010/main" val="235892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430466"/>
          <a:ext cx="9144001" cy="6404365"/>
        </p:xfrm>
        <a:graphic>
          <a:graphicData uri="http://schemas.openxmlformats.org/drawingml/2006/table">
            <a:tbl>
              <a:tblPr/>
              <a:tblGrid>
                <a:gridCol w="1331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6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24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7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OAKOC</a:t>
                      </a:r>
                    </a:p>
                  </a:txBody>
                  <a:tcPr marL="3165" marR="3165" marT="31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DEDUCTION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5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OBSTACLES</a:t>
                      </a:r>
                      <a:endParaRPr lang="en-US" sz="7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NAME/COMPOSITION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 (ON ENEMY/FRIENDLY)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REINFORCING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NAME/COMPOSITION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INTENT (BLOCK, FIX, TURN, DISRUPT)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91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AVENUES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APPROACH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/ FRIENDLY/ ENEMY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FORMATION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785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KEY TERRAIN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FRIENDLY-WHY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ENEMY-WHY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785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OBSERVATION &amp; FIELDS OF FIRE (Along AOA/From KT)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OBSTRUCTIONS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EFFECTS WHO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Along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AOA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Along AOA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TERRAIN 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TERRAIN 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34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OBJECTIVE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78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996633"/>
                          </a:solidFill>
                          <a:effectLst/>
                          <a:latin typeface="Calibri" panose="020F0502020204030204" pitchFamily="34" charset="0"/>
                        </a:rPr>
                        <a:t>COVER &amp; CONCEALMENT</a:t>
                      </a:r>
                    </a:p>
                  </a:txBody>
                  <a:tcPr marL="3165" marR="3165" marT="31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BY FRIENDLY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BY ENEMY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525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COVER  (Along AOA/From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KT)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525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CONCEALMENT (Along AOA/From KT</a:t>
                      </a:r>
                    </a:p>
                  </a:txBody>
                  <a:tcPr marL="3165" marR="3165" marT="31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65" marR="3165" marT="31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76201"/>
            <a:ext cx="9144000" cy="4656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202" tIns="56602" rIns="113202" bIns="56602" rtlCol="0" anchor="ctr"/>
          <a:lstStyle/>
          <a:p>
            <a:pPr algn="ctr"/>
            <a:r>
              <a:rPr lang="en-US" sz="2667" b="1" dirty="0">
                <a:solidFill>
                  <a:srgbClr val="0070C0"/>
                </a:solidFill>
              </a:rPr>
              <a:t>TERRAIN ANALYSIS</a:t>
            </a:r>
          </a:p>
        </p:txBody>
      </p:sp>
    </p:spTree>
    <p:extLst>
      <p:ext uri="{BB962C8B-B14F-4D97-AF65-F5344CB8AC3E}">
        <p14:creationId xmlns:p14="http://schemas.microsoft.com/office/powerpoint/2010/main" val="176375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265167"/>
              </p:ext>
            </p:extLst>
          </p:nvPr>
        </p:nvGraphicFramePr>
        <p:xfrm>
          <a:off x="5" y="875790"/>
          <a:ext cx="9144002" cy="232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74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Temp</a:t>
                      </a: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EENT</a:t>
                      </a: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Moonrise</a:t>
                      </a: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BMNT</a:t>
                      </a: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Moonset</a:t>
                      </a: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Illum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3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3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43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3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43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" y="3279988"/>
          <a:ext cx="9143998" cy="3506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04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FAVORS</a:t>
                      </a:r>
                    </a:p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ENY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or Friendly?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WHY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(So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What?)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670">
                <a:tc>
                  <a:txBody>
                    <a:bodyPr/>
                    <a:lstStyle/>
                    <a:p>
                      <a:r>
                        <a:rPr lang="en-US" sz="1400" b="1" dirty="0"/>
                        <a:t>Visibility</a:t>
                      </a: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670">
                <a:tc>
                  <a:txBody>
                    <a:bodyPr/>
                    <a:lstStyle/>
                    <a:p>
                      <a:r>
                        <a:rPr lang="en-US" sz="1400" b="1" dirty="0"/>
                        <a:t>Wind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100" dirty="0"/>
                        <a:t>(dust, smoke, air, </a:t>
                      </a:r>
                      <a:r>
                        <a:rPr lang="en-US" sz="1100" dirty="0" err="1"/>
                        <a:t>commo</a:t>
                      </a:r>
                      <a:r>
                        <a:rPr lang="en-US" sz="1100" dirty="0"/>
                        <a:t>)</a:t>
                      </a:r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670">
                <a:tc>
                  <a:txBody>
                    <a:bodyPr/>
                    <a:lstStyle/>
                    <a:p>
                      <a:r>
                        <a:rPr lang="en-US" sz="1400" b="1" dirty="0"/>
                        <a:t>Precipitation</a:t>
                      </a: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670">
                <a:tc>
                  <a:txBody>
                    <a:bodyPr/>
                    <a:lstStyle/>
                    <a:p>
                      <a:r>
                        <a:rPr lang="en-US" sz="1400" b="1" dirty="0"/>
                        <a:t>Cloud Cover</a:t>
                      </a: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270">
                <a:tc>
                  <a:txBody>
                    <a:bodyPr/>
                    <a:lstStyle/>
                    <a:p>
                      <a:r>
                        <a:rPr lang="en-US" sz="1400" b="1" dirty="0"/>
                        <a:t>Temp.</a:t>
                      </a:r>
                      <a:r>
                        <a:rPr lang="en-US" sz="1400" b="1" baseline="0" dirty="0"/>
                        <a:t> &amp; Humidity</a:t>
                      </a:r>
                    </a:p>
                    <a:p>
                      <a:r>
                        <a:rPr lang="en-US" sz="1400" baseline="0" dirty="0"/>
                        <a:t>(PAX, payloads, thermals, shelter)</a:t>
                      </a:r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76201"/>
            <a:ext cx="9144000" cy="4656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202" tIns="56602" rIns="113202" bIns="56602" rtlCol="0" anchor="ctr"/>
          <a:lstStyle/>
          <a:p>
            <a:pPr algn="ctr"/>
            <a:r>
              <a:rPr lang="en-US" sz="2667" b="1" dirty="0">
                <a:solidFill>
                  <a:srgbClr val="0070C0"/>
                </a:solidFill>
              </a:rPr>
              <a:t>WEATHER</a:t>
            </a:r>
          </a:p>
        </p:txBody>
      </p:sp>
    </p:spTree>
    <p:extLst>
      <p:ext uri="{BB962C8B-B14F-4D97-AF65-F5344CB8AC3E}">
        <p14:creationId xmlns:p14="http://schemas.microsoft.com/office/powerpoint/2010/main" val="46706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597748"/>
          <a:ext cx="9144000" cy="968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6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8587"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Areas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(Industrial,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medical, ethnic, legal, political, religious, historic)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Effect on Operations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566333"/>
          <a:ext cx="9144000" cy="968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6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8587"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Structures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(Traditional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High Payoff Targets, Protected Sites, Key Terrain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):</a:t>
                      </a: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Effect on Operations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2460415"/>
          <a:ext cx="9144000" cy="3073768"/>
        </p:xfrm>
        <a:graphic>
          <a:graphicData uri="http://schemas.openxmlformats.org/drawingml/2006/table">
            <a:tbl>
              <a:tblPr/>
              <a:tblGrid>
                <a:gridCol w="436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Capabilities: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(Save, Sustain, Improve Life):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ewage: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ater: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lectricity: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cademics: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rash: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edical: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ocial:</a:t>
                      </a:r>
                    </a:p>
                  </a:txBody>
                  <a:tcPr marT="44704" marB="44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Effect on Operations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</a:p>
                  </a:txBody>
                  <a:tcPr marT="44704" marB="44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Organizations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(Local Agencies, U.S. Agencies):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Effect on Operations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4704" marB="44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188668"/>
              </p:ext>
            </p:extLst>
          </p:nvPr>
        </p:nvGraphicFramePr>
        <p:xfrm>
          <a:off x="0" y="5105399"/>
          <a:ext cx="9144000" cy="14528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6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2881"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People: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(Non-Military, in or outside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of AO, influential):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Effect on Operations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5962227"/>
          <a:ext cx="9144000" cy="8195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6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9573"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Events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Seasons, Festivals, Holidays, Political,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Agricultural):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Effect on Operations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</a:p>
                  </a:txBody>
                  <a:tcPr marT="44704" marB="44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374230"/>
            <a:ext cx="2895600" cy="214551"/>
          </a:xfrm>
          <a:prstGeom prst="rect">
            <a:avLst/>
          </a:prstGeom>
        </p:spPr>
        <p:txBody>
          <a:bodyPr wrap="square" lIns="90558" tIns="45278" rIns="90558" bIns="45278">
            <a:spAutoFit/>
          </a:bodyPr>
          <a:lstStyle/>
          <a:p>
            <a:r>
              <a:rPr lang="en-US" sz="800" i="1" dirty="0"/>
              <a:t>Only what’s important!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7733"/>
            <a:ext cx="9144000" cy="465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202" tIns="56602" rIns="113202" bIns="56602"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</a:rPr>
              <a:t>CIVIL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73583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4921"/>
            <a:ext cx="9144000" cy="2458720"/>
          </a:xfrm>
        </p:spPr>
        <p:txBody>
          <a:bodyPr vert="horz" lIns="90558" tIns="45278" rIns="90558" bIns="45278" rtlCol="0" anchor="t">
            <a:normAutofit/>
          </a:bodyPr>
          <a:lstStyle/>
          <a:p>
            <a:pPr algn="l">
              <a:tabLst>
                <a:tab pos="510960" algn="l"/>
              </a:tabLst>
            </a:pPr>
            <a:br>
              <a:rPr lang="en-US" sz="2933" dirty="0"/>
            </a:br>
            <a:endParaRPr lang="en-US" sz="2933" dirty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76201"/>
            <a:ext cx="9144000" cy="558799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2067" tIns="66031" rIns="132067" bIns="66031" rtlCol="0" anchor="ctr"/>
          <a:lstStyle/>
          <a:p>
            <a:pPr algn="ctr"/>
            <a:r>
              <a:rPr lang="en-US" sz="2667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ENEMY – GEN SITUATION/DISPOSITIONS</a:t>
            </a:r>
            <a:endParaRPr lang="en-US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597750"/>
            <a:ext cx="9144000" cy="567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8" tIns="45278" rIns="90558" bIns="45278">
            <a:spAutoFit/>
          </a:bodyPr>
          <a:lstStyle/>
          <a:p>
            <a:r>
              <a:rPr lang="en-US" sz="2133" b="1" u="sng" dirty="0"/>
              <a:t>General Situation</a:t>
            </a:r>
            <a:r>
              <a:rPr lang="en-US" sz="2133" u="sng" dirty="0"/>
              <a:t> </a:t>
            </a:r>
            <a:r>
              <a:rPr lang="en-US" sz="2133" b="1" dirty="0"/>
              <a:t>: (Who are they? Why are they there? Changes from WARNORD?)</a:t>
            </a:r>
          </a:p>
          <a:p>
            <a:endParaRPr lang="en-US" sz="2133" b="1" dirty="0"/>
          </a:p>
          <a:p>
            <a:endParaRPr lang="en-US" sz="2133" b="1" dirty="0"/>
          </a:p>
          <a:p>
            <a:endParaRPr lang="en-US" sz="2133" b="1" dirty="0"/>
          </a:p>
          <a:p>
            <a:endParaRPr lang="en-US" sz="2133" b="1" dirty="0"/>
          </a:p>
          <a:p>
            <a:endParaRPr lang="en-US" sz="2133" b="1" dirty="0"/>
          </a:p>
          <a:p>
            <a:endParaRPr lang="en-US" sz="2133" b="1" dirty="0"/>
          </a:p>
          <a:p>
            <a:r>
              <a:rPr lang="en-US" sz="2133" b="1" u="sng" dirty="0"/>
              <a:t>Disposition</a:t>
            </a:r>
            <a:r>
              <a:rPr lang="en-US" sz="2133" b="1" dirty="0"/>
              <a:t>: (Where are they one and two levels up? What are they trying to do? – Use BDE/BN ENY Sketch)</a:t>
            </a:r>
          </a:p>
          <a:p>
            <a:endParaRPr lang="en-US" sz="2133" b="1" dirty="0"/>
          </a:p>
          <a:p>
            <a:endParaRPr lang="en-US" sz="2133" b="1" dirty="0"/>
          </a:p>
          <a:p>
            <a:endParaRPr lang="en-US" sz="2133" b="1" dirty="0"/>
          </a:p>
          <a:p>
            <a:endParaRPr lang="en-US" sz="2133" b="1" dirty="0"/>
          </a:p>
          <a:p>
            <a:endParaRPr lang="en-US" sz="2133" b="1" dirty="0"/>
          </a:p>
          <a:p>
            <a:r>
              <a:rPr lang="en-US" sz="2133" b="1" dirty="0"/>
              <a:t>	</a:t>
            </a:r>
          </a:p>
          <a:p>
            <a:endParaRPr lang="en-US" sz="2133" dirty="0"/>
          </a:p>
        </p:txBody>
      </p:sp>
      <p:sp>
        <p:nvSpPr>
          <p:cNvPr id="8" name="Rectangle 7"/>
          <p:cNvSpPr/>
          <p:nvPr/>
        </p:nvSpPr>
        <p:spPr>
          <a:xfrm>
            <a:off x="0" y="635001"/>
            <a:ext cx="9144000" cy="61468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58" tIns="45278" rIns="90558" bIns="45278" anchor="ctr"/>
          <a:lstStyle/>
          <a:p>
            <a:pPr algn="ctr"/>
            <a:endParaRPr lang="en-US" sz="2133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937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2421</Words>
  <Application>Microsoft Office PowerPoint</Application>
  <PresentationFormat>On-screen Show (4:3)</PresentationFormat>
  <Paragraphs>884</Paragraphs>
  <Slides>35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1_Office Theme</vt:lpstr>
      <vt:lpstr>MCCC OPORD Workbook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 CARDS </vt:lpstr>
      <vt:lpstr>Common Doctrinal Tasks &amp; Purposes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craig.hobbs</dc:creator>
  <cp:lastModifiedBy>Asselin, John D CPT MIL TRADOC USA</cp:lastModifiedBy>
  <cp:revision>53</cp:revision>
  <cp:lastPrinted>2019-09-09T14:34:24Z</cp:lastPrinted>
  <dcterms:created xsi:type="dcterms:W3CDTF">2015-03-30T15:18:02Z</dcterms:created>
  <dcterms:modified xsi:type="dcterms:W3CDTF">2022-04-26T19:15:34Z</dcterms:modified>
</cp:coreProperties>
</file>