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Lst>
  <p:notesMasterIdLst>
    <p:notesMasterId r:id="rId15"/>
  </p:notesMasterIdLst>
  <p:sldIdLst>
    <p:sldId id="264" r:id="rId4"/>
    <p:sldId id="277" r:id="rId5"/>
    <p:sldId id="265" r:id="rId6"/>
    <p:sldId id="278" r:id="rId7"/>
    <p:sldId id="266" r:id="rId8"/>
    <p:sldId id="280" r:id="rId9"/>
    <p:sldId id="275" r:id="rId10"/>
    <p:sldId id="281" r:id="rId11"/>
    <p:sldId id="282"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64" d="100"/>
          <a:sy n="64"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en peugh" userId="7b9be500a8ef91ad" providerId="LiveId" clId="{AD0E47DF-925C-4E2C-BCD2-2573806C3BC6}"/>
    <pc:docChg chg="delSld">
      <pc:chgData name="kalen peugh" userId="7b9be500a8ef91ad" providerId="LiveId" clId="{AD0E47DF-925C-4E2C-BCD2-2573806C3BC6}" dt="2023-10-20T00:49:40.034" v="1" actId="47"/>
      <pc:docMkLst>
        <pc:docMk/>
      </pc:docMkLst>
      <pc:sldChg chg="del">
        <pc:chgData name="kalen peugh" userId="7b9be500a8ef91ad" providerId="LiveId" clId="{AD0E47DF-925C-4E2C-BCD2-2573806C3BC6}" dt="2023-10-20T00:49:39.177" v="0" actId="47"/>
        <pc:sldMkLst>
          <pc:docMk/>
          <pc:sldMk cId="881395803" sldId="263"/>
        </pc:sldMkLst>
      </pc:sldChg>
      <pc:sldChg chg="del">
        <pc:chgData name="kalen peugh" userId="7b9be500a8ef91ad" providerId="LiveId" clId="{AD0E47DF-925C-4E2C-BCD2-2573806C3BC6}" dt="2023-10-20T00:49:40.034" v="1" actId="47"/>
        <pc:sldMkLst>
          <pc:docMk/>
          <pc:sldMk cId="2304770808"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18FE7-A888-485F-A2C5-32E5712E9C41}"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C54DB-38E7-4C0F-B343-B640FFE7AD84}" type="slidenum">
              <a:rPr lang="en-US" smtClean="0"/>
              <a:t>‹#›</a:t>
            </a:fld>
            <a:endParaRPr lang="en-US"/>
          </a:p>
        </p:txBody>
      </p:sp>
    </p:spTree>
    <p:extLst>
      <p:ext uri="{BB962C8B-B14F-4D97-AF65-F5344CB8AC3E}">
        <p14:creationId xmlns:p14="http://schemas.microsoft.com/office/powerpoint/2010/main" val="226052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ea typeface="+mn-ea"/>
                <a:cs typeface="+mn-cs"/>
              </a:rPr>
              <a:t>Extracting</a:t>
            </a:r>
            <a:r>
              <a:rPr lang="en-US" sz="1200" b="0" i="0" u="none" strike="noStrike" kern="1200" baseline="0" dirty="0">
                <a:solidFill>
                  <a:schemeClr val="tx1"/>
                </a:solidFill>
                <a:ea typeface="+mn-ea"/>
                <a:cs typeface="+mn-cs"/>
              </a:rPr>
              <a:t> is the removal of the expended cartridge case from the chamber by</a:t>
            </a:r>
          </a:p>
          <a:p>
            <a:r>
              <a:rPr lang="en-US" sz="1200" b="0" i="0" u="none" strike="noStrike" kern="1200" baseline="0" dirty="0">
                <a:solidFill>
                  <a:schemeClr val="tx1"/>
                </a:solidFill>
                <a:ea typeface="+mn-ea"/>
                <a:cs typeface="+mn-cs"/>
              </a:rPr>
              <a:t>means of the extractor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12F6355-E714-4160-8C44-8CB755025E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9735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a typeface="+mn-ea"/>
                <a:cs typeface="+mn-cs"/>
              </a:rPr>
              <a:t>Ejecting is the removal of the spent cartridge case from the weapon itself</a:t>
            </a:r>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983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Cocking</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is the process of mechanically positioning the trigger assembly’s parts for firing (see figure 2-10). The cocking phase completes the full cycle of functioning.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12F6355-E714-4160-8C44-8CB755025E2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9655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 There are three methods to reduce the thermal stress on a weapon. The M4- and M16-series of weapons use all three of these methods to varying degrees to cool the chamber, bore, and barrel to facilitate continuous operation. These methods of cooling are— </a:t>
            </a:r>
          </a:p>
          <a:p>
            <a:r>
              <a:rPr lang="en-US" dirty="0">
                <a:latin typeface="Arial" panose="020B0604020202020204" pitchFamily="34" charset="0"/>
                <a:cs typeface="Arial" panose="020B0604020202020204" pitchFamily="34" charset="0"/>
              </a:rPr>
              <a:t> Radiation cooling – allows for the dissipation of heat into the surrounding cooler air. This is the least efficient means of cooling, but is common to most small arms weapons, including the rifle and carbine. </a:t>
            </a:r>
          </a:p>
          <a:p>
            <a:r>
              <a:rPr lang="en-US" dirty="0">
                <a:latin typeface="Arial" panose="020B0604020202020204" pitchFamily="34" charset="0"/>
                <a:cs typeface="Arial" panose="020B0604020202020204" pitchFamily="34" charset="0"/>
              </a:rPr>
              <a:t> Conduction cooling – occurs when a heated object is in direct physical contact with a cooler object. Conduction cooling on a weapon usually results from high chamber operating temperatures being transferred into surrounding surfaces such as the barrel and receiver of the weapon. The transfer from the chamber to the cooler metals has the net effect of cooling the chamber. Thermal energy is then carried away by other means, such as radiant cooling, from these newly heated surfaces. </a:t>
            </a:r>
          </a:p>
          <a:p>
            <a:r>
              <a:rPr lang="en-US" dirty="0">
                <a:latin typeface="Arial" panose="020B0604020202020204" pitchFamily="34" charset="0"/>
                <a:cs typeface="Arial" panose="020B0604020202020204" pitchFamily="34" charset="0"/>
              </a:rPr>
              <a:t> Convection cooling – requires the presence of a moving air current. The moving air has greater potential to carry away heat. The hand guards and ARS of the rifle and carbine are designed to facilitate air movement. The heat shield reflects heat energy away from the hand guard and back towards the barrel. The net effect is an updraft that brings the cooler air in from the bottom. This process establishes a convection cycle as heated air is continually replaced by cooler air. </a:t>
            </a:r>
          </a:p>
        </p:txBody>
      </p:sp>
      <p:sp>
        <p:nvSpPr>
          <p:cNvPr id="4" name="Slide Number Placeholder 3"/>
          <p:cNvSpPr>
            <a:spLocks noGrp="1"/>
          </p:cNvSpPr>
          <p:nvPr>
            <p:ph type="sldNum" sz="quarter" idx="5"/>
          </p:nvPr>
        </p:nvSpPr>
        <p:spPr/>
        <p:txBody>
          <a:bodyPr/>
          <a:lstStyle/>
          <a:p>
            <a:fld id="{112F6355-E714-4160-8C44-8CB755025E2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67554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 Range overmatch provides a tactical engagement buffer that accommodates the Soldier’s time to engage with precision fires. For example, a Soldier that has the capability to effectively engage personnel targets at a range of 500 meters will have range overmatch of 10 to 20 percent over a threat rifleman. That 10 to 20 percent range difference is equivalent to a distance of 40 to 80 meters, which is approximately the distance a maneuvering threat can traverse in 15 to 40 seconds</a:t>
            </a:r>
          </a:p>
          <a:p>
            <a:r>
              <a:rPr lang="en-US" sz="1200" kern="1200" dirty="0">
                <a:solidFill>
                  <a:schemeClr val="tx1"/>
                </a:solidFill>
                <a:effectLs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12F6355-E714-4160-8C44-8CB755025E2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8594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Tree>
    <p:extLst>
      <p:ext uri="{BB962C8B-B14F-4D97-AF65-F5344CB8AC3E}">
        <p14:creationId xmlns:p14="http://schemas.microsoft.com/office/powerpoint/2010/main" val="29083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12325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7" name="Holder 7"/>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81002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Holder 5"/>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3976500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4" name="Holder 4"/>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293393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95210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3175125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402949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Tree>
    <p:extLst>
      <p:ext uri="{BB962C8B-B14F-4D97-AF65-F5344CB8AC3E}">
        <p14:creationId xmlns:p14="http://schemas.microsoft.com/office/powerpoint/2010/main" val="106093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53742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7" name="Holder 7"/>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370065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2513459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Holder 5"/>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812417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4" name="Holder 4"/>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207616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2133465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2940659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63408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7" name="Holder 7"/>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99855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5" name="Holder 5"/>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20169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4" name="Holder 4"/>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77277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87083" y="244855"/>
            <a:ext cx="7808807" cy="299720"/>
          </a:xfrm>
          <a:prstGeom prst="rect">
            <a:avLst/>
          </a:prstGeom>
        </p:spPr>
        <p:txBody>
          <a:bodyPr lIns="0" tIns="0" rIns="0" bIns="0"/>
          <a:lstStyle>
            <a:lvl1pPr>
              <a:defRPr sz="1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6" y="6553792"/>
            <a:ext cx="595205" cy="422909"/>
          </a:xfrm>
          <a:prstGeom prst="rect">
            <a:avLst/>
          </a:prstGeom>
        </p:spPr>
        <p:txBody>
          <a:bodyPr lIns="0" tIns="0" rIns="0" bIns="0"/>
          <a:lstStyle>
            <a:lvl1pPr>
              <a:defRPr sz="2800" b="0" i="0">
                <a:solidFill>
                  <a:schemeClr val="tx1"/>
                </a:solidFill>
                <a:latin typeface="Arial"/>
                <a:cs typeface="Arial"/>
              </a:defRPr>
            </a:lvl1pPr>
          </a:lstStyle>
          <a:p>
            <a:pPr marL="25400">
              <a:lnSpc>
                <a:spcPts val="3195"/>
              </a:lnSpc>
            </a:pPr>
            <a:fld id="{81D60167-4931-47E6-BA6A-407CBD079E47}" type="slidenum">
              <a:rPr lang="en-US" smtClean="0">
                <a:solidFill>
                  <a:prstClr val="black"/>
                </a:solidFill>
              </a:rPr>
              <a:pPr marL="25400">
                <a:lnSpc>
                  <a:spcPts val="3195"/>
                </a:lnSpc>
              </a:pPr>
              <a:t>‹#›</a:t>
            </a:fld>
            <a:endParaRPr lang="en-US" dirty="0">
              <a:solidFill>
                <a:prstClr val="black"/>
              </a:solidFill>
            </a:endParaRPr>
          </a:p>
        </p:txBody>
      </p:sp>
    </p:spTree>
    <p:extLst>
      <p:ext uri="{BB962C8B-B14F-4D97-AF65-F5344CB8AC3E}">
        <p14:creationId xmlns:p14="http://schemas.microsoft.com/office/powerpoint/2010/main" val="120474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24678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715858" y="2301684"/>
            <a:ext cx="10760287" cy="207749"/>
          </a:xfrm>
          <a:prstGeom prst="rect">
            <a:avLst/>
          </a:prstGeom>
        </p:spPr>
        <p:txBody>
          <a:bodyPr lIns="0" tIns="0" rIns="0" bIns="0"/>
          <a:lstStyle>
            <a:lvl1pPr>
              <a:defRPr sz="1350" b="0" i="0">
                <a:solidFill>
                  <a:schemeClr val="tx1"/>
                </a:solidFill>
                <a:latin typeface="Arial"/>
                <a:cs typeface="Arial"/>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
        <p:nvSpPr>
          <p:cNvPr id="6" name="Holder 6"/>
          <p:cNvSpPr>
            <a:spLocks noGrp="1"/>
          </p:cNvSpPr>
          <p:nvPr>
            <p:ph type="sldNum" sz="quarter" idx="7"/>
          </p:nvPr>
        </p:nvSpPr>
        <p:spPr>
          <a:xfrm>
            <a:off x="10921867" y="6553794"/>
            <a:ext cx="595205" cy="422909"/>
          </a:xfrm>
          <a:prstGeom prst="rect">
            <a:avLst/>
          </a:prstGeom>
        </p:spPr>
        <p:txBody>
          <a:bodyPr lIns="0" tIns="0" rIns="0" bIns="0"/>
          <a:lstStyle>
            <a:lvl1pPr>
              <a:defRPr sz="2100" b="0" i="0">
                <a:solidFill>
                  <a:schemeClr val="tx1"/>
                </a:solidFill>
                <a:latin typeface="Arial"/>
                <a:cs typeface="Arial"/>
              </a:defRPr>
            </a:lvl1pPr>
          </a:lstStyle>
          <a:p>
            <a:pPr marL="19050">
              <a:lnSpc>
                <a:spcPts val="2396"/>
              </a:lnSpc>
            </a:pPr>
            <a:fld id="{81D60167-4931-47E6-BA6A-407CBD079E47}" type="slidenum">
              <a:rPr lang="en-US" smtClean="0">
                <a:solidFill>
                  <a:prstClr val="black"/>
                </a:solidFill>
              </a:rPr>
              <a:pPr marL="19050">
                <a:lnSpc>
                  <a:spcPts val="2396"/>
                </a:lnSpc>
              </a:pPr>
              <a:t>‹#›</a:t>
            </a:fld>
            <a:endParaRPr lang="en-US" dirty="0">
              <a:solidFill>
                <a:prstClr val="black"/>
              </a:solidFill>
            </a:endParaRPr>
          </a:p>
        </p:txBody>
      </p:sp>
    </p:spTree>
    <p:extLst>
      <p:ext uri="{BB962C8B-B14F-4D97-AF65-F5344CB8AC3E}">
        <p14:creationId xmlns:p14="http://schemas.microsoft.com/office/powerpoint/2010/main" val="31759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76999"/>
          </a:xfrm>
          <a:prstGeom prst="rect">
            <a:avLst/>
          </a:prstGeom>
        </p:spPr>
        <p:txBody>
          <a:bodyPr wrap="square" lIns="0" tIns="0" rIns="0" bIns="0">
            <a:spAutoFit/>
          </a:bodyPr>
          <a:lstStyle>
            <a:lvl1pPr>
              <a:defRPr>
                <a:latin typeface="Arial" panose="020B0604020202020204" pitchFamily="34" charset="0"/>
              </a:defRPr>
            </a:lvl1pPr>
          </a:lstStyle>
          <a:p>
            <a:endParaRPr dirty="0"/>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latin typeface="Arial" panose="020B0604020202020204" pitchFamily="34" charset="0"/>
              </a:defRPr>
            </a:lvl1pPr>
          </a:lstStyle>
          <a:p>
            <a:fld id="{1D8BD707-D9CF-40AE-B4C6-C98DA3205C09}" type="datetimeFigureOut">
              <a:rPr lang="en-US" smtClean="0">
                <a:solidFill>
                  <a:prstClr val="black">
                    <a:tint val="75000"/>
                  </a:prstClr>
                </a:solidFill>
              </a:rPr>
              <a:pPr/>
              <a:t>10/19/2023</a:t>
            </a:fld>
            <a:endParaRPr lang="en-US" dirty="0">
              <a:solidFill>
                <a:prstClr val="black">
                  <a:tint val="75000"/>
                </a:prstClr>
              </a:solidFill>
            </a:endParaRPr>
          </a:p>
        </p:txBody>
      </p:sp>
    </p:spTree>
    <p:extLst>
      <p:ext uri="{BB962C8B-B14F-4D97-AF65-F5344CB8AC3E}">
        <p14:creationId xmlns:p14="http://schemas.microsoft.com/office/powerpoint/2010/main" val="169276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7" name="Picture 12"/>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3"/>
          <p:cNvSpPr>
            <a:spLocks noGrp="1"/>
          </p:cNvSpPr>
          <p:nvPr>
            <p:ph type="body" idx="1"/>
          </p:nvPr>
        </p:nvSpPr>
        <p:spPr>
          <a:xfrm>
            <a:off x="715857" y="2301682"/>
            <a:ext cx="10760287"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pic>
        <p:nvPicPr>
          <p:cNvPr id="5" name="Picture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43303" y="4483"/>
            <a:ext cx="1818815" cy="1443318"/>
          </a:xfrm>
          <a:prstGeom prst="rect">
            <a:avLst/>
          </a:prstGeom>
        </p:spPr>
      </p:pic>
      <p:sp>
        <p:nvSpPr>
          <p:cNvPr id="6" name="object 2"/>
          <p:cNvSpPr txBox="1"/>
          <p:nvPr userDrawn="1"/>
        </p:nvSpPr>
        <p:spPr>
          <a:xfrm>
            <a:off x="1887083" y="76200"/>
            <a:ext cx="7808807" cy="289375"/>
          </a:xfrm>
          <a:prstGeom prst="rect">
            <a:avLst/>
          </a:prstGeom>
        </p:spPr>
        <p:txBody>
          <a:bodyPr vert="horz" wrap="square" lIns="0" tIns="1270" rIns="0" bIns="0" rtlCol="0">
            <a:spAutoFit/>
          </a:bodyPr>
          <a:lstStyle/>
          <a:p>
            <a:pPr marL="12700" marR="5080" algn="ctr">
              <a:lnSpc>
                <a:spcPct val="104200"/>
              </a:lnSpc>
              <a:spcBef>
                <a:spcPts val="10"/>
              </a:spcBef>
            </a:pPr>
            <a:r>
              <a:rPr sz="1800" b="1" spc="-5" dirty="0">
                <a:solidFill>
                  <a:prstClr val="black"/>
                </a:solidFill>
                <a:latin typeface="Arial"/>
                <a:cs typeface="Arial"/>
              </a:rPr>
              <a:t>Preliminary Marksmanship Instruction and</a:t>
            </a:r>
            <a:r>
              <a:rPr sz="1800" b="1" spc="-90" dirty="0">
                <a:solidFill>
                  <a:prstClr val="black"/>
                </a:solidFill>
                <a:latin typeface="Arial"/>
                <a:cs typeface="Arial"/>
              </a:rPr>
              <a:t> </a:t>
            </a:r>
            <a:r>
              <a:rPr sz="1800" b="1" spc="-5" dirty="0">
                <a:solidFill>
                  <a:prstClr val="black"/>
                </a:solidFill>
                <a:latin typeface="Arial"/>
                <a:cs typeface="Arial"/>
              </a:rPr>
              <a:t>Evaluation</a:t>
            </a:r>
            <a:endParaRPr sz="1800" dirty="0">
              <a:solidFill>
                <a:prstClr val="black"/>
              </a:solidFill>
              <a:latin typeface="Arial"/>
              <a:cs typeface="Arial"/>
            </a:endParaRPr>
          </a:p>
        </p:txBody>
      </p:sp>
    </p:spTree>
    <p:extLst>
      <p:ext uri="{BB962C8B-B14F-4D97-AF65-F5344CB8AC3E}">
        <p14:creationId xmlns:p14="http://schemas.microsoft.com/office/powerpoint/2010/main" val="1563996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7" name="Picture 12"/>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3"/>
          <p:cNvSpPr>
            <a:spLocks noGrp="1"/>
          </p:cNvSpPr>
          <p:nvPr>
            <p:ph type="body" idx="1"/>
          </p:nvPr>
        </p:nvSpPr>
        <p:spPr>
          <a:xfrm>
            <a:off x="715857" y="2301682"/>
            <a:ext cx="10760287"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pic>
        <p:nvPicPr>
          <p:cNvPr id="5" name="Picture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43303" y="4483"/>
            <a:ext cx="1818815" cy="1443318"/>
          </a:xfrm>
          <a:prstGeom prst="rect">
            <a:avLst/>
          </a:prstGeom>
        </p:spPr>
      </p:pic>
      <p:sp>
        <p:nvSpPr>
          <p:cNvPr id="6" name="object 2"/>
          <p:cNvSpPr txBox="1"/>
          <p:nvPr userDrawn="1"/>
        </p:nvSpPr>
        <p:spPr>
          <a:xfrm>
            <a:off x="1887083" y="76200"/>
            <a:ext cx="7808807" cy="289375"/>
          </a:xfrm>
          <a:prstGeom prst="rect">
            <a:avLst/>
          </a:prstGeom>
        </p:spPr>
        <p:txBody>
          <a:bodyPr vert="horz" wrap="square" lIns="0" tIns="1270" rIns="0" bIns="0" rtlCol="0">
            <a:spAutoFit/>
          </a:bodyPr>
          <a:lstStyle/>
          <a:p>
            <a:pPr marL="12700" marR="5080" algn="ctr">
              <a:lnSpc>
                <a:spcPct val="104200"/>
              </a:lnSpc>
              <a:spcBef>
                <a:spcPts val="10"/>
              </a:spcBef>
            </a:pPr>
            <a:r>
              <a:rPr sz="1800" b="1" spc="-5" dirty="0">
                <a:solidFill>
                  <a:prstClr val="black"/>
                </a:solidFill>
                <a:latin typeface="Arial"/>
                <a:cs typeface="Arial"/>
              </a:rPr>
              <a:t>Preliminary Marksmanship Instruction and</a:t>
            </a:r>
            <a:r>
              <a:rPr sz="1800" b="1" spc="-90" dirty="0">
                <a:solidFill>
                  <a:prstClr val="black"/>
                </a:solidFill>
                <a:latin typeface="Arial"/>
                <a:cs typeface="Arial"/>
              </a:rPr>
              <a:t> </a:t>
            </a:r>
            <a:r>
              <a:rPr sz="1800" b="1" spc="-5" dirty="0">
                <a:solidFill>
                  <a:prstClr val="black"/>
                </a:solidFill>
                <a:latin typeface="Arial"/>
                <a:cs typeface="Arial"/>
              </a:rPr>
              <a:t>Evaluation</a:t>
            </a:r>
            <a:endParaRPr sz="1800" dirty="0">
              <a:solidFill>
                <a:prstClr val="black"/>
              </a:solidFill>
              <a:latin typeface="Arial"/>
              <a:cs typeface="Arial"/>
            </a:endParaRPr>
          </a:p>
        </p:txBody>
      </p:sp>
    </p:spTree>
    <p:extLst>
      <p:ext uri="{BB962C8B-B14F-4D97-AF65-F5344CB8AC3E}">
        <p14:creationId xmlns:p14="http://schemas.microsoft.com/office/powerpoint/2010/main" val="6660833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7" name="Picture 12"/>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3"/>
          <p:cNvSpPr>
            <a:spLocks noGrp="1"/>
          </p:cNvSpPr>
          <p:nvPr>
            <p:ph type="body" idx="1"/>
          </p:nvPr>
        </p:nvSpPr>
        <p:spPr>
          <a:xfrm>
            <a:off x="715857" y="2301682"/>
            <a:ext cx="10760287" cy="27699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pic>
        <p:nvPicPr>
          <p:cNvPr id="5" name="Picture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43303" y="4483"/>
            <a:ext cx="1818815" cy="1443318"/>
          </a:xfrm>
          <a:prstGeom prst="rect">
            <a:avLst/>
          </a:prstGeom>
        </p:spPr>
      </p:pic>
      <p:sp>
        <p:nvSpPr>
          <p:cNvPr id="6" name="object 2"/>
          <p:cNvSpPr txBox="1"/>
          <p:nvPr userDrawn="1"/>
        </p:nvSpPr>
        <p:spPr>
          <a:xfrm>
            <a:off x="1887083" y="76200"/>
            <a:ext cx="7808807" cy="289375"/>
          </a:xfrm>
          <a:prstGeom prst="rect">
            <a:avLst/>
          </a:prstGeom>
        </p:spPr>
        <p:txBody>
          <a:bodyPr vert="horz" wrap="square" lIns="0" tIns="1270" rIns="0" bIns="0" rtlCol="0">
            <a:spAutoFit/>
          </a:bodyPr>
          <a:lstStyle/>
          <a:p>
            <a:pPr marL="12700" marR="5080" algn="ctr">
              <a:lnSpc>
                <a:spcPct val="104200"/>
              </a:lnSpc>
              <a:spcBef>
                <a:spcPts val="10"/>
              </a:spcBef>
            </a:pPr>
            <a:r>
              <a:rPr sz="1800" b="1" spc="-5" dirty="0">
                <a:solidFill>
                  <a:prstClr val="black"/>
                </a:solidFill>
                <a:latin typeface="Arial"/>
                <a:cs typeface="Arial"/>
              </a:rPr>
              <a:t>Preliminary Marksmanship Instruction and</a:t>
            </a:r>
            <a:r>
              <a:rPr sz="1800" b="1" spc="-90" dirty="0">
                <a:solidFill>
                  <a:prstClr val="black"/>
                </a:solidFill>
                <a:latin typeface="Arial"/>
                <a:cs typeface="Arial"/>
              </a:rPr>
              <a:t> </a:t>
            </a:r>
            <a:r>
              <a:rPr sz="1800" b="1" spc="-5" dirty="0">
                <a:solidFill>
                  <a:prstClr val="black"/>
                </a:solidFill>
                <a:latin typeface="Arial"/>
                <a:cs typeface="Arial"/>
              </a:rPr>
              <a:t>Evaluation</a:t>
            </a:r>
            <a:endParaRPr sz="1800" dirty="0">
              <a:solidFill>
                <a:prstClr val="black"/>
              </a:solidFill>
              <a:latin typeface="Arial"/>
              <a:cs typeface="Arial"/>
            </a:endParaRPr>
          </a:p>
        </p:txBody>
      </p:sp>
    </p:spTree>
    <p:extLst>
      <p:ext uri="{BB962C8B-B14F-4D97-AF65-F5344CB8AC3E}">
        <p14:creationId xmlns:p14="http://schemas.microsoft.com/office/powerpoint/2010/main" val="30825781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0" y="253630"/>
            <a:ext cx="9144000" cy="432170"/>
          </a:xfrm>
          <a:prstGeom prst="rect">
            <a:avLst/>
          </a:prstGeom>
        </p:spPr>
        <p:txBody>
          <a:bodyPr vert="horz" wrap="square" lIns="0" tIns="62230" rIns="0" bIns="0" rtlCol="0">
            <a:spAutoFit/>
          </a:bodyPr>
          <a:lstStyle/>
          <a:p>
            <a:pPr algn="ctr">
              <a:spcBef>
                <a:spcPts val="490"/>
              </a:spcBef>
            </a:pPr>
            <a:r>
              <a:rPr lang="en-US" sz="2400" spc="-5" dirty="0">
                <a:solidFill>
                  <a:prstClr val="black"/>
                </a:solidFill>
                <a:latin typeface="Arial"/>
                <a:cs typeface="Arial"/>
              </a:rPr>
              <a:t>PRINCIPLES OF</a:t>
            </a:r>
            <a:r>
              <a:rPr lang="en-US" sz="2400" spc="-95" dirty="0">
                <a:solidFill>
                  <a:prstClr val="black"/>
                </a:solidFill>
                <a:latin typeface="Arial"/>
                <a:cs typeface="Arial"/>
              </a:rPr>
              <a:t> </a:t>
            </a:r>
            <a:r>
              <a:rPr lang="en-US" sz="2400" spc="-5" dirty="0">
                <a:solidFill>
                  <a:prstClr val="black"/>
                </a:solidFill>
                <a:latin typeface="Arial"/>
                <a:cs typeface="Arial"/>
              </a:rPr>
              <a:t>OPERATION</a:t>
            </a:r>
            <a:endParaRPr lang="en-US" sz="2400" dirty="0">
              <a:solidFill>
                <a:prstClr val="black"/>
              </a:solidFill>
              <a:latin typeface="Arial"/>
              <a:cs typeface="Arial"/>
            </a:endParaRPr>
          </a:p>
        </p:txBody>
      </p:sp>
      <p:pic>
        <p:nvPicPr>
          <p:cNvPr id="4" name="Picture 3">
            <a:extLst>
              <a:ext uri="{FF2B5EF4-FFF2-40B4-BE49-F238E27FC236}">
                <a16:creationId xmlns:a16="http://schemas.microsoft.com/office/drawing/2014/main" id="{A8BDBA5A-EFE2-49E0-AE72-637C2871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703" y="685801"/>
            <a:ext cx="5666594" cy="6130089"/>
          </a:xfrm>
          <a:prstGeom prst="rect">
            <a:avLst/>
          </a:prstGeom>
        </p:spPr>
      </p:pic>
    </p:spTree>
    <p:extLst>
      <p:ext uri="{BB962C8B-B14F-4D97-AF65-F5344CB8AC3E}">
        <p14:creationId xmlns:p14="http://schemas.microsoft.com/office/powerpoint/2010/main" val="108869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0" y="253630"/>
            <a:ext cx="9144000" cy="432170"/>
          </a:xfrm>
          <a:prstGeom prst="rect">
            <a:avLst/>
          </a:prstGeom>
        </p:spPr>
        <p:txBody>
          <a:bodyPr vert="horz" wrap="square" lIns="0" tIns="62230" rIns="0" bIns="0" rtlCol="0">
            <a:spAutoFit/>
          </a:bodyPr>
          <a:lstStyle/>
          <a:p>
            <a:pPr algn="ctr">
              <a:spcBef>
                <a:spcPts val="490"/>
              </a:spcBef>
            </a:pPr>
            <a:r>
              <a:rPr lang="en-US" sz="2400" spc="-5" dirty="0">
                <a:solidFill>
                  <a:prstClr val="black"/>
                </a:solidFill>
                <a:latin typeface="Arial"/>
                <a:cs typeface="Arial"/>
              </a:rPr>
              <a:t>PRINCIPLES OF</a:t>
            </a:r>
            <a:r>
              <a:rPr lang="en-US" sz="2400" spc="-95" dirty="0">
                <a:solidFill>
                  <a:prstClr val="black"/>
                </a:solidFill>
                <a:latin typeface="Arial"/>
                <a:cs typeface="Arial"/>
              </a:rPr>
              <a:t> </a:t>
            </a:r>
            <a:r>
              <a:rPr lang="en-US" sz="2400" spc="-5" dirty="0">
                <a:solidFill>
                  <a:prstClr val="black"/>
                </a:solidFill>
                <a:latin typeface="Arial"/>
                <a:cs typeface="Arial"/>
              </a:rPr>
              <a:t>OPERATION</a:t>
            </a:r>
            <a:endParaRPr lang="en-US" sz="2400" dirty="0">
              <a:solidFill>
                <a:prstClr val="black"/>
              </a:solidFill>
              <a:latin typeface="Arial"/>
              <a:cs typeface="Arial"/>
            </a:endParaRPr>
          </a:p>
        </p:txBody>
      </p:sp>
      <p:sp>
        <p:nvSpPr>
          <p:cNvPr id="2" name="TextBox 1"/>
          <p:cNvSpPr txBox="1"/>
          <p:nvPr/>
        </p:nvSpPr>
        <p:spPr>
          <a:xfrm flipH="1">
            <a:off x="1531620" y="925413"/>
            <a:ext cx="9144000"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COOLING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22" y="3365870"/>
            <a:ext cx="7772400" cy="3238500"/>
          </a:xfrm>
          <a:prstGeom prst="rect">
            <a:avLst/>
          </a:prstGeom>
        </p:spPr>
      </p:pic>
      <p:sp>
        <p:nvSpPr>
          <p:cNvPr id="8" name="TextBox 7"/>
          <p:cNvSpPr txBox="1"/>
          <p:nvPr/>
        </p:nvSpPr>
        <p:spPr>
          <a:xfrm>
            <a:off x="8285675" y="5334000"/>
            <a:ext cx="1077026" cy="369332"/>
          </a:xfrm>
          <a:prstGeom prst="rect">
            <a:avLst/>
          </a:prstGeom>
          <a:noFill/>
          <a:ln>
            <a:solidFill>
              <a:schemeClr val="tx1"/>
            </a:solidFill>
          </a:ln>
        </p:spPr>
        <p:txBody>
          <a:bodyPr wrap="none" rtlCol="0">
            <a:spAutoFit/>
          </a:bodyPr>
          <a:lstStyle/>
          <a:p>
            <a:r>
              <a:rPr lang="en-US" dirty="0">
                <a:solidFill>
                  <a:prstClr val="black"/>
                </a:solidFill>
              </a:rPr>
              <a:t>Radiation</a:t>
            </a:r>
          </a:p>
        </p:txBody>
      </p:sp>
      <p:sp>
        <p:nvSpPr>
          <p:cNvPr id="9" name="TextBox 8"/>
          <p:cNvSpPr txBox="1"/>
          <p:nvPr/>
        </p:nvSpPr>
        <p:spPr>
          <a:xfrm>
            <a:off x="6400801" y="5334000"/>
            <a:ext cx="1266693" cy="369332"/>
          </a:xfrm>
          <a:prstGeom prst="rect">
            <a:avLst/>
          </a:prstGeom>
          <a:noFill/>
          <a:ln>
            <a:solidFill>
              <a:schemeClr val="tx1"/>
            </a:solidFill>
          </a:ln>
        </p:spPr>
        <p:txBody>
          <a:bodyPr wrap="none" rtlCol="0">
            <a:spAutoFit/>
          </a:bodyPr>
          <a:lstStyle/>
          <a:p>
            <a:r>
              <a:rPr lang="en-US" dirty="0">
                <a:solidFill>
                  <a:prstClr val="black"/>
                </a:solidFill>
              </a:rPr>
              <a:t>Conduction</a:t>
            </a:r>
          </a:p>
        </p:txBody>
      </p:sp>
      <p:sp>
        <p:nvSpPr>
          <p:cNvPr id="10" name="TextBox 9"/>
          <p:cNvSpPr txBox="1"/>
          <p:nvPr/>
        </p:nvSpPr>
        <p:spPr>
          <a:xfrm>
            <a:off x="5387805" y="2365081"/>
            <a:ext cx="1236557" cy="369332"/>
          </a:xfrm>
          <a:prstGeom prst="rect">
            <a:avLst/>
          </a:prstGeom>
          <a:noFill/>
          <a:ln>
            <a:noFill/>
          </a:ln>
        </p:spPr>
        <p:txBody>
          <a:bodyPr wrap="none" rtlCol="0">
            <a:spAutoFit/>
          </a:bodyPr>
          <a:lstStyle/>
          <a:p>
            <a:r>
              <a:rPr lang="en-US" dirty="0">
                <a:solidFill>
                  <a:prstClr val="black"/>
                </a:solidFill>
              </a:rPr>
              <a:t>Convection</a:t>
            </a:r>
          </a:p>
        </p:txBody>
      </p:sp>
      <p:cxnSp>
        <p:nvCxnSpPr>
          <p:cNvPr id="12" name="Straight Arrow Connector 11"/>
          <p:cNvCxnSpPr>
            <a:stCxn id="8" idx="0"/>
          </p:cNvCxnSpPr>
          <p:nvPr/>
        </p:nvCxnSpPr>
        <p:spPr>
          <a:xfrm flipV="1">
            <a:off x="8824189" y="4267200"/>
            <a:ext cx="81753"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0"/>
          </p:cNvCxnSpPr>
          <p:nvPr/>
        </p:nvCxnSpPr>
        <p:spPr>
          <a:xfrm flipH="1" flipV="1">
            <a:off x="6934201" y="4495800"/>
            <a:ext cx="99947" cy="838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ight Arrow 27"/>
          <p:cNvSpPr/>
          <p:nvPr/>
        </p:nvSpPr>
        <p:spPr>
          <a:xfrm>
            <a:off x="6629401" y="2317160"/>
            <a:ext cx="2429721" cy="484632"/>
          </a:xfrm>
          <a:prstGeom prst="rightArrow">
            <a:avLst>
              <a:gd name="adj1" fmla="val 39518"/>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ight Arrow 28"/>
          <p:cNvSpPr/>
          <p:nvPr/>
        </p:nvSpPr>
        <p:spPr>
          <a:xfrm rot="10800000">
            <a:off x="2590799" y="2384129"/>
            <a:ext cx="2810721" cy="38059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rot="16200000">
            <a:off x="5579245" y="1714975"/>
            <a:ext cx="853677" cy="4846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Down Arrow 30"/>
          <p:cNvSpPr/>
          <p:nvPr/>
        </p:nvSpPr>
        <p:spPr>
          <a:xfrm>
            <a:off x="5791199" y="2764724"/>
            <a:ext cx="484632" cy="85367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9009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1"/>
            <a:ext cx="9144000"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CHECK ON LEARNING</a:t>
            </a:r>
          </a:p>
        </p:txBody>
      </p:sp>
      <p:sp>
        <p:nvSpPr>
          <p:cNvPr id="3" name="TextBox 2"/>
          <p:cNvSpPr txBox="1"/>
          <p:nvPr/>
        </p:nvSpPr>
        <p:spPr>
          <a:xfrm>
            <a:off x="1524000" y="1743671"/>
            <a:ext cx="9144000" cy="461665"/>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What are the major components?</a:t>
            </a:r>
          </a:p>
        </p:txBody>
      </p:sp>
      <p:grpSp>
        <p:nvGrpSpPr>
          <p:cNvPr id="18" name="Group 17"/>
          <p:cNvGrpSpPr/>
          <p:nvPr/>
        </p:nvGrpSpPr>
        <p:grpSpPr>
          <a:xfrm>
            <a:off x="1524000" y="2168932"/>
            <a:ext cx="9144000" cy="1267098"/>
            <a:chOff x="0" y="2168932"/>
            <a:chExt cx="9144000" cy="1267098"/>
          </a:xfrm>
        </p:grpSpPr>
        <p:sp>
          <p:nvSpPr>
            <p:cNvPr id="10" name="TextBox 9"/>
            <p:cNvSpPr txBox="1"/>
            <p:nvPr/>
          </p:nvSpPr>
          <p:spPr>
            <a:xfrm>
              <a:off x="0" y="2168932"/>
              <a:ext cx="9144000" cy="923330"/>
            </a:xfrm>
            <a:prstGeom prst="rect">
              <a:avLst/>
            </a:prstGeom>
            <a:noFill/>
          </p:spPr>
          <p:txBody>
            <a:bodyPr wrap="square" rtlCol="0">
              <a:spAutoFit/>
            </a:bodyPr>
            <a:lstStyle/>
            <a:p>
              <a:r>
                <a:rPr lang="en-US" spc="-5" dirty="0">
                  <a:solidFill>
                    <a:prstClr val="black"/>
                  </a:solidFill>
                  <a:latin typeface="Arial"/>
                  <a:cs typeface="Arial"/>
                </a:rPr>
                <a:t>Upper Receiver</a:t>
              </a:r>
            </a:p>
            <a:p>
              <a:r>
                <a:rPr lang="en-US" spc="-5" dirty="0">
                  <a:solidFill>
                    <a:prstClr val="black"/>
                  </a:solidFill>
                  <a:latin typeface="Arial"/>
                  <a:cs typeface="Arial"/>
                </a:rPr>
                <a:t>Lower Receiver</a:t>
              </a:r>
            </a:p>
            <a:p>
              <a:r>
                <a:rPr lang="en-US" dirty="0">
                  <a:solidFill>
                    <a:prstClr val="black"/>
                  </a:solidFill>
                </a:rPr>
                <a:t> </a:t>
              </a:r>
            </a:p>
          </p:txBody>
        </p:sp>
        <p:sp>
          <p:nvSpPr>
            <p:cNvPr id="13" name="Rectangle 12"/>
            <p:cNvSpPr/>
            <p:nvPr/>
          </p:nvSpPr>
          <p:spPr>
            <a:xfrm>
              <a:off x="0" y="2971800"/>
              <a:ext cx="9144000" cy="464230"/>
            </a:xfrm>
            <a:prstGeom prst="rect">
              <a:avLst/>
            </a:prstGeom>
          </p:spPr>
          <p:txBody>
            <a:bodyPr wrap="square">
              <a:spAutoFit/>
            </a:bodyPr>
            <a:lstStyle/>
            <a:p>
              <a:pPr marL="12700" marR="302260">
                <a:lnSpc>
                  <a:spcPts val="2850"/>
                </a:lnSpc>
                <a:spcBef>
                  <a:spcPts val="125"/>
                </a:spcBef>
                <a:tabLst>
                  <a:tab pos="424815" algn="l"/>
                  <a:tab pos="425450" algn="l"/>
                </a:tabLst>
              </a:pPr>
              <a:endParaRPr lang="en-US" dirty="0">
                <a:solidFill>
                  <a:prstClr val="black"/>
                </a:solidFill>
                <a:latin typeface="Arial"/>
                <a:cs typeface="Arial"/>
              </a:endParaRPr>
            </a:p>
          </p:txBody>
        </p:sp>
      </p:grpSp>
      <p:sp>
        <p:nvSpPr>
          <p:cNvPr id="14" name="Rectangle 13"/>
          <p:cNvSpPr/>
          <p:nvPr/>
        </p:nvSpPr>
        <p:spPr>
          <a:xfrm>
            <a:off x="1524000" y="2895600"/>
            <a:ext cx="9144000" cy="464230"/>
          </a:xfrm>
          <a:prstGeom prst="rect">
            <a:avLst/>
          </a:prstGeom>
        </p:spPr>
        <p:txBody>
          <a:bodyPr wrap="square">
            <a:spAutoFit/>
          </a:bodyPr>
          <a:lstStyle/>
          <a:p>
            <a:pPr marL="12700" marR="302260">
              <a:lnSpc>
                <a:spcPts val="2850"/>
              </a:lnSpc>
              <a:spcBef>
                <a:spcPts val="125"/>
              </a:spcBef>
              <a:tabLst>
                <a:tab pos="424815" algn="l"/>
                <a:tab pos="425450" algn="l"/>
              </a:tabLst>
            </a:pPr>
            <a:r>
              <a:rPr lang="en-US" sz="2400" spc="-5" dirty="0">
                <a:solidFill>
                  <a:prstClr val="black"/>
                </a:solidFill>
                <a:latin typeface="Arial"/>
                <a:cs typeface="Arial"/>
              </a:rPr>
              <a:t>What are the cycle of function?</a:t>
            </a:r>
            <a:endParaRPr lang="en-US" sz="2400" dirty="0">
              <a:solidFill>
                <a:prstClr val="black"/>
              </a:solidFill>
              <a:latin typeface="Arial"/>
              <a:cs typeface="Arial"/>
            </a:endParaRPr>
          </a:p>
        </p:txBody>
      </p:sp>
      <p:sp>
        <p:nvSpPr>
          <p:cNvPr id="15" name="Rectangle 14"/>
          <p:cNvSpPr/>
          <p:nvPr/>
        </p:nvSpPr>
        <p:spPr>
          <a:xfrm>
            <a:off x="1524000" y="3352801"/>
            <a:ext cx="9144000" cy="646331"/>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Feeding.  Chambering.  Locking.  Firing.  Unlocking.  Extracting.  Ejecting.  Cocking.</a:t>
            </a:r>
          </a:p>
        </p:txBody>
      </p:sp>
      <p:sp>
        <p:nvSpPr>
          <p:cNvPr id="16" name="Rectangle 15"/>
          <p:cNvSpPr/>
          <p:nvPr/>
        </p:nvSpPr>
        <p:spPr>
          <a:xfrm>
            <a:off x="1524000" y="4114800"/>
            <a:ext cx="9144000" cy="464230"/>
          </a:xfrm>
          <a:prstGeom prst="rect">
            <a:avLst/>
          </a:prstGeom>
        </p:spPr>
        <p:txBody>
          <a:bodyPr wrap="square">
            <a:spAutoFit/>
          </a:bodyPr>
          <a:lstStyle/>
          <a:p>
            <a:pPr marL="12700" marR="302260">
              <a:lnSpc>
                <a:spcPts val="2850"/>
              </a:lnSpc>
              <a:spcBef>
                <a:spcPts val="125"/>
              </a:spcBef>
              <a:tabLst>
                <a:tab pos="424815" algn="l"/>
                <a:tab pos="425450" algn="l"/>
              </a:tabLst>
            </a:pPr>
            <a:r>
              <a:rPr lang="en-US" sz="2400" spc="-5" dirty="0">
                <a:solidFill>
                  <a:prstClr val="black"/>
                </a:solidFill>
                <a:latin typeface="Arial"/>
                <a:cs typeface="Arial"/>
              </a:rPr>
              <a:t>What are the methods of cooling?</a:t>
            </a:r>
            <a:endParaRPr lang="en-US" sz="2400" dirty="0">
              <a:solidFill>
                <a:prstClr val="black"/>
              </a:solidFill>
              <a:latin typeface="Arial"/>
              <a:cs typeface="Arial"/>
            </a:endParaRPr>
          </a:p>
        </p:txBody>
      </p:sp>
      <p:sp>
        <p:nvSpPr>
          <p:cNvPr id="19" name="Rectangle 18"/>
          <p:cNvSpPr/>
          <p:nvPr/>
        </p:nvSpPr>
        <p:spPr>
          <a:xfrm>
            <a:off x="1562100" y="4724400"/>
            <a:ext cx="9144000" cy="923330"/>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Radiation Cooling </a:t>
            </a:r>
          </a:p>
          <a:p>
            <a:r>
              <a:rPr lang="en-US" dirty="0">
                <a:solidFill>
                  <a:prstClr val="black"/>
                </a:solidFill>
                <a:latin typeface="Arial" panose="020B0604020202020204" pitchFamily="34" charset="0"/>
                <a:cs typeface="Arial" panose="020B0604020202020204" pitchFamily="34" charset="0"/>
              </a:rPr>
              <a:t> Conduction Cooling. </a:t>
            </a:r>
          </a:p>
          <a:p>
            <a:r>
              <a:rPr lang="en-US" dirty="0">
                <a:solidFill>
                  <a:prstClr val="black"/>
                </a:solidFill>
                <a:latin typeface="Arial" panose="020B0604020202020204" pitchFamily="34" charset="0"/>
                <a:cs typeface="Arial" panose="020B0604020202020204" pitchFamily="34" charset="0"/>
              </a:rPr>
              <a:t> Convention Cooling</a:t>
            </a:r>
          </a:p>
        </p:txBody>
      </p:sp>
      <p:sp>
        <p:nvSpPr>
          <p:cNvPr id="20" name="object 5"/>
          <p:cNvSpPr txBox="1"/>
          <p:nvPr/>
        </p:nvSpPr>
        <p:spPr>
          <a:xfrm>
            <a:off x="1524000" y="1015630"/>
            <a:ext cx="9144000" cy="432170"/>
          </a:xfrm>
          <a:prstGeom prst="rect">
            <a:avLst/>
          </a:prstGeom>
        </p:spPr>
        <p:txBody>
          <a:bodyPr vert="horz" wrap="square" lIns="0" tIns="62230" rIns="0" bIns="0" rtlCol="0">
            <a:spAutoFit/>
          </a:bodyPr>
          <a:lstStyle/>
          <a:p>
            <a:pPr algn="ctr">
              <a:spcBef>
                <a:spcPts val="490"/>
              </a:spcBef>
            </a:pPr>
            <a:r>
              <a:rPr lang="en-US" sz="2400" spc="-5" dirty="0">
                <a:solidFill>
                  <a:prstClr val="black"/>
                </a:solidFill>
                <a:latin typeface="Arial"/>
                <a:cs typeface="Arial"/>
              </a:rPr>
              <a:t>PRINCIPLES OF</a:t>
            </a:r>
            <a:r>
              <a:rPr lang="en-US" sz="2400" spc="-95" dirty="0">
                <a:solidFill>
                  <a:prstClr val="black"/>
                </a:solidFill>
                <a:latin typeface="Arial"/>
                <a:cs typeface="Arial"/>
              </a:rPr>
              <a:t> </a:t>
            </a:r>
            <a:r>
              <a:rPr lang="en-US" sz="2400" spc="-5" dirty="0">
                <a:solidFill>
                  <a:prstClr val="black"/>
                </a:solidFill>
                <a:latin typeface="Arial"/>
                <a:cs typeface="Arial"/>
              </a:rPr>
              <a:t>OPERATION</a:t>
            </a:r>
            <a:endParaRPr lang="en-US" sz="2400" dirty="0">
              <a:solidFill>
                <a:prstClr val="black"/>
              </a:solidFill>
              <a:latin typeface="Arial"/>
              <a:cs typeface="Arial"/>
            </a:endParaRPr>
          </a:p>
        </p:txBody>
      </p:sp>
    </p:spTree>
    <p:extLst>
      <p:ext uri="{BB962C8B-B14F-4D97-AF65-F5344CB8AC3E}">
        <p14:creationId xmlns:p14="http://schemas.microsoft.com/office/powerpoint/2010/main" val="16395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tracting">
            <a:hlinkClick r:id="" action="ppaction://media"/>
            <a:extLst>
              <a:ext uri="{FF2B5EF4-FFF2-40B4-BE49-F238E27FC236}">
                <a16:creationId xmlns:a16="http://schemas.microsoft.com/office/drawing/2014/main" id="{6B2485E9-9DCF-448B-914E-3236405F6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3551" y="936306"/>
            <a:ext cx="9048513" cy="5309749"/>
          </a:xfrm>
          <a:prstGeom prst="rect">
            <a:avLst/>
          </a:prstGeom>
        </p:spPr>
      </p:pic>
      <p:sp>
        <p:nvSpPr>
          <p:cNvPr id="3" name="TextBox 2"/>
          <p:cNvSpPr txBox="1"/>
          <p:nvPr/>
        </p:nvSpPr>
        <p:spPr>
          <a:xfrm>
            <a:off x="5242560" y="390144"/>
            <a:ext cx="1987296" cy="369332"/>
          </a:xfrm>
          <a:prstGeom prst="rect">
            <a:avLst/>
          </a:prstGeom>
          <a:noFill/>
        </p:spPr>
        <p:txBody>
          <a:bodyPr wrap="square" rtlCol="0">
            <a:spAutoFit/>
          </a:bodyPr>
          <a:lstStyle/>
          <a:p>
            <a:r>
              <a:rPr lang="en-US" dirty="0"/>
              <a:t>Extracting</a:t>
            </a:r>
          </a:p>
        </p:txBody>
      </p:sp>
    </p:spTree>
    <p:extLst>
      <p:ext uri="{BB962C8B-B14F-4D97-AF65-F5344CB8AC3E}">
        <p14:creationId xmlns:p14="http://schemas.microsoft.com/office/powerpoint/2010/main" val="318734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0" y="253630"/>
            <a:ext cx="9144000" cy="432170"/>
          </a:xfrm>
          <a:prstGeom prst="rect">
            <a:avLst/>
          </a:prstGeom>
        </p:spPr>
        <p:txBody>
          <a:bodyPr vert="horz" wrap="square" lIns="0" tIns="62230" rIns="0" bIns="0" rtlCol="0">
            <a:spAutoFit/>
          </a:bodyPr>
          <a:lstStyle/>
          <a:p>
            <a:pPr algn="ctr">
              <a:spcBef>
                <a:spcPts val="490"/>
              </a:spcBef>
            </a:pPr>
            <a:r>
              <a:rPr lang="en-US" sz="2400" spc="-5" dirty="0">
                <a:solidFill>
                  <a:prstClr val="black"/>
                </a:solidFill>
                <a:latin typeface="Arial"/>
                <a:cs typeface="Arial"/>
              </a:rPr>
              <a:t>PRINCIPLES OF</a:t>
            </a:r>
            <a:r>
              <a:rPr lang="en-US" sz="2400" spc="-95" dirty="0">
                <a:solidFill>
                  <a:prstClr val="black"/>
                </a:solidFill>
                <a:latin typeface="Arial"/>
                <a:cs typeface="Arial"/>
              </a:rPr>
              <a:t> </a:t>
            </a:r>
            <a:r>
              <a:rPr lang="en-US" sz="2400" spc="-5" dirty="0">
                <a:solidFill>
                  <a:prstClr val="black"/>
                </a:solidFill>
                <a:latin typeface="Arial"/>
                <a:cs typeface="Arial"/>
              </a:rPr>
              <a:t>OPERATION</a:t>
            </a:r>
            <a:endParaRPr lang="en-US" sz="2400" dirty="0">
              <a:solidFill>
                <a:prstClr val="black"/>
              </a:solidFill>
              <a:latin typeface="Arial"/>
              <a:cs typeface="Arial"/>
            </a:endParaRPr>
          </a:p>
        </p:txBody>
      </p:sp>
      <p:pic>
        <p:nvPicPr>
          <p:cNvPr id="4" name="Picture 3">
            <a:extLst>
              <a:ext uri="{FF2B5EF4-FFF2-40B4-BE49-F238E27FC236}">
                <a16:creationId xmlns:a16="http://schemas.microsoft.com/office/drawing/2014/main" id="{A8BDBA5A-EFE2-49E0-AE72-637C2871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724" y="720292"/>
            <a:ext cx="5736552" cy="6130089"/>
          </a:xfrm>
          <a:prstGeom prst="rect">
            <a:avLst/>
          </a:prstGeom>
        </p:spPr>
      </p:pic>
    </p:spTree>
    <p:extLst>
      <p:ext uri="{BB962C8B-B14F-4D97-AF65-F5344CB8AC3E}">
        <p14:creationId xmlns:p14="http://schemas.microsoft.com/office/powerpoint/2010/main" val="4327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jecting">
            <a:hlinkClick r:id="" action="ppaction://media"/>
            <a:extLst>
              <a:ext uri="{FF2B5EF4-FFF2-40B4-BE49-F238E27FC236}">
                <a16:creationId xmlns:a16="http://schemas.microsoft.com/office/drawing/2014/main" id="{85B3F8CC-4614-4509-BE9F-DABE306568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0879" y="831479"/>
            <a:ext cx="9235628" cy="5195041"/>
          </a:xfrm>
          <a:prstGeom prst="rect">
            <a:avLst/>
          </a:prstGeom>
        </p:spPr>
      </p:pic>
      <p:sp>
        <p:nvSpPr>
          <p:cNvPr id="3" name="TextBox 2"/>
          <p:cNvSpPr txBox="1"/>
          <p:nvPr/>
        </p:nvSpPr>
        <p:spPr>
          <a:xfrm>
            <a:off x="5291328" y="341376"/>
            <a:ext cx="1450848" cy="369332"/>
          </a:xfrm>
          <a:prstGeom prst="rect">
            <a:avLst/>
          </a:prstGeom>
          <a:noFill/>
        </p:spPr>
        <p:txBody>
          <a:bodyPr wrap="square" rtlCol="0">
            <a:spAutoFit/>
          </a:bodyPr>
          <a:lstStyle/>
          <a:p>
            <a:r>
              <a:rPr lang="en-US" dirty="0"/>
              <a:t>Ejecting</a:t>
            </a:r>
          </a:p>
        </p:txBody>
      </p:sp>
    </p:spTree>
    <p:extLst>
      <p:ext uri="{BB962C8B-B14F-4D97-AF65-F5344CB8AC3E}">
        <p14:creationId xmlns:p14="http://schemas.microsoft.com/office/powerpoint/2010/main" val="40642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0" y="253630"/>
            <a:ext cx="9144000" cy="432170"/>
          </a:xfrm>
          <a:prstGeom prst="rect">
            <a:avLst/>
          </a:prstGeom>
        </p:spPr>
        <p:txBody>
          <a:bodyPr vert="horz" wrap="square" lIns="0" tIns="62230" rIns="0" bIns="0" rtlCol="0">
            <a:spAutoFit/>
          </a:bodyPr>
          <a:lstStyle/>
          <a:p>
            <a:pPr algn="ctr">
              <a:spcBef>
                <a:spcPts val="490"/>
              </a:spcBef>
            </a:pPr>
            <a:r>
              <a:rPr lang="en-US" sz="2400" spc="-5" dirty="0">
                <a:solidFill>
                  <a:prstClr val="black"/>
                </a:solidFill>
                <a:latin typeface="Arial"/>
                <a:cs typeface="Arial"/>
              </a:rPr>
              <a:t>PRINCIPLES OF</a:t>
            </a:r>
            <a:r>
              <a:rPr lang="en-US" sz="2400" spc="-95" dirty="0">
                <a:solidFill>
                  <a:prstClr val="black"/>
                </a:solidFill>
                <a:latin typeface="Arial"/>
                <a:cs typeface="Arial"/>
              </a:rPr>
              <a:t> </a:t>
            </a:r>
            <a:r>
              <a:rPr lang="en-US" sz="2400" spc="-5" dirty="0">
                <a:solidFill>
                  <a:prstClr val="black"/>
                </a:solidFill>
                <a:latin typeface="Arial"/>
                <a:cs typeface="Arial"/>
              </a:rPr>
              <a:t>OPERATION</a:t>
            </a:r>
            <a:endParaRPr lang="en-US" sz="2400" dirty="0">
              <a:solidFill>
                <a:prstClr val="black"/>
              </a:solidFill>
              <a:latin typeface="Arial"/>
              <a:cs typeface="Arial"/>
            </a:endParaRPr>
          </a:p>
        </p:txBody>
      </p:sp>
      <p:pic>
        <p:nvPicPr>
          <p:cNvPr id="4" name="Picture 3">
            <a:extLst>
              <a:ext uri="{FF2B5EF4-FFF2-40B4-BE49-F238E27FC236}">
                <a16:creationId xmlns:a16="http://schemas.microsoft.com/office/drawing/2014/main" id="{A8BDBA5A-EFE2-49E0-AE72-637C2871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801" y="685801"/>
            <a:ext cx="5726399" cy="6130089"/>
          </a:xfrm>
          <a:prstGeom prst="rect">
            <a:avLst/>
          </a:prstGeom>
        </p:spPr>
      </p:pic>
    </p:spTree>
    <p:extLst>
      <p:ext uri="{BB962C8B-B14F-4D97-AF65-F5344CB8AC3E}">
        <p14:creationId xmlns:p14="http://schemas.microsoft.com/office/powerpoint/2010/main" val="249211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cking">
            <a:hlinkClick r:id="" action="ppaction://media"/>
            <a:extLst>
              <a:ext uri="{FF2B5EF4-FFF2-40B4-BE49-F238E27FC236}">
                <a16:creationId xmlns:a16="http://schemas.microsoft.com/office/drawing/2014/main" id="{FFF22147-3CEB-40FC-B2B3-CA6A0BE67E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2127" y="941333"/>
            <a:ext cx="8845038" cy="4975334"/>
          </a:xfrm>
          <a:prstGeom prst="rect">
            <a:avLst/>
          </a:prstGeom>
        </p:spPr>
      </p:pic>
      <p:sp>
        <p:nvSpPr>
          <p:cNvPr id="3" name="TextBox 2"/>
          <p:cNvSpPr txBox="1"/>
          <p:nvPr/>
        </p:nvSpPr>
        <p:spPr>
          <a:xfrm>
            <a:off x="5291328" y="390144"/>
            <a:ext cx="1658112" cy="369332"/>
          </a:xfrm>
          <a:prstGeom prst="rect">
            <a:avLst/>
          </a:prstGeom>
          <a:noFill/>
        </p:spPr>
        <p:txBody>
          <a:bodyPr wrap="square" rtlCol="0">
            <a:spAutoFit/>
          </a:bodyPr>
          <a:lstStyle/>
          <a:p>
            <a:r>
              <a:rPr lang="en-US" dirty="0"/>
              <a:t>Cocking</a:t>
            </a:r>
          </a:p>
        </p:txBody>
      </p:sp>
    </p:spTree>
    <p:extLst>
      <p:ext uri="{BB962C8B-B14F-4D97-AF65-F5344CB8AC3E}">
        <p14:creationId xmlns:p14="http://schemas.microsoft.com/office/powerpoint/2010/main" val="288636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cking">
            <a:hlinkClick r:id="" action="ppaction://media"/>
            <a:extLst>
              <a:ext uri="{FF2B5EF4-FFF2-40B4-BE49-F238E27FC236}">
                <a16:creationId xmlns:a16="http://schemas.microsoft.com/office/drawing/2014/main" id="{EAF76FC4-93CF-44FC-A077-DC4500BEBF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0499" y="914964"/>
            <a:ext cx="8938793" cy="5028071"/>
          </a:xfrm>
          <a:prstGeom prst="rect">
            <a:avLst/>
          </a:prstGeom>
        </p:spPr>
      </p:pic>
      <p:sp>
        <p:nvSpPr>
          <p:cNvPr id="3" name="TextBox 2"/>
          <p:cNvSpPr txBox="1"/>
          <p:nvPr/>
        </p:nvSpPr>
        <p:spPr>
          <a:xfrm>
            <a:off x="3925824" y="390144"/>
            <a:ext cx="4157472" cy="369332"/>
          </a:xfrm>
          <a:prstGeom prst="rect">
            <a:avLst/>
          </a:prstGeom>
          <a:noFill/>
        </p:spPr>
        <p:txBody>
          <a:bodyPr wrap="square" rtlCol="0">
            <a:spAutoFit/>
          </a:bodyPr>
          <a:lstStyle/>
          <a:p>
            <a:r>
              <a:rPr lang="en-US" dirty="0"/>
              <a:t>Trigger Operations Single Fire/Auto</a:t>
            </a:r>
          </a:p>
        </p:txBody>
      </p:sp>
    </p:spTree>
    <p:extLst>
      <p:ext uri="{BB962C8B-B14F-4D97-AF65-F5344CB8AC3E}">
        <p14:creationId xmlns:p14="http://schemas.microsoft.com/office/powerpoint/2010/main" val="34496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Cut_forward assist">
            <a:hlinkClick r:id="" action="ppaction://media"/>
            <a:extLst>
              <a:ext uri="{FF2B5EF4-FFF2-40B4-BE49-F238E27FC236}">
                <a16:creationId xmlns:a16="http://schemas.microsoft.com/office/drawing/2014/main" id="{CCA50337-664B-49FF-A5E9-4F395B272B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780" y="886660"/>
            <a:ext cx="9852934" cy="5542275"/>
          </a:xfrm>
          <a:prstGeom prst="rect">
            <a:avLst/>
          </a:prstGeom>
        </p:spPr>
      </p:pic>
      <p:sp>
        <p:nvSpPr>
          <p:cNvPr id="3" name="TextBox 2"/>
          <p:cNvSpPr txBox="1"/>
          <p:nvPr/>
        </p:nvSpPr>
        <p:spPr>
          <a:xfrm>
            <a:off x="4035552" y="365760"/>
            <a:ext cx="3389376" cy="369332"/>
          </a:xfrm>
          <a:prstGeom prst="rect">
            <a:avLst/>
          </a:prstGeom>
          <a:noFill/>
        </p:spPr>
        <p:txBody>
          <a:bodyPr wrap="square" rtlCol="0">
            <a:spAutoFit/>
          </a:bodyPr>
          <a:lstStyle/>
          <a:p>
            <a:r>
              <a:rPr lang="en-US" dirty="0"/>
              <a:t>Operation of the Forward Assist</a:t>
            </a:r>
          </a:p>
        </p:txBody>
      </p:sp>
    </p:spTree>
    <p:extLst>
      <p:ext uri="{BB962C8B-B14F-4D97-AF65-F5344CB8AC3E}">
        <p14:creationId xmlns:p14="http://schemas.microsoft.com/office/powerpoint/2010/main" val="33718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Cut_magazine catch">
            <a:hlinkClick r:id="" action="ppaction://media"/>
            <a:extLst>
              <a:ext uri="{FF2B5EF4-FFF2-40B4-BE49-F238E27FC236}">
                <a16:creationId xmlns:a16="http://schemas.microsoft.com/office/drawing/2014/main" id="{2CDAB192-B674-41A0-9DC1-7241B16F56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774" y="683547"/>
            <a:ext cx="9761611" cy="5490906"/>
          </a:xfrm>
          <a:prstGeom prst="rect">
            <a:avLst/>
          </a:prstGeom>
        </p:spPr>
      </p:pic>
      <p:sp>
        <p:nvSpPr>
          <p:cNvPr id="3" name="TextBox 2"/>
          <p:cNvSpPr txBox="1"/>
          <p:nvPr/>
        </p:nvSpPr>
        <p:spPr>
          <a:xfrm>
            <a:off x="3962400" y="292608"/>
            <a:ext cx="3462528" cy="369332"/>
          </a:xfrm>
          <a:prstGeom prst="rect">
            <a:avLst/>
          </a:prstGeom>
          <a:noFill/>
        </p:spPr>
        <p:txBody>
          <a:bodyPr wrap="square" rtlCol="0">
            <a:spAutoFit/>
          </a:bodyPr>
          <a:lstStyle/>
          <a:p>
            <a:r>
              <a:rPr lang="en-US" dirty="0"/>
              <a:t>Function of the Magazine Follower</a:t>
            </a:r>
          </a:p>
        </p:txBody>
      </p:sp>
    </p:spTree>
    <p:extLst>
      <p:ext uri="{BB962C8B-B14F-4D97-AF65-F5344CB8AC3E}">
        <p14:creationId xmlns:p14="http://schemas.microsoft.com/office/powerpoint/2010/main" val="24975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514</Words>
  <Application>Microsoft Office PowerPoint</Application>
  <PresentationFormat>Widescreen</PresentationFormat>
  <Paragraphs>41</Paragraphs>
  <Slides>11</Slides>
  <Notes>5</Notes>
  <HiddenSlides>0</HiddenSlides>
  <MMClips>6</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11</vt:i4>
      </vt:variant>
    </vt:vector>
  </HeadingPairs>
  <TitlesOfParts>
    <vt:vector size="16" baseType="lpstr">
      <vt:lpstr>Arial</vt:lpstr>
      <vt:lpstr>Calibri</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Stallings, Daniel E SFC MIL TRADOC USA</dc:creator>
  <cp:lastModifiedBy>kalen peugh</cp:lastModifiedBy>
  <cp:revision>12</cp:revision>
  <dcterms:created xsi:type="dcterms:W3CDTF">2019-10-11T18:48:32Z</dcterms:created>
  <dcterms:modified xsi:type="dcterms:W3CDTF">2023-10-20T00:49:49Z</dcterms:modified>
</cp:coreProperties>
</file>