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75"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6" d="100"/>
          <a:sy n="86" d="100"/>
        </p:scale>
        <p:origin x="2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86775-F499-4D01-8D3E-311B3B97276E}"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58BAE-E47B-4C32-BEA7-CA1B8B2A61AB}" type="slidenum">
              <a:rPr lang="en-US" smtClean="0"/>
              <a:t>‹#›</a:t>
            </a:fld>
            <a:endParaRPr lang="en-US"/>
          </a:p>
        </p:txBody>
      </p:sp>
    </p:spTree>
    <p:extLst>
      <p:ext uri="{BB962C8B-B14F-4D97-AF65-F5344CB8AC3E}">
        <p14:creationId xmlns:p14="http://schemas.microsoft.com/office/powerpoint/2010/main" val="157266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baseline="0" dirty="0" smtClean="0"/>
              <a:t> by asking pointed question to get concrete knowledge of the class:</a:t>
            </a:r>
          </a:p>
          <a:p>
            <a:endParaRPr lang="en-US" baseline="0" dirty="0" smtClean="0"/>
          </a:p>
          <a:p>
            <a:r>
              <a:rPr lang="en-US" baseline="0" dirty="0" smtClean="0"/>
              <a:t>Example questions</a:t>
            </a:r>
          </a:p>
          <a:p>
            <a:endParaRPr lang="en-US" baseline="0" dirty="0" smtClean="0"/>
          </a:p>
          <a:p>
            <a:r>
              <a:rPr lang="en-US" baseline="0" dirty="0" smtClean="0"/>
              <a:t>What are uses of a bore light?</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12F6355-E714-4160-8C44-8CB755025E2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0671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B45F685A-F0C7-45BE-AD0B-FB8A6883498D}" type="slidenum">
              <a:rPr lang="en-US" altLang="en-US" sz="1200">
                <a:solidFill>
                  <a:prstClr val="black"/>
                </a:solidFill>
                <a:latin typeface="Times New Roman" panose="02020603050405020304" pitchFamily="18" charset="0"/>
              </a:rPr>
              <a:pPr algn="r"/>
              <a:t>11</a:t>
            </a:fld>
            <a:endParaRPr lang="en-US" altLang="en-US" sz="1200">
              <a:solidFill>
                <a:prstClr val="black"/>
              </a:solidFill>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xfrm>
            <a:off x="1111250" y="198438"/>
            <a:ext cx="4875213" cy="2743200"/>
          </a:xfrm>
          <a:ln/>
        </p:spPr>
      </p:sp>
      <p:sp>
        <p:nvSpPr>
          <p:cNvPr id="76804" name="Rectangle 3"/>
          <p:cNvSpPr>
            <a:spLocks noGrp="1" noChangeArrowheads="1"/>
          </p:cNvSpPr>
          <p:nvPr>
            <p:ph type="body" idx="1"/>
          </p:nvPr>
        </p:nvSpPr>
        <p:spPr>
          <a:xfrm>
            <a:off x="354693" y="3228522"/>
            <a:ext cx="6388100" cy="4227513"/>
          </a:xfrm>
          <a:ln/>
        </p:spPr>
        <p:txBody>
          <a:bodyPr lIns="93737" tIns="46868" rIns="93737" bIns="46868"/>
          <a:lstStyle/>
          <a:p>
            <a:pPr>
              <a:defRPr/>
            </a:pPr>
            <a:r>
              <a:rPr lang="en-US" sz="1000" b="1" dirty="0"/>
              <a:t>ZEROING MARK:</a:t>
            </a:r>
            <a:r>
              <a:rPr lang="en-US" sz="1000" dirty="0"/>
              <a:t> The zeroing mark can be anything that can be marked with a small dot. Examples of a zeroing mark are, a piece of bark with a dot carved into it, a SKOAL can, for soldiers who dip, that has the dimple in the back of the can, or a piece of paper with a dot drawn on it as seen on the slide animation.</a:t>
            </a:r>
          </a:p>
          <a:p>
            <a:pPr marL="232943" indent="-232943">
              <a:defRPr/>
            </a:pPr>
            <a:endParaRPr lang="en-US" sz="1000" b="1" dirty="0"/>
          </a:p>
          <a:p>
            <a:pPr marL="232943" indent="-232943">
              <a:defRPr/>
            </a:pPr>
            <a:r>
              <a:rPr lang="en-US" sz="1000" b="1" dirty="0"/>
              <a:t>THINGS TO KNOW ABOUT THE ZEROING MARK:</a:t>
            </a:r>
          </a:p>
          <a:p>
            <a:pPr marL="232943" indent="-232943">
              <a:buFontTx/>
              <a:buAutoNum type="arabicPeriod"/>
              <a:defRPr/>
            </a:pPr>
            <a:r>
              <a:rPr lang="en-US" sz="1000" dirty="0"/>
              <a:t>It is centered on the Bore-light laser only when the Bore-light laser is in the start position.</a:t>
            </a:r>
          </a:p>
          <a:p>
            <a:pPr marL="232943" indent="-232943">
              <a:buFontTx/>
              <a:buAutoNum type="arabicPeriod"/>
              <a:defRPr/>
            </a:pPr>
            <a:r>
              <a:rPr lang="en-US" sz="1000" dirty="0"/>
              <a:t>It is not taped to a surface. </a:t>
            </a:r>
            <a:r>
              <a:rPr lang="en-US" sz="1000" b="1" dirty="0"/>
              <a:t>(It must be able to be moved freely)</a:t>
            </a:r>
            <a:endParaRPr lang="en-US" sz="1000" dirty="0"/>
          </a:p>
          <a:p>
            <a:pPr marL="232943" indent="-232943">
              <a:buFontTx/>
              <a:buAutoNum type="arabicPeriod"/>
              <a:defRPr/>
            </a:pPr>
            <a:r>
              <a:rPr lang="en-US" sz="1000" dirty="0"/>
              <a:t>It is held firmly in place with hand pressure.</a:t>
            </a:r>
          </a:p>
          <a:p>
            <a:pPr marL="232943" indent="-232943">
              <a:buFontTx/>
              <a:buAutoNum type="arabicPeriod"/>
              <a:defRPr/>
            </a:pPr>
            <a:r>
              <a:rPr lang="en-US" sz="1000" dirty="0"/>
              <a:t>Once the Bore-light is turned to the </a:t>
            </a:r>
            <a:r>
              <a:rPr lang="en-US" sz="1000" b="1" dirty="0"/>
              <a:t>HALF TURN</a:t>
            </a:r>
            <a:r>
              <a:rPr lang="en-US" sz="1000" dirty="0"/>
              <a:t> position, the zeroing mark does not move until adjustments have been made to the Bore-light and the Bore-light is ready to be moved back to the </a:t>
            </a:r>
            <a:r>
              <a:rPr lang="en-US" sz="1000" b="1" dirty="0"/>
              <a:t>START POSITION</a:t>
            </a:r>
            <a:r>
              <a:rPr lang="en-US" sz="1000" dirty="0"/>
              <a:t>.</a:t>
            </a:r>
          </a:p>
          <a:p>
            <a:pPr marL="232943" indent="-232943">
              <a:buFontTx/>
              <a:buAutoNum type="arabicPeriod"/>
              <a:defRPr/>
            </a:pPr>
            <a:endParaRPr lang="en-US" sz="1000" dirty="0"/>
          </a:p>
          <a:p>
            <a:pPr marL="232943" indent="-232943" algn="ctr">
              <a:defRPr/>
            </a:pPr>
            <a:r>
              <a:rPr lang="en-US" sz="1000" b="1" dirty="0"/>
              <a:t>NOTE:</a:t>
            </a:r>
          </a:p>
          <a:p>
            <a:pPr marL="232943" indent="-232943" algn="ctr">
              <a:defRPr/>
            </a:pPr>
            <a:r>
              <a:rPr lang="en-US" sz="1000" b="1" dirty="0"/>
              <a:t> If the ZEROING MARK moves after the command of HALF TURN is given, tell the soldier at the weapon to turn the Bore-light back to the START POSITION and realign the zeroing mark onto the Bore-light laser. This will speed up the zeroing process by preventing incorrect adjustments from being made to the Bore-light.</a:t>
            </a:r>
          </a:p>
          <a:p>
            <a:pPr marL="232943" indent="-232943">
              <a:defRPr/>
            </a:pPr>
            <a:r>
              <a:rPr lang="en-US" sz="1000" b="1" dirty="0"/>
              <a:t>At this time:</a:t>
            </a:r>
          </a:p>
          <a:p>
            <a:pPr marL="232943" indent="-232943">
              <a:defRPr/>
            </a:pPr>
            <a:r>
              <a:rPr lang="en-US" sz="1000" dirty="0"/>
              <a:t>Using the </a:t>
            </a:r>
            <a:r>
              <a:rPr lang="en-US" sz="1000" dirty="0" err="1"/>
              <a:t>the</a:t>
            </a:r>
            <a:r>
              <a:rPr lang="en-US" sz="1000" dirty="0"/>
              <a:t> slide animation show the students how to center the zeroing mark onto Bore-light laser.</a:t>
            </a:r>
          </a:p>
          <a:p>
            <a:pPr marL="232943" indent="-232943">
              <a:defRPr/>
            </a:pPr>
            <a:endParaRPr lang="en-US" sz="1000" dirty="0"/>
          </a:p>
        </p:txBody>
      </p:sp>
    </p:spTree>
    <p:extLst>
      <p:ext uri="{BB962C8B-B14F-4D97-AF65-F5344CB8AC3E}">
        <p14:creationId xmlns:p14="http://schemas.microsoft.com/office/powerpoint/2010/main" val="206904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51D3D794-E795-4058-830D-A723BD408332}" type="slidenum">
              <a:rPr lang="en-US" altLang="en-US" sz="1200">
                <a:solidFill>
                  <a:prstClr val="black"/>
                </a:solidFill>
                <a:latin typeface="Times New Roman" panose="02020603050405020304" pitchFamily="18" charset="0"/>
              </a:rPr>
              <a:pPr algn="r"/>
              <a:t>12</a:t>
            </a:fld>
            <a:endParaRPr lang="en-US" altLang="en-US" sz="1200">
              <a:solidFill>
                <a:prstClr val="black"/>
              </a:solidFill>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xfrm>
            <a:off x="950913" y="155575"/>
            <a:ext cx="4876800" cy="2743200"/>
          </a:xfrm>
          <a:ln/>
        </p:spPr>
      </p:sp>
      <p:sp>
        <p:nvSpPr>
          <p:cNvPr id="75780" name="Rectangle 3"/>
          <p:cNvSpPr>
            <a:spLocks noGrp="1" noChangeArrowheads="1"/>
          </p:cNvSpPr>
          <p:nvPr>
            <p:ph type="body" idx="1"/>
          </p:nvPr>
        </p:nvSpPr>
        <p:spPr>
          <a:xfrm>
            <a:off x="195035" y="3106057"/>
            <a:ext cx="6388100" cy="48139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lstStyle/>
          <a:p>
            <a:pPr marL="231775" indent="-231775"/>
            <a:r>
              <a:rPr lang="en-US" altLang="en-US" sz="1000" b="1" dirty="0">
                <a:latin typeface="Arial" panose="020B0604020202020204" pitchFamily="34" charset="0"/>
                <a:cs typeface="Arial" panose="020B0604020202020204" pitchFamily="34" charset="0"/>
              </a:rPr>
              <a:t>READ: </a:t>
            </a:r>
            <a:r>
              <a:rPr lang="en-US" altLang="en-US" sz="1000" dirty="0">
                <a:latin typeface="Arial" panose="020B0604020202020204" pitchFamily="34" charset="0"/>
                <a:cs typeface="Arial" panose="020B0604020202020204" pitchFamily="34" charset="0"/>
              </a:rPr>
              <a:t>REFERENCE POINT:</a:t>
            </a:r>
            <a:r>
              <a:rPr lang="en-US" altLang="en-US" sz="1000" b="1" dirty="0">
                <a:latin typeface="Arial" panose="020B0604020202020204" pitchFamily="34" charset="0"/>
                <a:cs typeface="Arial" panose="020B0604020202020204" pitchFamily="34" charset="0"/>
              </a:rPr>
              <a:t> </a:t>
            </a:r>
            <a:r>
              <a:rPr lang="en-US" altLang="en-US" sz="1000" dirty="0">
                <a:latin typeface="Arial" panose="020B0604020202020204" pitchFamily="34" charset="0"/>
                <a:cs typeface="Arial" panose="020B0604020202020204" pitchFamily="34" charset="0"/>
              </a:rPr>
              <a:t>When the Bore-light is not zeroed to the weapon, it rotates away from the zeroing mark once it is placed in the HALF TURN position. The point that is half way between the zeroing mark </a:t>
            </a:r>
            <a:r>
              <a:rPr lang="en-US" altLang="en-US" sz="1000" b="1" dirty="0">
                <a:latin typeface="Arial" panose="020B0604020202020204" pitchFamily="34" charset="0"/>
                <a:cs typeface="Arial" panose="020B0604020202020204" pitchFamily="34" charset="0"/>
              </a:rPr>
              <a:t>(START POINT) </a:t>
            </a:r>
            <a:r>
              <a:rPr lang="en-US" altLang="en-US" sz="1000" dirty="0">
                <a:latin typeface="Arial" panose="020B0604020202020204" pitchFamily="34" charset="0"/>
                <a:cs typeface="Arial" panose="020B0604020202020204" pitchFamily="34" charset="0"/>
              </a:rPr>
              <a:t>and were the Bore-light laser lands when it is in the </a:t>
            </a:r>
            <a:r>
              <a:rPr lang="en-US" altLang="en-US" sz="1000" b="1" dirty="0">
                <a:latin typeface="Arial" panose="020B0604020202020204" pitchFamily="34" charset="0"/>
                <a:cs typeface="Arial" panose="020B0604020202020204" pitchFamily="34" charset="0"/>
              </a:rPr>
              <a:t>HALF TURN </a:t>
            </a:r>
            <a:r>
              <a:rPr lang="en-US" altLang="en-US" sz="1000" dirty="0">
                <a:latin typeface="Arial" panose="020B0604020202020204" pitchFamily="34" charset="0"/>
                <a:cs typeface="Arial" panose="020B0604020202020204" pitchFamily="34" charset="0"/>
              </a:rPr>
              <a:t>position is the </a:t>
            </a:r>
            <a:r>
              <a:rPr lang="en-US" altLang="en-US" sz="1000" b="1" dirty="0">
                <a:latin typeface="Arial" panose="020B0604020202020204" pitchFamily="34" charset="0"/>
                <a:cs typeface="Arial" panose="020B0604020202020204" pitchFamily="34" charset="0"/>
              </a:rPr>
              <a:t>REFERENCE POINT</a:t>
            </a:r>
            <a:r>
              <a:rPr lang="en-US" altLang="en-US" sz="1000" dirty="0">
                <a:latin typeface="Arial" panose="020B0604020202020204" pitchFamily="34" charset="0"/>
                <a:cs typeface="Arial" panose="020B0604020202020204" pitchFamily="34" charset="0"/>
              </a:rPr>
              <a:t>.</a:t>
            </a:r>
          </a:p>
          <a:p>
            <a:pPr marL="231775" indent="-231775"/>
            <a:r>
              <a:rPr lang="en-US" altLang="en-US" sz="1000" b="1" dirty="0">
                <a:latin typeface="Arial" panose="020B0604020202020204" pitchFamily="34" charset="0"/>
                <a:cs typeface="Arial" panose="020B0604020202020204" pitchFamily="34" charset="0"/>
              </a:rPr>
              <a:t>THINGS TO KNOW:</a:t>
            </a:r>
          </a:p>
          <a:p>
            <a:pPr marL="231775" indent="-231775">
              <a:buFontTx/>
              <a:buAutoNum type="arabicPeriod"/>
            </a:pPr>
            <a:r>
              <a:rPr lang="en-US" altLang="en-US" sz="1000" dirty="0">
                <a:latin typeface="Arial" panose="020B0604020202020204" pitchFamily="34" charset="0"/>
                <a:cs typeface="Arial" panose="020B0604020202020204" pitchFamily="34" charset="0"/>
              </a:rPr>
              <a:t>When the Bore-light is extremely un-zeroed, gross adjustments can be made to the Bore-light to move the laser to the reference point</a:t>
            </a:r>
          </a:p>
          <a:p>
            <a:pPr marL="231775" indent="-231775">
              <a:buFontTx/>
              <a:buAutoNum type="arabicPeriod"/>
            </a:pPr>
            <a:r>
              <a:rPr lang="en-US" altLang="en-US" sz="1000" dirty="0">
                <a:latin typeface="Arial" panose="020B0604020202020204" pitchFamily="34" charset="0"/>
                <a:cs typeface="Arial" panose="020B0604020202020204" pitchFamily="34" charset="0"/>
              </a:rPr>
              <a:t>When the Bore-light is un-zeroed, the Bore-light laser travels the circumference of a circle. By adjusting the Bore-light laser half way between the zeroing mark </a:t>
            </a:r>
            <a:r>
              <a:rPr lang="en-US" altLang="en-US" sz="1000" b="1" dirty="0">
                <a:latin typeface="Arial" panose="020B0604020202020204" pitchFamily="34" charset="0"/>
                <a:cs typeface="Arial" panose="020B0604020202020204" pitchFamily="34" charset="0"/>
              </a:rPr>
              <a:t>(START POINT) </a:t>
            </a:r>
            <a:r>
              <a:rPr lang="en-US" altLang="en-US" sz="1000" dirty="0">
                <a:latin typeface="Arial" panose="020B0604020202020204" pitchFamily="34" charset="0"/>
                <a:cs typeface="Arial" panose="020B0604020202020204" pitchFamily="34" charset="0"/>
              </a:rPr>
              <a:t>and were the Bore-light laser lands when it is in the </a:t>
            </a:r>
            <a:r>
              <a:rPr lang="en-US" altLang="en-US" sz="1000" b="1" dirty="0">
                <a:latin typeface="Arial" panose="020B0604020202020204" pitchFamily="34" charset="0"/>
                <a:cs typeface="Arial" panose="020B0604020202020204" pitchFamily="34" charset="0"/>
              </a:rPr>
              <a:t>HALF TURN </a:t>
            </a:r>
            <a:r>
              <a:rPr lang="en-US" altLang="en-US" sz="1000" dirty="0">
                <a:latin typeface="Arial" panose="020B0604020202020204" pitchFamily="34" charset="0"/>
                <a:cs typeface="Arial" panose="020B0604020202020204" pitchFamily="34" charset="0"/>
              </a:rPr>
              <a:t>position, the laser is traveling the circumference of a smaller circle with each series of adjustments.</a:t>
            </a:r>
          </a:p>
          <a:p>
            <a:pPr marL="231775" indent="-231775">
              <a:buFontTx/>
              <a:buAutoNum type="arabicPeriod"/>
            </a:pPr>
            <a:r>
              <a:rPr lang="en-US" altLang="en-US" sz="1000" dirty="0">
                <a:latin typeface="Arial" panose="020B0604020202020204" pitchFamily="34" charset="0"/>
                <a:cs typeface="Arial" panose="020B0604020202020204" pitchFamily="34" charset="0"/>
              </a:rPr>
              <a:t>If the Bore-light laser is adjusted back to the zeroing mark, the Bore-light laser will land exactly in the opposite side from the previous series of adjustments</a:t>
            </a:r>
          </a:p>
          <a:p>
            <a:pPr marL="231775" indent="-231775"/>
            <a:r>
              <a:rPr lang="en-US" altLang="en-US" sz="1000" b="1" dirty="0">
                <a:latin typeface="Arial" panose="020B0604020202020204" pitchFamily="34" charset="0"/>
                <a:cs typeface="Arial" panose="020B0604020202020204" pitchFamily="34" charset="0"/>
              </a:rPr>
              <a:t>AT THIS TIME REMIND:</a:t>
            </a:r>
          </a:p>
          <a:p>
            <a:pPr marL="231775" indent="-231775"/>
            <a:r>
              <a:rPr lang="en-US" altLang="en-US" sz="1000" dirty="0">
                <a:latin typeface="Arial" panose="020B0604020202020204" pitchFamily="34" charset="0"/>
                <a:cs typeface="Arial" panose="020B0604020202020204" pitchFamily="34" charset="0"/>
              </a:rPr>
              <a:t>The students to always turn the Bore-light Counter Clockwise from the gunner’s point of view. </a:t>
            </a:r>
          </a:p>
          <a:p>
            <a:pPr marL="231775" indent="-231775"/>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128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D41E1968-798E-4165-9224-7E44D03F9D6E}" type="slidenum">
              <a:rPr lang="en-US" altLang="en-US" sz="1200">
                <a:solidFill>
                  <a:prstClr val="black"/>
                </a:solidFill>
                <a:latin typeface="Times New Roman" panose="02020603050405020304" pitchFamily="18" charset="0"/>
              </a:rPr>
              <a:pPr algn="r"/>
              <a:t>13</a:t>
            </a:fld>
            <a:endParaRPr lang="en-US" altLang="en-US" sz="1200">
              <a:solidFill>
                <a:prstClr val="black"/>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028700" y="100013"/>
            <a:ext cx="4875213" cy="2743200"/>
          </a:xfrm>
          <a:ln/>
        </p:spPr>
      </p:sp>
      <p:sp>
        <p:nvSpPr>
          <p:cNvPr id="78852" name="Rectangle 3"/>
          <p:cNvSpPr>
            <a:spLocks noGrp="1" noChangeArrowheads="1"/>
          </p:cNvSpPr>
          <p:nvPr>
            <p:ph type="body" idx="1"/>
          </p:nvPr>
        </p:nvSpPr>
        <p:spPr>
          <a:xfrm>
            <a:off x="311150" y="2843212"/>
            <a:ext cx="6310313" cy="6155645"/>
          </a:xfrm>
          <a:ln/>
        </p:spPr>
        <p:txBody>
          <a:bodyPr lIns="93737" tIns="46868" rIns="93737" bIns="46868">
            <a:normAutofit/>
          </a:bodyPr>
          <a:lstStyle/>
          <a:p>
            <a:pPr>
              <a:defRPr/>
            </a:pPr>
            <a:r>
              <a:rPr lang="en-US" sz="700" b="1" dirty="0"/>
              <a:t>READ: It is important to point out that although the standard is for the laser to spin on itself within a 1 CM circle, the closer the student gets to getting the laser to spin on itself the better off they will be for accurately engaging farther targets.  This is especially the case with dealing with aiming lasers.  An error of 1cm at 10m will grow exponentially out to range. For example, accepting a 1 cm deviation with an M4/PEQ-15 Combination means you will be off 11.8 </a:t>
            </a:r>
            <a:r>
              <a:rPr lang="en-US" sz="700" b="1" u="sng" dirty="0"/>
              <a:t>INCHES</a:t>
            </a:r>
            <a:r>
              <a:rPr lang="en-US" sz="700" b="1" dirty="0"/>
              <a:t> at 300 meters.</a:t>
            </a:r>
          </a:p>
          <a:p>
            <a:pPr marL="232943" indent="-232943">
              <a:defRPr/>
            </a:pPr>
            <a:endParaRPr lang="en-US" sz="700" b="1" dirty="0"/>
          </a:p>
          <a:p>
            <a:pPr marL="232943" indent="-232943">
              <a:defRPr/>
            </a:pPr>
            <a:r>
              <a:rPr lang="en-US" sz="700" b="1" dirty="0"/>
              <a:t>STEPS TO ZERO THE Bore-light.</a:t>
            </a:r>
          </a:p>
          <a:p>
            <a:pPr marL="232943" indent="-232943">
              <a:defRPr/>
            </a:pPr>
            <a:r>
              <a:rPr lang="en-US" sz="700" dirty="0"/>
              <a:t>Now that you are familiar with the verbal commands, the positions of the Bore-light during the zeroing procedure, and where to adjust the Bore-light laser when zeroing it, lets go through all the steps.</a:t>
            </a:r>
          </a:p>
          <a:p>
            <a:pPr marL="232943" indent="-232943">
              <a:defRPr/>
            </a:pPr>
            <a:r>
              <a:rPr lang="en-US" sz="700" b="1" dirty="0"/>
              <a:t>Bore-light zeroing procedure:</a:t>
            </a:r>
            <a:endParaRPr lang="en-US" sz="700" dirty="0"/>
          </a:p>
          <a:p>
            <a:pPr marL="232943" indent="-232943">
              <a:buFontTx/>
              <a:buAutoNum type="arabicPeriod"/>
              <a:defRPr/>
            </a:pPr>
            <a:r>
              <a:rPr lang="en-US" sz="700" b="1" dirty="0"/>
              <a:t> Stabilize the weapon:</a:t>
            </a:r>
            <a:r>
              <a:rPr lang="en-US" sz="700" dirty="0"/>
              <a:t> Stabilize the weapon in a rifle box, sand bags, tripod or rucksack.</a:t>
            </a:r>
          </a:p>
          <a:p>
            <a:pPr marL="232943" indent="-232943" algn="ctr">
              <a:defRPr/>
            </a:pPr>
            <a:r>
              <a:rPr lang="en-US" sz="700" b="1" dirty="0"/>
              <a:t>NOTE:</a:t>
            </a:r>
          </a:p>
          <a:p>
            <a:pPr marL="232943" indent="-232943" algn="ctr">
              <a:defRPr/>
            </a:pPr>
            <a:r>
              <a:rPr lang="en-US" sz="700" dirty="0"/>
              <a:t>  </a:t>
            </a:r>
            <a:r>
              <a:rPr lang="en-US" sz="700" b="1" dirty="0"/>
              <a:t>Orientation of the weapon is irrelevant. The weapon does not have to be perfectly level when zeroing the Bore-light. </a:t>
            </a:r>
          </a:p>
          <a:p>
            <a:pPr marL="232943" indent="-232943" algn="ctr">
              <a:defRPr/>
            </a:pPr>
            <a:endParaRPr lang="en-US" sz="700" b="1" dirty="0"/>
          </a:p>
          <a:p>
            <a:pPr marL="232943" indent="-232943" algn="ctr">
              <a:defRPr/>
            </a:pPr>
            <a:r>
              <a:rPr lang="en-US" sz="700" b="1" dirty="0"/>
              <a:t>NOTE:</a:t>
            </a:r>
          </a:p>
          <a:p>
            <a:pPr marL="232943" indent="-232943" algn="ctr">
              <a:defRPr/>
            </a:pPr>
            <a:r>
              <a:rPr lang="en-US" sz="700" b="1" dirty="0"/>
              <a:t>  The 10 meter measurement to the </a:t>
            </a:r>
            <a:r>
              <a:rPr lang="en-US" sz="700" b="1" dirty="0" err="1"/>
              <a:t>boresight</a:t>
            </a:r>
            <a:r>
              <a:rPr lang="en-US" sz="700" b="1" dirty="0"/>
              <a:t> target should be measured from the end of the flash suppressor.</a:t>
            </a:r>
          </a:p>
          <a:p>
            <a:pPr marL="232943" indent="-232943">
              <a:defRPr/>
            </a:pPr>
            <a:endParaRPr lang="en-US" sz="700" b="1" dirty="0"/>
          </a:p>
          <a:p>
            <a:pPr marL="232943" indent="-232943">
              <a:buFontTx/>
              <a:buAutoNum type="arabicPeriod" startAt="2"/>
              <a:defRPr/>
            </a:pPr>
            <a:r>
              <a:rPr lang="en-US" sz="700" b="1" dirty="0"/>
              <a:t> Insert the mandrel into the muzzle of the weapon:</a:t>
            </a:r>
            <a:r>
              <a:rPr lang="en-US" sz="700" dirty="0"/>
              <a:t> The Bore-light is seated properly when no further travel of the mandrel into the muzzle is permitted and the Bore-light rotates with very little resistance. The soldier at the weapon places the Bore-light in the START POINT position</a:t>
            </a:r>
          </a:p>
          <a:p>
            <a:pPr marL="232943" indent="-232943">
              <a:buFontTx/>
              <a:buAutoNum type="arabicPeriod" startAt="3"/>
              <a:defRPr/>
            </a:pPr>
            <a:r>
              <a:rPr lang="en-US" sz="700" b="1" dirty="0"/>
              <a:t> Turn the Bore-light on:</a:t>
            </a:r>
            <a:r>
              <a:rPr lang="en-US" sz="700" dirty="0"/>
              <a:t> With the help of an assistant, place a stable flat surface approximately ten meters from the end of the barrel so that the laser dot strikes it when the Bore-light is in the muzzle of the weapon.</a:t>
            </a:r>
          </a:p>
          <a:p>
            <a:pPr marL="232943" indent="-232943">
              <a:defRPr/>
            </a:pPr>
            <a:r>
              <a:rPr lang="en-US" sz="700" dirty="0"/>
              <a:t> </a:t>
            </a:r>
            <a:endParaRPr lang="en-US" sz="700" b="1" dirty="0"/>
          </a:p>
          <a:p>
            <a:pPr marL="232943" indent="-232943">
              <a:defRPr/>
            </a:pPr>
            <a:r>
              <a:rPr lang="en-US" sz="700" b="1" dirty="0"/>
              <a:t> REMEMBER:</a:t>
            </a:r>
            <a:r>
              <a:rPr lang="en-US" sz="700" dirty="0">
                <a:cs typeface="Times New Roman" pitchFamily="18" charset="0"/>
              </a:rPr>
              <a:t> </a:t>
            </a:r>
            <a:r>
              <a:rPr lang="en-US" sz="700" b="1" dirty="0"/>
              <a:t>The soldier at the target is the one who controls the process and gives the commands. The soldier at the weapon repeats the commands given after accomplishing them so the soldier at the target knows to continue with the procedure.</a:t>
            </a:r>
            <a:r>
              <a:rPr lang="en-US" sz="700" dirty="0"/>
              <a:t> </a:t>
            </a:r>
          </a:p>
          <a:p>
            <a:pPr marL="232943" indent="-232943">
              <a:defRPr/>
            </a:pPr>
            <a:endParaRPr lang="en-US" sz="700" dirty="0"/>
          </a:p>
          <a:p>
            <a:pPr marL="232943" indent="-232943" algn="just">
              <a:buFontTx/>
              <a:buAutoNum type="arabicPeriod" startAt="4"/>
              <a:defRPr/>
            </a:pPr>
            <a:r>
              <a:rPr lang="en-US" sz="700" b="1" dirty="0"/>
              <a:t> START POINT:</a:t>
            </a:r>
            <a:r>
              <a:rPr lang="en-US" sz="700" dirty="0"/>
              <a:t> When the command of START POINT is given, the soldier at the weapon will rotate the Bore-light so that the battery compartment is in the up position</a:t>
            </a:r>
            <a:r>
              <a:rPr lang="en-US" sz="700" b="1" dirty="0"/>
              <a:t>( If necessary)</a:t>
            </a:r>
            <a:r>
              <a:rPr lang="en-US" sz="700" dirty="0"/>
              <a:t>.  The soldier at the target will align the zero mark with the Bore-light laser.</a:t>
            </a:r>
          </a:p>
          <a:p>
            <a:pPr marL="232943" indent="-232943" algn="just">
              <a:buFontTx/>
              <a:buAutoNum type="arabicPeriod" startAt="5"/>
              <a:defRPr/>
            </a:pPr>
            <a:r>
              <a:rPr lang="en-US" sz="700" b="1" dirty="0"/>
              <a:t> HALF TURN:</a:t>
            </a:r>
            <a:r>
              <a:rPr lang="en-US" sz="700" dirty="0"/>
              <a:t> When the command of HALF TURN is given, the soldier at the weapon will slowly rotate the Bore-light 180 degrees CCW from the gunner’s point of view until the battery compartment is in the down position and the adjustment knobs are on top. As the Paratrooper is rotating the Bore-light to the HALF TURN position, the soldier at the target is observing the movement of the Bore-light laser. The soldier at the target will note the position of the Bore-light laser and will select the reference point </a:t>
            </a:r>
          </a:p>
          <a:p>
            <a:pPr marL="232943" indent="-232943" algn="just">
              <a:buFontTx/>
              <a:buAutoNum type="arabicPeriod" startAt="6"/>
              <a:defRPr/>
            </a:pPr>
            <a:r>
              <a:rPr lang="en-US" sz="700" b="1" dirty="0"/>
              <a:t>ADJUSTMENTS: </a:t>
            </a:r>
            <a:r>
              <a:rPr lang="en-US" sz="700" dirty="0"/>
              <a:t>The soldier at the target will tell the soldier at the weapon what adjustments need to be made to the Bore-light in order to move the Bore-light laser to the reference point.</a:t>
            </a:r>
          </a:p>
          <a:p>
            <a:pPr marL="232943" indent="-232943" algn="just">
              <a:defRPr/>
            </a:pPr>
            <a:r>
              <a:rPr lang="en-US" sz="700" dirty="0"/>
              <a:t> 	Once the corrections have been made the soldier at the target will give the command of START POINT. Steps 4 through 6 will be repeated until the Bore-light laser spins on itself or spins within a 1 centimeter circle.</a:t>
            </a:r>
          </a:p>
          <a:p>
            <a:pPr marL="232943" indent="-232943" algn="just">
              <a:buFontTx/>
              <a:buAutoNum type="arabicPeriod" startAt="7"/>
              <a:defRPr/>
            </a:pPr>
            <a:r>
              <a:rPr lang="en-US" sz="700" b="1" dirty="0"/>
              <a:t>  Bore-light Zero Check: </a:t>
            </a:r>
            <a:r>
              <a:rPr lang="en-US" sz="700" dirty="0"/>
              <a:t>The Bore-light laser is zeroed when it spins on itself or spins within a 1 centimeter circle once it is turned 180 degrees from the START POINT to the HALF TURN position. </a:t>
            </a:r>
            <a:r>
              <a:rPr lang="en-US" sz="700" dirty="0">
                <a:cs typeface="Times New Roman" pitchFamily="18" charset="0"/>
              </a:rPr>
              <a:t>The weapon - sight combination is now ready to be </a:t>
            </a:r>
            <a:r>
              <a:rPr lang="en-US" sz="700" dirty="0" err="1">
                <a:cs typeface="Times New Roman" pitchFamily="18" charset="0"/>
              </a:rPr>
              <a:t>boresighted</a:t>
            </a:r>
            <a:r>
              <a:rPr lang="en-US" sz="700" dirty="0">
                <a:cs typeface="Times New Roman" pitchFamily="18" charset="0"/>
              </a:rPr>
              <a:t>.</a:t>
            </a:r>
          </a:p>
          <a:p>
            <a:pPr marL="232943" indent="-232943" algn="just">
              <a:defRPr/>
            </a:pPr>
            <a:endParaRPr lang="en-US" sz="700" b="1" dirty="0">
              <a:cs typeface="Times New Roman" pitchFamily="18" charset="0"/>
            </a:endParaRPr>
          </a:p>
          <a:p>
            <a:pPr marL="232943" indent="-232943" algn="ctr">
              <a:defRPr/>
            </a:pPr>
            <a:r>
              <a:rPr lang="en-US" sz="700" b="1" dirty="0">
                <a:cs typeface="Times New Roman" pitchFamily="18" charset="0"/>
              </a:rPr>
              <a:t>NOTE:</a:t>
            </a:r>
          </a:p>
          <a:p>
            <a:pPr marL="232943" indent="-232943" algn="ctr">
              <a:defRPr/>
            </a:pPr>
            <a:r>
              <a:rPr lang="en-US" sz="700" b="1" dirty="0">
                <a:cs typeface="Times New Roman" pitchFamily="18" charset="0"/>
              </a:rPr>
              <a:t> Do not remove the Bore-light from the weapon. If removed you must zero the Bore-light again to the weapon</a:t>
            </a:r>
            <a:r>
              <a:rPr lang="en-US" sz="700" dirty="0">
                <a:cs typeface="Times New Roman" pitchFamily="18" charset="0"/>
              </a:rPr>
              <a:t> </a:t>
            </a:r>
          </a:p>
          <a:p>
            <a:pPr marL="232943" indent="-232943" algn="ctr">
              <a:defRPr/>
            </a:pPr>
            <a:endParaRPr lang="en-US" sz="700" dirty="0"/>
          </a:p>
          <a:p>
            <a:pPr marL="232943" indent="-232943">
              <a:defRPr/>
            </a:pPr>
            <a:r>
              <a:rPr lang="en-US" sz="700" b="1" dirty="0"/>
              <a:t>AT THIS TIME: Activate the animation on this slide to show what a zeroed Bore-light looks like.</a:t>
            </a:r>
          </a:p>
          <a:p>
            <a:pPr marL="232943" indent="-232943">
              <a:defRPr/>
            </a:pPr>
            <a:r>
              <a:rPr lang="en-US" sz="700" b="1" dirty="0"/>
              <a:t>THINGS TO REMEMBER:</a:t>
            </a:r>
          </a:p>
          <a:p>
            <a:pPr marL="232943" indent="-232943">
              <a:buFontTx/>
              <a:buChar char="•"/>
              <a:defRPr/>
            </a:pPr>
            <a:r>
              <a:rPr lang="en-US" sz="700" dirty="0"/>
              <a:t>The weapon system must be stable.  Use a tripod, shadow box, sand bags, or a rucksack to stabilize the weapon.</a:t>
            </a:r>
          </a:p>
          <a:p>
            <a:pPr marL="232943" indent="-232943">
              <a:buFontTx/>
              <a:buChar char="•"/>
              <a:defRPr/>
            </a:pPr>
            <a:r>
              <a:rPr lang="en-US" sz="700" dirty="0"/>
              <a:t>Zero the Bore-light to every single weapon being </a:t>
            </a:r>
            <a:r>
              <a:rPr lang="en-US" sz="700" dirty="0" err="1"/>
              <a:t>boresighted</a:t>
            </a:r>
            <a:r>
              <a:rPr lang="en-US" sz="700" dirty="0"/>
              <a:t>.  </a:t>
            </a:r>
            <a:r>
              <a:rPr lang="en-US" sz="700" b="1" dirty="0"/>
              <a:t>(Every barrel is different)</a:t>
            </a:r>
            <a:endParaRPr lang="en-US" sz="700" dirty="0"/>
          </a:p>
          <a:p>
            <a:pPr marL="232943" indent="-232943">
              <a:buFontTx/>
              <a:buChar char="•"/>
              <a:defRPr/>
            </a:pPr>
            <a:r>
              <a:rPr lang="en-US" sz="700" dirty="0"/>
              <a:t>Start point is with the battery compartment UP.</a:t>
            </a:r>
          </a:p>
          <a:p>
            <a:pPr marL="232943" indent="-232943">
              <a:buFontTx/>
              <a:buChar char="•"/>
              <a:defRPr/>
            </a:pPr>
            <a:r>
              <a:rPr lang="en-US" sz="700" dirty="0"/>
              <a:t>Half turn is with the battery compartment DOWN.</a:t>
            </a:r>
          </a:p>
          <a:p>
            <a:pPr marL="232943" indent="-232943">
              <a:buFontTx/>
              <a:buChar char="•"/>
              <a:defRPr/>
            </a:pPr>
            <a:r>
              <a:rPr lang="en-US" sz="700" dirty="0"/>
              <a:t>Measure 10 meters from the muzzle of the weapon.</a:t>
            </a:r>
          </a:p>
          <a:p>
            <a:pPr marL="232943" indent="-232943" algn="just">
              <a:buFontTx/>
              <a:buChar char="•"/>
              <a:defRPr/>
            </a:pPr>
            <a:r>
              <a:rPr lang="en-US" sz="700" dirty="0"/>
              <a:t>Keep the zeroing mark stable, but do not attach it to a surface.  The zeroing mark’s position will constantly change until the Bore-light is zeroed.</a:t>
            </a:r>
          </a:p>
          <a:p>
            <a:pPr marL="232943" indent="-232943" algn="just">
              <a:buFontTx/>
              <a:buChar char="•"/>
              <a:defRPr/>
            </a:pPr>
            <a:r>
              <a:rPr lang="en-US" sz="700" dirty="0"/>
              <a:t>Rotate the Bore-light counterclockwise as from the perspective of the Paratrooper.  If rotated in the opposite direction the mandrel will unscrew from the Bore-light. </a:t>
            </a:r>
          </a:p>
          <a:p>
            <a:pPr marL="232943" indent="-232943">
              <a:buFontTx/>
              <a:buChar char="•"/>
              <a:defRPr/>
            </a:pPr>
            <a:r>
              <a:rPr lang="en-US" sz="700" dirty="0"/>
              <a:t>Always align the zeroing mark when the Bore-light is in the start point position.</a:t>
            </a:r>
          </a:p>
          <a:p>
            <a:pPr marL="232943" indent="-232943" algn="just">
              <a:buFontTx/>
              <a:buChar char="•"/>
              <a:defRPr/>
            </a:pPr>
            <a:r>
              <a:rPr lang="en-US" sz="700" dirty="0"/>
              <a:t>Make adjustments to the Bore-light until the laser dot is half the distance between the zero mark and the position of the laser after a half turn was made.</a:t>
            </a:r>
          </a:p>
          <a:p>
            <a:pPr marL="232943" indent="-232943">
              <a:buFontTx/>
              <a:buChar char="•"/>
              <a:defRPr/>
            </a:pPr>
            <a:r>
              <a:rPr lang="en-US" sz="700" dirty="0">
                <a:cs typeface="Times New Roman" pitchFamily="18" charset="0"/>
              </a:rPr>
              <a:t>Bore-light is zeroed </a:t>
            </a:r>
            <a:r>
              <a:rPr lang="en-US" sz="700" b="1" dirty="0">
                <a:cs typeface="Times New Roman" pitchFamily="18" charset="0"/>
              </a:rPr>
              <a:t>ONLY</a:t>
            </a:r>
            <a:r>
              <a:rPr lang="en-US" sz="700" dirty="0">
                <a:cs typeface="Times New Roman" pitchFamily="18" charset="0"/>
              </a:rPr>
              <a:t> when the laser spins on itself.</a:t>
            </a:r>
          </a:p>
          <a:p>
            <a:pPr marL="232943" indent="-232943">
              <a:buFontTx/>
              <a:buChar char="•"/>
              <a:defRPr/>
            </a:pPr>
            <a:r>
              <a:rPr lang="en-US" sz="700" dirty="0">
                <a:cs typeface="Times New Roman" pitchFamily="18" charset="0"/>
              </a:rPr>
              <a:t>Do not remove the Bore-light from the weapon until after </a:t>
            </a:r>
            <a:r>
              <a:rPr lang="en-US" sz="700" dirty="0" err="1">
                <a:cs typeface="Times New Roman" pitchFamily="18" charset="0"/>
              </a:rPr>
              <a:t>boresighting</a:t>
            </a:r>
            <a:r>
              <a:rPr lang="en-US" sz="700" dirty="0">
                <a:cs typeface="Times New Roman" pitchFamily="18" charset="0"/>
              </a:rPr>
              <a:t> procedures are completed</a:t>
            </a:r>
          </a:p>
          <a:p>
            <a:pPr marL="232943" indent="-232943">
              <a:defRPr/>
            </a:pPr>
            <a:r>
              <a:rPr lang="en-US" sz="700" b="1" dirty="0">
                <a:cs typeface="Times New Roman" pitchFamily="18" charset="0"/>
              </a:rPr>
              <a:t>NOTE: If you can't find the Bore-light on the offset move the offset to two meters and start there.</a:t>
            </a:r>
          </a:p>
          <a:p>
            <a:pPr marL="232943" indent="-232943">
              <a:defRPr/>
            </a:pPr>
            <a:r>
              <a:rPr lang="en-US" sz="700" b="1" dirty="0">
                <a:cs typeface="Times New Roman" pitchFamily="18" charset="0"/>
              </a:rPr>
              <a:t>NOTE: It is convenient to start with the adjuster pointing down but not necessary.</a:t>
            </a:r>
          </a:p>
        </p:txBody>
      </p:sp>
    </p:spTree>
    <p:extLst>
      <p:ext uri="{BB962C8B-B14F-4D97-AF65-F5344CB8AC3E}">
        <p14:creationId xmlns:p14="http://schemas.microsoft.com/office/powerpoint/2010/main" val="138704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D41E1968-798E-4165-9224-7E44D03F9D6E}" type="slidenum">
              <a:rPr lang="en-US" altLang="en-US" sz="1200">
                <a:solidFill>
                  <a:prstClr val="black"/>
                </a:solidFill>
                <a:latin typeface="Times New Roman" panose="02020603050405020304" pitchFamily="18" charset="0"/>
              </a:rPr>
              <a:pPr algn="r"/>
              <a:t>14</a:t>
            </a:fld>
            <a:endParaRPr lang="en-US" altLang="en-US" sz="1200">
              <a:solidFill>
                <a:prstClr val="black"/>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028700" y="100013"/>
            <a:ext cx="4875213" cy="2743200"/>
          </a:xfrm>
          <a:ln/>
        </p:spPr>
      </p:sp>
      <p:sp>
        <p:nvSpPr>
          <p:cNvPr id="78852" name="Rectangle 3"/>
          <p:cNvSpPr>
            <a:spLocks noGrp="1" noChangeArrowheads="1"/>
          </p:cNvSpPr>
          <p:nvPr>
            <p:ph type="body" idx="1"/>
          </p:nvPr>
        </p:nvSpPr>
        <p:spPr>
          <a:xfrm>
            <a:off x="311150" y="2843212"/>
            <a:ext cx="6310313" cy="6155645"/>
          </a:xfrm>
          <a:ln/>
        </p:spPr>
        <p:txBody>
          <a:bodyPr lIns="93737" tIns="46868" rIns="93737" bIns="46868">
            <a:normAutofit/>
          </a:bodyPr>
          <a:lstStyle/>
          <a:p>
            <a:pPr>
              <a:defRPr/>
            </a:pPr>
            <a:r>
              <a:rPr lang="en-US" sz="700" b="0" dirty="0">
                <a:cs typeface="Times New Roman" pitchFamily="18" charset="0"/>
              </a:rPr>
              <a:t>Use</a:t>
            </a:r>
            <a:r>
              <a:rPr lang="en-US" sz="700" b="0" baseline="0" dirty="0">
                <a:cs typeface="Times New Roman" pitchFamily="18" charset="0"/>
              </a:rPr>
              <a:t> the appropriate symbol for the equipment when we create Bore-light templates. </a:t>
            </a:r>
          </a:p>
          <a:p>
            <a:pPr>
              <a:defRPr/>
            </a:pPr>
            <a:r>
              <a:rPr lang="en-US" sz="700" b="0" dirty="0">
                <a:cs typeface="Times New Roman" pitchFamily="18" charset="0"/>
              </a:rPr>
              <a:t>Notes. 1. To reproduce the 10-meter target offset, obtain a copy of the blank 10-meter target offset and place the example of the weapon being used on the back. This reproducible copy can be laminated and used repeatedly.</a:t>
            </a:r>
          </a:p>
        </p:txBody>
      </p:sp>
    </p:spTree>
    <p:extLst>
      <p:ext uri="{BB962C8B-B14F-4D97-AF65-F5344CB8AC3E}">
        <p14:creationId xmlns:p14="http://schemas.microsoft.com/office/powerpoint/2010/main" val="147918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D41E1968-798E-4165-9224-7E44D03F9D6E}" type="slidenum">
              <a:rPr lang="en-US" altLang="en-US" sz="1200">
                <a:solidFill>
                  <a:prstClr val="black"/>
                </a:solidFill>
                <a:latin typeface="Times New Roman" panose="02020603050405020304" pitchFamily="18" charset="0"/>
              </a:rPr>
              <a:pPr algn="r"/>
              <a:t>15</a:t>
            </a:fld>
            <a:endParaRPr lang="en-US" altLang="en-US" sz="1200">
              <a:solidFill>
                <a:prstClr val="black"/>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028700" y="100013"/>
            <a:ext cx="4875213" cy="2743200"/>
          </a:xfrm>
          <a:ln/>
        </p:spPr>
      </p:sp>
      <p:sp>
        <p:nvSpPr>
          <p:cNvPr id="78852" name="Rectangle 3"/>
          <p:cNvSpPr>
            <a:spLocks noGrp="1" noChangeArrowheads="1"/>
          </p:cNvSpPr>
          <p:nvPr>
            <p:ph type="body" idx="1"/>
          </p:nvPr>
        </p:nvSpPr>
        <p:spPr>
          <a:xfrm>
            <a:off x="311150" y="2843212"/>
            <a:ext cx="6310313" cy="6155645"/>
          </a:xfrm>
          <a:ln/>
        </p:spPr>
        <p:txBody>
          <a:bodyPr lIns="93737" tIns="46868" rIns="93737" bIns="46868">
            <a:normAutofit/>
          </a:bodyPr>
          <a:lstStyle/>
          <a:p>
            <a:pPr>
              <a:defRPr/>
            </a:pPr>
            <a:r>
              <a:rPr lang="en-US" sz="700" b="0" dirty="0">
                <a:cs typeface="Times New Roman" pitchFamily="18" charset="0"/>
              </a:rPr>
              <a:t>The boresight target shows the desired relationship between the bore of the weapon and the firer’s aiming point, which varies with the weapon/sight system combination. Different symbols are used for designating different sights/optics, and so forth. All Bore-lighting is done at 10 meters.  </a:t>
            </a:r>
          </a:p>
        </p:txBody>
      </p:sp>
    </p:spTree>
    <p:extLst>
      <p:ext uri="{BB962C8B-B14F-4D97-AF65-F5344CB8AC3E}">
        <p14:creationId xmlns:p14="http://schemas.microsoft.com/office/powerpoint/2010/main" val="265468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D41E1968-798E-4165-9224-7E44D03F9D6E}" type="slidenum">
              <a:rPr lang="en-US" altLang="en-US" sz="1200">
                <a:solidFill>
                  <a:prstClr val="black"/>
                </a:solidFill>
                <a:latin typeface="Times New Roman" panose="02020603050405020304" pitchFamily="18" charset="0"/>
              </a:rPr>
              <a:pPr algn="r"/>
              <a:t>16</a:t>
            </a:fld>
            <a:endParaRPr lang="en-US" altLang="en-US" sz="1200">
              <a:solidFill>
                <a:prstClr val="black"/>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028700" y="100013"/>
            <a:ext cx="4875213" cy="2743200"/>
          </a:xfrm>
          <a:ln/>
        </p:spPr>
      </p:sp>
      <p:sp>
        <p:nvSpPr>
          <p:cNvPr id="78852" name="Rectangle 3"/>
          <p:cNvSpPr>
            <a:spLocks noGrp="1" noChangeArrowheads="1"/>
          </p:cNvSpPr>
          <p:nvPr>
            <p:ph type="body" idx="1"/>
          </p:nvPr>
        </p:nvSpPr>
        <p:spPr>
          <a:xfrm>
            <a:off x="311150" y="2843212"/>
            <a:ext cx="6310313" cy="6155645"/>
          </a:xfrm>
          <a:ln/>
        </p:spPr>
        <p:txBody>
          <a:bodyPr lIns="93737" tIns="46868" rIns="93737" bIns="46868">
            <a:normAutofit/>
          </a:bodyPr>
          <a:lstStyle/>
          <a:p>
            <a:pPr>
              <a:defRPr/>
            </a:pPr>
            <a:r>
              <a:rPr lang="en-US" sz="700" b="0" dirty="0">
                <a:cs typeface="Times New Roman" pitchFamily="18" charset="0"/>
              </a:rPr>
              <a:t>Label</a:t>
            </a:r>
            <a:r>
              <a:rPr lang="en-US" sz="700" b="0" baseline="0" dirty="0">
                <a:cs typeface="Times New Roman" pitchFamily="18" charset="0"/>
              </a:rPr>
              <a:t> that target with the weapon system, aiming device and mountable equipment.</a:t>
            </a:r>
            <a:endParaRPr lang="en-US" sz="700" b="0" dirty="0">
              <a:cs typeface="Times New Roman" pitchFamily="18" charset="0"/>
            </a:endParaRPr>
          </a:p>
        </p:txBody>
      </p:sp>
    </p:spTree>
    <p:extLst>
      <p:ext uri="{BB962C8B-B14F-4D97-AF65-F5344CB8AC3E}">
        <p14:creationId xmlns:p14="http://schemas.microsoft.com/office/powerpoint/2010/main" val="65499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D41E1968-798E-4165-9224-7E44D03F9D6E}" type="slidenum">
              <a:rPr lang="en-US" altLang="en-US" sz="1200">
                <a:solidFill>
                  <a:prstClr val="black"/>
                </a:solidFill>
                <a:latin typeface="Times New Roman" panose="02020603050405020304" pitchFamily="18" charset="0"/>
              </a:rPr>
              <a:pPr algn="r"/>
              <a:t>17</a:t>
            </a:fld>
            <a:endParaRPr lang="en-US" altLang="en-US" sz="1200">
              <a:solidFill>
                <a:prstClr val="black"/>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028700" y="100013"/>
            <a:ext cx="4875213" cy="2743200"/>
          </a:xfrm>
          <a:ln/>
        </p:spPr>
      </p:sp>
      <p:sp>
        <p:nvSpPr>
          <p:cNvPr id="78852" name="Rectangle 3"/>
          <p:cNvSpPr>
            <a:spLocks noGrp="1" noChangeArrowheads="1"/>
          </p:cNvSpPr>
          <p:nvPr>
            <p:ph type="body" idx="1"/>
          </p:nvPr>
        </p:nvSpPr>
        <p:spPr>
          <a:xfrm>
            <a:off x="311150" y="2843212"/>
            <a:ext cx="6310313" cy="6155645"/>
          </a:xfrm>
          <a:ln/>
        </p:spPr>
        <p:txBody>
          <a:bodyPr lIns="93737" tIns="46868" rIns="93737" bIns="46868">
            <a:normAutofit/>
          </a:bodyPr>
          <a:lstStyle/>
          <a:p>
            <a:pPr>
              <a:defRPr/>
            </a:pPr>
            <a:r>
              <a:rPr lang="en-US" sz="700" b="0" dirty="0">
                <a:cs typeface="Times New Roman" pitchFamily="18" charset="0"/>
              </a:rPr>
              <a:t>Label</a:t>
            </a:r>
            <a:r>
              <a:rPr lang="en-US" sz="700" b="0" baseline="0" dirty="0">
                <a:cs typeface="Times New Roman" pitchFamily="18" charset="0"/>
              </a:rPr>
              <a:t> the symbol with the appropriate measurements. Mark L/R for Left and Right, Mark U/D for Up and Down. </a:t>
            </a:r>
            <a:endParaRPr lang="en-US" sz="700" b="0" dirty="0">
              <a:cs typeface="Times New Roman" pitchFamily="18" charset="0"/>
            </a:endParaRPr>
          </a:p>
        </p:txBody>
      </p:sp>
    </p:spTree>
    <p:extLst>
      <p:ext uri="{BB962C8B-B14F-4D97-AF65-F5344CB8AC3E}">
        <p14:creationId xmlns:p14="http://schemas.microsoft.com/office/powerpoint/2010/main" val="31266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D41E1968-798E-4165-9224-7E44D03F9D6E}" type="slidenum">
              <a:rPr lang="en-US" altLang="en-US" sz="1200">
                <a:solidFill>
                  <a:prstClr val="black"/>
                </a:solidFill>
                <a:latin typeface="Times New Roman" panose="02020603050405020304" pitchFamily="18" charset="0"/>
              </a:rPr>
              <a:pPr algn="r"/>
              <a:t>18</a:t>
            </a:fld>
            <a:endParaRPr lang="en-US" altLang="en-US" sz="1200">
              <a:solidFill>
                <a:prstClr val="black"/>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028700" y="100013"/>
            <a:ext cx="4875213" cy="2743200"/>
          </a:xfrm>
          <a:ln/>
        </p:spPr>
      </p:sp>
      <p:sp>
        <p:nvSpPr>
          <p:cNvPr id="78852" name="Rectangle 3"/>
          <p:cNvSpPr>
            <a:spLocks noGrp="1" noChangeArrowheads="1"/>
          </p:cNvSpPr>
          <p:nvPr>
            <p:ph type="body" idx="1"/>
          </p:nvPr>
        </p:nvSpPr>
        <p:spPr>
          <a:xfrm>
            <a:off x="311150" y="2843212"/>
            <a:ext cx="6310313" cy="6155645"/>
          </a:xfrm>
          <a:ln/>
        </p:spPr>
        <p:txBody>
          <a:bodyPr lIns="93737" tIns="46868" rIns="93737" bIns="46868">
            <a:normAutofit/>
          </a:bodyPr>
          <a:lstStyle/>
          <a:p>
            <a:pPr>
              <a:defRPr/>
            </a:pPr>
            <a:endParaRPr lang="en-US" sz="700" b="0" dirty="0">
              <a:cs typeface="Times New Roman" pitchFamily="18" charset="0"/>
            </a:endParaRPr>
          </a:p>
        </p:txBody>
      </p:sp>
    </p:spTree>
    <p:extLst>
      <p:ext uri="{BB962C8B-B14F-4D97-AF65-F5344CB8AC3E}">
        <p14:creationId xmlns:p14="http://schemas.microsoft.com/office/powerpoint/2010/main" val="2146374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D41E1968-798E-4165-9224-7E44D03F9D6E}" type="slidenum">
              <a:rPr lang="en-US" altLang="en-US" sz="1200">
                <a:solidFill>
                  <a:prstClr val="black"/>
                </a:solidFill>
                <a:latin typeface="Times New Roman" panose="02020603050405020304" pitchFamily="18" charset="0"/>
              </a:rPr>
              <a:pPr algn="r"/>
              <a:t>19</a:t>
            </a:fld>
            <a:endParaRPr lang="en-US" altLang="en-US" sz="1200">
              <a:solidFill>
                <a:prstClr val="black"/>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028700" y="100013"/>
            <a:ext cx="4875213" cy="2743200"/>
          </a:xfrm>
          <a:ln/>
        </p:spPr>
      </p:sp>
      <p:sp>
        <p:nvSpPr>
          <p:cNvPr id="78852" name="Rectangle 3"/>
          <p:cNvSpPr>
            <a:spLocks noGrp="1" noChangeArrowheads="1"/>
          </p:cNvSpPr>
          <p:nvPr>
            <p:ph type="body" idx="1"/>
          </p:nvPr>
        </p:nvSpPr>
        <p:spPr>
          <a:xfrm>
            <a:off x="311150" y="2843212"/>
            <a:ext cx="6310313" cy="6155645"/>
          </a:xfrm>
          <a:ln/>
        </p:spPr>
        <p:txBody>
          <a:bodyPr lIns="93737" tIns="46868" rIns="93737" bIns="46868">
            <a:normAutofit/>
          </a:bodyPr>
          <a:lstStyle/>
          <a:p>
            <a:pPr>
              <a:defRPr/>
            </a:pPr>
            <a:r>
              <a:rPr lang="en-US" sz="700" b="0" dirty="0">
                <a:cs typeface="Times New Roman" pitchFamily="18" charset="0"/>
              </a:rPr>
              <a:t>Appendix</a:t>
            </a:r>
            <a:r>
              <a:rPr lang="en-US" sz="700" b="0" baseline="0" dirty="0">
                <a:cs typeface="Times New Roman" pitchFamily="18" charset="0"/>
              </a:rPr>
              <a:t> G; </a:t>
            </a:r>
            <a:r>
              <a:rPr lang="en-US" sz="700" b="0" baseline="0" dirty="0" err="1">
                <a:cs typeface="Times New Roman" pitchFamily="18" charset="0"/>
              </a:rPr>
              <a:t>Borelighting</a:t>
            </a:r>
            <a:r>
              <a:rPr lang="en-US" sz="700" b="0" baseline="0" dirty="0">
                <a:cs typeface="Times New Roman" pitchFamily="18" charset="0"/>
              </a:rPr>
              <a:t> </a:t>
            </a:r>
            <a:endParaRPr lang="en-US" sz="700" b="0" dirty="0">
              <a:cs typeface="Times New Roman" pitchFamily="18" charset="0"/>
            </a:endParaRPr>
          </a:p>
        </p:txBody>
      </p:sp>
    </p:spTree>
    <p:extLst>
      <p:ext uri="{BB962C8B-B14F-4D97-AF65-F5344CB8AC3E}">
        <p14:creationId xmlns:p14="http://schemas.microsoft.com/office/powerpoint/2010/main" val="1394832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764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Considerations: Fire</a:t>
            </a:r>
            <a:r>
              <a:rPr lang="en-US" baseline="0" dirty="0" smtClean="0"/>
              <a:t> escape plan should be reference </a:t>
            </a:r>
          </a:p>
          <a:p>
            <a:endParaRPr lang="en-US" baseline="0" dirty="0" smtClean="0"/>
          </a:p>
          <a:p>
            <a:pPr eaLnBrk="1" hangingPunct="1"/>
            <a:r>
              <a:rPr lang="en-US" altLang="en-US" dirty="0" smtClean="0">
                <a:solidFill>
                  <a:srgbClr val="000000"/>
                </a:solidFill>
              </a:rPr>
              <a:t>Risk Assessment:  Low</a:t>
            </a:r>
          </a:p>
          <a:p>
            <a:pPr eaLnBrk="1" hangingPunct="1"/>
            <a:endParaRPr lang="en-US" altLang="en-US" dirty="0" smtClean="0">
              <a:solidFill>
                <a:srgbClr val="000000"/>
              </a:solidFill>
            </a:endParaRPr>
          </a:p>
          <a:p>
            <a:pPr eaLnBrk="1" hangingPunct="1"/>
            <a:r>
              <a:rPr lang="en-US" altLang="en-US" dirty="0" smtClean="0">
                <a:solidFill>
                  <a:srgbClr val="000000"/>
                </a:solidFill>
              </a:rPr>
              <a:t>Environmental Considerations:  Keep</a:t>
            </a:r>
            <a:r>
              <a:rPr lang="en-US" altLang="en-US" baseline="0" dirty="0" smtClean="0">
                <a:solidFill>
                  <a:srgbClr val="000000"/>
                </a:solidFill>
              </a:rPr>
              <a:t> tops on bottles when not in use and </a:t>
            </a:r>
            <a:r>
              <a:rPr lang="en-US" altLang="en-US" dirty="0" smtClean="0">
                <a:solidFill>
                  <a:srgbClr val="000000"/>
                </a:solidFill>
              </a:rPr>
              <a:t>remember to remove all trash from the classroom.</a:t>
            </a:r>
          </a:p>
          <a:p>
            <a:pPr eaLnBrk="1" hangingPunct="1"/>
            <a:endParaRPr lang="en-US" altLang="en-US" dirty="0" smtClean="0">
              <a:solidFill>
                <a:srgbClr val="000000"/>
              </a:solidFill>
            </a:endParaRPr>
          </a:p>
          <a:p>
            <a:pPr eaLnBrk="1" hangingPunct="1"/>
            <a:r>
              <a:rPr lang="en-US" altLang="en-US" dirty="0" smtClean="0">
                <a:solidFill>
                  <a:srgbClr val="000000"/>
                </a:solidFill>
              </a:rPr>
              <a:t>Evaluation:  You will be evaluated formally on written examinations which you must achieve a minimum of 70% to continue the course.</a:t>
            </a:r>
          </a:p>
          <a:p>
            <a:endParaRPr lang="en-US" dirty="0"/>
          </a:p>
        </p:txBody>
      </p:sp>
      <p:sp>
        <p:nvSpPr>
          <p:cNvPr id="4" name="Slide Number Placeholder 3"/>
          <p:cNvSpPr>
            <a:spLocks noGrp="1"/>
          </p:cNvSpPr>
          <p:nvPr>
            <p:ph type="sldNum" sz="quarter" idx="10"/>
          </p:nvPr>
        </p:nvSpPr>
        <p:spPr/>
        <p:txBody>
          <a:bodyPr/>
          <a:lstStyle/>
          <a:p>
            <a:fld id="{112F6355-E714-4160-8C44-8CB755025E2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5118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022350" y="250825"/>
            <a:ext cx="4876800" cy="2743200"/>
          </a:xfrm>
          <a:ln/>
        </p:spPr>
      </p:sp>
      <p:sp>
        <p:nvSpPr>
          <p:cNvPr id="47107" name="Notes Placeholder 2"/>
          <p:cNvSpPr>
            <a:spLocks noGrp="1"/>
          </p:cNvSpPr>
          <p:nvPr>
            <p:ph type="body" idx="1"/>
          </p:nvPr>
        </p:nvSpPr>
        <p:spPr>
          <a:xfrm>
            <a:off x="145369" y="3120571"/>
            <a:ext cx="6629400" cy="422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ormAutofit/>
          </a:bodyPr>
          <a:lstStyle/>
          <a:p>
            <a:pPr>
              <a:spcBef>
                <a:spcPct val="0"/>
              </a:spcBef>
            </a:pPr>
            <a:r>
              <a:rPr lang="en-US" altLang="en-US" sz="1100" b="1" dirty="0">
                <a:latin typeface="Arial" panose="020B0604020202020204" pitchFamily="34" charset="0"/>
                <a:cs typeface="Arial" panose="020B0604020202020204" pitchFamily="34" charset="0"/>
              </a:rPr>
              <a:t>This slide illustrates the different types of Laser Boresights Available to the </a:t>
            </a:r>
            <a:r>
              <a:rPr lang="en-US" sz="1100" b="1" dirty="0">
                <a:latin typeface="Arial" panose="020B0604020202020204" pitchFamily="34" charset="0"/>
                <a:cs typeface="Arial" panose="020B0604020202020204" pitchFamily="34" charset="0"/>
              </a:rPr>
              <a:t>Soldier</a:t>
            </a:r>
            <a:r>
              <a:rPr lang="en-US" altLang="en-US" sz="1100" b="1" dirty="0">
                <a:latin typeface="Arial" panose="020B0604020202020204" pitchFamily="34" charset="0"/>
                <a:cs typeface="Arial" panose="020B0604020202020204" pitchFamily="34" charset="0"/>
              </a:rPr>
              <a:t>. The majority have the LBS-300, also known as the A/N PEM-1. </a:t>
            </a:r>
          </a:p>
        </p:txBody>
      </p:sp>
      <p:sp>
        <p:nvSpPr>
          <p:cNvPr id="47108" name="Slide Number Placeholder 3"/>
          <p:cNvSpPr txBox="1">
            <a:spLocks noGrp="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FFF2C41B-051A-4509-9712-B2944D70D821}" type="slidenum">
              <a:rPr lang="en-US" altLang="en-US" sz="1200">
                <a:solidFill>
                  <a:prstClr val="black"/>
                </a:solidFill>
                <a:latin typeface="Times New Roman" panose="02020603050405020304" pitchFamily="18" charset="0"/>
              </a:rPr>
              <a:pPr algn="r"/>
              <a:t>4</a:t>
            </a:fld>
            <a:endParaRPr lang="en-US" altLang="en-US" sz="120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90631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8B4E70A0-56FC-420F-AB93-138919C44F22}" type="slidenum">
              <a:rPr lang="en-US" altLang="en-US" sz="1200">
                <a:solidFill>
                  <a:prstClr val="black"/>
                </a:solidFill>
                <a:latin typeface="Times New Roman" panose="02020603050405020304" pitchFamily="18" charset="0"/>
              </a:rPr>
              <a:pPr algn="r"/>
              <a:t>5</a:t>
            </a:fld>
            <a:endParaRPr lang="en-US" altLang="en-US" sz="1200">
              <a:solidFill>
                <a:prstClr val="black"/>
              </a:solidFill>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xfrm>
            <a:off x="1062038" y="217488"/>
            <a:ext cx="4876800" cy="2743200"/>
          </a:xfrm>
          <a:ln/>
        </p:spPr>
      </p:sp>
      <p:sp>
        <p:nvSpPr>
          <p:cNvPr id="54276" name="Rectangle 3"/>
          <p:cNvSpPr>
            <a:spLocks noGrp="1" noChangeArrowheads="1"/>
          </p:cNvSpPr>
          <p:nvPr>
            <p:ph type="body" idx="1"/>
          </p:nvPr>
        </p:nvSpPr>
        <p:spPr>
          <a:xfrm>
            <a:off x="267493" y="2960461"/>
            <a:ext cx="6465887" cy="45815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ormAutofit lnSpcReduction="10000"/>
          </a:bodyPr>
          <a:lstStyle/>
          <a:p>
            <a:pPr marL="231775" indent="-231775"/>
            <a:r>
              <a:rPr lang="en-US" altLang="en-US" b="1" dirty="0">
                <a:latin typeface="Arial" panose="020B0604020202020204" pitchFamily="34" charset="0"/>
                <a:cs typeface="Times New Roman" panose="02020603050405020304" pitchFamily="18" charset="0"/>
              </a:rPr>
              <a:t>Description of Major Components:</a:t>
            </a:r>
            <a:r>
              <a:rPr lang="en-US" altLang="en-US" b="1" dirty="0">
                <a:latin typeface="Arial" panose="020B0604020202020204" pitchFamily="34" charset="0"/>
                <a:cs typeface="Arial" panose="020B0604020202020204" pitchFamily="34" charset="0"/>
              </a:rPr>
              <a:t> </a:t>
            </a:r>
          </a:p>
          <a:p>
            <a:pPr marL="231775" indent="-231775">
              <a:buFontTx/>
              <a:buAutoNum type="arabicParenR"/>
            </a:pPr>
            <a:r>
              <a:rPr lang="en-US" altLang="en-US" b="1" dirty="0">
                <a:latin typeface="Arial" panose="020B0604020202020204" pitchFamily="34" charset="0"/>
                <a:cs typeface="Arial" panose="020B0604020202020204" pitchFamily="34" charset="0"/>
              </a:rPr>
              <a:t>Bore-light Assembly:</a:t>
            </a:r>
            <a:r>
              <a:rPr lang="en-US" altLang="en-US" dirty="0">
                <a:latin typeface="Arial" panose="020B0604020202020204" pitchFamily="34" charset="0"/>
                <a:cs typeface="Arial" panose="020B0604020202020204" pitchFamily="34" charset="0"/>
              </a:rPr>
              <a:t> The Bore-light assembly is a compact; lightweight advanced Electro-optical assembly, which provides a highly collimated beam of visible energy for weapon aiming.</a:t>
            </a:r>
          </a:p>
          <a:p>
            <a:pPr marL="231775" indent="-231775">
              <a:buFontTx/>
              <a:buAutoNum type="arabicParenR"/>
            </a:pPr>
            <a:r>
              <a:rPr lang="en-US" altLang="en-US" b="1"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Times New Roman" panose="02020603050405020304" pitchFamily="18" charset="0"/>
              </a:rPr>
              <a:t>Mandrels: </a:t>
            </a:r>
            <a:r>
              <a:rPr lang="en-US" altLang="en-US" dirty="0">
                <a:latin typeface="Arial" panose="020B0604020202020204" pitchFamily="34" charset="0"/>
                <a:cs typeface="Times New Roman" panose="02020603050405020304" pitchFamily="18" charset="0"/>
              </a:rPr>
              <a:t>Mandrels are selectable metal rods, which screw into the rear of the Bore-light and are designed to fit the muzzle of the selected weapon in three different calibers which are 5.56mm, 7.62mm, .50 Cal:</a:t>
            </a:r>
            <a:endParaRPr lang="en-US" altLang="en-US" dirty="0">
              <a:latin typeface="Arial" panose="020B0604020202020204" pitchFamily="34" charset="0"/>
              <a:cs typeface="Arial" panose="020B0604020202020204" pitchFamily="34" charset="0"/>
            </a:endParaRPr>
          </a:p>
          <a:p>
            <a:pPr marL="231775" indent="-231775"/>
            <a:r>
              <a:rPr lang="en-US" altLang="en-US" b="1" dirty="0">
                <a:latin typeface="Arial" panose="020B0604020202020204" pitchFamily="34" charset="0"/>
                <a:cs typeface="Arial" panose="020B0604020202020204" pitchFamily="34" charset="0"/>
              </a:rPr>
              <a:t>NOTE: There is an adapter designed to boresight the MK-19. It fits inside the barrel of the MK-19. Once installed, the 5.56mm mandrel is inserted into the </a:t>
            </a:r>
            <a:r>
              <a:rPr lang="en-US" altLang="en-US" b="1" dirty="0" err="1">
                <a:latin typeface="Arial" panose="020B0604020202020204" pitchFamily="34" charset="0"/>
                <a:cs typeface="Arial" panose="020B0604020202020204" pitchFamily="34" charset="0"/>
              </a:rPr>
              <a:t>the</a:t>
            </a:r>
            <a:r>
              <a:rPr lang="en-US" altLang="en-US" b="1" dirty="0">
                <a:latin typeface="Arial" panose="020B0604020202020204" pitchFamily="34" charset="0"/>
                <a:cs typeface="Arial" panose="020B0604020202020204" pitchFamily="34" charset="0"/>
              </a:rPr>
              <a:t> MK-19 adapter.</a:t>
            </a:r>
          </a:p>
          <a:p>
            <a:pPr marL="231775" indent="-231775">
              <a:buFontTx/>
              <a:buAutoNum type="arabicParenR" startAt="3"/>
            </a:pPr>
            <a:r>
              <a:rPr lang="en-US" altLang="en-US" b="1" dirty="0">
                <a:latin typeface="Arial" panose="020B0604020202020204" pitchFamily="34" charset="0"/>
                <a:cs typeface="Times New Roman" panose="02020603050405020304" pitchFamily="18" charset="0"/>
              </a:rPr>
              <a:t> 10 Meter String: </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Times New Roman" panose="02020603050405020304" pitchFamily="18" charset="0"/>
              </a:rPr>
              <a:t>The 10-Meter String/Cord provides a precise measurement tool for spacing the Bore-light from the target when performing the </a:t>
            </a:r>
            <a:r>
              <a:rPr lang="en-US" altLang="en-US" dirty="0" err="1">
                <a:latin typeface="Arial" panose="020B0604020202020204" pitchFamily="34" charset="0"/>
                <a:cs typeface="Times New Roman" panose="02020603050405020304" pitchFamily="18" charset="0"/>
              </a:rPr>
              <a:t>boresighting</a:t>
            </a:r>
            <a:r>
              <a:rPr lang="en-US" altLang="en-US" dirty="0">
                <a:latin typeface="Arial" panose="020B0604020202020204" pitchFamily="34" charset="0"/>
                <a:cs typeface="Times New Roman" panose="02020603050405020304" pitchFamily="18" charset="0"/>
              </a:rPr>
              <a:t> procedure.</a:t>
            </a:r>
          </a:p>
          <a:p>
            <a:pPr marL="231775" indent="-231775">
              <a:buFontTx/>
              <a:buAutoNum type="arabicParenR" startAt="3"/>
            </a:pPr>
            <a:r>
              <a:rPr lang="en-US" altLang="en-US" b="1" dirty="0">
                <a:latin typeface="Arial" panose="020B0604020202020204" pitchFamily="34" charset="0"/>
                <a:cs typeface="Times New Roman" panose="02020603050405020304" pitchFamily="18" charset="0"/>
              </a:rPr>
              <a:t> Battery (AA): </a:t>
            </a:r>
            <a:r>
              <a:rPr lang="en-US" altLang="en-US" dirty="0">
                <a:latin typeface="Arial" panose="020B0604020202020204" pitchFamily="34" charset="0"/>
                <a:cs typeface="Times New Roman" panose="02020603050405020304" pitchFamily="18" charset="0"/>
              </a:rPr>
              <a:t>A single AA battery is used as a power supply for operating the Bore-light. The use of a high quality battery is recommended.</a:t>
            </a:r>
            <a:r>
              <a:rPr lang="en-US" altLang="en-US" dirty="0">
                <a:latin typeface="Arial" panose="020B0604020202020204" pitchFamily="34" charset="0"/>
                <a:cs typeface="Arial" panose="020B0604020202020204" pitchFamily="34" charset="0"/>
              </a:rPr>
              <a:t> </a:t>
            </a:r>
            <a:endParaRPr lang="en-US" altLang="en-US" b="1" dirty="0">
              <a:latin typeface="Arial" panose="020B0604020202020204" pitchFamily="34" charset="0"/>
              <a:cs typeface="Times New Roman" panose="02020603050405020304" pitchFamily="18" charset="0"/>
            </a:endParaRPr>
          </a:p>
          <a:p>
            <a:pPr marL="231775" indent="-231775">
              <a:buFontTx/>
              <a:buAutoNum type="arabicParenR" startAt="3"/>
            </a:pPr>
            <a:r>
              <a:rPr lang="en-US" altLang="en-US" b="1" dirty="0">
                <a:latin typeface="Arial" panose="020B0604020202020204" pitchFamily="34" charset="0"/>
                <a:cs typeface="Times New Roman" panose="02020603050405020304" pitchFamily="18" charset="0"/>
              </a:rPr>
              <a:t> TM Manual:</a:t>
            </a:r>
            <a:r>
              <a:rPr lang="en-US" altLang="en-US" dirty="0">
                <a:latin typeface="Arial" panose="020B0604020202020204" pitchFamily="34" charset="0"/>
                <a:cs typeface="Times New Roman" panose="02020603050405020304" pitchFamily="18" charset="0"/>
              </a:rPr>
              <a:t> The manual details operation, maintenance and general information on the Bore-light.</a:t>
            </a:r>
          </a:p>
          <a:p>
            <a:pPr marL="231775" indent="-231775">
              <a:buFontTx/>
              <a:buAutoNum type="arabicParenR" startAt="3"/>
            </a:pPr>
            <a:r>
              <a:rPr lang="en-US" altLang="en-US" b="1" dirty="0">
                <a:latin typeface="Arial" panose="020B0604020202020204" pitchFamily="34" charset="0"/>
                <a:cs typeface="Times New Roman" panose="02020603050405020304" pitchFamily="18" charset="0"/>
              </a:rPr>
              <a:t> Carrying Bag:</a:t>
            </a:r>
            <a:r>
              <a:rPr lang="en-US" altLang="en-US" dirty="0">
                <a:latin typeface="Arial" panose="020B0604020202020204" pitchFamily="34" charset="0"/>
                <a:cs typeface="Times New Roman" panose="02020603050405020304" pitchFamily="18" charset="0"/>
              </a:rPr>
              <a:t> The Bore-light is supplied with a carrying bag. The bag is made out of waterproof fabric, neatly holds all components, and is easily attached to the web belt.</a:t>
            </a:r>
            <a:r>
              <a:rPr lang="en-US" altLang="en-US"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Times New Roman" panose="02020603050405020304" pitchFamily="18" charset="0"/>
            </a:endParaRPr>
          </a:p>
          <a:p>
            <a:pPr marL="231775" indent="-231775">
              <a:buFontTx/>
              <a:buAutoNum type="arabicParenR" startAt="3"/>
            </a:pPr>
            <a:r>
              <a:rPr lang="en-US" altLang="en-US" b="1" dirty="0">
                <a:latin typeface="Arial" panose="020B0604020202020204" pitchFamily="34" charset="0"/>
                <a:cs typeface="Times New Roman" panose="02020603050405020304" pitchFamily="18" charset="0"/>
              </a:rPr>
              <a:t> Boresight Targets - Scale 1 CM X 1 CM: </a:t>
            </a:r>
            <a:r>
              <a:rPr lang="en-US" altLang="en-US" dirty="0">
                <a:latin typeface="Arial" panose="020B0604020202020204" pitchFamily="34" charset="0"/>
                <a:cs typeface="Times New Roman" panose="02020603050405020304" pitchFamily="18" charset="0"/>
              </a:rPr>
              <a:t>Ideally, the targets are laminated for outdoor use. The targets have markings for predetermined weapon offsets as derived from the weapon and sight combinations. These offsets when transferred to the weapon will boresight the weapon for 300M, 400M, and 500M.</a:t>
            </a:r>
            <a:r>
              <a:rPr lang="en-US" altLang="en-US" b="1" dirty="0">
                <a:latin typeface="Arial" panose="020B0604020202020204" pitchFamily="34" charset="0"/>
                <a:cs typeface="Times New Roman" panose="02020603050405020304" pitchFamily="18" charset="0"/>
              </a:rPr>
              <a:t>(Depends on weapon system being </a:t>
            </a:r>
            <a:r>
              <a:rPr lang="en-US" altLang="en-US" b="1" dirty="0" err="1">
                <a:latin typeface="Arial" panose="020B0604020202020204" pitchFamily="34" charset="0"/>
                <a:cs typeface="Times New Roman" panose="02020603050405020304" pitchFamily="18" charset="0"/>
              </a:rPr>
              <a:t>boresighted</a:t>
            </a:r>
            <a:r>
              <a:rPr lang="en-US" altLang="en-US" b="1" dirty="0">
                <a:latin typeface="Arial" panose="020B0604020202020204" pitchFamily="34" charset="0"/>
                <a:cs typeface="Times New Roman" panose="02020603050405020304" pitchFamily="18" charset="0"/>
              </a:rPr>
              <a:t>)</a:t>
            </a:r>
          </a:p>
          <a:p>
            <a:pPr marL="231775" indent="-231775"/>
            <a:r>
              <a:rPr lang="en-US" altLang="en-US" b="1" dirty="0">
                <a:latin typeface="Arial" panose="020B0604020202020204" pitchFamily="34" charset="0"/>
                <a:cs typeface="Arial" panose="020B0604020202020204" pitchFamily="34" charset="0"/>
              </a:rPr>
              <a:t>NOTE: The 10M Boresight Targets that come with the Bore-light are only part of the weapon/ sight configurations that the Bore-light supports. All the various 10M Boresight Targets can be gotten from the BDE Master gunner.</a:t>
            </a:r>
          </a:p>
          <a:p>
            <a:pPr marL="231775" indent="-231775"/>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0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99E052A3-23FB-449A-B4B8-C1FC1E7A8E8A}" type="slidenum">
              <a:rPr lang="en-US" altLang="en-US" sz="1200">
                <a:solidFill>
                  <a:prstClr val="black"/>
                </a:solidFill>
                <a:latin typeface="Times New Roman" panose="02020603050405020304" pitchFamily="18" charset="0"/>
              </a:rPr>
              <a:pPr algn="r"/>
              <a:t>6</a:t>
            </a:fld>
            <a:endParaRPr lang="en-US" altLang="en-US" sz="1200">
              <a:solidFill>
                <a:prstClr val="black"/>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xfrm>
            <a:off x="1066800" y="328613"/>
            <a:ext cx="4876800" cy="2743200"/>
          </a:xfrm>
          <a:ln/>
        </p:spPr>
      </p:sp>
      <p:sp>
        <p:nvSpPr>
          <p:cNvPr id="58372" name="Rectangle 3"/>
          <p:cNvSpPr>
            <a:spLocks noGrp="1" noChangeArrowheads="1"/>
          </p:cNvSpPr>
          <p:nvPr>
            <p:ph type="body" idx="1"/>
          </p:nvPr>
        </p:nvSpPr>
        <p:spPr>
          <a:xfrm>
            <a:off x="233361" y="3085193"/>
            <a:ext cx="6543675" cy="4227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lstStyle/>
          <a:p>
            <a:r>
              <a:rPr lang="en-US" altLang="en-US" sz="900" b="1" dirty="0">
                <a:latin typeface="Arial" panose="020B0604020202020204" pitchFamily="34" charset="0"/>
                <a:cs typeface="Arial" panose="020B0604020202020204" pitchFamily="34" charset="0"/>
              </a:rPr>
              <a:t>Bore-light: Left side</a:t>
            </a:r>
          </a:p>
          <a:p>
            <a:r>
              <a:rPr lang="en-US" altLang="en-US" sz="900" dirty="0">
                <a:latin typeface="Arial" panose="020B0604020202020204" pitchFamily="34" charset="0"/>
                <a:cs typeface="Arial" panose="020B0604020202020204" pitchFamily="34" charset="0"/>
              </a:rPr>
              <a:t>The left side of the Bore-light houses the windage adjuster. Located above the windage adjuster is the elevation adjuster.</a:t>
            </a:r>
          </a:p>
          <a:p>
            <a:r>
              <a:rPr lang="en-US" altLang="en-US" sz="900" dirty="0">
                <a:latin typeface="Arial" panose="020B0604020202020204" pitchFamily="34" charset="0"/>
                <a:cs typeface="Arial" panose="020B0604020202020204" pitchFamily="34" charset="0"/>
              </a:rPr>
              <a:t>Regardless of the Bore-light’s position, the adjuster that is on the top or bottom changes the elevation. The adjuster that is on the side changes the windage. Adjustment knob movement has tactile clicks. Each click moves the beam 2mm at 10 meters.  The Bore-light adjustment knobs move the beam in true horizontal and vertical directions.</a:t>
            </a:r>
          </a:p>
          <a:p>
            <a:endParaRPr lang="en-US" altLang="en-US" sz="900" dirty="0">
              <a:latin typeface="Arial" panose="020B0604020202020204" pitchFamily="34" charset="0"/>
              <a:cs typeface="Arial" panose="020B0604020202020204" pitchFamily="34" charset="0"/>
            </a:endParaRPr>
          </a:p>
          <a:p>
            <a:r>
              <a:rPr lang="en-US" altLang="en-US" sz="900" b="1" dirty="0">
                <a:latin typeface="Arial" panose="020B0604020202020204" pitchFamily="34" charset="0"/>
                <a:cs typeface="Arial" panose="020B0604020202020204" pitchFamily="34" charset="0"/>
              </a:rPr>
              <a:t>ADJUSTMENT KNOB ROTATION:</a:t>
            </a:r>
            <a:r>
              <a:rPr lang="en-US" altLang="en-US" sz="900" dirty="0">
                <a:latin typeface="Arial" panose="020B0604020202020204" pitchFamily="34" charset="0"/>
                <a:cs typeface="Arial" panose="020B0604020202020204" pitchFamily="34" charset="0"/>
              </a:rPr>
              <a:t> Directional arrows are labeled between the adjustment knobs which states the way to rotate the adjustment knobs in order to move the beam either vertically or horizontally.</a:t>
            </a:r>
          </a:p>
          <a:p>
            <a:r>
              <a:rPr lang="en-US" altLang="en-US" sz="900" b="1" dirty="0">
                <a:latin typeface="Arial" panose="020B0604020202020204" pitchFamily="34" charset="0"/>
                <a:cs typeface="Arial" panose="020B0604020202020204" pitchFamily="34" charset="0"/>
              </a:rPr>
              <a:t>Zeroing The Bore-light Beam 							Adjustment knob movement 		Beam movement</a:t>
            </a:r>
          </a:p>
          <a:p>
            <a:r>
              <a:rPr lang="en-US" altLang="en-US" sz="900" dirty="0">
                <a:latin typeface="Arial" panose="020B0604020202020204" pitchFamily="34" charset="0"/>
                <a:cs typeface="Arial" panose="020B0604020202020204" pitchFamily="34" charset="0"/>
              </a:rPr>
              <a:t>Top adjustment knob (Elevation) 	 CW 			 Up</a:t>
            </a:r>
          </a:p>
          <a:p>
            <a:r>
              <a:rPr lang="en-US" altLang="en-US" sz="900" dirty="0">
                <a:latin typeface="Arial" panose="020B0604020202020204" pitchFamily="34" charset="0"/>
                <a:cs typeface="Arial" panose="020B0604020202020204" pitchFamily="34" charset="0"/>
              </a:rPr>
              <a:t>		 CCW 			 Down 												</a:t>
            </a:r>
          </a:p>
          <a:p>
            <a:r>
              <a:rPr lang="en-US" altLang="en-US" sz="900" dirty="0">
                <a:latin typeface="Arial" panose="020B0604020202020204" pitchFamily="34" charset="0"/>
                <a:cs typeface="Arial" panose="020B0604020202020204" pitchFamily="34" charset="0"/>
              </a:rPr>
              <a:t>Side adjustment knob																</a:t>
            </a:r>
          </a:p>
          <a:p>
            <a:r>
              <a:rPr lang="en-US" altLang="en-US" sz="900" dirty="0">
                <a:latin typeface="Arial" panose="020B0604020202020204" pitchFamily="34" charset="0"/>
                <a:cs typeface="Arial" panose="020B0604020202020204" pitchFamily="34" charset="0"/>
              </a:rPr>
              <a:t>Azimuth (windage)	 CW 			 Right 			 CCW			 Left 				</a:t>
            </a:r>
          </a:p>
        </p:txBody>
      </p:sp>
    </p:spTree>
    <p:extLst>
      <p:ext uri="{BB962C8B-B14F-4D97-AF65-F5344CB8AC3E}">
        <p14:creationId xmlns:p14="http://schemas.microsoft.com/office/powerpoint/2010/main" val="111232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6A8EA1DF-4CC2-4279-A1D7-D359C0C89315}" type="slidenum">
              <a:rPr lang="en-US" altLang="en-US" sz="1200">
                <a:solidFill>
                  <a:prstClr val="black"/>
                </a:solidFill>
                <a:latin typeface="Times New Roman" panose="02020603050405020304" pitchFamily="18" charset="0"/>
              </a:rPr>
              <a:pPr algn="r"/>
              <a:t>7</a:t>
            </a:fld>
            <a:endParaRPr lang="en-US" altLang="en-US" sz="1200">
              <a:solidFill>
                <a:prstClr val="black"/>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1066800" y="561975"/>
            <a:ext cx="4876800" cy="2743200"/>
          </a:xfrm>
          <a:ln/>
        </p:spPr>
      </p:sp>
      <p:sp>
        <p:nvSpPr>
          <p:cNvPr id="65540" name="Rectangle 3"/>
          <p:cNvSpPr>
            <a:spLocks noGrp="1" noChangeArrowheads="1"/>
          </p:cNvSpPr>
          <p:nvPr>
            <p:ph type="body" idx="1"/>
          </p:nvPr>
        </p:nvSpPr>
        <p:spPr>
          <a:xfrm>
            <a:off x="233363" y="3561897"/>
            <a:ext cx="6543675" cy="4227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lstStyle/>
          <a:p>
            <a:r>
              <a:rPr lang="en-US" altLang="en-US" b="1" dirty="0">
                <a:latin typeface="Arial" panose="020B0604020202020204" pitchFamily="34" charset="0"/>
                <a:cs typeface="Times New Roman" panose="02020603050405020304" pitchFamily="18" charset="0"/>
              </a:rPr>
              <a:t>READ: </a:t>
            </a:r>
          </a:p>
          <a:p>
            <a:r>
              <a:rPr lang="en-US" altLang="en-US" b="1" dirty="0">
                <a:latin typeface="Arial" panose="020B0604020202020204" pitchFamily="34" charset="0"/>
                <a:cs typeface="Times New Roman" panose="02020603050405020304" pitchFamily="18" charset="0"/>
              </a:rPr>
              <a:t>a. Battery Installation:</a:t>
            </a:r>
            <a:r>
              <a:rPr lang="en-US" altLang="en-US" dirty="0">
                <a:latin typeface="Arial" panose="020B0604020202020204" pitchFamily="34" charset="0"/>
                <a:cs typeface="Times New Roman" panose="02020603050405020304" pitchFamily="18" charset="0"/>
              </a:rPr>
              <a:t>  To install the battery, simply unscrew the battery cap and install a single AA battery. Orient the battery with the positive end facing the battery cap. A (+) sign is provided inside the battery cap along with the diagram on the Bore-light body for reference.</a:t>
            </a:r>
          </a:p>
          <a:p>
            <a:endParaRPr lang="en-US" altLang="en-US" b="1" dirty="0">
              <a:latin typeface="Arial" panose="020B0604020202020204" pitchFamily="34" charset="0"/>
              <a:cs typeface="Times New Roman" panose="02020603050405020304" pitchFamily="18" charset="0"/>
            </a:endParaRPr>
          </a:p>
          <a:p>
            <a:r>
              <a:rPr lang="en-US" altLang="en-US" b="1" dirty="0">
                <a:latin typeface="Arial" panose="020B0604020202020204" pitchFamily="34" charset="0"/>
                <a:cs typeface="Times New Roman" panose="02020603050405020304" pitchFamily="18" charset="0"/>
              </a:rPr>
              <a:t>b. Mandrel attachment: </a:t>
            </a:r>
            <a:r>
              <a:rPr lang="en-US" altLang="en-US" dirty="0">
                <a:latin typeface="Arial" panose="020B0604020202020204" pitchFamily="34" charset="0"/>
                <a:cs typeface="Times New Roman" panose="02020603050405020304" pitchFamily="18" charset="0"/>
              </a:rPr>
              <a:t>Screw the appropriate mandrel into the Bore-light and </a:t>
            </a:r>
            <a:r>
              <a:rPr lang="en-US" altLang="en-US" u="sng" dirty="0">
                <a:latin typeface="Arial" panose="020B0604020202020204" pitchFamily="34" charset="0"/>
                <a:cs typeface="Times New Roman" panose="02020603050405020304" pitchFamily="18" charset="0"/>
              </a:rPr>
              <a:t>hand</a:t>
            </a:r>
            <a:r>
              <a:rPr lang="en-US" altLang="en-US" dirty="0">
                <a:latin typeface="Arial" panose="020B0604020202020204" pitchFamily="34" charset="0"/>
                <a:cs typeface="Times New Roman" panose="02020603050405020304" pitchFamily="18" charset="0"/>
              </a:rPr>
              <a:t> </a:t>
            </a:r>
            <a:r>
              <a:rPr lang="en-US" altLang="en-US" u="sng" dirty="0">
                <a:latin typeface="Arial" panose="020B0604020202020204" pitchFamily="34" charset="0"/>
                <a:cs typeface="Times New Roman" panose="02020603050405020304" pitchFamily="18" charset="0"/>
              </a:rPr>
              <a:t>tighten</a:t>
            </a:r>
            <a:r>
              <a:rPr lang="en-US" altLang="en-US" dirty="0">
                <a:latin typeface="Arial" panose="020B0604020202020204" pitchFamily="34" charset="0"/>
                <a:cs typeface="Times New Roman" panose="02020603050405020304" pitchFamily="18" charset="0"/>
              </a:rPr>
              <a:t> </a:t>
            </a:r>
            <a:r>
              <a:rPr lang="en-US" altLang="en-US" u="sng" dirty="0">
                <a:latin typeface="Arial" panose="020B0604020202020204" pitchFamily="34" charset="0"/>
                <a:cs typeface="Times New Roman" panose="02020603050405020304" pitchFamily="18" charset="0"/>
              </a:rPr>
              <a:t>only.</a:t>
            </a:r>
          </a:p>
          <a:p>
            <a:endParaRPr lang="en-US" altLang="en-US" b="1" dirty="0">
              <a:latin typeface="Arial" panose="020B0604020202020204" pitchFamily="34" charset="0"/>
              <a:cs typeface="Times New Roman" panose="02020603050405020304" pitchFamily="18" charset="0"/>
            </a:endParaRPr>
          </a:p>
          <a:p>
            <a:endParaRPr lang="en-US" altLang="en-US" b="1"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92068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37A89561-E623-4A50-9D71-A51AC40E65A1}" type="slidenum">
              <a:rPr lang="en-US" altLang="en-US" sz="1200">
                <a:solidFill>
                  <a:prstClr val="black"/>
                </a:solidFill>
                <a:latin typeface="Times New Roman" panose="02020603050405020304" pitchFamily="18" charset="0"/>
              </a:rPr>
              <a:pPr algn="r"/>
              <a:t>8</a:t>
            </a:fld>
            <a:endParaRPr lang="en-US" altLang="en-US" sz="1200">
              <a:solidFill>
                <a:prstClr val="black"/>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xfrm>
            <a:off x="1068388" y="165100"/>
            <a:ext cx="4876800" cy="2743200"/>
          </a:xfrm>
          <a:ln/>
        </p:spPr>
      </p:sp>
      <p:sp>
        <p:nvSpPr>
          <p:cNvPr id="66564" name="Rectangle 3"/>
          <p:cNvSpPr>
            <a:spLocks noGrp="1" noChangeArrowheads="1"/>
          </p:cNvSpPr>
          <p:nvPr>
            <p:ph type="body" idx="1"/>
          </p:nvPr>
        </p:nvSpPr>
        <p:spPr>
          <a:xfrm>
            <a:off x="935038" y="2908301"/>
            <a:ext cx="5143500" cy="5702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lstStyle/>
          <a:p>
            <a:r>
              <a:rPr lang="en-US" altLang="en-US" b="1" dirty="0">
                <a:latin typeface="Arial" panose="020B0604020202020204" pitchFamily="34" charset="0"/>
                <a:cs typeface="Times New Roman" panose="02020603050405020304" pitchFamily="18" charset="0"/>
              </a:rPr>
              <a:t>READ:</a:t>
            </a:r>
          </a:p>
          <a:p>
            <a:r>
              <a:rPr lang="en-US" altLang="en-US" b="1" dirty="0">
                <a:latin typeface="Arial" panose="020B0604020202020204" pitchFamily="34" charset="0"/>
                <a:cs typeface="Times New Roman" panose="02020603050405020304" pitchFamily="18" charset="0"/>
              </a:rPr>
              <a:t>c. Insert into barrel: </a:t>
            </a:r>
            <a:r>
              <a:rPr lang="en-US" altLang="en-US" dirty="0">
                <a:latin typeface="Arial" panose="020B0604020202020204" pitchFamily="34" charset="0"/>
                <a:cs typeface="Times New Roman" panose="02020603050405020304" pitchFamily="18" charset="0"/>
              </a:rPr>
              <a:t>Insert the mandrel into the barrel of the weapon until it stops. The Bore-light should spin smoothly with little resistance or force.</a:t>
            </a:r>
            <a:endParaRPr lang="en-US" altLang="en-US" b="1" dirty="0">
              <a:latin typeface="Arial" panose="020B0604020202020204" pitchFamily="34" charset="0"/>
              <a:cs typeface="Times New Roman" panose="02020603050405020304" pitchFamily="18" charset="0"/>
            </a:endParaRPr>
          </a:p>
          <a:p>
            <a:r>
              <a:rPr lang="en-US" altLang="en-US" b="1" dirty="0">
                <a:latin typeface="Arial" panose="020B0604020202020204" pitchFamily="34" charset="0"/>
                <a:cs typeface="Times New Roman" panose="02020603050405020304" pitchFamily="18" charset="0"/>
              </a:rPr>
              <a:t>d. Turn on Bore-light:</a:t>
            </a:r>
            <a:r>
              <a:rPr lang="en-US" altLang="en-US" dirty="0">
                <a:latin typeface="Arial" panose="020B0604020202020204" pitchFamily="34" charset="0"/>
                <a:cs typeface="Times New Roman" panose="02020603050405020304" pitchFamily="18" charset="0"/>
              </a:rPr>
              <a:t> Turn the Mode Selector switch to the desired position needed for operation.</a:t>
            </a:r>
          </a:p>
          <a:p>
            <a:r>
              <a:rPr lang="en-US" altLang="en-US" b="1" dirty="0">
                <a:latin typeface="Arial" panose="020B0604020202020204" pitchFamily="34" charset="0"/>
                <a:cs typeface="Times New Roman" panose="02020603050405020304" pitchFamily="18" charset="0"/>
              </a:rPr>
              <a:t>NOTE: Ensure that the Bore-light is turned on only after it has been inserted into the weapon and is pointing at a surface 10 meters away.</a:t>
            </a:r>
          </a:p>
          <a:p>
            <a:endParaRPr lang="en-US" altLang="en-US" b="1"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1034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4A964F47-0CC1-4DAD-9BEA-4B3031AA4B53}" type="slidenum">
              <a:rPr lang="en-US" altLang="en-US" sz="1200">
                <a:solidFill>
                  <a:prstClr val="black"/>
                </a:solidFill>
                <a:latin typeface="Times New Roman" panose="02020603050405020304" pitchFamily="18" charset="0"/>
              </a:rPr>
              <a:pPr algn="r"/>
              <a:t>9</a:t>
            </a:fld>
            <a:endParaRPr lang="en-US" altLang="en-US" sz="1200">
              <a:solidFill>
                <a:prstClr val="black"/>
              </a:solidFill>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xfrm>
            <a:off x="1066800" y="179388"/>
            <a:ext cx="4876800" cy="2743200"/>
          </a:xfrm>
          <a:ln/>
        </p:spPr>
      </p:sp>
      <p:sp>
        <p:nvSpPr>
          <p:cNvPr id="73732" name="Rectangle 3"/>
          <p:cNvSpPr>
            <a:spLocks noGrp="1" noChangeArrowheads="1"/>
          </p:cNvSpPr>
          <p:nvPr>
            <p:ph type="body" idx="1"/>
          </p:nvPr>
        </p:nvSpPr>
        <p:spPr>
          <a:xfrm>
            <a:off x="311150" y="2923268"/>
            <a:ext cx="6388100" cy="4227513"/>
          </a:xfrm>
          <a:ln/>
        </p:spPr>
        <p:txBody>
          <a:bodyPr lIns="93737" tIns="46868" rIns="93737" bIns="46868"/>
          <a:lstStyle/>
          <a:p>
            <a:pPr indent="232943">
              <a:defRPr/>
            </a:pPr>
            <a:r>
              <a:rPr lang="en-US" b="1" dirty="0"/>
              <a:t>Read: </a:t>
            </a:r>
            <a:r>
              <a:rPr lang="en-US" dirty="0"/>
              <a:t>During the Zeroing Process, the Bore-light will be turned Counterclockwise (from the Gunner’s perspective). Turning the Bore-light in the opposite direction can cause it to loosen and come off the end of the mandrel. </a:t>
            </a:r>
            <a:endParaRPr lang="en-US" b="1" dirty="0"/>
          </a:p>
          <a:p>
            <a:pPr indent="232943">
              <a:defRPr/>
            </a:pPr>
            <a:endParaRPr lang="en-US" b="1" dirty="0"/>
          </a:p>
          <a:p>
            <a:pPr indent="232943">
              <a:defRPr/>
            </a:pPr>
            <a:r>
              <a:rPr lang="en-US" b="1" dirty="0"/>
              <a:t>Bore-light communication:</a:t>
            </a:r>
            <a:r>
              <a:rPr lang="en-US" dirty="0"/>
              <a:t>  Zeroing the Bore-light is a two-man process so it can be done in a timely manner. Each person must know how to communicate the process.  There are commands that are given so that the soldier at the target and the soldier at the weapon know exactly what to do and when to do it. The soldier at the target is the one who controls the process and gives the commands. The soldier at the weapon repeats the commands given after accomplishing them so the soldier at the target knows when to continue with the procedure. </a:t>
            </a:r>
          </a:p>
          <a:p>
            <a:pPr>
              <a:defRPr/>
            </a:pPr>
            <a:endParaRPr lang="en-US" b="1" dirty="0"/>
          </a:p>
        </p:txBody>
      </p:sp>
    </p:spTree>
    <p:extLst>
      <p:ext uri="{BB962C8B-B14F-4D97-AF65-F5344CB8AC3E}">
        <p14:creationId xmlns:p14="http://schemas.microsoft.com/office/powerpoint/2010/main" val="129250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3513" y="8843963"/>
            <a:ext cx="3040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37" tIns="46868" rIns="93737" bIns="46868" anchor="b"/>
          <a:lstStyle>
            <a:lvl1pPr defTabSz="936625" eaLnBrk="0" hangingPunct="0">
              <a:defRPr sz="2400">
                <a:solidFill>
                  <a:schemeClr val="tx1"/>
                </a:solidFill>
                <a:latin typeface="Arial" panose="020B0604020202020204" pitchFamily="34" charset="0"/>
                <a:cs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cs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cs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cs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cs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a:fld id="{6A0650C9-58F9-4BBB-B5F5-A2D1A5D81E31}" type="slidenum">
              <a:rPr lang="en-US" altLang="en-US" sz="1200">
                <a:solidFill>
                  <a:prstClr val="black"/>
                </a:solidFill>
                <a:latin typeface="Times New Roman" panose="02020603050405020304" pitchFamily="18" charset="0"/>
              </a:rPr>
              <a:pPr algn="r"/>
              <a:t>10</a:t>
            </a:fld>
            <a:endParaRPr lang="en-US" altLang="en-US" sz="1200">
              <a:solidFill>
                <a:prstClr val="black"/>
              </a:solidFill>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xfrm>
            <a:off x="1068388" y="296863"/>
            <a:ext cx="4876800" cy="2743200"/>
          </a:xfrm>
          <a:ln/>
        </p:spPr>
      </p:sp>
      <p:sp>
        <p:nvSpPr>
          <p:cNvPr id="74756" name="Rectangle 3"/>
          <p:cNvSpPr>
            <a:spLocks noGrp="1" noChangeArrowheads="1"/>
          </p:cNvSpPr>
          <p:nvPr>
            <p:ph type="body" idx="1"/>
          </p:nvPr>
        </p:nvSpPr>
        <p:spPr>
          <a:xfrm>
            <a:off x="449943" y="3149600"/>
            <a:ext cx="6139543" cy="5461000"/>
          </a:xfrm>
          <a:ln/>
        </p:spPr>
        <p:txBody>
          <a:bodyPr lIns="93737" tIns="46868" rIns="93737" bIns="46868"/>
          <a:lstStyle/>
          <a:p>
            <a:pPr indent="232943">
              <a:defRPr/>
            </a:pPr>
            <a:r>
              <a:rPr lang="en-US" b="1" dirty="0"/>
              <a:t>READ: </a:t>
            </a:r>
            <a:r>
              <a:rPr lang="en-US" dirty="0"/>
              <a:t>There are two commands that need to be learned in order to successfully zero the Bore-light.</a:t>
            </a:r>
            <a:r>
              <a:rPr lang="en-US" b="1" dirty="0"/>
              <a:t> </a:t>
            </a:r>
          </a:p>
          <a:p>
            <a:pPr marL="232943" indent="-232943">
              <a:defRPr/>
            </a:pPr>
            <a:r>
              <a:rPr lang="en-US" b="1" dirty="0"/>
              <a:t>They are:</a:t>
            </a:r>
          </a:p>
          <a:p>
            <a:pPr marL="232943" indent="-232943">
              <a:buFontTx/>
              <a:buAutoNum type="arabicPeriod"/>
              <a:defRPr/>
            </a:pPr>
            <a:r>
              <a:rPr lang="en-US" b="1" dirty="0">
                <a:cs typeface="Times New Roman" pitchFamily="18" charset="0"/>
              </a:rPr>
              <a:t> START POINT </a:t>
            </a:r>
            <a:r>
              <a:rPr lang="en-US" dirty="0">
                <a:cs typeface="Times New Roman" pitchFamily="18" charset="0"/>
              </a:rPr>
              <a:t>is the first command given.  When the command of </a:t>
            </a:r>
            <a:r>
              <a:rPr lang="en-US" b="1" dirty="0">
                <a:cs typeface="Times New Roman" pitchFamily="18" charset="0"/>
              </a:rPr>
              <a:t>START POINT</a:t>
            </a:r>
            <a:r>
              <a:rPr lang="en-US" dirty="0">
                <a:cs typeface="Times New Roman" pitchFamily="18" charset="0"/>
              </a:rPr>
              <a:t> is given the soldier at the weapon will rotate the Bore-light so that the battery compartment is in the up position.  The soldier at the target will align the zero mark with the Bore-light laser once the Bore-light is in the start position.</a:t>
            </a:r>
            <a:endParaRPr lang="en-US" b="1" dirty="0"/>
          </a:p>
          <a:p>
            <a:pPr marL="232943" indent="-232943">
              <a:defRPr/>
            </a:pPr>
            <a:endParaRPr lang="en-US" b="1" dirty="0"/>
          </a:p>
        </p:txBody>
      </p:sp>
    </p:spTree>
    <p:extLst>
      <p:ext uri="{BB962C8B-B14F-4D97-AF65-F5344CB8AC3E}">
        <p14:creationId xmlns:p14="http://schemas.microsoft.com/office/powerpoint/2010/main" val="246762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11/12/2019</a:t>
            </a:fld>
            <a:endParaRPr lang="en-US" dirty="0">
              <a:solidFill>
                <a:prstClr val="black">
                  <a:tint val="75000"/>
                </a:prstClr>
              </a:solidFill>
            </a:endParaRPr>
          </a:p>
        </p:txBody>
      </p:sp>
    </p:spTree>
    <p:extLst>
      <p:ext uri="{BB962C8B-B14F-4D97-AF65-F5344CB8AC3E}">
        <p14:creationId xmlns:p14="http://schemas.microsoft.com/office/powerpoint/2010/main" val="358087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Holder 6"/>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271059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99720"/>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11/12/2019</a:t>
            </a:fld>
            <a:endParaRPr lang="en-US" dirty="0">
              <a:solidFill>
                <a:prstClr val="black">
                  <a:tint val="75000"/>
                </a:prstClr>
              </a:solidFill>
            </a:endParaRPr>
          </a:p>
        </p:txBody>
      </p:sp>
      <p:sp>
        <p:nvSpPr>
          <p:cNvPr id="7" name="Holder 7"/>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168605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99720"/>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4" name="Holder 4"/>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11/12/2019</a:t>
            </a:fld>
            <a:endParaRPr lang="en-US" dirty="0">
              <a:solidFill>
                <a:prstClr val="black">
                  <a:tint val="75000"/>
                </a:prstClr>
              </a:solidFill>
            </a:endParaRPr>
          </a:p>
        </p:txBody>
      </p:sp>
      <p:sp>
        <p:nvSpPr>
          <p:cNvPr id="5" name="Holder 5"/>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125232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11/12/2019</a:t>
            </a:fld>
            <a:endParaRPr lang="en-US" dirty="0">
              <a:solidFill>
                <a:prstClr val="black">
                  <a:tint val="75000"/>
                </a:prstClr>
              </a:solidFill>
            </a:endParaRPr>
          </a:p>
        </p:txBody>
      </p:sp>
      <p:sp>
        <p:nvSpPr>
          <p:cNvPr id="4" name="Holder 4"/>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77826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99720"/>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Holder 6"/>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solidFill>
                  <a:prstClr val="black"/>
                </a:solidFill>
              </a:rPr>
              <a:pPr marL="25400">
                <a:lnSpc>
                  <a:spcPts val="3195"/>
                </a:lnSpc>
              </a:pPr>
              <a:t>‹#›</a:t>
            </a:fld>
            <a:endParaRPr lang="en-US" dirty="0">
              <a:solidFill>
                <a:prstClr val="black"/>
              </a:solidFill>
            </a:endParaRPr>
          </a:p>
        </p:txBody>
      </p:sp>
    </p:spTree>
    <p:extLst>
      <p:ext uri="{BB962C8B-B14F-4D97-AF65-F5344CB8AC3E}">
        <p14:creationId xmlns:p14="http://schemas.microsoft.com/office/powerpoint/2010/main" val="1845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715858" y="2301684"/>
            <a:ext cx="10760287" cy="207749"/>
          </a:xfrm>
          <a:prstGeom prst="rect">
            <a:avLst/>
          </a:prstGeom>
        </p:spPr>
        <p:txBody>
          <a:bodyPr lIns="0" tIns="0" rIns="0" bIns="0"/>
          <a:lstStyle>
            <a:lvl1pPr>
              <a:defRPr sz="135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Holder 6"/>
          <p:cNvSpPr>
            <a:spLocks noGrp="1"/>
          </p:cNvSpPr>
          <p:nvPr>
            <p:ph type="sldNum" sz="quarter" idx="7"/>
          </p:nvPr>
        </p:nvSpPr>
        <p:spPr>
          <a:xfrm>
            <a:off x="10921867" y="6553794"/>
            <a:ext cx="595205" cy="422909"/>
          </a:xfrm>
          <a:prstGeom prst="rect">
            <a:avLst/>
          </a:prstGeom>
        </p:spPr>
        <p:txBody>
          <a:bodyPr lIns="0" tIns="0" rIns="0" bIns="0"/>
          <a:lstStyle>
            <a:lvl1pPr>
              <a:defRPr sz="2100" b="0" i="0">
                <a:solidFill>
                  <a:schemeClr val="tx1"/>
                </a:solidFill>
                <a:latin typeface="Arial"/>
                <a:cs typeface="Arial"/>
              </a:defRPr>
            </a:lvl1pPr>
          </a:lstStyle>
          <a:p>
            <a:pPr marL="19050">
              <a:lnSpc>
                <a:spcPts val="2396"/>
              </a:lnSpc>
            </a:pPr>
            <a:fld id="{81D60167-4931-47E6-BA6A-407CBD079E47}" type="slidenum">
              <a:rPr lang="en-US" smtClean="0">
                <a:solidFill>
                  <a:prstClr val="black"/>
                </a:solidFill>
              </a:rPr>
              <a:pPr marL="19050">
                <a:lnSpc>
                  <a:spcPts val="2396"/>
                </a:lnSpc>
              </a:pPr>
              <a:t>‹#›</a:t>
            </a:fld>
            <a:endParaRPr lang="en-US" dirty="0">
              <a:solidFill>
                <a:prstClr val="black"/>
              </a:solidFill>
            </a:endParaRPr>
          </a:p>
        </p:txBody>
      </p:sp>
    </p:spTree>
    <p:extLst>
      <p:ext uri="{BB962C8B-B14F-4D97-AF65-F5344CB8AC3E}">
        <p14:creationId xmlns:p14="http://schemas.microsoft.com/office/powerpoint/2010/main" val="30725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715858" y="2301684"/>
            <a:ext cx="10760287" cy="207749"/>
          </a:xfrm>
          <a:prstGeom prst="rect">
            <a:avLst/>
          </a:prstGeom>
        </p:spPr>
        <p:txBody>
          <a:bodyPr lIns="0" tIns="0" rIns="0" bIns="0"/>
          <a:lstStyle>
            <a:lvl1pPr>
              <a:defRPr sz="135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solidFill>
                  <a:prstClr val="black">
                    <a:tint val="75000"/>
                  </a:prstClr>
                </a:solidFill>
              </a:rPr>
              <a:pPr/>
              <a:t>11/12/2019</a:t>
            </a:fld>
            <a:endParaRPr lang="en-US" dirty="0">
              <a:solidFill>
                <a:prstClr val="black">
                  <a:tint val="75000"/>
                </a:prstClr>
              </a:solidFill>
            </a:endParaRPr>
          </a:p>
        </p:txBody>
      </p:sp>
      <p:sp>
        <p:nvSpPr>
          <p:cNvPr id="6" name="Holder 6"/>
          <p:cNvSpPr>
            <a:spLocks noGrp="1"/>
          </p:cNvSpPr>
          <p:nvPr>
            <p:ph type="sldNum" sz="quarter" idx="7"/>
          </p:nvPr>
        </p:nvSpPr>
        <p:spPr>
          <a:xfrm>
            <a:off x="10921867" y="6553794"/>
            <a:ext cx="595205" cy="422909"/>
          </a:xfrm>
          <a:prstGeom prst="rect">
            <a:avLst/>
          </a:prstGeom>
        </p:spPr>
        <p:txBody>
          <a:bodyPr lIns="0" tIns="0" rIns="0" bIns="0"/>
          <a:lstStyle>
            <a:lvl1pPr>
              <a:defRPr sz="2100" b="0" i="0">
                <a:solidFill>
                  <a:schemeClr val="tx1"/>
                </a:solidFill>
                <a:latin typeface="Arial"/>
                <a:cs typeface="Arial"/>
              </a:defRPr>
            </a:lvl1pPr>
          </a:lstStyle>
          <a:p>
            <a:pPr marL="19050">
              <a:lnSpc>
                <a:spcPts val="2396"/>
              </a:lnSpc>
            </a:pPr>
            <a:fld id="{81D60167-4931-47E6-BA6A-407CBD079E47}" type="slidenum">
              <a:rPr lang="en-US" smtClean="0">
                <a:solidFill>
                  <a:prstClr val="black"/>
                </a:solidFill>
              </a:rPr>
              <a:pPr marL="19050">
                <a:lnSpc>
                  <a:spcPts val="2396"/>
                </a:lnSpc>
              </a:pPr>
              <a:t>‹#›</a:t>
            </a:fld>
            <a:endParaRPr lang="en-US" dirty="0">
              <a:solidFill>
                <a:prstClr val="black"/>
              </a:solidFill>
            </a:endParaRPr>
          </a:p>
        </p:txBody>
      </p:sp>
    </p:spTree>
    <p:extLst>
      <p:ext uri="{BB962C8B-B14F-4D97-AF65-F5344CB8AC3E}">
        <p14:creationId xmlns:p14="http://schemas.microsoft.com/office/powerpoint/2010/main" val="236746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7" name="Picture 12"/>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lder 3"/>
          <p:cNvSpPr>
            <a:spLocks noGrp="1"/>
          </p:cNvSpPr>
          <p:nvPr>
            <p:ph type="body" idx="1"/>
          </p:nvPr>
        </p:nvSpPr>
        <p:spPr>
          <a:xfrm>
            <a:off x="715857" y="2301682"/>
            <a:ext cx="10760287" cy="27699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343303" y="4483"/>
            <a:ext cx="1818815" cy="1443318"/>
          </a:xfrm>
          <a:prstGeom prst="rect">
            <a:avLst/>
          </a:prstGeom>
        </p:spPr>
      </p:pic>
      <p:sp>
        <p:nvSpPr>
          <p:cNvPr id="6" name="object 2"/>
          <p:cNvSpPr txBox="1"/>
          <p:nvPr userDrawn="1"/>
        </p:nvSpPr>
        <p:spPr>
          <a:xfrm>
            <a:off x="1887083" y="76200"/>
            <a:ext cx="7808807" cy="289375"/>
          </a:xfrm>
          <a:prstGeom prst="rect">
            <a:avLst/>
          </a:prstGeom>
        </p:spPr>
        <p:txBody>
          <a:bodyPr vert="horz" wrap="square" lIns="0" tIns="1270" rIns="0" bIns="0" rtlCol="0">
            <a:spAutoFit/>
          </a:bodyPr>
          <a:lstStyle/>
          <a:p>
            <a:pPr marL="12700" marR="5080" algn="ctr">
              <a:lnSpc>
                <a:spcPct val="104200"/>
              </a:lnSpc>
              <a:spcBef>
                <a:spcPts val="10"/>
              </a:spcBef>
            </a:pPr>
            <a:r>
              <a:rPr sz="1800" b="1" spc="-5" dirty="0">
                <a:solidFill>
                  <a:prstClr val="black"/>
                </a:solidFill>
                <a:latin typeface="Arial"/>
                <a:cs typeface="Arial"/>
              </a:rPr>
              <a:t>Preliminary Marksmanship Instruction and</a:t>
            </a:r>
            <a:r>
              <a:rPr sz="1800" b="1" spc="-90" dirty="0">
                <a:solidFill>
                  <a:prstClr val="black"/>
                </a:solidFill>
                <a:latin typeface="Arial"/>
                <a:cs typeface="Arial"/>
              </a:rPr>
              <a:t> </a:t>
            </a:r>
            <a:r>
              <a:rPr sz="1800" b="1" spc="-5" dirty="0">
                <a:solidFill>
                  <a:prstClr val="black"/>
                </a:solidFill>
                <a:latin typeface="Arial"/>
                <a:cs typeface="Arial"/>
              </a:rPr>
              <a:t>Evaluation</a:t>
            </a:r>
            <a:endParaRPr sz="1800" dirty="0">
              <a:solidFill>
                <a:prstClr val="black"/>
              </a:solidFill>
              <a:latin typeface="Arial"/>
              <a:cs typeface="Arial"/>
            </a:endParaRPr>
          </a:p>
        </p:txBody>
      </p:sp>
    </p:spTree>
    <p:extLst>
      <p:ext uri="{BB962C8B-B14F-4D97-AF65-F5344CB8AC3E}">
        <p14:creationId xmlns:p14="http://schemas.microsoft.com/office/powerpoint/2010/main" val="3612166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video" Target="file:///J:\updated%20aimss%20disk%20stuff\Borelight\MVC-001V.MPG" TargetMode="External"/><Relationship Id="rId6" Type="http://schemas.openxmlformats.org/officeDocument/2006/relationships/image" Target="../media/image17.jpeg"/><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9334" y="1143001"/>
            <a:ext cx="1944700" cy="1384995"/>
          </a:xfrm>
          <a:prstGeom prst="rect">
            <a:avLst/>
          </a:prstGeom>
          <a:noFill/>
        </p:spPr>
        <p:txBody>
          <a:bodyPr wrap="none" rtlCol="0">
            <a:spAutoFit/>
          </a:bodyPr>
          <a:lstStyle/>
          <a:p>
            <a:pPr algn="ctr"/>
            <a:r>
              <a:rPr lang="en-US" sz="2800" dirty="0">
                <a:solidFill>
                  <a:prstClr val="black"/>
                </a:solidFill>
              </a:rPr>
              <a:t>LSA 8:</a:t>
            </a:r>
          </a:p>
          <a:p>
            <a:endParaRPr lang="en-US" sz="2800" dirty="0">
              <a:solidFill>
                <a:prstClr val="black"/>
              </a:solidFill>
            </a:endParaRPr>
          </a:p>
          <a:p>
            <a:r>
              <a:rPr lang="en-US" sz="2800" dirty="0" err="1">
                <a:solidFill>
                  <a:prstClr val="black"/>
                </a:solidFill>
              </a:rPr>
              <a:t>Borelighting</a:t>
            </a:r>
            <a:endParaRPr lang="en-US" sz="2800" dirty="0">
              <a:solidFill>
                <a:prstClr val="black"/>
              </a:solidFill>
            </a:endParaRPr>
          </a:p>
        </p:txBody>
      </p:sp>
    </p:spTree>
    <p:extLst>
      <p:ext uri="{BB962C8B-B14F-4D97-AF65-F5344CB8AC3E}">
        <p14:creationId xmlns:p14="http://schemas.microsoft.com/office/powerpoint/2010/main" val="2181324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524000" y="1752600"/>
            <a:ext cx="9144000" cy="369332"/>
          </a:xfrm>
          <a:prstGeom prst="rect">
            <a:avLst/>
          </a:prstGeom>
          <a:noFill/>
          <a:ln w="12700">
            <a:noFill/>
            <a:miter lim="800000"/>
            <a:headEnd/>
            <a:tailEnd type="none" w="lg" len="lg"/>
          </a:ln>
          <a:effectLst/>
        </p:spPr>
        <p:txBody>
          <a:bodyPr wrap="square">
            <a:spAutoFit/>
          </a:bodyPr>
          <a:lstStyle/>
          <a:p>
            <a:pPr algn="ctr" eaLnBrk="0" hangingPunct="0">
              <a:defRPr/>
            </a:pPr>
            <a:r>
              <a:rPr lang="en-US" dirty="0">
                <a:solidFill>
                  <a:prstClr val="black"/>
                </a:solidFill>
                <a:latin typeface="Arial" charset="0"/>
                <a:cs typeface="Arial" charset="0"/>
              </a:rPr>
              <a:t>BATTERY COMPARTMENT FACING UP</a:t>
            </a:r>
          </a:p>
        </p:txBody>
      </p:sp>
      <p:sp>
        <p:nvSpPr>
          <p:cNvPr id="11274" name="Text Box 10"/>
          <p:cNvSpPr txBox="1">
            <a:spLocks noChangeArrowheads="1"/>
          </p:cNvSpPr>
          <p:nvPr/>
        </p:nvSpPr>
        <p:spPr bwMode="auto">
          <a:xfrm>
            <a:off x="1524000" y="5650468"/>
            <a:ext cx="9144000" cy="369332"/>
          </a:xfrm>
          <a:prstGeom prst="rect">
            <a:avLst/>
          </a:prstGeom>
          <a:noFill/>
          <a:ln w="12700">
            <a:noFill/>
            <a:miter lim="800000"/>
            <a:headEnd/>
            <a:tailEnd type="none" w="lg" len="lg"/>
          </a:ln>
          <a:effectLst/>
        </p:spPr>
        <p:txBody>
          <a:bodyPr wrap="square">
            <a:spAutoFit/>
          </a:bodyPr>
          <a:lstStyle/>
          <a:p>
            <a:pPr algn="ctr" eaLnBrk="0" hangingPunct="0">
              <a:defRPr/>
            </a:pPr>
            <a:r>
              <a:rPr lang="en-US" dirty="0">
                <a:solidFill>
                  <a:srgbClr val="FF0000"/>
                </a:solidFill>
                <a:latin typeface="Arial" charset="0"/>
                <a:cs typeface="Arial" charset="0"/>
              </a:rPr>
              <a:t>NOTE:  ALWAYS ALIGN THE ZEROING MARK AT START POINT.</a:t>
            </a:r>
          </a:p>
        </p:txBody>
      </p:sp>
      <p:sp>
        <p:nvSpPr>
          <p:cNvPr id="11280" name="Rectangle 16"/>
          <p:cNvSpPr>
            <a:spLocks noChangeArrowheads="1"/>
          </p:cNvSpPr>
          <p:nvPr/>
        </p:nvSpPr>
        <p:spPr bwMode="auto">
          <a:xfrm>
            <a:off x="1524001" y="1447800"/>
            <a:ext cx="9144000" cy="411162"/>
          </a:xfrm>
          <a:prstGeom prst="rect">
            <a:avLst/>
          </a:prstGeom>
          <a:noFill/>
          <a:ln w="9525">
            <a:noFill/>
            <a:miter lim="800000"/>
            <a:headEnd/>
            <a:tailEnd/>
          </a:ln>
          <a:effectLst/>
        </p:spPr>
        <p:txBody>
          <a:bodyPr anchor="ctr"/>
          <a:lstStyle/>
          <a:p>
            <a:pPr algn="ctr" eaLnBrk="0" hangingPunct="0">
              <a:defRPr/>
            </a:pPr>
            <a:r>
              <a:rPr lang="en-US" dirty="0">
                <a:solidFill>
                  <a:prstClr val="black"/>
                </a:solidFill>
                <a:latin typeface="Arial" charset="0"/>
              </a:rPr>
              <a:t>START POINT</a:t>
            </a:r>
          </a:p>
        </p:txBody>
      </p:sp>
      <p:pic>
        <p:nvPicPr>
          <p:cNvPr id="276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397" y="2121932"/>
            <a:ext cx="7119207" cy="34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8" name="TextBox 7"/>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ZERO BORE-LIGHT</a:t>
            </a:r>
          </a:p>
        </p:txBody>
      </p:sp>
    </p:spTree>
    <p:extLst>
      <p:ext uri="{BB962C8B-B14F-4D97-AF65-F5344CB8AC3E}">
        <p14:creationId xmlns:p14="http://schemas.microsoft.com/office/powerpoint/2010/main" val="2387746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1" name="Picture 17" descr="BLlzrd"/>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284471" y="1517036"/>
            <a:ext cx="4332883" cy="4959965"/>
          </a:xfrm>
          <a:prstGeom prst="rect">
            <a:avLst/>
          </a:prstGeom>
          <a:solidFill>
            <a:srgbClr val="B99B47"/>
          </a:solidFill>
          <a:ln w="9525">
            <a:solidFill>
              <a:schemeClr val="tx1"/>
            </a:solidFill>
            <a:miter lim="800000"/>
            <a:headEnd/>
            <a:tailEnd/>
          </a:ln>
        </p:spPr>
      </p:pic>
      <p:sp>
        <p:nvSpPr>
          <p:cNvPr id="29699" name="Text Box 20"/>
          <p:cNvSpPr txBox="1">
            <a:spLocks noChangeArrowheads="1"/>
          </p:cNvSpPr>
          <p:nvPr/>
        </p:nvSpPr>
        <p:spPr bwMode="auto">
          <a:xfrm>
            <a:off x="1524000" y="3276601"/>
            <a:ext cx="3733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buFontTx/>
              <a:buChar char="•"/>
            </a:pPr>
            <a:r>
              <a:rPr lang="en-US" altLang="en-US" sz="1600" dirty="0">
                <a:solidFill>
                  <a:prstClr val="black"/>
                </a:solidFill>
              </a:rPr>
              <a:t>  A “Zeroing mark” could be a piece of tree bark, or a dot on a piece of paper as seen here.</a:t>
            </a:r>
          </a:p>
          <a:p>
            <a:pPr>
              <a:buFontTx/>
              <a:buChar char="•"/>
            </a:pPr>
            <a:endParaRPr lang="en-US" altLang="en-US" sz="1600" dirty="0">
              <a:solidFill>
                <a:prstClr val="black"/>
              </a:solidFill>
            </a:endParaRPr>
          </a:p>
          <a:p>
            <a:pPr>
              <a:buFontTx/>
              <a:buChar char="•"/>
            </a:pPr>
            <a:r>
              <a:rPr lang="en-US" altLang="en-US" sz="1600" dirty="0">
                <a:solidFill>
                  <a:prstClr val="black"/>
                </a:solidFill>
              </a:rPr>
              <a:t> Move zeroing mark to start point.</a:t>
            </a:r>
          </a:p>
          <a:p>
            <a:pPr>
              <a:buFontTx/>
              <a:buChar char="•"/>
            </a:pPr>
            <a:endParaRPr lang="en-US" altLang="en-US" sz="1600" dirty="0">
              <a:solidFill>
                <a:prstClr val="black"/>
              </a:solidFill>
            </a:endParaRPr>
          </a:p>
          <a:p>
            <a:pPr>
              <a:buFontTx/>
              <a:buChar char="•"/>
            </a:pPr>
            <a:r>
              <a:rPr lang="en-US" altLang="en-US" sz="1600" dirty="0">
                <a:solidFill>
                  <a:prstClr val="black"/>
                </a:solidFill>
              </a:rPr>
              <a:t> Only align when in the start point position.</a:t>
            </a:r>
          </a:p>
        </p:txBody>
      </p:sp>
      <p:sp>
        <p:nvSpPr>
          <p:cNvPr id="6" name="TextBox 5"/>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ZERO MARK</a:t>
            </a:r>
          </a:p>
        </p:txBody>
      </p:sp>
      <p:sp>
        <p:nvSpPr>
          <p:cNvPr id="7"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Tree>
    <p:extLst>
      <p:ext uri="{BB962C8B-B14F-4D97-AF65-F5344CB8AC3E}">
        <p14:creationId xmlns:p14="http://schemas.microsoft.com/office/powerpoint/2010/main" val="2079665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45" descr="BLlrfrn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840" y="1582737"/>
            <a:ext cx="4417447" cy="5029200"/>
          </a:xfrm>
          <a:prstGeom prst="rect">
            <a:avLst/>
          </a:prstGeom>
          <a:solidFill>
            <a:schemeClr val="bg2"/>
          </a:solidFill>
          <a:ln w="9525">
            <a:solidFill>
              <a:schemeClr val="tx1"/>
            </a:solidFill>
            <a:miter lim="800000"/>
            <a:headEnd/>
            <a:tailEnd/>
          </a:ln>
        </p:spPr>
      </p:pic>
      <p:sp>
        <p:nvSpPr>
          <p:cNvPr id="18437" name="Text Box 1029"/>
          <p:cNvSpPr txBox="1">
            <a:spLocks noChangeArrowheads="1"/>
          </p:cNvSpPr>
          <p:nvPr/>
        </p:nvSpPr>
        <p:spPr bwMode="auto">
          <a:xfrm>
            <a:off x="1676400" y="5545138"/>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600" i="1" dirty="0">
                <a:solidFill>
                  <a:prstClr val="black"/>
                </a:solidFill>
              </a:rPr>
              <a:t>NOTE:  ALWAYS TURN </a:t>
            </a:r>
          </a:p>
          <a:p>
            <a:r>
              <a:rPr lang="en-US" altLang="en-US" sz="1600" i="1" dirty="0">
                <a:solidFill>
                  <a:prstClr val="black"/>
                </a:solidFill>
              </a:rPr>
              <a:t>COUNTER CLOCKWISE FROM THE SHOOTER’S PERSPECTIVE.</a:t>
            </a:r>
          </a:p>
        </p:txBody>
      </p:sp>
      <p:sp>
        <p:nvSpPr>
          <p:cNvPr id="30724" name="Text Box 1030"/>
          <p:cNvSpPr txBox="1">
            <a:spLocks noChangeArrowheads="1"/>
          </p:cNvSpPr>
          <p:nvPr/>
        </p:nvSpPr>
        <p:spPr bwMode="auto">
          <a:xfrm>
            <a:off x="7620001" y="3581401"/>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2000" dirty="0">
                <a:solidFill>
                  <a:srgbClr val="FFFF00"/>
                </a:solidFill>
              </a:rPr>
              <a:t>X</a:t>
            </a:r>
          </a:p>
        </p:txBody>
      </p:sp>
      <p:sp>
        <p:nvSpPr>
          <p:cNvPr id="30725" name="Text Box 1033"/>
          <p:cNvSpPr txBox="1">
            <a:spLocks noChangeArrowheads="1"/>
          </p:cNvSpPr>
          <p:nvPr/>
        </p:nvSpPr>
        <p:spPr bwMode="auto">
          <a:xfrm>
            <a:off x="5517118" y="2735311"/>
            <a:ext cx="1073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800" dirty="0">
                <a:solidFill>
                  <a:prstClr val="black"/>
                </a:solidFill>
              </a:rPr>
              <a:t>Half </a:t>
            </a:r>
            <a:r>
              <a:rPr lang="en-US" altLang="en-US" sz="1600" dirty="0">
                <a:solidFill>
                  <a:prstClr val="black"/>
                </a:solidFill>
              </a:rPr>
              <a:t>Turn</a:t>
            </a:r>
          </a:p>
        </p:txBody>
      </p:sp>
      <p:sp>
        <p:nvSpPr>
          <p:cNvPr id="30726" name="Line 1034"/>
          <p:cNvSpPr>
            <a:spLocks noChangeShapeType="1"/>
          </p:cNvSpPr>
          <p:nvPr/>
        </p:nvSpPr>
        <p:spPr bwMode="auto">
          <a:xfrm flipH="1">
            <a:off x="7833836" y="2516019"/>
            <a:ext cx="628650" cy="1149350"/>
          </a:xfrm>
          <a:prstGeom prst="line">
            <a:avLst/>
          </a:prstGeom>
          <a:noFill/>
          <a:ln w="28575">
            <a:solidFill>
              <a:srgbClr val="66FFFF"/>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dirty="0">
              <a:solidFill>
                <a:prstClr val="black"/>
              </a:solidFill>
              <a:latin typeface="Arial" panose="020B0604020202020204" pitchFamily="34" charset="0"/>
            </a:endParaRPr>
          </a:p>
        </p:txBody>
      </p:sp>
      <p:sp>
        <p:nvSpPr>
          <p:cNvPr id="30727" name="Text Box 1035"/>
          <p:cNvSpPr txBox="1">
            <a:spLocks noChangeArrowheads="1"/>
          </p:cNvSpPr>
          <p:nvPr/>
        </p:nvSpPr>
        <p:spPr bwMode="auto">
          <a:xfrm>
            <a:off x="7635176" y="2186940"/>
            <a:ext cx="16546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600" dirty="0">
                <a:solidFill>
                  <a:prstClr val="black"/>
                </a:solidFill>
              </a:rPr>
              <a:t>Reference Point</a:t>
            </a:r>
          </a:p>
        </p:txBody>
      </p:sp>
      <p:sp>
        <p:nvSpPr>
          <p:cNvPr id="30728" name="Line 1043"/>
          <p:cNvSpPr>
            <a:spLocks noChangeShapeType="1"/>
          </p:cNvSpPr>
          <p:nvPr/>
        </p:nvSpPr>
        <p:spPr bwMode="auto">
          <a:xfrm>
            <a:off x="6490752" y="3048684"/>
            <a:ext cx="808037" cy="520700"/>
          </a:xfrm>
          <a:prstGeom prst="line">
            <a:avLst/>
          </a:prstGeom>
          <a:noFill/>
          <a:ln w="19050">
            <a:solidFill>
              <a:srgbClr val="66FF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prstClr val="black"/>
              </a:solidFill>
              <a:latin typeface="Arial" panose="020B0604020202020204" pitchFamily="34" charset="0"/>
            </a:endParaRPr>
          </a:p>
        </p:txBody>
      </p:sp>
      <p:sp>
        <p:nvSpPr>
          <p:cNvPr id="30729" name="Text Box 1046"/>
          <p:cNvSpPr txBox="1">
            <a:spLocks noChangeArrowheads="1"/>
          </p:cNvSpPr>
          <p:nvPr/>
        </p:nvSpPr>
        <p:spPr bwMode="auto">
          <a:xfrm>
            <a:off x="8978718" y="4764732"/>
            <a:ext cx="11432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600" dirty="0">
                <a:solidFill>
                  <a:prstClr val="black"/>
                </a:solidFill>
              </a:rPr>
              <a:t>Start Point</a:t>
            </a:r>
          </a:p>
        </p:txBody>
      </p:sp>
      <p:sp>
        <p:nvSpPr>
          <p:cNvPr id="30730" name="Line 1047"/>
          <p:cNvSpPr>
            <a:spLocks noChangeShapeType="1"/>
          </p:cNvSpPr>
          <p:nvPr/>
        </p:nvSpPr>
        <p:spPr bwMode="auto">
          <a:xfrm flipH="1" flipV="1">
            <a:off x="8148162" y="3880494"/>
            <a:ext cx="1260475" cy="884238"/>
          </a:xfrm>
          <a:prstGeom prst="line">
            <a:avLst/>
          </a:prstGeom>
          <a:noFill/>
          <a:ln w="12700">
            <a:solidFill>
              <a:srgbClr val="66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dirty="0">
              <a:solidFill>
                <a:prstClr val="black"/>
              </a:solidFill>
              <a:latin typeface="Arial" panose="020B0604020202020204" pitchFamily="34" charset="0"/>
            </a:endParaRPr>
          </a:p>
        </p:txBody>
      </p:sp>
      <p:sp>
        <p:nvSpPr>
          <p:cNvPr id="30732" name="Text Box 1054"/>
          <p:cNvSpPr txBox="1">
            <a:spLocks noChangeArrowheads="1"/>
          </p:cNvSpPr>
          <p:nvPr/>
        </p:nvSpPr>
        <p:spPr bwMode="auto">
          <a:xfrm>
            <a:off x="1717675" y="2408238"/>
            <a:ext cx="3733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buFontTx/>
              <a:buChar char="•"/>
            </a:pPr>
            <a:r>
              <a:rPr lang="en-US" altLang="en-US" sz="1600" dirty="0">
                <a:solidFill>
                  <a:prstClr val="black"/>
                </a:solidFill>
              </a:rPr>
              <a:t> Turn Bore-light Counter Clockwise (CCW) to the half turn position from start point.</a:t>
            </a:r>
          </a:p>
          <a:p>
            <a:pPr>
              <a:buFontTx/>
              <a:buChar char="•"/>
            </a:pPr>
            <a:endParaRPr lang="en-US" altLang="en-US" sz="1600" dirty="0">
              <a:solidFill>
                <a:prstClr val="black"/>
              </a:solidFill>
            </a:endParaRPr>
          </a:p>
          <a:p>
            <a:pPr>
              <a:buFontTx/>
              <a:buChar char="•"/>
            </a:pPr>
            <a:r>
              <a:rPr lang="en-US" altLang="en-US" sz="1600" dirty="0">
                <a:solidFill>
                  <a:prstClr val="black"/>
                </a:solidFill>
              </a:rPr>
              <a:t> Adjust Bore-light adjusters until the laser is halfway between the start point and the half turn position.  This is known as the Reference Point. </a:t>
            </a:r>
          </a:p>
        </p:txBody>
      </p:sp>
      <p:sp>
        <p:nvSpPr>
          <p:cNvPr id="14"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15" name="TextBox 14"/>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REFERENCE POINT</a:t>
            </a:r>
          </a:p>
        </p:txBody>
      </p:sp>
    </p:spTree>
    <p:extLst>
      <p:ext uri="{BB962C8B-B14F-4D97-AF65-F5344CB8AC3E}">
        <p14:creationId xmlns:p14="http://schemas.microsoft.com/office/powerpoint/2010/main" val="982654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8" name="MVC-001V.MPG">
            <a:hlinkClick r:id="" action="ppaction://ole?verb=0"/>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l="27777" r="16667"/>
          <a:stretch>
            <a:fillRect/>
          </a:stretch>
        </p:blipFill>
        <p:spPr bwMode="auto">
          <a:xfrm>
            <a:off x="8458200" y="2590800"/>
            <a:ext cx="2057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14"/>
          <p:cNvSpPr txBox="1">
            <a:spLocks noChangeArrowheads="1"/>
          </p:cNvSpPr>
          <p:nvPr/>
        </p:nvSpPr>
        <p:spPr bwMode="auto">
          <a:xfrm>
            <a:off x="1524001" y="5334001"/>
            <a:ext cx="9143999" cy="584775"/>
          </a:xfrm>
          <a:prstGeom prst="rect">
            <a:avLst/>
          </a:prstGeom>
          <a:noFill/>
          <a:ln w="12700">
            <a:noFill/>
            <a:miter lim="800000"/>
            <a:headEnd/>
            <a:tailEnd type="none" w="lg" len="lg"/>
          </a:ln>
          <a:effectLst/>
        </p:spPr>
        <p:txBody>
          <a:bodyPr wrap="square">
            <a:spAutoFit/>
          </a:bodyPr>
          <a:lstStyle/>
          <a:p>
            <a:pPr algn="ctr" eaLnBrk="0" hangingPunct="0">
              <a:defRPr/>
            </a:pPr>
            <a:r>
              <a:rPr lang="en-US" sz="1600" dirty="0">
                <a:solidFill>
                  <a:prstClr val="black"/>
                </a:solidFill>
                <a:latin typeface="Arial" charset="0"/>
                <a:cs typeface="Arial" charset="0"/>
              </a:rPr>
              <a:t>HALF TURN AND START POINT ARE THE SAME</a:t>
            </a:r>
          </a:p>
          <a:p>
            <a:pPr algn="ctr" eaLnBrk="0" hangingPunct="0">
              <a:defRPr/>
            </a:pPr>
            <a:r>
              <a:rPr lang="en-US" sz="1600" dirty="0">
                <a:solidFill>
                  <a:prstClr val="black"/>
                </a:solidFill>
                <a:latin typeface="Arial" charset="0"/>
                <a:cs typeface="Arial" charset="0"/>
              </a:rPr>
              <a:t>LASER SPINS ON ITSELF W/IN A 1 CM CIRCLE</a:t>
            </a:r>
          </a:p>
        </p:txBody>
      </p:sp>
      <p:sp>
        <p:nvSpPr>
          <p:cNvPr id="32783" name="Text Box 15"/>
          <p:cNvSpPr txBox="1">
            <a:spLocks noChangeArrowheads="1"/>
          </p:cNvSpPr>
          <p:nvPr/>
        </p:nvSpPr>
        <p:spPr bwMode="auto">
          <a:xfrm>
            <a:off x="1524000" y="1935162"/>
            <a:ext cx="9144000" cy="338554"/>
          </a:xfrm>
          <a:prstGeom prst="rect">
            <a:avLst/>
          </a:prstGeom>
          <a:noFill/>
          <a:ln w="9525">
            <a:noFill/>
            <a:miter lim="800000"/>
            <a:headEnd/>
            <a:tailEnd/>
          </a:ln>
          <a:effectLst/>
        </p:spPr>
        <p:txBody>
          <a:bodyPr wrap="square">
            <a:spAutoFit/>
          </a:bodyPr>
          <a:lstStyle/>
          <a:p>
            <a:pPr algn="ctr" eaLnBrk="0" hangingPunct="0">
              <a:defRPr/>
            </a:pPr>
            <a:r>
              <a:rPr lang="en-US" sz="1600" dirty="0">
                <a:solidFill>
                  <a:prstClr val="black"/>
                </a:solidFill>
                <a:latin typeface="Arial" charset="0"/>
                <a:cs typeface="Arial" charset="0"/>
              </a:rPr>
              <a:t>REPEAT THESE STEPS UNTIL THE LASER SPINS ON ITSELF</a:t>
            </a:r>
          </a:p>
        </p:txBody>
      </p:sp>
      <p:pic>
        <p:nvPicPr>
          <p:cNvPr id="31749" name="Picture 16" descr="BLlmv2strt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590800"/>
            <a:ext cx="172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7" descr="BLlz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590800"/>
            <a:ext cx="172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8" descr="BLlrfrnp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590800"/>
            <a:ext cx="1828800" cy="2590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52" name="Text Box 20"/>
          <p:cNvSpPr txBox="1">
            <a:spLocks noChangeArrowheads="1"/>
          </p:cNvSpPr>
          <p:nvPr/>
        </p:nvSpPr>
        <p:spPr bwMode="auto">
          <a:xfrm>
            <a:off x="4648201" y="3581400"/>
            <a:ext cx="24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600">
                <a:solidFill>
                  <a:srgbClr val="FFFF00"/>
                </a:solidFill>
                <a:latin typeface="Times New Roman" panose="02020603050405020304" pitchFamily="18" charset="0"/>
              </a:rPr>
              <a:t>X</a:t>
            </a:r>
            <a:endParaRPr lang="en-US" altLang="en-US" sz="2000">
              <a:solidFill>
                <a:srgbClr val="FFFF00"/>
              </a:solidFill>
              <a:latin typeface="Times New Roman" panose="02020603050405020304" pitchFamily="18" charset="0"/>
            </a:endParaRPr>
          </a:p>
        </p:txBody>
      </p:sp>
      <p:sp>
        <p:nvSpPr>
          <p:cNvPr id="32802" name="Rectangle 34"/>
          <p:cNvSpPr>
            <a:spLocks noChangeArrowheads="1"/>
          </p:cNvSpPr>
          <p:nvPr/>
        </p:nvSpPr>
        <p:spPr bwMode="auto">
          <a:xfrm>
            <a:off x="1524000" y="1524000"/>
            <a:ext cx="9144000" cy="411162"/>
          </a:xfrm>
          <a:prstGeom prst="rect">
            <a:avLst/>
          </a:prstGeom>
          <a:noFill/>
          <a:ln w="9525">
            <a:noFill/>
            <a:miter lim="800000"/>
            <a:headEnd/>
            <a:tailEnd/>
          </a:ln>
          <a:effectLst/>
        </p:spPr>
        <p:txBody>
          <a:bodyPr anchor="ctr"/>
          <a:lstStyle/>
          <a:p>
            <a:pPr algn="ctr" eaLnBrk="0" hangingPunct="0">
              <a:defRPr/>
            </a:pPr>
            <a:r>
              <a:rPr lang="en-US" sz="1600" dirty="0">
                <a:solidFill>
                  <a:prstClr val="black"/>
                </a:solidFill>
                <a:latin typeface="Arial" charset="0"/>
              </a:rPr>
              <a:t>EXAMPLE:</a:t>
            </a:r>
          </a:p>
        </p:txBody>
      </p:sp>
      <p:sp>
        <p:nvSpPr>
          <p:cNvPr id="11"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12" name="TextBox 11"/>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ZERO LASER</a:t>
            </a:r>
          </a:p>
        </p:txBody>
      </p:sp>
    </p:spTree>
    <p:extLst>
      <p:ext uri="{BB962C8B-B14F-4D97-AF65-F5344CB8AC3E}">
        <p14:creationId xmlns:p14="http://schemas.microsoft.com/office/powerpoint/2010/main" val="2140738143"/>
      </p:ext>
    </p:extLst>
  </p:cSld>
  <p:clrMapOvr>
    <a:masterClrMapping/>
  </p:clrMapOvr>
  <p:timing>
    <p:tnLst>
      <p:par>
        <p:cTn id="1" dur="indefinite" restart="never" nodeType="tmRoot">
          <p:childTnLst>
            <p:video>
              <p:cMediaNode>
                <p:cTn id="2" repeatCount="indefinite" fill="hold" display="0">
                  <p:stCondLst>
                    <p:cond delay="indefinite"/>
                  </p:stCondLst>
                  <p:endCondLst>
                    <p:cond evt="onNext" delay="0">
                      <p:tgtEl>
                        <p:sldTgt/>
                      </p:tgtEl>
                    </p:cond>
                    <p:cond evt="onPrev" delay="0">
                      <p:tgtEl>
                        <p:sldTgt/>
                      </p:tgtEl>
                    </p:cond>
                  </p:endCondLst>
                </p:cTn>
                <p:tgtEl>
                  <p:spTgt spid="3277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12" name="TextBox 11"/>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BORE-LIGHT DOCTRINAL SYMBOLS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908" y="1524000"/>
            <a:ext cx="5444184" cy="4763660"/>
          </a:xfrm>
          <a:prstGeom prst="rect">
            <a:avLst/>
          </a:prstGeom>
        </p:spPr>
      </p:pic>
    </p:spTree>
    <p:extLst>
      <p:ext uri="{BB962C8B-B14F-4D97-AF65-F5344CB8AC3E}">
        <p14:creationId xmlns:p14="http://schemas.microsoft.com/office/powerpoint/2010/main" val="3341077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12" name="TextBox 11"/>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BORE-LIGHT TARGET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471" y="1443236"/>
            <a:ext cx="4725059" cy="5410955"/>
          </a:xfrm>
          <a:prstGeom prst="rect">
            <a:avLst/>
          </a:prstGeom>
        </p:spPr>
      </p:pic>
      <p:sp>
        <p:nvSpPr>
          <p:cNvPr id="3" name="Rectangle 2"/>
          <p:cNvSpPr/>
          <p:nvPr/>
        </p:nvSpPr>
        <p:spPr>
          <a:xfrm>
            <a:off x="6324600" y="4343400"/>
            <a:ext cx="838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64796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12" name="TextBox 11"/>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TARGET WITH PROPER SYMBOLS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682" y="1452266"/>
            <a:ext cx="5192636" cy="5381459"/>
          </a:xfrm>
          <a:prstGeom prst="rect">
            <a:avLst/>
          </a:prstGeom>
        </p:spPr>
      </p:pic>
      <p:sp>
        <p:nvSpPr>
          <p:cNvPr id="5" name="Rectangle 4"/>
          <p:cNvSpPr/>
          <p:nvPr/>
        </p:nvSpPr>
        <p:spPr>
          <a:xfrm>
            <a:off x="4800600" y="1532930"/>
            <a:ext cx="2514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8332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12" name="TextBox 11"/>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TARGET WITH PROPER SYMBOLS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452266"/>
            <a:ext cx="5192636" cy="5381459"/>
          </a:xfrm>
          <a:prstGeom prst="rect">
            <a:avLst/>
          </a:prstGeom>
        </p:spPr>
      </p:pic>
      <p:sp>
        <p:nvSpPr>
          <p:cNvPr id="5" name="Rectangle 4"/>
          <p:cNvSpPr/>
          <p:nvPr/>
        </p:nvSpPr>
        <p:spPr>
          <a:xfrm>
            <a:off x="4495800" y="2895600"/>
            <a:ext cx="838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5081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12" name="TextBox 11"/>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TARGET WITH PROPER SYMBOLS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121" y="1452266"/>
            <a:ext cx="4878795" cy="5381459"/>
          </a:xfrm>
          <a:prstGeom prst="rect">
            <a:avLst/>
          </a:prstGeom>
        </p:spPr>
      </p:pic>
      <p:sp>
        <p:nvSpPr>
          <p:cNvPr id="5" name="Rectangle 4"/>
          <p:cNvSpPr/>
          <p:nvPr/>
        </p:nvSpPr>
        <p:spPr>
          <a:xfrm>
            <a:off x="5791200" y="2895600"/>
            <a:ext cx="685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35029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12" name="TextBox 11"/>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BORE-LIGHT OFF-SETS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274" y="1452266"/>
            <a:ext cx="4387326" cy="5381459"/>
          </a:xfrm>
          <a:prstGeom prst="rect">
            <a:avLst/>
          </a:prstGeom>
        </p:spPr>
      </p:pic>
      <p:sp>
        <p:nvSpPr>
          <p:cNvPr id="3" name="TextBox 2"/>
          <p:cNvSpPr txBox="1"/>
          <p:nvPr/>
        </p:nvSpPr>
        <p:spPr>
          <a:xfrm>
            <a:off x="1538844" y="2590800"/>
            <a:ext cx="3048000" cy="923330"/>
          </a:xfrm>
          <a:prstGeom prst="rect">
            <a:avLst/>
          </a:prstGeom>
          <a:noFill/>
        </p:spPr>
        <p:txBody>
          <a:bodyPr wrap="square" rtlCol="0">
            <a:spAutoFit/>
          </a:bodyPr>
          <a:lstStyle/>
          <a:p>
            <a:r>
              <a:rPr lang="en-US" dirty="0">
                <a:solidFill>
                  <a:srgbClr val="FF0000"/>
                </a:solidFill>
                <a:latin typeface="Arial" panose="020B0604020202020204" pitchFamily="34" charset="0"/>
              </a:rPr>
              <a:t>Note: Always Check and Reference the TM for Bore-light Off-Set</a:t>
            </a:r>
          </a:p>
        </p:txBody>
      </p:sp>
    </p:spTree>
    <p:extLst>
      <p:ext uri="{BB962C8B-B14F-4D97-AF65-F5344CB8AC3E}">
        <p14:creationId xmlns:p14="http://schemas.microsoft.com/office/powerpoint/2010/main" val="1055529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4694" y="1447801"/>
            <a:ext cx="6705600" cy="3293209"/>
          </a:xfrm>
          <a:prstGeom prst="rect">
            <a:avLst/>
          </a:prstGeom>
        </p:spPr>
        <p:txBody>
          <a:bodyPr wrap="square">
            <a:spAutoFit/>
          </a:bodyPr>
          <a:lstStyle/>
          <a:p>
            <a:r>
              <a:rPr lang="en-US" sz="1600" b="1" dirty="0">
                <a:solidFill>
                  <a:srgbClr val="000000"/>
                </a:solidFill>
                <a:latin typeface="Arial" panose="020B0604020202020204" pitchFamily="34" charset="0"/>
                <a:cs typeface="Arial" panose="020B0604020202020204" pitchFamily="34" charset="0"/>
              </a:rPr>
              <a:t>ACTION:</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Demonstrate knowledge of Army service Rifle preliminary marksmanship instruction. </a:t>
            </a:r>
          </a:p>
          <a:p>
            <a:endParaRPr lang="en-US" sz="1600" dirty="0">
              <a:solidFill>
                <a:srgbClr val="000000"/>
              </a:solidFill>
              <a:latin typeface="Arial" panose="020B0604020202020204" pitchFamily="34" charset="0"/>
              <a:cs typeface="Arial" panose="020B0604020202020204" pitchFamily="34" charset="0"/>
            </a:endParaRPr>
          </a:p>
          <a:p>
            <a:r>
              <a:rPr lang="en-US" sz="1600" b="1" dirty="0">
                <a:solidFill>
                  <a:srgbClr val="000000"/>
                </a:solidFill>
                <a:latin typeface="Arial" panose="020B0604020202020204" pitchFamily="34" charset="0"/>
                <a:cs typeface="Arial" panose="020B0604020202020204" pitchFamily="34" charset="0"/>
              </a:rPr>
              <a:t>CONDITION: </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In a classroom environment, given TC 3-22.9, </a:t>
            </a:r>
            <a:r>
              <a:rPr lang="en-US" sz="1600" i="1" dirty="0">
                <a:solidFill>
                  <a:srgbClr val="000000"/>
                </a:solidFill>
                <a:latin typeface="Arial" panose="020B0604020202020204" pitchFamily="34" charset="0"/>
                <a:cs typeface="Arial" panose="020B0604020202020204" pitchFamily="34" charset="0"/>
              </a:rPr>
              <a:t>Rifle and Carbine</a:t>
            </a:r>
            <a:r>
              <a:rPr lang="en-US" sz="1600" dirty="0">
                <a:solidFill>
                  <a:srgbClr val="000000"/>
                </a:solidFill>
                <a:latin typeface="Arial" panose="020B0604020202020204" pitchFamily="34" charset="0"/>
                <a:cs typeface="Arial" panose="020B0604020202020204" pitchFamily="34" charset="0"/>
              </a:rPr>
              <a:t>. </a:t>
            </a:r>
          </a:p>
          <a:p>
            <a:endParaRPr lang="en-US" sz="1600" dirty="0">
              <a:solidFill>
                <a:srgbClr val="000000"/>
              </a:solidFill>
              <a:latin typeface="Arial" panose="020B0604020202020204" pitchFamily="34" charset="0"/>
              <a:cs typeface="Arial" panose="020B0604020202020204" pitchFamily="34" charset="0"/>
            </a:endParaRPr>
          </a:p>
          <a:p>
            <a:r>
              <a:rPr lang="en-US" sz="1600" b="1" dirty="0">
                <a:solidFill>
                  <a:srgbClr val="000000"/>
                </a:solidFill>
                <a:latin typeface="Arial" panose="020B0604020202020204" pitchFamily="34" charset="0"/>
                <a:cs typeface="Arial" panose="020B0604020202020204" pitchFamily="34" charset="0"/>
              </a:rPr>
              <a:t>STANDARD: </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prstClr val="black"/>
                </a:solidFill>
                <a:latin typeface="Arial" panose="020B0604020202020204" pitchFamily="34" charset="0"/>
                <a:cs typeface="Arial" panose="020B0604020202020204" pitchFamily="34" charset="0"/>
              </a:rPr>
              <a:t>Identify how to apply and train Rifle Marksmanship utilizing the US Army Service Rifle in accordance with applicable command guidance, TC 3-22.9 Rifle and Carbine and TC 3-20.0 Integrated Weapons Training</a:t>
            </a:r>
          </a:p>
          <a:p>
            <a:r>
              <a:rPr lang="en-US" sz="1600" dirty="0">
                <a:solidFill>
                  <a:prstClr val="black"/>
                </a:solidFill>
                <a:latin typeface="Arial" panose="020B0604020202020204" pitchFamily="34" charset="0"/>
                <a:cs typeface="Arial" panose="020B0604020202020204" pitchFamily="34" charset="0"/>
              </a:rPr>
              <a:t>Strategy.</a:t>
            </a:r>
            <a:endParaRPr lang="en-US" sz="1600" dirty="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965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CHECK ON LEARNING</a:t>
            </a:r>
          </a:p>
        </p:txBody>
      </p:sp>
      <p:sp>
        <p:nvSpPr>
          <p:cNvPr id="3" name="TextBox 2"/>
          <p:cNvSpPr txBox="1"/>
          <p:nvPr/>
        </p:nvSpPr>
        <p:spPr>
          <a:xfrm>
            <a:off x="1600200" y="1743671"/>
            <a:ext cx="9144000" cy="830997"/>
          </a:xfrm>
          <a:prstGeom prst="rect">
            <a:avLst/>
          </a:prstGeom>
          <a:noFill/>
        </p:spPr>
        <p:txBody>
          <a:bodyPr wrap="square" rtlCol="0">
            <a:spAutoFit/>
          </a:bodyPr>
          <a:lstStyle/>
          <a:p>
            <a:r>
              <a:rPr lang="en-US" sz="2400" dirty="0">
                <a:solidFill>
                  <a:prstClr val="black"/>
                </a:solidFill>
                <a:latin typeface="Arial" panose="020B0604020202020204" pitchFamily="34" charset="0"/>
                <a:cs typeface="Arial" panose="020B0604020202020204" pitchFamily="34" charset="0"/>
              </a:rPr>
              <a:t>What </a:t>
            </a:r>
            <a:r>
              <a:rPr lang="en-US" sz="2400" dirty="0">
                <a:solidFill>
                  <a:prstClr val="black"/>
                </a:solidFill>
                <a:latin typeface="Arial" panose="020B0604020202020204" pitchFamily="34" charset="0"/>
                <a:cs typeface="Arial" panose="020B0604020202020204" pitchFamily="34" charset="0"/>
              </a:rPr>
              <a:t>are </a:t>
            </a:r>
            <a:r>
              <a:rPr lang="en-US" sz="2400" dirty="0">
                <a:solidFill>
                  <a:prstClr val="black"/>
                </a:solidFill>
                <a:latin typeface="Arial" panose="020B0604020202020204" pitchFamily="34" charset="0"/>
                <a:cs typeface="Arial" panose="020B0604020202020204" pitchFamily="34" charset="0"/>
              </a:rPr>
              <a:t>the </a:t>
            </a:r>
            <a:r>
              <a:rPr lang="en-US" sz="2400" dirty="0">
                <a:solidFill>
                  <a:prstClr val="black"/>
                </a:solidFill>
                <a:latin typeface="Arial" panose="020B0604020202020204" pitchFamily="34" charset="0"/>
                <a:cs typeface="Arial" panose="020B0604020202020204" pitchFamily="34" charset="0"/>
              </a:rPr>
              <a:t>commands while conducting bore lighting operations?</a:t>
            </a:r>
            <a:endParaRPr lang="en-US" sz="2400" dirty="0">
              <a:solidFill>
                <a:prstClr val="black"/>
              </a:solidFill>
              <a:latin typeface="Arial" panose="020B0604020202020204" pitchFamily="34" charset="0"/>
              <a:cs typeface="Arial" panose="020B0604020202020204" pitchFamily="34" charset="0"/>
            </a:endParaRPr>
          </a:p>
        </p:txBody>
      </p:sp>
      <p:grpSp>
        <p:nvGrpSpPr>
          <p:cNvPr id="18" name="Group 17"/>
          <p:cNvGrpSpPr/>
          <p:nvPr/>
        </p:nvGrpSpPr>
        <p:grpSpPr>
          <a:xfrm>
            <a:off x="1562100" y="2412396"/>
            <a:ext cx="9144000" cy="988303"/>
            <a:chOff x="0" y="2447727"/>
            <a:chExt cx="9144000" cy="988303"/>
          </a:xfrm>
        </p:grpSpPr>
        <p:sp>
          <p:nvSpPr>
            <p:cNvPr id="10" name="TextBox 9"/>
            <p:cNvSpPr txBox="1"/>
            <p:nvPr/>
          </p:nvSpPr>
          <p:spPr>
            <a:xfrm>
              <a:off x="0" y="2447727"/>
              <a:ext cx="9144000" cy="646331"/>
            </a:xfrm>
            <a:prstGeom prst="rect">
              <a:avLst/>
            </a:prstGeom>
            <a:noFill/>
          </p:spPr>
          <p:txBody>
            <a:bodyPr wrap="square" rtlCol="0">
              <a:spAutoFit/>
            </a:bodyPr>
            <a:lstStyle/>
            <a:p>
              <a:endParaRPr lang="en-US" dirty="0">
                <a:solidFill>
                  <a:prstClr val="black"/>
                </a:solidFill>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Start position, and half turn</a:t>
              </a:r>
              <a:endParaRPr lang="en-US"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0" y="2971800"/>
              <a:ext cx="9144000" cy="464230"/>
            </a:xfrm>
            <a:prstGeom prst="rect">
              <a:avLst/>
            </a:prstGeom>
          </p:spPr>
          <p:txBody>
            <a:bodyPr wrap="square">
              <a:spAutoFit/>
            </a:bodyPr>
            <a:lstStyle/>
            <a:p>
              <a:pPr marL="12700" marR="302260">
                <a:lnSpc>
                  <a:spcPts val="2850"/>
                </a:lnSpc>
                <a:spcBef>
                  <a:spcPts val="125"/>
                </a:spcBef>
                <a:tabLst>
                  <a:tab pos="424815" algn="l"/>
                  <a:tab pos="425450" algn="l"/>
                </a:tabLst>
              </a:pPr>
              <a:endParaRPr lang="en-US" dirty="0">
                <a:solidFill>
                  <a:prstClr val="black"/>
                </a:solidFill>
                <a:latin typeface="Arial"/>
                <a:cs typeface="Arial"/>
              </a:endParaRPr>
            </a:p>
          </p:txBody>
        </p:sp>
      </p:grpSp>
      <p:sp>
        <p:nvSpPr>
          <p:cNvPr id="14" name="Rectangle 13"/>
          <p:cNvSpPr/>
          <p:nvPr/>
        </p:nvSpPr>
        <p:spPr>
          <a:xfrm>
            <a:off x="1537398" y="3148385"/>
            <a:ext cx="9144000" cy="464230"/>
          </a:xfrm>
          <a:prstGeom prst="rect">
            <a:avLst/>
          </a:prstGeom>
        </p:spPr>
        <p:txBody>
          <a:bodyPr wrap="square">
            <a:spAutoFit/>
          </a:bodyPr>
          <a:lstStyle/>
          <a:p>
            <a:pPr marL="12700" marR="302260">
              <a:lnSpc>
                <a:spcPts val="2850"/>
              </a:lnSpc>
              <a:spcBef>
                <a:spcPts val="125"/>
              </a:spcBef>
              <a:tabLst>
                <a:tab pos="424815" algn="l"/>
                <a:tab pos="425450" algn="l"/>
              </a:tabLst>
            </a:pPr>
            <a:r>
              <a:rPr lang="en-US" sz="2400" spc="-5" dirty="0">
                <a:solidFill>
                  <a:prstClr val="black"/>
                </a:solidFill>
                <a:latin typeface="Arial"/>
                <a:cs typeface="Arial"/>
              </a:rPr>
              <a:t>What are the settings on the A/N PEM-1 Used for?</a:t>
            </a:r>
            <a:endParaRPr lang="en-US" sz="2400" dirty="0">
              <a:solidFill>
                <a:prstClr val="black"/>
              </a:solidFill>
              <a:latin typeface="Arial"/>
              <a:cs typeface="Arial"/>
            </a:endParaRPr>
          </a:p>
        </p:txBody>
      </p:sp>
      <p:sp>
        <p:nvSpPr>
          <p:cNvPr id="15" name="Rectangle 14"/>
          <p:cNvSpPr/>
          <p:nvPr/>
        </p:nvSpPr>
        <p:spPr>
          <a:xfrm>
            <a:off x="1600200" y="3594685"/>
            <a:ext cx="9144000" cy="1200329"/>
          </a:xfrm>
          <a:prstGeom prst="rect">
            <a:avLst/>
          </a:prstGeom>
        </p:spPr>
        <p:txBody>
          <a:bodyPr wrap="square">
            <a:spAutoFit/>
          </a:bodyPr>
          <a:lstStyle/>
          <a:p>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Boresighting</a:t>
            </a:r>
            <a:r>
              <a:rPr lang="en-US" dirty="0">
                <a:solidFill>
                  <a:prstClr val="black"/>
                </a:solidFill>
                <a:latin typeface="Arial" panose="020B0604020202020204" pitchFamily="34" charset="0"/>
                <a:cs typeface="Arial" panose="020B0604020202020204" pitchFamily="34" charset="0"/>
              </a:rPr>
              <a:t> optics</a:t>
            </a:r>
          </a:p>
          <a:p>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Boresighting</a:t>
            </a:r>
            <a:r>
              <a:rPr lang="en-US" dirty="0">
                <a:solidFill>
                  <a:prstClr val="black"/>
                </a:solidFill>
                <a:latin typeface="Arial" panose="020B0604020202020204" pitchFamily="34" charset="0"/>
                <a:cs typeface="Arial" panose="020B0604020202020204" pitchFamily="34" charset="0"/>
              </a:rPr>
              <a:t> Lasers</a:t>
            </a:r>
          </a:p>
          <a:p>
            <a:r>
              <a:rPr lang="en-US" dirty="0">
                <a:solidFill>
                  <a:prstClr val="black"/>
                </a:solidFill>
                <a:latin typeface="Arial" panose="020B0604020202020204" pitchFamily="34" charset="0"/>
                <a:cs typeface="Arial" panose="020B0604020202020204" pitchFamily="34" charset="0"/>
              </a:rPr>
              <a:t> Dry Fire w/ Feedback </a:t>
            </a:r>
          </a:p>
          <a:p>
            <a:r>
              <a:rPr lang="en-US" dirty="0">
                <a:solidFill>
                  <a:prstClr val="black"/>
                </a:solidFill>
                <a:latin typeface="Arial" panose="020B0604020202020204" pitchFamily="34" charset="0"/>
                <a:cs typeface="Arial" panose="020B0604020202020204" pitchFamily="34" charset="0"/>
              </a:rPr>
              <a:t> Confirming zero</a:t>
            </a:r>
          </a:p>
        </p:txBody>
      </p:sp>
      <p:sp>
        <p:nvSpPr>
          <p:cNvPr id="12" name="object 4"/>
          <p:cNvSpPr txBox="1"/>
          <p:nvPr/>
        </p:nvSpPr>
        <p:spPr>
          <a:xfrm>
            <a:off x="1524000" y="1067568"/>
            <a:ext cx="9144000" cy="380232"/>
          </a:xfrm>
          <a:prstGeom prst="rect">
            <a:avLst/>
          </a:prstGeom>
        </p:spPr>
        <p:txBody>
          <a:bodyPr vert="horz" wrap="square" lIns="0" tIns="10795" rIns="0" bIns="0" rtlCol="0">
            <a:spAutoFit/>
          </a:bodyPr>
          <a:lstStyle/>
          <a:p>
            <a:pPr algn="ctr">
              <a:spcBef>
                <a:spcPts val="690"/>
              </a:spcBef>
            </a:pPr>
            <a:r>
              <a:rPr lang="en-US" sz="2400" spc="-5" dirty="0">
                <a:solidFill>
                  <a:prstClr val="black"/>
                </a:solidFill>
                <a:latin typeface="Arial"/>
                <a:cs typeface="Arial"/>
              </a:rPr>
              <a:t>CONTROL</a:t>
            </a:r>
            <a:endParaRPr lang="en-US" sz="2400" dirty="0">
              <a:solidFill>
                <a:prstClr val="black"/>
              </a:solidFill>
              <a:latin typeface="Arial"/>
              <a:cs typeface="Arial"/>
            </a:endParaRPr>
          </a:p>
        </p:txBody>
      </p:sp>
    </p:spTree>
    <p:extLst>
      <p:ext uri="{BB962C8B-B14F-4D97-AF65-F5344CB8AC3E}">
        <p14:creationId xmlns:p14="http://schemas.microsoft.com/office/powerpoint/2010/main" val="34619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609601"/>
            <a:ext cx="5867400" cy="646331"/>
          </a:xfrm>
          <a:prstGeom prst="rect">
            <a:avLst/>
          </a:prstGeom>
          <a:noFill/>
        </p:spPr>
        <p:txBody>
          <a:bodyPr wrap="square" rtlCol="0">
            <a:spAutoFit/>
          </a:bodyPr>
          <a:lstStyle/>
          <a:p>
            <a:pPr algn="ctr"/>
            <a:r>
              <a:rPr lang="en-US" sz="3600" dirty="0">
                <a:solidFill>
                  <a:prstClr val="black"/>
                </a:solidFill>
              </a:rPr>
              <a:t>INTRODUCTION</a:t>
            </a:r>
          </a:p>
        </p:txBody>
      </p:sp>
      <p:sp>
        <p:nvSpPr>
          <p:cNvPr id="4" name="TextBox 3"/>
          <p:cNvSpPr txBox="1"/>
          <p:nvPr/>
        </p:nvSpPr>
        <p:spPr>
          <a:xfrm>
            <a:off x="3733801" y="1905000"/>
            <a:ext cx="4647747" cy="4832092"/>
          </a:xfrm>
          <a:prstGeom prst="rect">
            <a:avLst/>
          </a:prstGeom>
          <a:noFill/>
        </p:spPr>
        <p:txBody>
          <a:bodyPr wrap="none" rtlCol="0">
            <a:spAutoFit/>
          </a:bodyPr>
          <a:lstStyle/>
          <a:p>
            <a:r>
              <a:rPr lang="en-US" sz="2800" dirty="0">
                <a:solidFill>
                  <a:prstClr val="black"/>
                </a:solidFill>
              </a:rPr>
              <a:t>Safety Considerations:</a:t>
            </a:r>
          </a:p>
          <a:p>
            <a:endParaRPr lang="en-US" sz="2800" dirty="0">
              <a:solidFill>
                <a:prstClr val="black"/>
              </a:solidFill>
            </a:endParaRPr>
          </a:p>
          <a:p>
            <a:endParaRPr lang="en-US" sz="2800" dirty="0">
              <a:solidFill>
                <a:prstClr val="black"/>
              </a:solidFill>
            </a:endParaRPr>
          </a:p>
          <a:p>
            <a:r>
              <a:rPr lang="en-US" sz="2800" dirty="0">
                <a:solidFill>
                  <a:prstClr val="black"/>
                </a:solidFill>
              </a:rPr>
              <a:t>Risk Assessment:</a:t>
            </a:r>
          </a:p>
          <a:p>
            <a:endParaRPr lang="en-US" sz="2800" dirty="0">
              <a:solidFill>
                <a:prstClr val="black"/>
              </a:solidFill>
            </a:endParaRPr>
          </a:p>
          <a:p>
            <a:endParaRPr lang="en-US" sz="2800" dirty="0">
              <a:solidFill>
                <a:prstClr val="black"/>
              </a:solidFill>
            </a:endParaRPr>
          </a:p>
          <a:p>
            <a:r>
              <a:rPr lang="en-US" sz="2800" dirty="0">
                <a:solidFill>
                  <a:prstClr val="black"/>
                </a:solidFill>
              </a:rPr>
              <a:t>Environmental Considerations:</a:t>
            </a:r>
          </a:p>
          <a:p>
            <a:endParaRPr lang="en-US" sz="2800" dirty="0">
              <a:solidFill>
                <a:prstClr val="black"/>
              </a:solidFill>
            </a:endParaRPr>
          </a:p>
          <a:p>
            <a:endParaRPr lang="en-US" sz="2800" dirty="0">
              <a:solidFill>
                <a:prstClr val="black"/>
              </a:solidFill>
            </a:endParaRPr>
          </a:p>
          <a:p>
            <a:r>
              <a:rPr lang="en-US" sz="2800" dirty="0">
                <a:solidFill>
                  <a:prstClr val="black"/>
                </a:solidFill>
              </a:rPr>
              <a:t>Evaluation:</a:t>
            </a:r>
          </a:p>
          <a:p>
            <a:endParaRPr lang="en-US" sz="2800" dirty="0">
              <a:solidFill>
                <a:prstClr val="black"/>
              </a:solidFill>
            </a:endParaRPr>
          </a:p>
        </p:txBody>
      </p:sp>
    </p:spTree>
    <p:extLst>
      <p:ext uri="{BB962C8B-B14F-4D97-AF65-F5344CB8AC3E}">
        <p14:creationId xmlns:p14="http://schemas.microsoft.com/office/powerpoint/2010/main" val="378482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844" y="2286000"/>
            <a:ext cx="42068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86001"/>
            <a:ext cx="41052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6"/>
          <p:cNvSpPr txBox="1">
            <a:spLocks noChangeArrowheads="1"/>
          </p:cNvSpPr>
          <p:nvPr/>
        </p:nvSpPr>
        <p:spPr bwMode="auto">
          <a:xfrm>
            <a:off x="1524000" y="1447800"/>
            <a:ext cx="425767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LBS-300-A2 </a:t>
            </a:r>
          </a:p>
        </p:txBody>
      </p:sp>
      <p:sp>
        <p:nvSpPr>
          <p:cNvPr id="2054" name="TextBox 7"/>
          <p:cNvSpPr txBox="1">
            <a:spLocks noChangeArrowheads="1"/>
          </p:cNvSpPr>
          <p:nvPr/>
        </p:nvSpPr>
        <p:spPr bwMode="auto">
          <a:xfrm>
            <a:off x="6024564" y="1447801"/>
            <a:ext cx="4643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LBS-050 </a:t>
            </a:r>
          </a:p>
        </p:txBody>
      </p:sp>
      <p:sp>
        <p:nvSpPr>
          <p:cNvPr id="2" name="Rectangle 1"/>
          <p:cNvSpPr/>
          <p:nvPr/>
        </p:nvSpPr>
        <p:spPr>
          <a:xfrm>
            <a:off x="1524000" y="997506"/>
            <a:ext cx="9144000" cy="461665"/>
          </a:xfrm>
          <a:prstGeom prst="rect">
            <a:avLst/>
          </a:prstGeom>
        </p:spPr>
        <p:txBody>
          <a:bodyPr wrap="square">
            <a:spAutoFit/>
          </a:bodyPr>
          <a:lstStyle/>
          <a:p>
            <a:pPr algn="ctr"/>
            <a:r>
              <a:rPr lang="en-US" altLang="en-US" sz="2400" dirty="0">
                <a:solidFill>
                  <a:prstClr val="black"/>
                </a:solidFill>
                <a:latin typeface="Arial" panose="020B0604020202020204" pitchFamily="34" charset="0"/>
                <a:cs typeface="Arial" panose="020B0604020202020204" pitchFamily="34" charset="0"/>
              </a:rPr>
              <a:t>A/N PEM-1</a:t>
            </a:r>
            <a:endParaRPr lang="en-US" sz="2400" dirty="0">
              <a:solidFill>
                <a:prstClr val="black"/>
              </a:solidFill>
            </a:endParaRPr>
          </a:p>
        </p:txBody>
      </p:sp>
    </p:spTree>
    <p:extLst>
      <p:ext uri="{BB962C8B-B14F-4D97-AF65-F5344CB8AC3E}">
        <p14:creationId xmlns:p14="http://schemas.microsoft.com/office/powerpoint/2010/main" val="1525196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txBox="1">
            <a:spLocks noGrp="1"/>
          </p:cNvSpPr>
          <p:nvPr/>
        </p:nvSpPr>
        <p:spPr bwMode="auto">
          <a:xfrm>
            <a:off x="4648200" y="6553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400">
                <a:solidFill>
                  <a:prstClr val="black"/>
                </a:solidFill>
              </a:rPr>
              <a:t>Foreign Disclosure 1</a:t>
            </a:r>
          </a:p>
        </p:txBody>
      </p:sp>
      <p:grpSp>
        <p:nvGrpSpPr>
          <p:cNvPr id="9220" name="Group 28"/>
          <p:cNvGrpSpPr>
            <a:grpSpLocks/>
          </p:cNvGrpSpPr>
          <p:nvPr/>
        </p:nvGrpSpPr>
        <p:grpSpPr bwMode="auto">
          <a:xfrm>
            <a:off x="2438400" y="1143000"/>
            <a:ext cx="6781800" cy="2667000"/>
            <a:chOff x="4019550" y="1219200"/>
            <a:chExt cx="4286250" cy="3238500"/>
          </a:xfrm>
        </p:grpSpPr>
        <p:pic>
          <p:nvPicPr>
            <p:cNvPr id="92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3810000"/>
              <a:ext cx="4286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550" y="3162300"/>
              <a:ext cx="4286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550" y="2514600"/>
              <a:ext cx="4286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9550" y="1866900"/>
              <a:ext cx="4286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9550" y="1219200"/>
              <a:ext cx="4286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2" name="Table 31"/>
          <p:cNvGraphicFramePr>
            <a:graphicFrameLocks noGrp="1"/>
          </p:cNvGraphicFramePr>
          <p:nvPr>
            <p:extLst/>
          </p:nvPr>
        </p:nvGraphicFramePr>
        <p:xfrm>
          <a:off x="3403600" y="3867150"/>
          <a:ext cx="5435600" cy="2914650"/>
        </p:xfrm>
        <a:graphic>
          <a:graphicData uri="http://schemas.openxmlformats.org/drawingml/2006/table">
            <a:tbl>
              <a:tblPr firstRow="1" bandRow="1">
                <a:tableStyleId>{073A0DAA-6AF3-43AB-8588-CEC1D06C72B9}</a:tableStyleId>
              </a:tblPr>
              <a:tblGrid>
                <a:gridCol w="522562">
                  <a:extLst>
                    <a:ext uri="{9D8B030D-6E8A-4147-A177-3AD203B41FA5}">
                      <a16:colId xmlns="" xmlns:a16="http://schemas.microsoft.com/office/drawing/2014/main" val="20000"/>
                    </a:ext>
                  </a:extLst>
                </a:gridCol>
                <a:gridCol w="2635455">
                  <a:extLst>
                    <a:ext uri="{9D8B030D-6E8A-4147-A177-3AD203B41FA5}">
                      <a16:colId xmlns="" xmlns:a16="http://schemas.microsoft.com/office/drawing/2014/main" val="20001"/>
                    </a:ext>
                  </a:extLst>
                </a:gridCol>
                <a:gridCol w="823987">
                  <a:extLst>
                    <a:ext uri="{9D8B030D-6E8A-4147-A177-3AD203B41FA5}">
                      <a16:colId xmlns="" xmlns:a16="http://schemas.microsoft.com/office/drawing/2014/main" val="20002"/>
                    </a:ext>
                  </a:extLst>
                </a:gridCol>
                <a:gridCol w="1453596">
                  <a:extLst>
                    <a:ext uri="{9D8B030D-6E8A-4147-A177-3AD203B41FA5}">
                      <a16:colId xmlns="" xmlns:a16="http://schemas.microsoft.com/office/drawing/2014/main" val="20003"/>
                    </a:ext>
                  </a:extLst>
                </a:gridCol>
              </a:tblGrid>
              <a:tr h="323850">
                <a:tc>
                  <a:txBody>
                    <a:bodyPr/>
                    <a:lstStyle/>
                    <a:p>
                      <a:pPr algn="ctr"/>
                      <a:r>
                        <a:rPr lang="en-US" sz="1200" spc="-100" dirty="0">
                          <a:latin typeface="Arial" panose="020B0604020202020204" pitchFamily="34" charset="0"/>
                        </a:rPr>
                        <a:t>Item</a:t>
                      </a:r>
                    </a:p>
                  </a:txBody>
                  <a:tcPr marL="91449" marR="91449"/>
                </a:tc>
                <a:tc>
                  <a:txBody>
                    <a:bodyPr/>
                    <a:lstStyle/>
                    <a:p>
                      <a:pPr algn="ctr"/>
                      <a:endParaRPr lang="en-US" sz="1200" spc="-100" dirty="0">
                        <a:latin typeface="Arial" panose="020B0604020202020204" pitchFamily="34" charset="0"/>
                      </a:endParaRPr>
                    </a:p>
                  </a:txBody>
                  <a:tcPr marL="91449" marR="91449"/>
                </a:tc>
                <a:tc>
                  <a:txBody>
                    <a:bodyPr/>
                    <a:lstStyle/>
                    <a:p>
                      <a:pPr algn="ctr"/>
                      <a:r>
                        <a:rPr lang="en-US" sz="1200" spc="-100" dirty="0">
                          <a:latin typeface="Arial" panose="020B0604020202020204" pitchFamily="34" charset="0"/>
                        </a:rPr>
                        <a:t>LBS</a:t>
                      </a:r>
                      <a:r>
                        <a:rPr lang="en-US" sz="1200" spc="-100" baseline="0" dirty="0">
                          <a:latin typeface="Arial" panose="020B0604020202020204" pitchFamily="34" charset="0"/>
                        </a:rPr>
                        <a:t>-300</a:t>
                      </a:r>
                      <a:endParaRPr lang="en-US" sz="1200" spc="-100" dirty="0">
                        <a:latin typeface="Arial" panose="020B0604020202020204" pitchFamily="34" charset="0"/>
                      </a:endParaRPr>
                    </a:p>
                  </a:txBody>
                  <a:tcPr marL="91449" marR="91449"/>
                </a:tc>
                <a:tc>
                  <a:txBody>
                    <a:bodyPr/>
                    <a:lstStyle/>
                    <a:p>
                      <a:pPr algn="ctr"/>
                      <a:r>
                        <a:rPr lang="en-US" sz="1200" spc="-100" dirty="0">
                          <a:latin typeface="Arial" panose="020B0604020202020204" pitchFamily="34" charset="0"/>
                        </a:rPr>
                        <a:t>LBS-50</a:t>
                      </a:r>
                    </a:p>
                  </a:txBody>
                  <a:tcPr marL="91449" marR="91449"/>
                </a:tc>
                <a:extLst>
                  <a:ext uri="{0D108BD9-81ED-4DB2-BD59-A6C34878D82A}">
                    <a16:rowId xmlns="" xmlns:a16="http://schemas.microsoft.com/office/drawing/2014/main" val="10000"/>
                  </a:ext>
                </a:extLst>
              </a:tr>
              <a:tr h="323850">
                <a:tc>
                  <a:txBody>
                    <a:bodyPr/>
                    <a:lstStyle/>
                    <a:p>
                      <a:pPr algn="ctr"/>
                      <a:r>
                        <a:rPr lang="en-US" sz="1200" spc="-100" dirty="0">
                          <a:latin typeface="Arial" panose="020B0604020202020204" pitchFamily="34" charset="0"/>
                        </a:rPr>
                        <a:t>1</a:t>
                      </a:r>
                    </a:p>
                  </a:txBody>
                  <a:tcPr marL="91449" marR="91449"/>
                </a:tc>
                <a:tc>
                  <a:txBody>
                    <a:bodyPr/>
                    <a:lstStyle/>
                    <a:p>
                      <a:pPr algn="ctr"/>
                      <a:r>
                        <a:rPr lang="en-US" sz="1200" b="1" spc="-100" dirty="0">
                          <a:latin typeface="Arial" panose="020B0604020202020204" pitchFamily="34" charset="0"/>
                        </a:rPr>
                        <a:t>Laser Bore-light Assembly </a:t>
                      </a:r>
                      <a:endParaRPr lang="en-US" sz="1200" spc="-100" dirty="0">
                        <a:latin typeface="Arial" panose="020B0604020202020204" pitchFamily="34" charset="0"/>
                      </a:endParaRPr>
                    </a:p>
                  </a:txBody>
                  <a:tcPr marL="91449" marR="91449"/>
                </a:tc>
                <a:tc>
                  <a:txBody>
                    <a:bodyPr/>
                    <a:lstStyle/>
                    <a:p>
                      <a:pPr algn="ctr"/>
                      <a:r>
                        <a:rPr lang="en-US" sz="1200" b="1" spc="-100" dirty="0">
                          <a:latin typeface="Arial" panose="020B0604020202020204" pitchFamily="34" charset="0"/>
                        </a:rPr>
                        <a:t>X</a:t>
                      </a:r>
                    </a:p>
                  </a:txBody>
                  <a:tcPr marL="91449" marR="91449"/>
                </a:tc>
                <a:tc>
                  <a:txBody>
                    <a:bodyPr/>
                    <a:lstStyle/>
                    <a:p>
                      <a:pPr algn="ctr"/>
                      <a:r>
                        <a:rPr lang="en-US" sz="1200" b="1" spc="-100" dirty="0">
                          <a:latin typeface="Arial" panose="020B0604020202020204" pitchFamily="34" charset="0"/>
                        </a:rPr>
                        <a:t>X</a:t>
                      </a:r>
                    </a:p>
                  </a:txBody>
                  <a:tcPr marL="91449" marR="91449"/>
                </a:tc>
                <a:extLst>
                  <a:ext uri="{0D108BD9-81ED-4DB2-BD59-A6C34878D82A}">
                    <a16:rowId xmlns="" xmlns:a16="http://schemas.microsoft.com/office/drawing/2014/main" val="10001"/>
                  </a:ext>
                </a:extLst>
              </a:tr>
              <a:tr h="323850">
                <a:tc>
                  <a:txBody>
                    <a:bodyPr/>
                    <a:lstStyle/>
                    <a:p>
                      <a:pPr algn="ctr"/>
                      <a:r>
                        <a:rPr lang="en-US" sz="1200" spc="-100" dirty="0">
                          <a:latin typeface="Arial" panose="020B0604020202020204" pitchFamily="34" charset="0"/>
                        </a:rPr>
                        <a:t>2</a:t>
                      </a:r>
                    </a:p>
                  </a:txBody>
                  <a:tcPr marL="91449" marR="91449"/>
                </a:tc>
                <a:tc>
                  <a:txBody>
                    <a:bodyPr/>
                    <a:lstStyle/>
                    <a:p>
                      <a:pPr algn="ctr"/>
                      <a:r>
                        <a:rPr lang="en-US" sz="1200" b="1" spc="-100" dirty="0">
                          <a:latin typeface="Arial" panose="020B0604020202020204" pitchFamily="34" charset="0"/>
                        </a:rPr>
                        <a:t>Soft Carrying Case </a:t>
                      </a:r>
                      <a:endParaRPr lang="en-US" sz="1200" spc="-100" dirty="0">
                        <a:latin typeface="Arial" panose="020B0604020202020204" pitchFamily="34" charset="0"/>
                      </a:endParaRPr>
                    </a:p>
                  </a:txBody>
                  <a:tcPr marL="91449" marR="91449"/>
                </a:tc>
                <a:tc>
                  <a:txBody>
                    <a:bodyPr/>
                    <a:lstStyle/>
                    <a:p>
                      <a:pPr algn="ctr"/>
                      <a:r>
                        <a:rPr lang="en-US" sz="1200" b="1" spc="-100" dirty="0">
                          <a:latin typeface="Arial" panose="020B0604020202020204" pitchFamily="34" charset="0"/>
                        </a:rPr>
                        <a:t>X</a:t>
                      </a:r>
                    </a:p>
                  </a:txBody>
                  <a:tcPr marL="91449" marR="91449"/>
                </a:tc>
                <a:tc>
                  <a:txBody>
                    <a:bodyPr/>
                    <a:lstStyle/>
                    <a:p>
                      <a:pPr algn="ctr"/>
                      <a:r>
                        <a:rPr lang="en-US" sz="1200" b="1" spc="-100" dirty="0">
                          <a:latin typeface="Arial" panose="020B0604020202020204" pitchFamily="34" charset="0"/>
                        </a:rPr>
                        <a:t>X</a:t>
                      </a:r>
                    </a:p>
                  </a:txBody>
                  <a:tcPr marL="91449" marR="91449"/>
                </a:tc>
                <a:extLst>
                  <a:ext uri="{0D108BD9-81ED-4DB2-BD59-A6C34878D82A}">
                    <a16:rowId xmlns="" xmlns:a16="http://schemas.microsoft.com/office/drawing/2014/main" val="10002"/>
                  </a:ext>
                </a:extLst>
              </a:tr>
              <a:tr h="323850">
                <a:tc>
                  <a:txBody>
                    <a:bodyPr/>
                    <a:lstStyle/>
                    <a:p>
                      <a:pPr algn="ctr"/>
                      <a:r>
                        <a:rPr lang="en-US" sz="1200" spc="-100" dirty="0">
                          <a:latin typeface="Arial" panose="020B0604020202020204" pitchFamily="34" charset="0"/>
                        </a:rPr>
                        <a:t>3</a:t>
                      </a:r>
                    </a:p>
                  </a:txBody>
                  <a:tcPr marL="91449" marR="91449"/>
                </a:tc>
                <a:tc>
                  <a:txBody>
                    <a:bodyPr/>
                    <a:lstStyle/>
                    <a:p>
                      <a:pPr algn="ctr"/>
                      <a:r>
                        <a:rPr lang="en-US" sz="1200" b="1" spc="-100" dirty="0">
                          <a:latin typeface="Arial" panose="020B0604020202020204" pitchFamily="34" charset="0"/>
                        </a:rPr>
                        <a:t>Mandrels (5.56mm, 7.62mm, .50 cal) </a:t>
                      </a:r>
                      <a:endParaRPr lang="en-US" sz="1200" spc="-100" dirty="0">
                        <a:latin typeface="Arial" panose="020B0604020202020204" pitchFamily="34" charset="0"/>
                      </a:endParaRPr>
                    </a:p>
                  </a:txBody>
                  <a:tcPr marL="91449" marR="91449"/>
                </a:tc>
                <a:tc>
                  <a:txBody>
                    <a:bodyPr/>
                    <a:lstStyle/>
                    <a:p>
                      <a:pPr algn="ctr"/>
                      <a:r>
                        <a:rPr lang="en-US" sz="1200" b="1" spc="-100" dirty="0">
                          <a:latin typeface="Arial" panose="020B0604020202020204" pitchFamily="34" charset="0"/>
                        </a:rPr>
                        <a:t>X</a:t>
                      </a:r>
                    </a:p>
                  </a:txBody>
                  <a:tcPr marL="91449" marR="91449"/>
                </a:tc>
                <a:tc>
                  <a:txBody>
                    <a:bodyPr/>
                    <a:lstStyle/>
                    <a:p>
                      <a:pPr algn="ctr"/>
                      <a:r>
                        <a:rPr lang="en-US" sz="1200" b="1" spc="-100" dirty="0">
                          <a:latin typeface="Arial" panose="020B0604020202020204" pitchFamily="34" charset="0"/>
                        </a:rPr>
                        <a:t>X</a:t>
                      </a:r>
                    </a:p>
                  </a:txBody>
                  <a:tcPr marL="91449" marR="91449"/>
                </a:tc>
                <a:extLst>
                  <a:ext uri="{0D108BD9-81ED-4DB2-BD59-A6C34878D82A}">
                    <a16:rowId xmlns="" xmlns:a16="http://schemas.microsoft.com/office/drawing/2014/main" val="10003"/>
                  </a:ext>
                </a:extLst>
              </a:tr>
              <a:tr h="323850">
                <a:tc>
                  <a:txBody>
                    <a:bodyPr/>
                    <a:lstStyle/>
                    <a:p>
                      <a:pPr algn="ctr"/>
                      <a:r>
                        <a:rPr lang="en-US" sz="1200" spc="-100" dirty="0">
                          <a:latin typeface="Arial" panose="020B0604020202020204" pitchFamily="34" charset="0"/>
                        </a:rPr>
                        <a:t>4</a:t>
                      </a:r>
                    </a:p>
                  </a:txBody>
                  <a:tcPr marL="91449" marR="91449"/>
                </a:tc>
                <a:tc>
                  <a:txBody>
                    <a:bodyPr/>
                    <a:lstStyle/>
                    <a:p>
                      <a:pPr algn="ctr"/>
                      <a:r>
                        <a:rPr lang="en-US" sz="1200" b="1" spc="-100" dirty="0" err="1">
                          <a:latin typeface="Arial" panose="020B0604020202020204" pitchFamily="34" charset="0"/>
                        </a:rPr>
                        <a:t>Boresight</a:t>
                      </a:r>
                      <a:r>
                        <a:rPr lang="en-US" sz="1200" b="1" spc="-100" dirty="0">
                          <a:latin typeface="Arial" panose="020B0604020202020204" pitchFamily="34" charset="0"/>
                        </a:rPr>
                        <a:t> Targets (1-38) </a:t>
                      </a:r>
                      <a:endParaRPr lang="en-US" sz="1200" spc="-100" dirty="0">
                        <a:latin typeface="Arial" panose="020B0604020202020204" pitchFamily="34" charset="0"/>
                      </a:endParaRPr>
                    </a:p>
                  </a:txBody>
                  <a:tcPr marL="91449" marR="91449"/>
                </a:tc>
                <a:tc>
                  <a:txBody>
                    <a:bodyPr/>
                    <a:lstStyle/>
                    <a:p>
                      <a:pPr algn="ctr"/>
                      <a:r>
                        <a:rPr lang="en-US" sz="1200" b="1" spc="-100" dirty="0">
                          <a:latin typeface="Arial" panose="020B0604020202020204" pitchFamily="34" charset="0"/>
                        </a:rPr>
                        <a:t>X</a:t>
                      </a:r>
                    </a:p>
                  </a:txBody>
                  <a:tcPr marL="91449" marR="91449"/>
                </a:tc>
                <a:tc>
                  <a:txBody>
                    <a:bodyPr/>
                    <a:lstStyle/>
                    <a:p>
                      <a:pPr algn="ctr"/>
                      <a:endParaRPr lang="en-US" sz="1200" b="1" spc="-100" dirty="0">
                        <a:latin typeface="Arial" panose="020B0604020202020204" pitchFamily="34" charset="0"/>
                      </a:endParaRPr>
                    </a:p>
                  </a:txBody>
                  <a:tcPr marL="91449" marR="91449"/>
                </a:tc>
                <a:extLst>
                  <a:ext uri="{0D108BD9-81ED-4DB2-BD59-A6C34878D82A}">
                    <a16:rowId xmlns="" xmlns:a16="http://schemas.microsoft.com/office/drawing/2014/main" val="10004"/>
                  </a:ext>
                </a:extLst>
              </a:tr>
              <a:tr h="323850">
                <a:tc>
                  <a:txBody>
                    <a:bodyPr/>
                    <a:lstStyle/>
                    <a:p>
                      <a:pPr algn="ctr"/>
                      <a:r>
                        <a:rPr lang="en-US" sz="1200" spc="-100" dirty="0">
                          <a:latin typeface="Arial" panose="020B0604020202020204" pitchFamily="34" charset="0"/>
                        </a:rPr>
                        <a:t>5</a:t>
                      </a:r>
                    </a:p>
                  </a:txBody>
                  <a:tcPr marL="91449" marR="91449"/>
                </a:tc>
                <a:tc>
                  <a:txBody>
                    <a:bodyPr/>
                    <a:lstStyle/>
                    <a:p>
                      <a:pPr algn="ctr"/>
                      <a:r>
                        <a:rPr lang="en-US" sz="1200" b="1" spc="-100" dirty="0">
                          <a:latin typeface="Arial" panose="020B0604020202020204" pitchFamily="34" charset="0"/>
                        </a:rPr>
                        <a:t>Warning Device </a:t>
                      </a:r>
                      <a:endParaRPr lang="en-US" sz="1200" spc="-100" dirty="0">
                        <a:latin typeface="Arial" panose="020B0604020202020204" pitchFamily="34" charset="0"/>
                      </a:endParaRPr>
                    </a:p>
                  </a:txBody>
                  <a:tcPr marL="91449" marR="91449"/>
                </a:tc>
                <a:tc>
                  <a:txBody>
                    <a:bodyPr/>
                    <a:lstStyle/>
                    <a:p>
                      <a:pPr algn="ctr"/>
                      <a:endParaRPr lang="en-US" sz="1200" b="1" spc="-100" dirty="0">
                        <a:latin typeface="Arial" panose="020B0604020202020204" pitchFamily="34" charset="0"/>
                      </a:endParaRPr>
                    </a:p>
                  </a:txBody>
                  <a:tcPr marL="91449" marR="91449"/>
                </a:tc>
                <a:tc>
                  <a:txBody>
                    <a:bodyPr/>
                    <a:lstStyle/>
                    <a:p>
                      <a:pPr algn="ctr"/>
                      <a:r>
                        <a:rPr lang="en-US" sz="1200" b="1" spc="-100" dirty="0">
                          <a:latin typeface="Arial" panose="020B0604020202020204" pitchFamily="34" charset="0"/>
                        </a:rPr>
                        <a:t>X</a:t>
                      </a:r>
                    </a:p>
                  </a:txBody>
                  <a:tcPr marL="91449" marR="91449"/>
                </a:tc>
                <a:extLst>
                  <a:ext uri="{0D108BD9-81ED-4DB2-BD59-A6C34878D82A}">
                    <a16:rowId xmlns="" xmlns:a16="http://schemas.microsoft.com/office/drawing/2014/main" val="10005"/>
                  </a:ext>
                </a:extLst>
              </a:tr>
              <a:tr h="323850">
                <a:tc>
                  <a:txBody>
                    <a:bodyPr/>
                    <a:lstStyle/>
                    <a:p>
                      <a:pPr algn="ctr"/>
                      <a:r>
                        <a:rPr lang="en-US" sz="1200" spc="-100" dirty="0">
                          <a:latin typeface="Arial" panose="020B0604020202020204" pitchFamily="34" charset="0"/>
                        </a:rPr>
                        <a:t>6</a:t>
                      </a:r>
                    </a:p>
                  </a:txBody>
                  <a:tcPr marL="91449" marR="91449"/>
                </a:tc>
                <a:tc>
                  <a:txBody>
                    <a:bodyPr/>
                    <a:lstStyle/>
                    <a:p>
                      <a:pPr algn="ctr"/>
                      <a:r>
                        <a:rPr lang="en-US" sz="1200" b="1" spc="-100" dirty="0">
                          <a:latin typeface="Arial" panose="020B0604020202020204" pitchFamily="34" charset="0"/>
                        </a:rPr>
                        <a:t>Operator and Unit Maintenance Manual </a:t>
                      </a:r>
                      <a:endParaRPr lang="en-US" sz="1200" spc="-100" dirty="0">
                        <a:latin typeface="Arial" panose="020B0604020202020204" pitchFamily="34" charset="0"/>
                      </a:endParaRPr>
                    </a:p>
                  </a:txBody>
                  <a:tcPr marL="91449" marR="91449"/>
                </a:tc>
                <a:tc>
                  <a:txBody>
                    <a:bodyPr/>
                    <a:lstStyle/>
                    <a:p>
                      <a:pPr algn="ctr"/>
                      <a:r>
                        <a:rPr lang="en-US" sz="1200" b="1" spc="-100" dirty="0">
                          <a:latin typeface="Arial" panose="020B0604020202020204" pitchFamily="34" charset="0"/>
                        </a:rPr>
                        <a:t>X</a:t>
                      </a:r>
                    </a:p>
                  </a:txBody>
                  <a:tcPr marL="91449" marR="91449"/>
                </a:tc>
                <a:tc>
                  <a:txBody>
                    <a:bodyPr/>
                    <a:lstStyle/>
                    <a:p>
                      <a:pPr algn="ctr"/>
                      <a:endParaRPr lang="en-US" sz="1200" b="1" spc="-100" dirty="0">
                        <a:latin typeface="Arial" panose="020B0604020202020204" pitchFamily="34" charset="0"/>
                      </a:endParaRPr>
                    </a:p>
                  </a:txBody>
                  <a:tcPr marL="91449" marR="91449"/>
                </a:tc>
                <a:extLst>
                  <a:ext uri="{0D108BD9-81ED-4DB2-BD59-A6C34878D82A}">
                    <a16:rowId xmlns="" xmlns:a16="http://schemas.microsoft.com/office/drawing/2014/main" val="10006"/>
                  </a:ext>
                </a:extLst>
              </a:tr>
              <a:tr h="323850">
                <a:tc>
                  <a:txBody>
                    <a:bodyPr/>
                    <a:lstStyle/>
                    <a:p>
                      <a:pPr algn="ctr"/>
                      <a:r>
                        <a:rPr lang="en-US" sz="1200" spc="-100" dirty="0">
                          <a:latin typeface="Arial" panose="020B0604020202020204" pitchFamily="34" charset="0"/>
                        </a:rPr>
                        <a:t>7</a:t>
                      </a:r>
                    </a:p>
                  </a:txBody>
                  <a:tcPr marL="91449" marR="91449"/>
                </a:tc>
                <a:tc>
                  <a:txBody>
                    <a:bodyPr/>
                    <a:lstStyle/>
                    <a:p>
                      <a:pPr algn="ctr"/>
                      <a:r>
                        <a:rPr lang="en-US" sz="1200" b="1" spc="-100" dirty="0">
                          <a:latin typeface="Arial" panose="020B0604020202020204" pitchFamily="34" charset="0"/>
                        </a:rPr>
                        <a:t>Battery, AA (2) X </a:t>
                      </a:r>
                      <a:endParaRPr lang="en-US" sz="1200" spc="-100" dirty="0">
                        <a:latin typeface="Arial" panose="020B0604020202020204" pitchFamily="34" charset="0"/>
                      </a:endParaRPr>
                    </a:p>
                  </a:txBody>
                  <a:tcPr marL="91449" marR="91449"/>
                </a:tc>
                <a:tc>
                  <a:txBody>
                    <a:bodyPr/>
                    <a:lstStyle/>
                    <a:p>
                      <a:pPr algn="ctr"/>
                      <a:r>
                        <a:rPr lang="en-US" sz="1200" b="1" spc="-100" dirty="0">
                          <a:latin typeface="Arial" panose="020B0604020202020204" pitchFamily="34" charset="0"/>
                        </a:rPr>
                        <a:t>X</a:t>
                      </a:r>
                    </a:p>
                  </a:txBody>
                  <a:tcPr marL="91449" marR="91449"/>
                </a:tc>
                <a:tc>
                  <a:txBody>
                    <a:bodyPr/>
                    <a:lstStyle/>
                    <a:p>
                      <a:pPr algn="ctr"/>
                      <a:r>
                        <a:rPr lang="en-US" sz="1200" b="1" spc="-100" dirty="0">
                          <a:latin typeface="Arial" panose="020B0604020202020204" pitchFamily="34" charset="0"/>
                        </a:rPr>
                        <a:t>X</a:t>
                      </a:r>
                    </a:p>
                  </a:txBody>
                  <a:tcPr marL="91449" marR="91449"/>
                </a:tc>
                <a:extLst>
                  <a:ext uri="{0D108BD9-81ED-4DB2-BD59-A6C34878D82A}">
                    <a16:rowId xmlns="" xmlns:a16="http://schemas.microsoft.com/office/drawing/2014/main" val="10007"/>
                  </a:ext>
                </a:extLst>
              </a:tr>
              <a:tr h="323850">
                <a:tc>
                  <a:txBody>
                    <a:bodyPr/>
                    <a:lstStyle/>
                    <a:p>
                      <a:pPr algn="ctr"/>
                      <a:r>
                        <a:rPr lang="en-US" sz="1200" spc="-100" dirty="0">
                          <a:latin typeface="Arial" panose="020B0604020202020204" pitchFamily="34" charset="0"/>
                        </a:rPr>
                        <a:t>8</a:t>
                      </a:r>
                    </a:p>
                  </a:txBody>
                  <a:tcPr marL="91449" marR="91449"/>
                </a:tc>
                <a:tc>
                  <a:txBody>
                    <a:bodyPr/>
                    <a:lstStyle/>
                    <a:p>
                      <a:pPr algn="ctr"/>
                      <a:r>
                        <a:rPr lang="en-US" sz="1200" spc="-100" dirty="0">
                          <a:latin typeface="Arial" panose="020B0604020202020204" pitchFamily="34" charset="0"/>
                        </a:rPr>
                        <a:t>10m Line Distance Gage</a:t>
                      </a:r>
                    </a:p>
                  </a:txBody>
                  <a:tcPr marL="91449" marR="91449"/>
                </a:tc>
                <a:tc>
                  <a:txBody>
                    <a:bodyPr/>
                    <a:lstStyle/>
                    <a:p>
                      <a:pPr algn="ctr"/>
                      <a:r>
                        <a:rPr lang="en-US" sz="1200" b="1" spc="-100" dirty="0">
                          <a:latin typeface="Arial" panose="020B0604020202020204" pitchFamily="34" charset="0"/>
                        </a:rPr>
                        <a:t>X</a:t>
                      </a:r>
                    </a:p>
                  </a:txBody>
                  <a:tcPr marL="91449" marR="91449"/>
                </a:tc>
                <a:tc>
                  <a:txBody>
                    <a:bodyPr/>
                    <a:lstStyle/>
                    <a:p>
                      <a:pPr algn="ctr"/>
                      <a:r>
                        <a:rPr lang="en-US" sz="1200" b="1" spc="-100" dirty="0">
                          <a:latin typeface="Arial" panose="020B0604020202020204" pitchFamily="34" charset="0"/>
                        </a:rPr>
                        <a:t>X</a:t>
                      </a:r>
                    </a:p>
                  </a:txBody>
                  <a:tcPr marL="91449" marR="91449"/>
                </a:tc>
                <a:extLst>
                  <a:ext uri="{0D108BD9-81ED-4DB2-BD59-A6C34878D82A}">
                    <a16:rowId xmlns="" xmlns:a16="http://schemas.microsoft.com/office/drawing/2014/main" val="10008"/>
                  </a:ext>
                </a:extLst>
              </a:tr>
            </a:tbl>
          </a:graphicData>
        </a:graphic>
      </p:graphicFrame>
      <p:sp>
        <p:nvSpPr>
          <p:cNvPr id="11"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Tree>
    <p:extLst>
      <p:ext uri="{BB962C8B-B14F-4D97-AF65-F5344CB8AC3E}">
        <p14:creationId xmlns:p14="http://schemas.microsoft.com/office/powerpoint/2010/main" val="2891585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37" descr="BLlside"/>
          <p:cNvPicPr>
            <a:picLocks noChangeAspect="1" noChangeArrowheads="1"/>
          </p:cNvPicPr>
          <p:nvPr/>
        </p:nvPicPr>
        <p:blipFill>
          <a:blip r:embed="rId3">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2232908" y="1888772"/>
            <a:ext cx="6594475"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Line 1027"/>
          <p:cNvSpPr>
            <a:spLocks noChangeShapeType="1"/>
          </p:cNvSpPr>
          <p:nvPr/>
        </p:nvSpPr>
        <p:spPr bwMode="auto">
          <a:xfrm flipH="1">
            <a:off x="6930319" y="2355497"/>
            <a:ext cx="1500188" cy="341312"/>
          </a:xfrm>
          <a:prstGeom prst="line">
            <a:avLst/>
          </a:prstGeom>
          <a:noFill/>
          <a:ln w="50800">
            <a:solidFill>
              <a:srgbClr val="C0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prstClr val="black"/>
              </a:solidFill>
              <a:latin typeface="Arial" panose="020B0604020202020204" pitchFamily="34" charset="0"/>
            </a:endParaRPr>
          </a:p>
        </p:txBody>
      </p:sp>
      <p:sp>
        <p:nvSpPr>
          <p:cNvPr id="13316" name="Text Box 1030"/>
          <p:cNvSpPr txBox="1">
            <a:spLocks noChangeArrowheads="1"/>
          </p:cNvSpPr>
          <p:nvPr/>
        </p:nvSpPr>
        <p:spPr bwMode="auto">
          <a:xfrm>
            <a:off x="8565445" y="3666773"/>
            <a:ext cx="12859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600" dirty="0">
                <a:solidFill>
                  <a:prstClr val="black"/>
                </a:solidFill>
              </a:rPr>
              <a:t>WINDAGE</a:t>
            </a:r>
          </a:p>
          <a:p>
            <a:r>
              <a:rPr lang="en-US" altLang="en-US" sz="1600" dirty="0">
                <a:solidFill>
                  <a:prstClr val="black"/>
                </a:solidFill>
              </a:rPr>
              <a:t>ADJUSTER</a:t>
            </a:r>
          </a:p>
        </p:txBody>
      </p:sp>
      <p:sp>
        <p:nvSpPr>
          <p:cNvPr id="13317" name="Text Box 1031"/>
          <p:cNvSpPr txBox="1">
            <a:spLocks noChangeArrowheads="1"/>
          </p:cNvSpPr>
          <p:nvPr/>
        </p:nvSpPr>
        <p:spPr bwMode="auto">
          <a:xfrm>
            <a:off x="4404607" y="5860698"/>
            <a:ext cx="1975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600" dirty="0">
                <a:solidFill>
                  <a:prstClr val="black"/>
                </a:solidFill>
              </a:rPr>
              <a:t>TOP = ELEVATION</a:t>
            </a:r>
          </a:p>
          <a:p>
            <a:r>
              <a:rPr lang="en-US" altLang="en-US" sz="1600" dirty="0">
                <a:solidFill>
                  <a:prstClr val="black"/>
                </a:solidFill>
              </a:rPr>
              <a:t>SIDE = WINDAGE </a:t>
            </a:r>
          </a:p>
        </p:txBody>
      </p:sp>
      <p:sp>
        <p:nvSpPr>
          <p:cNvPr id="13318" name="Text Box 1038"/>
          <p:cNvSpPr txBox="1">
            <a:spLocks noChangeArrowheads="1"/>
          </p:cNvSpPr>
          <p:nvPr/>
        </p:nvSpPr>
        <p:spPr bwMode="auto">
          <a:xfrm>
            <a:off x="8467019" y="1931635"/>
            <a:ext cx="1325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600" dirty="0">
                <a:solidFill>
                  <a:prstClr val="black"/>
                </a:solidFill>
              </a:rPr>
              <a:t>ELEVATION</a:t>
            </a:r>
          </a:p>
          <a:p>
            <a:r>
              <a:rPr lang="en-US" altLang="en-US" sz="1600" dirty="0">
                <a:solidFill>
                  <a:prstClr val="black"/>
                </a:solidFill>
              </a:rPr>
              <a:t>ADJUSTER</a:t>
            </a:r>
          </a:p>
        </p:txBody>
      </p:sp>
      <p:sp>
        <p:nvSpPr>
          <p:cNvPr id="13319" name="Line 1039"/>
          <p:cNvSpPr>
            <a:spLocks noChangeShapeType="1"/>
          </p:cNvSpPr>
          <p:nvPr/>
        </p:nvSpPr>
        <p:spPr bwMode="auto">
          <a:xfrm flipH="1" flipV="1">
            <a:off x="6889045" y="3498497"/>
            <a:ext cx="1541463" cy="627062"/>
          </a:xfrm>
          <a:prstGeom prst="line">
            <a:avLst/>
          </a:prstGeom>
          <a:noFill/>
          <a:ln w="50800">
            <a:solidFill>
              <a:srgbClr val="C0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prstClr val="black"/>
              </a:solidFill>
              <a:latin typeface="Arial" panose="020B0604020202020204" pitchFamily="34" charset="0"/>
            </a:endParaRPr>
          </a:p>
        </p:txBody>
      </p:sp>
      <p:sp>
        <p:nvSpPr>
          <p:cNvPr id="28692" name="Rectangle 1044"/>
          <p:cNvSpPr>
            <a:spLocks noChangeArrowheads="1"/>
          </p:cNvSpPr>
          <p:nvPr/>
        </p:nvSpPr>
        <p:spPr bwMode="auto">
          <a:xfrm>
            <a:off x="4450644" y="1961797"/>
            <a:ext cx="1855788" cy="411162"/>
          </a:xfrm>
          <a:prstGeom prst="rect">
            <a:avLst/>
          </a:prstGeom>
          <a:noFill/>
          <a:ln w="9525">
            <a:noFill/>
            <a:miter lim="800000"/>
            <a:headEnd/>
            <a:tailEnd/>
          </a:ln>
          <a:effectLst/>
        </p:spPr>
        <p:txBody>
          <a:bodyPr anchor="ctr"/>
          <a:lstStyle/>
          <a:p>
            <a:pPr algn="ctr" eaLnBrk="0" hangingPunct="0">
              <a:defRPr/>
            </a:pPr>
            <a:r>
              <a:rPr lang="en-US">
                <a:solidFill>
                  <a:prstClr val="black"/>
                </a:solidFill>
                <a:latin typeface="Arial" charset="0"/>
              </a:rPr>
              <a:t>LEFT SIDE</a:t>
            </a:r>
          </a:p>
        </p:txBody>
      </p:sp>
      <p:sp>
        <p:nvSpPr>
          <p:cNvPr id="10"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11" name="TextBox 10"/>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CONTROLS</a:t>
            </a:r>
          </a:p>
        </p:txBody>
      </p:sp>
    </p:spTree>
    <p:extLst>
      <p:ext uri="{BB962C8B-B14F-4D97-AF65-F5344CB8AC3E}">
        <p14:creationId xmlns:p14="http://schemas.microsoft.com/office/powerpoint/2010/main" val="215485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7853363" y="457200"/>
            <a:ext cx="18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sz="3200">
              <a:solidFill>
                <a:srgbClr val="339966"/>
              </a:solidFill>
              <a:latin typeface="Times New Roman" panose="02020603050405020304" pitchFamily="18" charset="0"/>
            </a:endParaRPr>
          </a:p>
          <a:p>
            <a:endParaRPr lang="en-US" altLang="en-US" sz="2000">
              <a:solidFill>
                <a:srgbClr val="339966"/>
              </a:solidFill>
              <a:latin typeface="Times New Roman" panose="02020603050405020304" pitchFamily="18" charset="0"/>
            </a:endParaRPr>
          </a:p>
          <a:p>
            <a:endParaRPr lang="en-US" altLang="en-US" sz="2000">
              <a:solidFill>
                <a:srgbClr val="339966"/>
              </a:solidFill>
              <a:latin typeface="Times New Roman" panose="02020603050405020304" pitchFamily="18" charset="0"/>
            </a:endParaRPr>
          </a:p>
          <a:p>
            <a:endParaRPr lang="en-US" altLang="en-US" sz="3200">
              <a:solidFill>
                <a:prstClr val="black"/>
              </a:solidFill>
              <a:latin typeface="Times New Roman" panose="02020603050405020304" pitchFamily="18" charset="0"/>
            </a:endParaRPr>
          </a:p>
        </p:txBody>
      </p:sp>
      <p:pic>
        <p:nvPicPr>
          <p:cNvPr id="598020" name="Picture 10" descr="BLrsidewmndrl2instl"/>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10200" y="4191000"/>
            <a:ext cx="5022850" cy="154463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36875" name="Text Box 11"/>
          <p:cNvSpPr txBox="1">
            <a:spLocks noChangeArrowheads="1"/>
          </p:cNvSpPr>
          <p:nvPr/>
        </p:nvSpPr>
        <p:spPr bwMode="auto">
          <a:xfrm>
            <a:off x="6553200" y="5791201"/>
            <a:ext cx="3505200" cy="646113"/>
          </a:xfrm>
          <a:prstGeom prst="rect">
            <a:avLst/>
          </a:prstGeom>
          <a:noFill/>
          <a:ln w="12700">
            <a:noFill/>
            <a:miter lim="800000"/>
            <a:headEnd/>
            <a:tailEnd type="none" w="lg" len="lg"/>
          </a:ln>
          <a:effectLst/>
        </p:spPr>
        <p:txBody>
          <a:bodyPr>
            <a:spAutoFit/>
          </a:bodyPr>
          <a:lstStyle/>
          <a:p>
            <a:pPr algn="ctr" eaLnBrk="0" hangingPunct="0">
              <a:defRPr/>
            </a:pPr>
            <a:r>
              <a:rPr lang="en-US" dirty="0">
                <a:solidFill>
                  <a:prstClr val="black"/>
                </a:solidFill>
                <a:latin typeface="Arial" charset="0"/>
                <a:cs typeface="Arial" charset="0"/>
              </a:rPr>
              <a:t>(2) ATTACH MANDREL</a:t>
            </a:r>
          </a:p>
          <a:p>
            <a:pPr algn="ctr" eaLnBrk="0" hangingPunct="0">
              <a:defRPr/>
            </a:pPr>
            <a:r>
              <a:rPr lang="en-US" dirty="0">
                <a:solidFill>
                  <a:prstClr val="black"/>
                </a:solidFill>
                <a:latin typeface="Arial" charset="0"/>
                <a:cs typeface="Arial" charset="0"/>
              </a:rPr>
              <a:t>Appropriate Mandrel</a:t>
            </a:r>
          </a:p>
        </p:txBody>
      </p:sp>
      <p:sp>
        <p:nvSpPr>
          <p:cNvPr id="36878" name="Text Box 14"/>
          <p:cNvSpPr txBox="1">
            <a:spLocks noChangeArrowheads="1"/>
          </p:cNvSpPr>
          <p:nvPr/>
        </p:nvSpPr>
        <p:spPr bwMode="auto">
          <a:xfrm>
            <a:off x="2057401" y="4049714"/>
            <a:ext cx="2505075" cy="369887"/>
          </a:xfrm>
          <a:prstGeom prst="rect">
            <a:avLst/>
          </a:prstGeom>
          <a:noFill/>
          <a:ln w="12700">
            <a:noFill/>
            <a:miter lim="800000"/>
            <a:headEnd/>
            <a:tailEnd type="none" w="lg" len="lg"/>
          </a:ln>
          <a:effectLst/>
        </p:spPr>
        <p:txBody>
          <a:bodyPr wrap="none">
            <a:spAutoFit/>
          </a:bodyPr>
          <a:lstStyle/>
          <a:p>
            <a:pPr eaLnBrk="0" hangingPunct="0">
              <a:defRPr/>
            </a:pPr>
            <a:r>
              <a:rPr lang="en-US" dirty="0">
                <a:solidFill>
                  <a:prstClr val="black"/>
                </a:solidFill>
                <a:latin typeface="Arial" charset="0"/>
                <a:cs typeface="Arial" charset="0"/>
              </a:rPr>
              <a:t>(1) INSERT BATTERY</a:t>
            </a:r>
          </a:p>
        </p:txBody>
      </p:sp>
      <p:sp>
        <p:nvSpPr>
          <p:cNvPr id="20486" name="Line 25"/>
          <p:cNvSpPr>
            <a:spLocks noChangeShapeType="1"/>
          </p:cNvSpPr>
          <p:nvPr/>
        </p:nvSpPr>
        <p:spPr bwMode="auto">
          <a:xfrm flipH="1">
            <a:off x="3886200" y="3810000"/>
            <a:ext cx="1295400" cy="0"/>
          </a:xfrm>
          <a:prstGeom prst="line">
            <a:avLst/>
          </a:prstGeom>
          <a:noFill/>
          <a:ln w="38100">
            <a:solidFill>
              <a:srgbClr val="66FFFF"/>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prstClr val="black"/>
              </a:solidFill>
              <a:latin typeface="Arial" panose="020B0604020202020204" pitchFamily="34" charset="0"/>
            </a:endParaRPr>
          </a:p>
        </p:txBody>
      </p:sp>
      <p:sp>
        <p:nvSpPr>
          <p:cNvPr id="20487" name="Line 27"/>
          <p:cNvSpPr>
            <a:spLocks noChangeShapeType="1"/>
          </p:cNvSpPr>
          <p:nvPr/>
        </p:nvSpPr>
        <p:spPr bwMode="auto">
          <a:xfrm flipV="1">
            <a:off x="4191001" y="2011364"/>
            <a:ext cx="320675" cy="46037"/>
          </a:xfrm>
          <a:prstGeom prst="line">
            <a:avLst/>
          </a:prstGeom>
          <a:noFill/>
          <a:ln w="28575">
            <a:solidFill>
              <a:srgbClr val="66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prstClr val="black"/>
              </a:solidFill>
              <a:latin typeface="Arial" panose="020B0604020202020204" pitchFamily="34" charset="0"/>
            </a:endParaRPr>
          </a:p>
        </p:txBody>
      </p:sp>
      <p:pic>
        <p:nvPicPr>
          <p:cNvPr id="204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611313"/>
            <a:ext cx="36957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2" name="TextBox 1"/>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PLACE INTO OPERATION</a:t>
            </a:r>
          </a:p>
        </p:txBody>
      </p:sp>
    </p:spTree>
    <p:extLst>
      <p:ext uri="{BB962C8B-B14F-4D97-AF65-F5344CB8AC3E}">
        <p14:creationId xmlns:p14="http://schemas.microsoft.com/office/powerpoint/2010/main" val="2107262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9" name="Text Box 15"/>
          <p:cNvSpPr txBox="1">
            <a:spLocks noChangeArrowheads="1"/>
          </p:cNvSpPr>
          <p:nvPr/>
        </p:nvSpPr>
        <p:spPr bwMode="auto">
          <a:xfrm>
            <a:off x="1905000" y="4992470"/>
            <a:ext cx="4114800" cy="646331"/>
          </a:xfrm>
          <a:prstGeom prst="rect">
            <a:avLst/>
          </a:prstGeom>
          <a:noFill/>
          <a:ln w="12700">
            <a:noFill/>
            <a:miter lim="800000"/>
            <a:headEnd/>
            <a:tailEnd type="none" w="lg" len="lg"/>
          </a:ln>
          <a:effectLst/>
        </p:spPr>
        <p:txBody>
          <a:bodyPr>
            <a:spAutoFit/>
            <a:scene3d>
              <a:camera prst="orthographicFront"/>
              <a:lightRig rig="twoPt" dir="t"/>
            </a:scene3d>
          </a:bodyPr>
          <a:lstStyle/>
          <a:p>
            <a:pPr algn="ctr" eaLnBrk="0" hangingPunct="0">
              <a:defRPr/>
            </a:pPr>
            <a:r>
              <a:rPr lang="en-US" dirty="0">
                <a:solidFill>
                  <a:prstClr val="black"/>
                </a:solidFill>
                <a:latin typeface="Arial" charset="0"/>
                <a:cs typeface="Arial" charset="0"/>
              </a:rPr>
              <a:t>(3) INSERT INTO BARREL</a:t>
            </a:r>
          </a:p>
          <a:p>
            <a:pPr algn="ctr" eaLnBrk="0" hangingPunct="0">
              <a:defRPr/>
            </a:pPr>
            <a:r>
              <a:rPr lang="en-US" dirty="0">
                <a:solidFill>
                  <a:srgbClr val="FF0000"/>
                </a:solidFill>
                <a:latin typeface="Arial" charset="0"/>
                <a:cs typeface="Arial" charset="0"/>
              </a:rPr>
              <a:t>(Clear weapon)</a:t>
            </a:r>
          </a:p>
        </p:txBody>
      </p:sp>
      <p:sp>
        <p:nvSpPr>
          <p:cNvPr id="36880" name="Text Box 16"/>
          <p:cNvSpPr txBox="1">
            <a:spLocks noChangeArrowheads="1"/>
          </p:cNvSpPr>
          <p:nvPr/>
        </p:nvSpPr>
        <p:spPr bwMode="auto">
          <a:xfrm>
            <a:off x="7391400" y="6211888"/>
            <a:ext cx="2224088" cy="646112"/>
          </a:xfrm>
          <a:prstGeom prst="rect">
            <a:avLst/>
          </a:prstGeom>
          <a:noFill/>
          <a:ln w="12700">
            <a:noFill/>
            <a:miter lim="800000"/>
            <a:headEnd/>
            <a:tailEnd type="none" w="lg" len="lg"/>
          </a:ln>
          <a:effectLst/>
        </p:spPr>
        <p:txBody>
          <a:bodyPr>
            <a:spAutoFit/>
          </a:bodyPr>
          <a:lstStyle/>
          <a:p>
            <a:pPr algn="ctr" eaLnBrk="0" hangingPunct="0">
              <a:defRPr/>
            </a:pPr>
            <a:r>
              <a:rPr lang="en-US" dirty="0">
                <a:solidFill>
                  <a:prstClr val="black"/>
                </a:solidFill>
                <a:latin typeface="Arial" charset="0"/>
                <a:cs typeface="Arial" charset="0"/>
              </a:rPr>
              <a:t>(4) TURN </a:t>
            </a:r>
          </a:p>
          <a:p>
            <a:pPr algn="ctr" eaLnBrk="0" hangingPunct="0">
              <a:defRPr/>
            </a:pPr>
            <a:r>
              <a:rPr lang="en-US" dirty="0">
                <a:solidFill>
                  <a:prstClr val="black"/>
                </a:solidFill>
                <a:latin typeface="Arial" charset="0"/>
                <a:cs typeface="Arial" charset="0"/>
              </a:rPr>
              <a:t>     ON LASER</a:t>
            </a:r>
          </a:p>
        </p:txBody>
      </p:sp>
      <p:sp>
        <p:nvSpPr>
          <p:cNvPr id="21509" name="Line 25"/>
          <p:cNvSpPr>
            <a:spLocks noChangeShapeType="1"/>
          </p:cNvSpPr>
          <p:nvPr/>
        </p:nvSpPr>
        <p:spPr bwMode="auto">
          <a:xfrm flipH="1">
            <a:off x="3886200" y="4382869"/>
            <a:ext cx="1295400" cy="0"/>
          </a:xfrm>
          <a:prstGeom prst="line">
            <a:avLst/>
          </a:prstGeom>
          <a:noFill/>
          <a:ln w="38100">
            <a:solidFill>
              <a:srgbClr val="66FFFF"/>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prstClr val="black"/>
              </a:solidFill>
              <a:latin typeface="Arial" panose="020B0604020202020204" pitchFamily="34" charset="0"/>
            </a:endParaRPr>
          </a:p>
        </p:txBody>
      </p:sp>
      <p:sp>
        <p:nvSpPr>
          <p:cNvPr id="21510" name="Line 27"/>
          <p:cNvSpPr>
            <a:spLocks noChangeShapeType="1"/>
          </p:cNvSpPr>
          <p:nvPr/>
        </p:nvSpPr>
        <p:spPr bwMode="auto">
          <a:xfrm flipV="1">
            <a:off x="4191001" y="2584233"/>
            <a:ext cx="320675" cy="46037"/>
          </a:xfrm>
          <a:prstGeom prst="line">
            <a:avLst/>
          </a:prstGeom>
          <a:noFill/>
          <a:ln w="28575">
            <a:solidFill>
              <a:srgbClr val="66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prstClr val="black"/>
              </a:solidFill>
              <a:latin typeface="Arial" panose="020B0604020202020204" pitchFamily="34" charset="0"/>
            </a:endParaRPr>
          </a:p>
        </p:txBody>
      </p:sp>
      <p:pic>
        <p:nvPicPr>
          <p:cNvPr id="215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096869"/>
            <a:ext cx="42957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369" y="2813520"/>
            <a:ext cx="3486150" cy="339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
        <p:nvSpPr>
          <p:cNvPr id="11" name="TextBox 10"/>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PLACE INTO OPERATION</a:t>
            </a:r>
          </a:p>
        </p:txBody>
      </p:sp>
    </p:spTree>
    <p:extLst>
      <p:ext uri="{BB962C8B-B14F-4D97-AF65-F5344CB8AC3E}">
        <p14:creationId xmlns:p14="http://schemas.microsoft.com/office/powerpoint/2010/main" val="929203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378" y="1528466"/>
            <a:ext cx="7165245" cy="388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12"/>
          <p:cNvSpPr>
            <a:spLocks noChangeArrowheads="1"/>
          </p:cNvSpPr>
          <p:nvPr/>
        </p:nvSpPr>
        <p:spPr bwMode="auto">
          <a:xfrm>
            <a:off x="3733800" y="55816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800" dirty="0">
                <a:solidFill>
                  <a:prstClr val="black"/>
                </a:solidFill>
              </a:rPr>
              <a:t>Rotating the Bore-light must always be done in a counterclockwise (CCW) direction (as viewed from above and behind the Bore-light) </a:t>
            </a:r>
          </a:p>
        </p:txBody>
      </p:sp>
      <p:sp>
        <p:nvSpPr>
          <p:cNvPr id="17" name="Curved Up Arrow 16"/>
          <p:cNvSpPr/>
          <p:nvPr/>
        </p:nvSpPr>
        <p:spPr>
          <a:xfrm>
            <a:off x="8001000" y="2819400"/>
            <a:ext cx="1752600" cy="838200"/>
          </a:xfrm>
          <a:prstGeom prst="curvedUpArrow">
            <a:avLst/>
          </a:prstGeom>
          <a:solidFill>
            <a:srgbClr val="C00000"/>
          </a:solidFill>
          <a:ln>
            <a:solidFill>
              <a:schemeClr val="tx1"/>
            </a:solidFill>
          </a:ln>
          <a:scene3d>
            <a:camera prst="orthographicFront">
              <a:rot lat="20836219" lon="21411673" rev="580347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latin typeface="Arial" panose="020B0604020202020204" pitchFamily="34" charset="0"/>
            </a:endParaRPr>
          </a:p>
        </p:txBody>
      </p:sp>
      <p:sp>
        <p:nvSpPr>
          <p:cNvPr id="6" name="TextBox 5"/>
          <p:cNvSpPr txBox="1"/>
          <p:nvPr/>
        </p:nvSpPr>
        <p:spPr>
          <a:xfrm>
            <a:off x="1524000" y="990601"/>
            <a:ext cx="9144000" cy="461665"/>
          </a:xfrm>
          <a:prstGeom prst="rect">
            <a:avLst/>
          </a:prstGeom>
          <a:no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ZERO BORE-LIGHT</a:t>
            </a:r>
          </a:p>
        </p:txBody>
      </p:sp>
      <p:sp>
        <p:nvSpPr>
          <p:cNvPr id="7" name="Rectangle 2"/>
          <p:cNvSpPr>
            <a:spLocks noChangeArrowheads="1"/>
          </p:cNvSpPr>
          <p:nvPr/>
        </p:nvSpPr>
        <p:spPr bwMode="auto">
          <a:xfrm>
            <a:off x="152400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LASER BORE-LIGHT SYSTEM</a:t>
            </a:r>
          </a:p>
        </p:txBody>
      </p:sp>
    </p:spTree>
    <p:extLst>
      <p:ext uri="{BB962C8B-B14F-4D97-AF65-F5344CB8AC3E}">
        <p14:creationId xmlns:p14="http://schemas.microsoft.com/office/powerpoint/2010/main" val="2195755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2290</Words>
  <Application>Microsoft Office PowerPoint</Application>
  <PresentationFormat>Widescreen</PresentationFormat>
  <Paragraphs>274</Paragraphs>
  <Slides>20</Slides>
  <Notes>19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Stallings, Daniel E SFC MIL TRADOC USA</dc:creator>
  <cp:lastModifiedBy>Stallings, Daniel E SFC MIL TRADOC USA</cp:lastModifiedBy>
  <cp:revision>1</cp:revision>
  <dcterms:created xsi:type="dcterms:W3CDTF">2019-11-12T16:19:32Z</dcterms:created>
  <dcterms:modified xsi:type="dcterms:W3CDTF">2019-11-12T16:19:42Z</dcterms:modified>
</cp:coreProperties>
</file>