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76" r:id="rId5"/>
    <p:sldId id="295" r:id="rId6"/>
    <p:sldId id="296" r:id="rId7"/>
  </p:sldIdLst>
  <p:sldSz cx="9753600" cy="7315200"/>
  <p:notesSz cx="7010400" cy="9296400"/>
  <p:defaultTextStyle>
    <a:defPPr>
      <a:defRPr lang="en-US"/>
    </a:defPPr>
    <a:lvl1pPr marL="0" algn="l" defTabSz="382036" rtl="0" eaLnBrk="1" latinLnBrk="0" hangingPunct="1">
      <a:defRPr sz="752" kern="1200">
        <a:solidFill>
          <a:schemeClr val="tx1"/>
        </a:solidFill>
        <a:latin typeface="+mn-lt"/>
        <a:ea typeface="+mn-ea"/>
        <a:cs typeface="+mn-cs"/>
      </a:defRPr>
    </a:lvl1pPr>
    <a:lvl2pPr marL="191018" algn="l" defTabSz="382036" rtl="0" eaLnBrk="1" latinLnBrk="0" hangingPunct="1">
      <a:defRPr sz="752" kern="1200">
        <a:solidFill>
          <a:schemeClr val="tx1"/>
        </a:solidFill>
        <a:latin typeface="+mn-lt"/>
        <a:ea typeface="+mn-ea"/>
        <a:cs typeface="+mn-cs"/>
      </a:defRPr>
    </a:lvl2pPr>
    <a:lvl3pPr marL="382036" algn="l" defTabSz="382036" rtl="0" eaLnBrk="1" latinLnBrk="0" hangingPunct="1">
      <a:defRPr sz="752" kern="1200">
        <a:solidFill>
          <a:schemeClr val="tx1"/>
        </a:solidFill>
        <a:latin typeface="+mn-lt"/>
        <a:ea typeface="+mn-ea"/>
        <a:cs typeface="+mn-cs"/>
      </a:defRPr>
    </a:lvl3pPr>
    <a:lvl4pPr marL="573054" algn="l" defTabSz="382036" rtl="0" eaLnBrk="1" latinLnBrk="0" hangingPunct="1">
      <a:defRPr sz="752" kern="1200">
        <a:solidFill>
          <a:schemeClr val="tx1"/>
        </a:solidFill>
        <a:latin typeface="+mn-lt"/>
        <a:ea typeface="+mn-ea"/>
        <a:cs typeface="+mn-cs"/>
      </a:defRPr>
    </a:lvl4pPr>
    <a:lvl5pPr marL="764073" algn="l" defTabSz="382036" rtl="0" eaLnBrk="1" latinLnBrk="0" hangingPunct="1">
      <a:defRPr sz="752" kern="1200">
        <a:solidFill>
          <a:schemeClr val="tx1"/>
        </a:solidFill>
        <a:latin typeface="+mn-lt"/>
        <a:ea typeface="+mn-ea"/>
        <a:cs typeface="+mn-cs"/>
      </a:defRPr>
    </a:lvl5pPr>
    <a:lvl6pPr marL="955091" algn="l" defTabSz="382036" rtl="0" eaLnBrk="1" latinLnBrk="0" hangingPunct="1">
      <a:defRPr sz="752" kern="1200">
        <a:solidFill>
          <a:schemeClr val="tx1"/>
        </a:solidFill>
        <a:latin typeface="+mn-lt"/>
        <a:ea typeface="+mn-ea"/>
        <a:cs typeface="+mn-cs"/>
      </a:defRPr>
    </a:lvl6pPr>
    <a:lvl7pPr marL="1146109" algn="l" defTabSz="382036" rtl="0" eaLnBrk="1" latinLnBrk="0" hangingPunct="1">
      <a:defRPr sz="752" kern="1200">
        <a:solidFill>
          <a:schemeClr val="tx1"/>
        </a:solidFill>
        <a:latin typeface="+mn-lt"/>
        <a:ea typeface="+mn-ea"/>
        <a:cs typeface="+mn-cs"/>
      </a:defRPr>
    </a:lvl7pPr>
    <a:lvl8pPr marL="1337127" algn="l" defTabSz="382036" rtl="0" eaLnBrk="1" latinLnBrk="0" hangingPunct="1">
      <a:defRPr sz="752" kern="1200">
        <a:solidFill>
          <a:schemeClr val="tx1"/>
        </a:solidFill>
        <a:latin typeface="+mn-lt"/>
        <a:ea typeface="+mn-ea"/>
        <a:cs typeface="+mn-cs"/>
      </a:defRPr>
    </a:lvl8pPr>
    <a:lvl9pPr marL="1528145" algn="l" defTabSz="382036" rtl="0" eaLnBrk="1" latinLnBrk="0" hangingPunct="1">
      <a:defRPr sz="75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00"/>
    <a:srgbClr val="FFFF66"/>
    <a:srgbClr val="FFFFFF"/>
    <a:srgbClr val="FFFF99"/>
    <a:srgbClr val="FFFF00"/>
    <a:srgbClr val="FFF2CC"/>
    <a:srgbClr val="DDDDDD"/>
    <a:srgbClr val="0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3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" y="1197187"/>
            <a:ext cx="829056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42174"/>
            <a:ext cx="731520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1AFCF-9FD1-4086-BD14-ED0A857230F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CDEC-E50C-46CD-BBF8-40F1627E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1AFCF-9FD1-4086-BD14-ED0A857230F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CDEC-E50C-46CD-BBF8-40F1627E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6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9921" y="389467"/>
            <a:ext cx="2103120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1" y="389467"/>
            <a:ext cx="6187440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1AFCF-9FD1-4086-BD14-ED0A857230F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CDEC-E50C-46CD-BBF8-40F1627E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8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1AFCF-9FD1-4086-BD14-ED0A857230F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CDEC-E50C-46CD-BBF8-40F1627E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3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481" y="1823722"/>
            <a:ext cx="8412480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81" y="4895429"/>
            <a:ext cx="8412480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1AFCF-9FD1-4086-BD14-ED0A857230F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CDEC-E50C-46CD-BBF8-40F1627E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7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560" y="1947333"/>
            <a:ext cx="414528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760" y="1947333"/>
            <a:ext cx="414528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1AFCF-9FD1-4086-BD14-ED0A857230F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CDEC-E50C-46CD-BBF8-40F1627E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3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30" y="389468"/>
            <a:ext cx="8412480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832" y="1793241"/>
            <a:ext cx="4126229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832" y="2672080"/>
            <a:ext cx="4126229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761" y="1793241"/>
            <a:ext cx="4146550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761" y="2672080"/>
            <a:ext cx="4146550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1AFCF-9FD1-4086-BD14-ED0A857230F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CDEC-E50C-46CD-BBF8-40F1627E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87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1AFCF-9FD1-4086-BD14-ED0A857230F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CDEC-E50C-46CD-BBF8-40F1627E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2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1AFCF-9FD1-4086-BD14-ED0A857230F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CDEC-E50C-46CD-BBF8-40F1627E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8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30" y="487680"/>
            <a:ext cx="3145790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6550" y="1053255"/>
            <a:ext cx="4937760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830" y="2194560"/>
            <a:ext cx="3145790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1AFCF-9FD1-4086-BD14-ED0A857230F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CDEC-E50C-46CD-BBF8-40F1627E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7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30" y="487680"/>
            <a:ext cx="3145790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6550" y="1053255"/>
            <a:ext cx="4937760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830" y="2194560"/>
            <a:ext cx="3145790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1AFCF-9FD1-4086-BD14-ED0A857230F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CDEC-E50C-46CD-BBF8-40F1627E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8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0560" y="389468"/>
            <a:ext cx="841248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60" y="1947333"/>
            <a:ext cx="841248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0560" y="6780108"/>
            <a:ext cx="21945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1AFCF-9FD1-4086-BD14-ED0A857230F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0880" y="6780108"/>
            <a:ext cx="32918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8480" y="6780108"/>
            <a:ext cx="21945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6CDEC-E50C-46CD-BBF8-40F1627E5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2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176211"/>
            <a:ext cx="2901991" cy="6934477"/>
            <a:chOff x="3624625" y="394439"/>
            <a:chExt cx="2576066" cy="6535274"/>
          </a:xfrm>
        </p:grpSpPr>
        <p:sp>
          <p:nvSpPr>
            <p:cNvPr id="13" name="Rectangle 12"/>
            <p:cNvSpPr/>
            <p:nvPr/>
          </p:nvSpPr>
          <p:spPr>
            <a:xfrm>
              <a:off x="3624625" y="398929"/>
              <a:ext cx="2576066" cy="6530784"/>
            </a:xfrm>
            <a:prstGeom prst="rect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624625" y="394439"/>
              <a:ext cx="2576066" cy="6530784"/>
            </a:xfrm>
            <a:prstGeom prst="rect">
              <a:avLst/>
            </a:prstGeom>
          </p:spPr>
        </p:pic>
        <p:sp>
          <p:nvSpPr>
            <p:cNvPr id="15" name="Rounded Rectangle 14"/>
            <p:cNvSpPr/>
            <p:nvPr/>
          </p:nvSpPr>
          <p:spPr>
            <a:xfrm>
              <a:off x="3689448" y="471014"/>
              <a:ext cx="2446419" cy="4930131"/>
            </a:xfrm>
            <a:prstGeom prst="roundRect">
              <a:avLst>
                <a:gd name="adj" fmla="val 2837"/>
              </a:avLst>
            </a:prstGeom>
            <a:solidFill>
              <a:srgbClr val="FFFFFF">
                <a:alpha val="85098"/>
              </a:srgb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FRKS 24/7 Hotline (785)307-9338</a:t>
              </a:r>
            </a:p>
            <a:p>
              <a:pPr algn="ctr"/>
              <a:endParaRPr lang="en-US" sz="28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2ABCT SARC</a:t>
              </a:r>
            </a:p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(785)307-2090</a:t>
              </a:r>
            </a:p>
          </p:txBody>
        </p:sp>
        <p:pic>
          <p:nvPicPr>
            <p:cNvPr id="17" name="Picture 16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9448" y="5473229"/>
              <a:ext cx="2446419" cy="1403149"/>
            </a:xfrm>
            <a:prstGeom prst="rect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</p:pic>
      </p:grpSp>
      <p:grpSp>
        <p:nvGrpSpPr>
          <p:cNvPr id="9" name="Group 8"/>
          <p:cNvGrpSpPr/>
          <p:nvPr/>
        </p:nvGrpSpPr>
        <p:grpSpPr>
          <a:xfrm>
            <a:off x="3406215" y="180972"/>
            <a:ext cx="2937445" cy="6929717"/>
            <a:chOff x="3425265" y="180972"/>
            <a:chExt cx="2937445" cy="6929717"/>
          </a:xfrm>
        </p:grpSpPr>
        <p:grpSp>
          <p:nvGrpSpPr>
            <p:cNvPr id="2" name="Group 1"/>
            <p:cNvGrpSpPr/>
            <p:nvPr/>
          </p:nvGrpSpPr>
          <p:grpSpPr>
            <a:xfrm>
              <a:off x="3425265" y="180972"/>
              <a:ext cx="2937445" cy="6929717"/>
              <a:chOff x="3527283" y="276222"/>
              <a:chExt cx="2706081" cy="6762753"/>
            </a:xfrm>
          </p:grpSpPr>
          <p:sp>
            <p:nvSpPr>
              <p:cNvPr id="18" name="Text Box 8"/>
              <p:cNvSpPr txBox="1"/>
              <p:nvPr/>
            </p:nvSpPr>
            <p:spPr>
              <a:xfrm>
                <a:off x="3572745" y="398929"/>
                <a:ext cx="2590800" cy="5029200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6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6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6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INSERT UNIT-SPECIFIC INFORMATION HERE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9" name="Picture 18"/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09892" y="5680033"/>
                <a:ext cx="2516505" cy="1249680"/>
              </a:xfrm>
              <a:prstGeom prst="rect">
                <a:avLst/>
              </a:prstGeom>
            </p:spPr>
          </p:pic>
          <p:sp>
            <p:nvSpPr>
              <p:cNvPr id="20" name="Rectangle 19"/>
              <p:cNvSpPr/>
              <p:nvPr/>
            </p:nvSpPr>
            <p:spPr>
              <a:xfrm>
                <a:off x="3529013" y="276225"/>
                <a:ext cx="2695575" cy="6762750"/>
              </a:xfrm>
              <a:prstGeom prst="rect">
                <a:avLst/>
              </a:prstGeom>
              <a:solidFill>
                <a:srgbClr val="FFCE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 flipV="1">
                <a:off x="3527283" y="276222"/>
                <a:ext cx="2706081" cy="6762749"/>
              </a:xfrm>
              <a:prstGeom prst="rect">
                <a:avLst/>
              </a:prstGeom>
            </p:spPr>
          </p:pic>
          <p:sp>
            <p:nvSpPr>
              <p:cNvPr id="31" name="Rounded Rectangle 30"/>
              <p:cNvSpPr/>
              <p:nvPr/>
            </p:nvSpPr>
            <p:spPr>
              <a:xfrm>
                <a:off x="3587788" y="398082"/>
                <a:ext cx="2560712" cy="6531631"/>
              </a:xfrm>
              <a:prstGeom prst="roundRect">
                <a:avLst>
                  <a:gd name="adj" fmla="val 3151"/>
                </a:avLst>
              </a:prstGeom>
              <a:solidFill>
                <a:srgbClr val="FFFFFF">
                  <a:alpha val="85098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3683788" y="5558951"/>
                <a:ext cx="2375647" cy="1198085"/>
              </a:xfrm>
              <a:prstGeom prst="roundRect">
                <a:avLst/>
              </a:prstGeom>
              <a:solidFill>
                <a:srgbClr val="000000">
                  <a:alpha val="84706"/>
                </a:srgb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82036" rtl="0" eaLnBrk="1" latinLnBrk="0" hangingPunct="1">
                  <a:defRPr sz="752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91018" algn="l" defTabSz="382036" rtl="0" eaLnBrk="1" latinLnBrk="0" hangingPunct="1">
                  <a:defRPr sz="752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82036" algn="l" defTabSz="382036" rtl="0" eaLnBrk="1" latinLnBrk="0" hangingPunct="1">
                  <a:defRPr sz="752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73054" algn="l" defTabSz="382036" rtl="0" eaLnBrk="1" latinLnBrk="0" hangingPunct="1">
                  <a:defRPr sz="752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64073" algn="l" defTabSz="382036" rtl="0" eaLnBrk="1" latinLnBrk="0" hangingPunct="1">
                  <a:defRPr sz="752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955091" algn="l" defTabSz="382036" rtl="0" eaLnBrk="1" latinLnBrk="0" hangingPunct="1">
                  <a:defRPr sz="752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146109" algn="l" defTabSz="382036" rtl="0" eaLnBrk="1" latinLnBrk="0" hangingPunct="1">
                  <a:defRPr sz="752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337127" algn="l" defTabSz="382036" rtl="0" eaLnBrk="1" latinLnBrk="0" hangingPunct="1">
                  <a:defRPr sz="752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528145" algn="l" defTabSz="382036" rtl="0" eaLnBrk="1" latinLnBrk="0" hangingPunct="1">
                  <a:defRPr sz="752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587788" y="540233"/>
                <a:ext cx="2560656" cy="6112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SHARP Links</a:t>
                </a:r>
              </a:p>
              <a:p>
                <a:pPr algn="ctr"/>
                <a:endParaRPr lang="en-US" sz="1000" b="1" dirty="0"/>
              </a:p>
              <a:p>
                <a:pPr algn="ctr"/>
                <a:r>
                  <a:rPr lang="en-US" sz="1000" b="1" dirty="0"/>
                  <a:t>DoD Safe Helpline - Sexual Assault Support       for the DoD Community</a:t>
                </a:r>
              </a:p>
              <a:p>
                <a:pPr algn="ctr"/>
                <a:r>
                  <a:rPr lang="en-US" sz="1000" dirty="0"/>
                  <a:t>https://www.safehelpline.org/</a:t>
                </a:r>
              </a:p>
              <a:p>
                <a:pPr algn="ctr"/>
                <a:r>
                  <a:rPr lang="en-US" sz="1000" dirty="0"/>
                  <a:t>1-877-995-5247</a:t>
                </a:r>
              </a:p>
              <a:p>
                <a:pPr algn="ctr"/>
                <a:endParaRPr lang="en-US" sz="1000" dirty="0"/>
              </a:p>
              <a:p>
                <a:pPr algn="ctr"/>
                <a:r>
                  <a:rPr lang="en-US" sz="1000" b="1" dirty="0"/>
                  <a:t>Army Resilience Directorate Website</a:t>
                </a:r>
              </a:p>
              <a:p>
                <a:pPr algn="ctr"/>
                <a:r>
                  <a:rPr lang="en-US" sz="1000" dirty="0"/>
                  <a:t>https://www.armyresilience.army.mil</a:t>
                </a:r>
              </a:p>
              <a:p>
                <a:pPr algn="ctr"/>
                <a:endParaRPr lang="en-US" sz="1000" dirty="0"/>
              </a:p>
              <a:p>
                <a:pPr algn="ctr"/>
                <a:r>
                  <a:rPr lang="en-US" sz="1000" b="1" dirty="0"/>
                  <a:t>DoD Sexual Assault Prevention and         Response (SAPR) Website</a:t>
                </a:r>
              </a:p>
              <a:p>
                <a:pPr algn="ctr"/>
                <a:r>
                  <a:rPr lang="en-US" sz="1000" dirty="0"/>
                  <a:t>https://www.sapr.mil</a:t>
                </a:r>
              </a:p>
              <a:p>
                <a:pPr algn="ctr"/>
                <a:endParaRPr lang="en-US" sz="1000" dirty="0"/>
              </a:p>
              <a:p>
                <a:pPr algn="ctr"/>
                <a:r>
                  <a:rPr lang="en-US" sz="1000" b="1" dirty="0"/>
                  <a:t>Army Criminal Investigation Command (CID)</a:t>
                </a:r>
              </a:p>
              <a:p>
                <a:pPr algn="ctr"/>
                <a:r>
                  <a:rPr lang="en-US" sz="1000" dirty="0"/>
                  <a:t>https://www.cid.army.mil/</a:t>
                </a:r>
              </a:p>
              <a:p>
                <a:pPr algn="ctr"/>
                <a:endParaRPr lang="en-US" sz="1000" dirty="0"/>
              </a:p>
              <a:p>
                <a:pPr algn="ctr"/>
                <a:r>
                  <a:rPr lang="en-US" sz="1000" b="1" dirty="0"/>
                  <a:t>National Guard Bureau (NGB)</a:t>
                </a:r>
              </a:p>
              <a:p>
                <a:pPr algn="ctr"/>
                <a:r>
                  <a:rPr lang="en-US" sz="1000" dirty="0"/>
                  <a:t>https://www.nationalguard.mil/Leadership/    Joint-Staff/J-1/SAPR/</a:t>
                </a:r>
              </a:p>
              <a:p>
                <a:pPr algn="ctr"/>
                <a:endParaRPr lang="en-US" sz="1000" dirty="0"/>
              </a:p>
              <a:p>
                <a:pPr algn="ctr"/>
                <a:r>
                  <a:rPr lang="en-US" sz="1000" b="1" dirty="0"/>
                  <a:t>Helping an Employee Recover from                      an Assault</a:t>
                </a:r>
              </a:p>
              <a:p>
                <a:pPr algn="ctr"/>
                <a:r>
                  <a:rPr lang="en-US" sz="1000" dirty="0"/>
                  <a:t>https://www.opm.gov/policy-data-oversight/worklife/reference-materials/traumaticevents.pdf</a:t>
                </a:r>
              </a:p>
              <a:p>
                <a:pPr algn="ctr"/>
                <a:endParaRPr lang="en-US" sz="1000" dirty="0"/>
              </a:p>
              <a:p>
                <a:pPr algn="ctr"/>
                <a:r>
                  <a:rPr lang="en-US" sz="1000" b="1" dirty="0"/>
                  <a:t>Department of Veterans Affairs</a:t>
                </a:r>
              </a:p>
              <a:p>
                <a:pPr algn="ctr"/>
                <a:r>
                  <a:rPr lang="en-US" sz="1000" dirty="0"/>
                  <a:t>https://www.vets.gov/health-care/health-conditions/military-sexual-trauma/</a:t>
                </a:r>
              </a:p>
              <a:p>
                <a:pPr algn="ctr"/>
                <a:endParaRPr lang="en-US" sz="1400" dirty="0"/>
              </a:p>
              <a:p>
                <a:pPr algn="ctr"/>
                <a:endParaRPr lang="en-US" sz="1000" dirty="0"/>
              </a:p>
              <a:p>
                <a:pPr algn="ctr"/>
                <a:endParaRPr lang="en-US" sz="1000" dirty="0"/>
              </a:p>
              <a:p>
                <a:r>
                  <a:rPr lang="en-US" sz="1000" b="1" dirty="0">
                    <a:solidFill>
                      <a:srgbClr val="FFCC00"/>
                    </a:solidFill>
                  </a:rPr>
                  <a:t>                                  - @</a:t>
                </a:r>
                <a:r>
                  <a:rPr lang="en-US" sz="1000" b="1" dirty="0" err="1">
                    <a:solidFill>
                      <a:srgbClr val="FFCC00"/>
                    </a:solidFill>
                  </a:rPr>
                  <a:t>USArmySHARP</a:t>
                </a:r>
                <a:endParaRPr lang="en-US" sz="1000" b="1" dirty="0">
                  <a:solidFill>
                    <a:srgbClr val="FFCC00"/>
                  </a:solidFill>
                </a:endParaRPr>
              </a:p>
              <a:p>
                <a:endParaRPr lang="en-US" sz="1200" b="1" dirty="0">
                  <a:solidFill>
                    <a:srgbClr val="FFCC00"/>
                  </a:solidFill>
                </a:endParaRPr>
              </a:p>
              <a:p>
                <a:r>
                  <a:rPr lang="en-US" sz="1000" b="1" dirty="0">
                    <a:solidFill>
                      <a:srgbClr val="FFCC00"/>
                    </a:solidFill>
                  </a:rPr>
                  <a:t>                                  - Army SHARP</a:t>
                </a:r>
              </a:p>
              <a:p>
                <a:endParaRPr lang="en-US" sz="1300" b="1" dirty="0">
                  <a:solidFill>
                    <a:srgbClr val="FFCC00"/>
                  </a:solidFill>
                </a:endParaRPr>
              </a:p>
              <a:p>
                <a:r>
                  <a:rPr lang="en-US" sz="1000" b="1" dirty="0">
                    <a:solidFill>
                      <a:srgbClr val="FFCC00"/>
                    </a:solidFill>
                  </a:rPr>
                  <a:t>                                  - @</a:t>
                </a:r>
                <a:r>
                  <a:rPr lang="en-US" sz="1000" b="1" dirty="0" err="1">
                    <a:solidFill>
                      <a:srgbClr val="FFCC00"/>
                    </a:solidFill>
                  </a:rPr>
                  <a:t>USArmySHARP</a:t>
                </a:r>
                <a:endParaRPr lang="en-US" sz="1000" b="1" dirty="0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4113337" y="5722463"/>
              <a:ext cx="341199" cy="969633"/>
              <a:chOff x="4103811" y="5731989"/>
              <a:chExt cx="341199" cy="969633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4144740" y="6059899"/>
                <a:ext cx="285750" cy="273842"/>
                <a:chOff x="4144740" y="6059899"/>
                <a:chExt cx="285750" cy="273842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4151883" y="6067041"/>
                  <a:ext cx="261938" cy="25479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50" name="Picture 49"/>
                <p:cNvPicPr/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44740" y="6059899"/>
                  <a:ext cx="285750" cy="273842"/>
                </a:xfrm>
                <a:prstGeom prst="rect">
                  <a:avLst/>
                </a:prstGeom>
              </p:spPr>
            </p:pic>
          </p:grpSp>
          <p:pic>
            <p:nvPicPr>
              <p:cNvPr id="47" name="Picture 46"/>
              <p:cNvPicPr/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35519" y="5731989"/>
                <a:ext cx="277784" cy="251296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/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03811" y="6392959"/>
                <a:ext cx="341199" cy="308663"/>
              </a:xfrm>
              <a:prstGeom prst="rect">
                <a:avLst/>
              </a:prstGeom>
            </p:spPr>
          </p:pic>
        </p:grpSp>
      </p:grpSp>
      <p:pic>
        <p:nvPicPr>
          <p:cNvPr id="54" name="Picture 5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975" y="180976"/>
            <a:ext cx="2992501" cy="461446"/>
          </a:xfrm>
          <a:prstGeom prst="rect">
            <a:avLst/>
          </a:prstGeom>
        </p:spPr>
      </p:pic>
      <p:pic>
        <p:nvPicPr>
          <p:cNvPr id="55" name="Picture 5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957" y="5965099"/>
            <a:ext cx="2979118" cy="11455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6" name="Picture 55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471" y="643370"/>
            <a:ext cx="3002624" cy="5316658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6753625" y="2133569"/>
            <a:ext cx="487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Duty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819801" y="4953433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Respect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832651" y="4277554"/>
            <a:ext cx="108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Selfless Service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127725" y="4672263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Honor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938918" y="694188"/>
            <a:ext cx="780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Integrity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770936" y="5354235"/>
            <a:ext cx="1204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Personal Courage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749036" y="3834480"/>
            <a:ext cx="6386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Victim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952617" y="4735026"/>
            <a:ext cx="6238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Direct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743951" y="961394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Distract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848795" y="1905255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Delegate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743951" y="3269885"/>
            <a:ext cx="583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Loyalty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234362" y="4623209"/>
            <a:ext cx="785813" cy="234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MRE 514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6764957" y="636404"/>
            <a:ext cx="2975488" cy="1866434"/>
          </a:xfrm>
          <a:prstGeom prst="roundRect">
            <a:avLst>
              <a:gd name="adj" fmla="val 0"/>
            </a:avLst>
          </a:prstGeom>
          <a:solidFill>
            <a:srgbClr val="FFFF00">
              <a:alpha val="1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764959" y="3271864"/>
            <a:ext cx="2975488" cy="2701895"/>
          </a:xfrm>
          <a:prstGeom prst="roundRect">
            <a:avLst>
              <a:gd name="adj" fmla="val 0"/>
            </a:avLst>
          </a:prstGeom>
          <a:solidFill>
            <a:srgbClr val="FFFF00">
              <a:alpha val="1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11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3409378" y="57822"/>
            <a:ext cx="2937116" cy="4078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756281" y="57822"/>
            <a:ext cx="2937116" cy="4078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2756" y="57823"/>
            <a:ext cx="2937116" cy="4078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501556"/>
            <a:ext cx="3065929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Franklin Gothic Demi" panose="020B0703020102020204" pitchFamily="34" charset="0"/>
              </a:rPr>
              <a:t>1. Prevention of sexual harassment (SH)       and sexual assault (SA) in the Army is a      </a:t>
            </a:r>
          </a:p>
          <a:p>
            <a:endParaRPr lang="en-US" sz="800" dirty="0">
              <a:latin typeface="Franklin Gothic Demi" panose="020B0703020102020204" pitchFamily="34" charset="0"/>
            </a:endParaRPr>
          </a:p>
          <a:p>
            <a:r>
              <a:rPr lang="en-US" sz="1100" dirty="0">
                <a:latin typeface="Franklin Gothic Demi" panose="020B0703020102020204" pitchFamily="34" charset="0"/>
              </a:rPr>
              <a:t>                     effort that starts with                      .</a:t>
            </a:r>
            <a:endParaRPr lang="en-US" sz="1100" dirty="0"/>
          </a:p>
          <a:p>
            <a:endParaRPr lang="en-US" sz="1000" dirty="0"/>
          </a:p>
          <a:p>
            <a:r>
              <a:rPr lang="en-US" sz="1100" dirty="0">
                <a:latin typeface="Franklin Gothic Demi" panose="020B0703020102020204" pitchFamily="34" charset="0"/>
              </a:rPr>
              <a:t>2. What are three indicators of a healthy relationship vs. an unhealthy relationship?</a:t>
            </a:r>
            <a:endParaRPr lang="en-US" sz="1100" dirty="0"/>
          </a:p>
          <a:p>
            <a:pPr lvl="0"/>
            <a:r>
              <a:rPr lang="en-US" sz="1100" dirty="0"/>
              <a:t> a.      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</a:p>
          <a:p>
            <a:endParaRPr lang="en-US" sz="1100" dirty="0"/>
          </a:p>
          <a:p>
            <a:r>
              <a:rPr lang="en-US" sz="1100" dirty="0"/>
              <a:t> b. 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100" dirty="0">
              <a:solidFill>
                <a:srgbClr val="0070C0"/>
              </a:solidFill>
              <a:latin typeface="Segoe Print" panose="02000600000000000000" pitchFamily="2" charset="0"/>
            </a:endParaRPr>
          </a:p>
          <a:p>
            <a:endParaRPr lang="en-US" sz="1100" dirty="0"/>
          </a:p>
          <a:p>
            <a:pPr lvl="0"/>
            <a:r>
              <a:rPr lang="en-US" sz="1100" dirty="0"/>
              <a:t> c.    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</a:p>
          <a:p>
            <a:endParaRPr lang="en-US" sz="1000" dirty="0"/>
          </a:p>
          <a:p>
            <a:r>
              <a:rPr lang="en-US" sz="1100" dirty="0">
                <a:latin typeface="Franklin Gothic Demi" panose="020B0703020102020204" pitchFamily="34" charset="0"/>
              </a:rPr>
              <a:t>3. List some examples of how SH and SA impact a professional work environment. </a:t>
            </a:r>
            <a:endParaRPr lang="en-US" sz="800" dirty="0"/>
          </a:p>
          <a:p>
            <a:r>
              <a:rPr lang="en-US" sz="1100" dirty="0"/>
              <a:t>  a. 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100" dirty="0">
              <a:solidFill>
                <a:srgbClr val="0070C0"/>
              </a:solidFill>
            </a:endParaRPr>
          </a:p>
          <a:p>
            <a:endParaRPr lang="en-US" sz="1100" dirty="0"/>
          </a:p>
          <a:p>
            <a:r>
              <a:rPr lang="en-US" sz="1100" dirty="0"/>
              <a:t>  b.    </a:t>
            </a:r>
            <a:endParaRPr lang="en-US" sz="1100" dirty="0">
              <a:solidFill>
                <a:srgbClr val="0070C0"/>
              </a:solidFill>
            </a:endParaRPr>
          </a:p>
          <a:p>
            <a:endParaRPr lang="en-US" sz="1100" dirty="0"/>
          </a:p>
          <a:p>
            <a:r>
              <a:rPr lang="en-US" sz="1100" dirty="0"/>
              <a:t>  c.  ______________________________________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100" dirty="0">
              <a:solidFill>
                <a:srgbClr val="0070C0"/>
              </a:solidFill>
            </a:endParaRPr>
          </a:p>
          <a:p>
            <a:endParaRPr lang="en-US" sz="900" dirty="0"/>
          </a:p>
          <a:p>
            <a:r>
              <a:rPr lang="en-US" sz="1100" dirty="0">
                <a:latin typeface="Franklin Gothic Demi" panose="020B0703020102020204" pitchFamily="34" charset="0"/>
              </a:rPr>
              <a:t>4. Bystander Intervention Process five steps: </a:t>
            </a:r>
            <a:endParaRPr lang="en-US" sz="800" dirty="0"/>
          </a:p>
          <a:p>
            <a:r>
              <a:rPr lang="en-US" sz="1100" dirty="0"/>
              <a:t>  a.    </a:t>
            </a:r>
            <a:endParaRPr lang="en-US" sz="1100" dirty="0">
              <a:solidFill>
                <a:srgbClr val="0070C0"/>
              </a:solidFill>
            </a:endParaRPr>
          </a:p>
          <a:p>
            <a:endParaRPr lang="en-US" sz="1100" dirty="0"/>
          </a:p>
          <a:p>
            <a:r>
              <a:rPr lang="en-US" sz="1100" dirty="0"/>
              <a:t>  b.    </a:t>
            </a:r>
            <a:endParaRPr lang="en-US" sz="1100" dirty="0">
              <a:solidFill>
                <a:srgbClr val="0070C0"/>
              </a:solidFill>
            </a:endParaRPr>
          </a:p>
          <a:p>
            <a:endParaRPr lang="en-US" sz="1100" dirty="0"/>
          </a:p>
          <a:p>
            <a:r>
              <a:rPr lang="en-US" sz="1100" dirty="0"/>
              <a:t>  c. </a:t>
            </a:r>
          </a:p>
          <a:p>
            <a:endParaRPr lang="en-US" sz="1100" dirty="0"/>
          </a:p>
          <a:p>
            <a:r>
              <a:rPr lang="en-US" sz="1100" dirty="0"/>
              <a:t>  d.    </a:t>
            </a:r>
          </a:p>
          <a:p>
            <a:endParaRPr lang="en-US" sz="1100" dirty="0"/>
          </a:p>
          <a:p>
            <a:r>
              <a:rPr lang="en-US" sz="1100" dirty="0"/>
              <a:t>  e</a:t>
            </a:r>
            <a:r>
              <a:rPr lang="en-US" sz="1200" dirty="0"/>
              <a:t>.  </a:t>
            </a:r>
          </a:p>
          <a:p>
            <a:endParaRPr lang="en-US" sz="1000" dirty="0"/>
          </a:p>
          <a:p>
            <a:r>
              <a:rPr lang="en-US" sz="1100" dirty="0">
                <a:latin typeface="Franklin Gothic Demi" panose="020B0703020102020204" pitchFamily="34" charset="0"/>
              </a:rPr>
              <a:t>5. List the Bystander Intervention 3Ds: </a:t>
            </a:r>
            <a:endParaRPr lang="en-US" sz="800" dirty="0"/>
          </a:p>
          <a:p>
            <a:r>
              <a:rPr lang="en-US" sz="1100" dirty="0"/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39073" y="501556"/>
            <a:ext cx="3065929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Franklin Gothic Demi" panose="020B0703020102020204" pitchFamily="34" charset="0"/>
              </a:rPr>
              <a:t>6. Sexual Harassment involves conduct that involves and is perceived as:</a:t>
            </a:r>
          </a:p>
          <a:p>
            <a:endParaRPr lang="en-US" sz="1100" dirty="0"/>
          </a:p>
          <a:p>
            <a:r>
              <a:rPr lang="en-US" sz="1100" dirty="0"/>
              <a:t>  a.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050" dirty="0">
              <a:solidFill>
                <a:srgbClr val="0070C0"/>
              </a:solidFill>
            </a:endParaRPr>
          </a:p>
          <a:p>
            <a:endParaRPr lang="en-US" sz="1100" dirty="0"/>
          </a:p>
          <a:p>
            <a:r>
              <a:rPr lang="en-US" sz="1100" dirty="0"/>
              <a:t>  b. </a:t>
            </a:r>
            <a:endParaRPr lang="en-US" sz="973" dirty="0"/>
          </a:p>
          <a:p>
            <a:endParaRPr lang="en-US" sz="1000" dirty="0"/>
          </a:p>
          <a:p>
            <a:endParaRPr lang="en-US" sz="1100" dirty="0"/>
          </a:p>
          <a:p>
            <a:r>
              <a:rPr lang="en-US" sz="1100" dirty="0">
                <a:latin typeface="Franklin Gothic Demi" panose="020B0703020102020204" pitchFamily="34" charset="0"/>
              </a:rPr>
              <a:t>7. Army policy on sexual harassment         applies to Soldiers 24/7                                    and on- or off-post.                                </a:t>
            </a:r>
            <a:r>
              <a:rPr lang="en-US" sz="1100" dirty="0">
                <a:latin typeface="Segoe Print" panose="02000600000000000000" pitchFamily="2" charset="0"/>
              </a:rPr>
              <a:t>T   /   F</a:t>
            </a:r>
            <a:endParaRPr lang="en-US" sz="1500" dirty="0"/>
          </a:p>
          <a:p>
            <a:endParaRPr lang="en-US" sz="1100" dirty="0"/>
          </a:p>
          <a:p>
            <a:r>
              <a:rPr lang="en-US" sz="1100" dirty="0">
                <a:latin typeface="Franklin Gothic Demi" panose="020B0703020102020204" pitchFamily="34" charset="0"/>
              </a:rPr>
              <a:t>8. The three categories of sexual harassment:</a:t>
            </a:r>
          </a:p>
          <a:p>
            <a:endParaRPr lang="en-US" sz="1100" dirty="0"/>
          </a:p>
          <a:p>
            <a:r>
              <a:rPr lang="en-US" sz="1100" dirty="0"/>
              <a:t>  a. 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100" dirty="0">
              <a:solidFill>
                <a:srgbClr val="0070C0"/>
              </a:solidFill>
            </a:endParaRPr>
          </a:p>
          <a:p>
            <a:endParaRPr lang="en-US" sz="1100" dirty="0"/>
          </a:p>
          <a:p>
            <a:r>
              <a:rPr lang="en-US" sz="1100" dirty="0"/>
              <a:t>  b.   </a:t>
            </a:r>
          </a:p>
          <a:p>
            <a:endParaRPr lang="en-US" sz="1100" dirty="0"/>
          </a:p>
          <a:p>
            <a:r>
              <a:rPr lang="en-US" sz="1100" dirty="0"/>
              <a:t>  c. 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100" dirty="0">
              <a:solidFill>
                <a:srgbClr val="0070C0"/>
              </a:solidFill>
            </a:endParaRPr>
          </a:p>
          <a:p>
            <a:endParaRPr lang="en-US" sz="1500" dirty="0"/>
          </a:p>
          <a:p>
            <a:endParaRPr lang="en-US" sz="700" dirty="0"/>
          </a:p>
          <a:p>
            <a:r>
              <a:rPr lang="en-US" sz="1100" dirty="0">
                <a:latin typeface="Franklin Gothic Demi" panose="020B0703020102020204" pitchFamily="34" charset="0"/>
              </a:rPr>
              <a:t>9. The two types of sexual harassment:</a:t>
            </a:r>
          </a:p>
          <a:p>
            <a:endParaRPr lang="en-US" sz="1100" dirty="0"/>
          </a:p>
          <a:p>
            <a:r>
              <a:rPr lang="en-US" sz="1100" dirty="0"/>
              <a:t>  a. 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100" dirty="0">
              <a:solidFill>
                <a:srgbClr val="0070C0"/>
              </a:solidFill>
            </a:endParaRPr>
          </a:p>
          <a:p>
            <a:endParaRPr lang="en-US" sz="1100" dirty="0"/>
          </a:p>
          <a:p>
            <a:r>
              <a:rPr lang="en-US" sz="1100" dirty="0"/>
              <a:t>  b.    </a:t>
            </a:r>
            <a:endParaRPr lang="en-US" sz="1400" dirty="0"/>
          </a:p>
          <a:p>
            <a:r>
              <a:rPr lang="en-US" sz="1100" dirty="0"/>
              <a:t> </a:t>
            </a:r>
          </a:p>
          <a:p>
            <a:endParaRPr lang="en-US" sz="1100" dirty="0"/>
          </a:p>
          <a:p>
            <a:r>
              <a:rPr lang="en-US" sz="1100" dirty="0">
                <a:latin typeface="Franklin Gothic Demi" panose="020B0703020102020204" pitchFamily="34" charset="0"/>
              </a:rPr>
              <a:t>10. What are the three options to report a Sexual Harassment:</a:t>
            </a:r>
          </a:p>
          <a:p>
            <a:endParaRPr lang="en-US" sz="1100" dirty="0"/>
          </a:p>
          <a:p>
            <a:r>
              <a:rPr lang="en-US" sz="1100" dirty="0"/>
              <a:t>  a.    </a:t>
            </a:r>
          </a:p>
          <a:p>
            <a:endParaRPr lang="en-US" sz="1100" dirty="0"/>
          </a:p>
          <a:p>
            <a:r>
              <a:rPr lang="en-US" sz="1100" dirty="0"/>
              <a:t>  b. 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100" dirty="0">
              <a:solidFill>
                <a:srgbClr val="0070C0"/>
              </a:solidFill>
              <a:latin typeface="Segoe Print" panose="02000600000000000000" pitchFamily="2" charset="0"/>
            </a:endParaRPr>
          </a:p>
          <a:p>
            <a:endParaRPr lang="en-US" sz="1100" dirty="0"/>
          </a:p>
          <a:p>
            <a:r>
              <a:rPr lang="en-US" sz="1100" dirty="0"/>
              <a:t>  c. 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1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4279" y="501556"/>
            <a:ext cx="3065929" cy="627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00" dirty="0">
                <a:latin typeface="Franklin Gothic Demi" panose="020B0703020102020204" pitchFamily="34" charset="0"/>
              </a:rPr>
              <a:t>11. </a:t>
            </a:r>
            <a:r>
              <a:rPr lang="en-US" sz="1100" dirty="0">
                <a:solidFill>
                  <a:prstClr val="black"/>
                </a:solidFill>
                <a:latin typeface="Franklin Gothic Demi" panose="020B0703020102020204" pitchFamily="34" charset="0"/>
              </a:rPr>
              <a:t>A person who is asleep, unconscious, or incompetent (incapable of                  consenting due to intoxication)                  cannot consent to sex.                             </a:t>
            </a:r>
            <a:r>
              <a:rPr lang="en-US" sz="1100" dirty="0">
                <a:solidFill>
                  <a:prstClr val="black"/>
                </a:solidFill>
                <a:latin typeface="Segoe Print" panose="02000600000000000000" pitchFamily="2" charset="0"/>
              </a:rPr>
              <a:t>T  /  F</a:t>
            </a:r>
            <a:endParaRPr lang="en-US" sz="1400" dirty="0">
              <a:latin typeface="Franklin Gothic Demi" panose="020B0703020102020204" pitchFamily="34" charset="0"/>
            </a:endParaRPr>
          </a:p>
          <a:p>
            <a:endParaRPr lang="en-US" sz="1050" dirty="0">
              <a:latin typeface="Franklin Gothic Demi" panose="020B0703020102020204" pitchFamily="34" charset="0"/>
            </a:endParaRPr>
          </a:p>
          <a:p>
            <a:pPr lvl="0"/>
            <a:r>
              <a:rPr lang="en-US" sz="1100" dirty="0">
                <a:solidFill>
                  <a:prstClr val="black"/>
                </a:solidFill>
                <a:latin typeface="Franklin Gothic Demi" panose="020B0703020102020204" pitchFamily="34" charset="0"/>
              </a:rPr>
              <a:t>12. SA is punishable under which laws: </a:t>
            </a:r>
            <a:endParaRPr lang="en-US" sz="1400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pPr lvl="0"/>
            <a:endParaRPr lang="en-US" sz="1100" dirty="0">
              <a:solidFill>
                <a:prstClr val="black"/>
              </a:solidFill>
            </a:endParaRPr>
          </a:p>
          <a:p>
            <a:pPr lvl="0"/>
            <a:r>
              <a:rPr lang="en-US" sz="1100" dirty="0">
                <a:solidFill>
                  <a:prstClr val="black"/>
                </a:solidFill>
              </a:rPr>
              <a:t>  a. </a:t>
            </a:r>
            <a:r>
              <a:rPr lang="en-US" sz="1100" dirty="0">
                <a:latin typeface="Franklin Gothic Demi" panose="020B0703020102020204" pitchFamily="34" charset="0"/>
              </a:rPr>
              <a:t>Army Soldiers </a:t>
            </a:r>
            <a:r>
              <a:rPr lang="en-US" sz="1100" dirty="0">
                <a:solidFill>
                  <a:prstClr val="black"/>
                </a:solidFill>
              </a:rPr>
              <a:t>          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100" dirty="0">
              <a:solidFill>
                <a:srgbClr val="0070C0"/>
              </a:solidFill>
            </a:endParaRPr>
          </a:p>
          <a:p>
            <a:pPr lvl="0"/>
            <a:endParaRPr lang="en-US" sz="1100" dirty="0">
              <a:solidFill>
                <a:prstClr val="black"/>
              </a:solidFill>
            </a:endParaRPr>
          </a:p>
          <a:p>
            <a:pPr lvl="0"/>
            <a:r>
              <a:rPr lang="en-US" sz="1100" dirty="0">
                <a:solidFill>
                  <a:prstClr val="black"/>
                </a:solidFill>
              </a:rPr>
              <a:t>  b. </a:t>
            </a:r>
            <a:r>
              <a:rPr lang="en-US" sz="1100" dirty="0">
                <a:latin typeface="Franklin Gothic Demi" panose="020B0703020102020204" pitchFamily="34" charset="0"/>
              </a:rPr>
              <a:t>Army Civilians</a:t>
            </a:r>
            <a:r>
              <a:rPr lang="en-US" sz="1100" dirty="0"/>
              <a:t>     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        </a:t>
            </a:r>
            <a:r>
              <a:rPr lang="en-US" sz="1050" dirty="0">
                <a:latin typeface="Segoe Print" panose="02000600000000000000" pitchFamily="2" charset="0"/>
              </a:rPr>
              <a:t>   /  </a:t>
            </a:r>
            <a:endParaRPr lang="en-US" sz="1100" dirty="0"/>
          </a:p>
          <a:p>
            <a:endParaRPr lang="en-US" sz="1400" dirty="0">
              <a:latin typeface="Franklin Gothic Demi" panose="020B0703020102020204" pitchFamily="34" charset="0"/>
            </a:endParaRPr>
          </a:p>
          <a:p>
            <a:endParaRPr lang="en-US" sz="1050" dirty="0">
              <a:latin typeface="Franklin Gothic Demi" panose="020B0703020102020204" pitchFamily="34" charset="0"/>
            </a:endParaRPr>
          </a:p>
          <a:p>
            <a:r>
              <a:rPr lang="en-US" sz="1100" dirty="0">
                <a:latin typeface="Franklin Gothic Demi" panose="020B0703020102020204" pitchFamily="34" charset="0"/>
              </a:rPr>
              <a:t>13. A freely given agreement to sex by a competent person is: </a:t>
            </a:r>
          </a:p>
          <a:p>
            <a:endParaRPr lang="en-US" sz="1100" dirty="0"/>
          </a:p>
          <a:p>
            <a:r>
              <a:rPr lang="en-US" sz="1100" dirty="0"/>
              <a:t>     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400" dirty="0"/>
          </a:p>
          <a:p>
            <a:r>
              <a:rPr lang="en-US" sz="1100" dirty="0">
                <a:latin typeface="Franklin Gothic Demi" panose="020B0703020102020204" pitchFamily="34" charset="0"/>
              </a:rPr>
              <a:t>14. The two types of sexual assault reporting options for Army Soldiers:</a:t>
            </a:r>
          </a:p>
          <a:p>
            <a:endParaRPr lang="en-US" sz="1050" dirty="0"/>
          </a:p>
          <a:p>
            <a:r>
              <a:rPr lang="en-US" sz="1100" dirty="0"/>
              <a:t>  a. 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100" dirty="0">
              <a:solidFill>
                <a:srgbClr val="0070C0"/>
              </a:solidFill>
            </a:endParaRPr>
          </a:p>
          <a:p>
            <a:endParaRPr lang="en-US" sz="1100" dirty="0"/>
          </a:p>
          <a:p>
            <a:r>
              <a:rPr lang="en-US" sz="1100" dirty="0"/>
              <a:t>  b.    </a:t>
            </a:r>
          </a:p>
          <a:p>
            <a:endParaRPr lang="en-US" sz="1100" dirty="0"/>
          </a:p>
          <a:p>
            <a:endParaRPr lang="en-US" sz="1050" dirty="0"/>
          </a:p>
          <a:p>
            <a:r>
              <a:rPr lang="en-US" sz="1100" dirty="0">
                <a:latin typeface="Franklin Gothic Demi" panose="020B0703020102020204" pitchFamily="34" charset="0"/>
              </a:rPr>
              <a:t>15. Three actions that constitute retaliation:</a:t>
            </a:r>
          </a:p>
          <a:p>
            <a:endParaRPr lang="en-US" sz="1100" dirty="0"/>
          </a:p>
          <a:p>
            <a:r>
              <a:rPr lang="en-US" sz="1100" dirty="0"/>
              <a:t>  </a:t>
            </a:r>
            <a:r>
              <a:rPr lang="en-US" sz="1100" dirty="0">
                <a:solidFill>
                  <a:prstClr val="black"/>
                </a:solidFill>
              </a:rPr>
              <a:t>a. </a:t>
            </a:r>
            <a:r>
              <a:rPr lang="en-US" sz="1000" dirty="0">
                <a:solidFill>
                  <a:prstClr val="black"/>
                </a:solidFill>
              </a:rPr>
              <a:t>   </a:t>
            </a:r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000" dirty="0">
              <a:solidFill>
                <a:srgbClr val="0070C0"/>
              </a:solidFill>
            </a:endParaRPr>
          </a:p>
          <a:p>
            <a:endParaRPr lang="en-US" sz="1100" dirty="0"/>
          </a:p>
          <a:p>
            <a:r>
              <a:rPr lang="en-US" sz="1100" dirty="0"/>
              <a:t>  </a:t>
            </a:r>
            <a:r>
              <a:rPr lang="en-US" sz="1100" dirty="0">
                <a:solidFill>
                  <a:prstClr val="black"/>
                </a:solidFill>
              </a:rPr>
              <a:t>b. </a:t>
            </a:r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100" dirty="0">
              <a:solidFill>
                <a:srgbClr val="0070C0"/>
              </a:solidFill>
            </a:endParaRPr>
          </a:p>
          <a:p>
            <a:endParaRPr lang="en-US" sz="1100" dirty="0"/>
          </a:p>
          <a:p>
            <a:r>
              <a:rPr lang="en-US" sz="1100" dirty="0"/>
              <a:t>  c. </a:t>
            </a:r>
            <a:endParaRPr lang="en-US" sz="930" u="sng" dirty="0">
              <a:latin typeface="Segoe Print" panose="02000600000000000000" pitchFamily="2" charset="0"/>
            </a:endParaRPr>
          </a:p>
          <a:p>
            <a:endParaRPr lang="en-US" sz="930" u="sng" dirty="0">
              <a:latin typeface="Segoe Print" panose="02000600000000000000" pitchFamily="2" charset="0"/>
            </a:endParaRPr>
          </a:p>
          <a:p>
            <a:r>
              <a:rPr lang="en-US" sz="1000" dirty="0">
                <a:latin typeface="Franklin Gothic Demi" panose="020B0703020102020204" pitchFamily="34" charset="0"/>
              </a:rPr>
              <a:t>16. If you want to report retaliation, who can you report it to? </a:t>
            </a:r>
          </a:p>
          <a:p>
            <a:endParaRPr lang="en-US" sz="1000" dirty="0">
              <a:latin typeface="Franklin Gothic Demi" panose="020B0703020102020204" pitchFamily="34" charset="0"/>
            </a:endParaRPr>
          </a:p>
          <a:p>
            <a:endParaRPr lang="en-US" sz="1000" dirty="0">
              <a:latin typeface="Franklin Gothic Demi" panose="020B0703020102020204" pitchFamily="34" charset="0"/>
            </a:endParaRPr>
          </a:p>
          <a:p>
            <a:endParaRPr lang="en-US" sz="930" u="sng" dirty="0">
              <a:latin typeface="Segoe Print" panose="020006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0" y="4033"/>
            <a:ext cx="3059796" cy="7311167"/>
          </a:xfrm>
          <a:prstGeom prst="roundRect">
            <a:avLst>
              <a:gd name="adj" fmla="val 3423"/>
            </a:avLst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334871" y="2456"/>
            <a:ext cx="3054224" cy="7311167"/>
          </a:xfrm>
          <a:prstGeom prst="roundRect">
            <a:avLst>
              <a:gd name="adj" fmla="val 3423"/>
            </a:avLst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696079" y="-2999"/>
            <a:ext cx="3059796" cy="7311167"/>
          </a:xfrm>
          <a:prstGeom prst="roundRect">
            <a:avLst>
              <a:gd name="adj" fmla="val 3423"/>
            </a:avLst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621004" y="5874953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639670" y="1524000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39666" y="3355329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37513" y="4537986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6863" y="5300698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981675" y="4268736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907027" y="2221041"/>
            <a:ext cx="2360703" cy="5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-1578" y="58921"/>
            <a:ext cx="3057733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800" b="1" dirty="0"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 / Intervention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96077" y="30929"/>
            <a:ext cx="305752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dirty="0"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Sexual Assault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85584" y="30929"/>
            <a:ext cx="3389223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350" b="1" dirty="0"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Sexual Harassment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86863" y="3496507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86863" y="4281050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86863" y="4966390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96194" y="5624590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639665" y="1180363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639666" y="3011803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639666" y="3673212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649001" y="4854418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630335" y="6540328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907027" y="3103442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972339" y="3905959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956795" y="5067429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975457" y="5426263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6907027" y="1868631"/>
            <a:ext cx="2433130" cy="12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630335" y="6205082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58872" y="1812645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58871" y="2135745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8871" y="2459408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113955" y="1150023"/>
            <a:ext cx="6644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2198584" y="1150023"/>
            <a:ext cx="6644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86863" y="4626156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0057" y="5892967"/>
            <a:ext cx="299877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a.    </a:t>
            </a:r>
          </a:p>
          <a:p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 b.    </a:t>
            </a:r>
            <a:r>
              <a:rPr lang="en-US" sz="1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 c.    </a:t>
            </a:r>
            <a:r>
              <a:rPr lang="en-US" sz="1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286864" y="3196752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36252" y="6269582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30244" y="6608453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08259" y="6946488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711986" y="6224956"/>
            <a:ext cx="25656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a.    </a:t>
            </a:r>
          </a:p>
          <a:p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 b.    </a:t>
            </a:r>
            <a:r>
              <a:rPr lang="en-US" sz="1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 c.    </a:t>
            </a:r>
            <a:r>
              <a:rPr lang="en-US" sz="1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6944351" y="6379986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991006" y="6706722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981675" y="7032772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947464" y="5762334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405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3409378" y="57822"/>
            <a:ext cx="2937116" cy="4078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756281" y="57822"/>
            <a:ext cx="2937116" cy="4078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2756" y="57823"/>
            <a:ext cx="2937116" cy="4078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501556"/>
            <a:ext cx="306592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Franklin Gothic Demi" panose="020B0703020102020204" pitchFamily="34" charset="0"/>
              </a:rPr>
              <a:t>1. Prevention of sexual harassment (SH)       and sexual assault (SA) in the Army is a      </a:t>
            </a:r>
          </a:p>
          <a:p>
            <a:endParaRPr lang="en-US" sz="800" dirty="0">
              <a:latin typeface="Franklin Gothic Demi" panose="020B0703020102020204" pitchFamily="34" charset="0"/>
            </a:endParaRPr>
          </a:p>
          <a:p>
            <a:r>
              <a:rPr lang="en-US" sz="1100" dirty="0">
                <a:latin typeface="Franklin Gothic Demi" panose="020B0703020102020204" pitchFamily="34" charset="0"/>
              </a:rPr>
              <a:t>  </a:t>
            </a:r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team</a:t>
            </a:r>
            <a:r>
              <a:rPr lang="en-US" sz="1100" dirty="0">
                <a:latin typeface="Franklin Gothic Demi" panose="020B0703020102020204" pitchFamily="34" charset="0"/>
              </a:rPr>
              <a:t>          effort that starts with       </a:t>
            </a:r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You</a:t>
            </a:r>
            <a:r>
              <a:rPr lang="en-US" sz="1100" dirty="0">
                <a:solidFill>
                  <a:srgbClr val="0070C0"/>
                </a:solidFill>
                <a:latin typeface="Segoe Print" panose="02000600000000000000" pitchFamily="2" charset="0"/>
              </a:rPr>
              <a:t>    </a:t>
            </a:r>
            <a:r>
              <a:rPr lang="en-US" sz="1100" dirty="0">
                <a:latin typeface="Franklin Gothic Demi" panose="020B0703020102020204" pitchFamily="34" charset="0"/>
              </a:rPr>
              <a:t>.</a:t>
            </a:r>
          </a:p>
          <a:p>
            <a:endParaRPr lang="en-US" sz="1000" dirty="0"/>
          </a:p>
          <a:p>
            <a:r>
              <a:rPr lang="en-US" sz="1100" dirty="0">
                <a:latin typeface="Franklin Gothic Demi" panose="020B0703020102020204" pitchFamily="34" charset="0"/>
              </a:rPr>
              <a:t>2. What are three indicators of a healthy relationship vs. an unhealthy relationship?</a:t>
            </a:r>
            <a:endParaRPr lang="en-US" sz="1100" dirty="0"/>
          </a:p>
          <a:p>
            <a:pPr lvl="0"/>
            <a:r>
              <a:rPr lang="en-US" sz="1000" dirty="0"/>
              <a:t> a. </a:t>
            </a:r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Trust </a:t>
            </a:r>
          </a:p>
          <a:p>
            <a:endParaRPr lang="en-US" sz="1100" dirty="0"/>
          </a:p>
          <a:p>
            <a:r>
              <a:rPr lang="en-US" sz="1100" dirty="0"/>
              <a:t> b. </a:t>
            </a:r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Respect</a:t>
            </a:r>
            <a:endParaRPr lang="en-US" sz="1100" dirty="0">
              <a:solidFill>
                <a:srgbClr val="0070C0"/>
              </a:solidFill>
              <a:latin typeface="Segoe Print" panose="02000600000000000000" pitchFamily="2" charset="0"/>
            </a:endParaRPr>
          </a:p>
          <a:p>
            <a:endParaRPr lang="en-US" sz="1100" dirty="0"/>
          </a:p>
          <a:p>
            <a:pPr lvl="0"/>
            <a:r>
              <a:rPr lang="en-US" sz="1100" dirty="0"/>
              <a:t> c. </a:t>
            </a:r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Honesty</a:t>
            </a:r>
            <a:r>
              <a:rPr lang="en-US" sz="1100" dirty="0"/>
              <a:t>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</a:p>
          <a:p>
            <a:endParaRPr lang="en-US" sz="1000" dirty="0"/>
          </a:p>
          <a:p>
            <a:r>
              <a:rPr lang="en-US" sz="1100" dirty="0">
                <a:latin typeface="Franklin Gothic Demi" panose="020B0703020102020204" pitchFamily="34" charset="0"/>
              </a:rPr>
              <a:t>3. List some examples of how SH and SA impact a professional work environment. </a:t>
            </a:r>
            <a:endParaRPr lang="en-US" sz="800" dirty="0"/>
          </a:p>
          <a:p>
            <a:r>
              <a:rPr lang="en-US" sz="1100" dirty="0"/>
              <a:t>  a. 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100" dirty="0">
              <a:solidFill>
                <a:srgbClr val="0070C0"/>
              </a:solidFill>
            </a:endParaRPr>
          </a:p>
          <a:p>
            <a:endParaRPr lang="en-US" sz="1100" dirty="0"/>
          </a:p>
          <a:p>
            <a:r>
              <a:rPr lang="en-US" sz="1100" dirty="0"/>
              <a:t>  b.    </a:t>
            </a:r>
            <a:endParaRPr lang="en-US" sz="1100" dirty="0">
              <a:solidFill>
                <a:srgbClr val="0070C0"/>
              </a:solidFill>
            </a:endParaRPr>
          </a:p>
          <a:p>
            <a:endParaRPr lang="en-US" sz="1100" dirty="0"/>
          </a:p>
          <a:p>
            <a:r>
              <a:rPr lang="en-US" sz="1100" dirty="0"/>
              <a:t>  c.  ______________________________________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100" dirty="0">
              <a:solidFill>
                <a:srgbClr val="0070C0"/>
              </a:solidFill>
            </a:endParaRPr>
          </a:p>
          <a:p>
            <a:endParaRPr lang="en-US" sz="900" dirty="0"/>
          </a:p>
          <a:p>
            <a:r>
              <a:rPr lang="en-US" sz="1100" dirty="0">
                <a:latin typeface="Franklin Gothic Demi" panose="020B0703020102020204" pitchFamily="34" charset="0"/>
              </a:rPr>
              <a:t>4. Bystander Intervention Process five steps: </a:t>
            </a:r>
            <a:endParaRPr lang="en-US" sz="800" dirty="0"/>
          </a:p>
          <a:p>
            <a:r>
              <a:rPr lang="en-US" sz="1100" dirty="0"/>
              <a:t>  a. </a:t>
            </a:r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Notice the event</a:t>
            </a:r>
            <a:endParaRPr lang="en-US" sz="1100" dirty="0">
              <a:solidFill>
                <a:srgbClr val="0070C0"/>
              </a:solidFill>
            </a:endParaRPr>
          </a:p>
          <a:p>
            <a:endParaRPr lang="en-US" sz="1100" dirty="0"/>
          </a:p>
          <a:p>
            <a:r>
              <a:rPr lang="en-US" sz="1100" dirty="0"/>
              <a:t>  b. </a:t>
            </a:r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Interpret the event as a problem</a:t>
            </a:r>
            <a:r>
              <a:rPr lang="en-US" sz="1000" dirty="0"/>
              <a:t> </a:t>
            </a:r>
            <a:endParaRPr lang="en-US" sz="1100" dirty="0">
              <a:solidFill>
                <a:srgbClr val="0070C0"/>
              </a:solidFill>
            </a:endParaRPr>
          </a:p>
          <a:p>
            <a:endParaRPr lang="en-US" sz="1100" dirty="0"/>
          </a:p>
          <a:p>
            <a:r>
              <a:rPr lang="en-US" sz="1100" dirty="0"/>
              <a:t>  c. </a:t>
            </a:r>
            <a:r>
              <a:rPr lang="en-US" sz="80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r>
              <a:rPr lang="en-US" sz="900" dirty="0">
                <a:solidFill>
                  <a:srgbClr val="0070C0"/>
                </a:solidFill>
                <a:latin typeface="Segoe Print" panose="02000600000000000000" pitchFamily="2" charset="0"/>
              </a:rPr>
              <a:t>Accept responsibility for doing something </a:t>
            </a:r>
            <a:endParaRPr lang="en-US" sz="800" dirty="0"/>
          </a:p>
          <a:p>
            <a:endParaRPr lang="en-US" sz="1000" dirty="0"/>
          </a:p>
          <a:p>
            <a:r>
              <a:rPr lang="en-US" sz="1000" dirty="0"/>
              <a:t>  d. </a:t>
            </a:r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Decide how to intervene (3Ds)</a:t>
            </a:r>
            <a:endParaRPr lang="en-US" sz="1050" dirty="0">
              <a:solidFill>
                <a:srgbClr val="0070C0"/>
              </a:solidFill>
            </a:endParaRPr>
          </a:p>
          <a:p>
            <a:endParaRPr lang="en-US" sz="1100" dirty="0"/>
          </a:p>
          <a:p>
            <a:r>
              <a:rPr lang="en-US" sz="1100" dirty="0"/>
              <a:t>  e</a:t>
            </a:r>
            <a:r>
              <a:rPr lang="en-US" sz="1200" dirty="0"/>
              <a:t>. </a:t>
            </a:r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Take Action</a:t>
            </a:r>
            <a:endParaRPr lang="en-US" sz="1000" dirty="0"/>
          </a:p>
          <a:p>
            <a:endParaRPr lang="en-US" sz="1000" dirty="0"/>
          </a:p>
          <a:p>
            <a:r>
              <a:rPr lang="en-US" sz="1100" dirty="0">
                <a:latin typeface="Franklin Gothic Demi" panose="020B0703020102020204" pitchFamily="34" charset="0"/>
              </a:rPr>
              <a:t>5. List the Bystander Intervention 3Ds: </a:t>
            </a:r>
            <a:endParaRPr lang="en-US" sz="800" dirty="0"/>
          </a:p>
          <a:p>
            <a:r>
              <a:rPr lang="en-US" sz="1100" dirty="0"/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39073" y="501556"/>
            <a:ext cx="3065929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Franklin Gothic Demi" panose="020B0703020102020204" pitchFamily="34" charset="0"/>
              </a:rPr>
              <a:t>6. Sexual Harassment involves conduct that involves and is perceived as:</a:t>
            </a:r>
          </a:p>
          <a:p>
            <a:endParaRPr lang="en-US" sz="1100" dirty="0"/>
          </a:p>
          <a:p>
            <a:r>
              <a:rPr lang="en-US" sz="1100" dirty="0"/>
              <a:t>  a. </a:t>
            </a:r>
            <a:r>
              <a:rPr lang="en-US" sz="950" dirty="0">
                <a:solidFill>
                  <a:srgbClr val="0070C0"/>
                </a:solidFill>
                <a:latin typeface="Segoe Print" panose="02000600000000000000" pitchFamily="2" charset="0"/>
              </a:rPr>
              <a:t>Unwelcome sexual comments/gestures</a:t>
            </a:r>
            <a:endParaRPr lang="en-US" sz="950" dirty="0">
              <a:solidFill>
                <a:srgbClr val="0070C0"/>
              </a:solidFill>
            </a:endParaRPr>
          </a:p>
          <a:p>
            <a:endParaRPr lang="en-US" sz="1100" dirty="0"/>
          </a:p>
          <a:p>
            <a:r>
              <a:rPr lang="en-US" sz="1100" dirty="0"/>
              <a:t>  b. </a:t>
            </a:r>
            <a:r>
              <a:rPr lang="en-US" sz="950" dirty="0">
                <a:solidFill>
                  <a:srgbClr val="0070C0"/>
                </a:solidFill>
                <a:latin typeface="Segoe Print" panose="02000600000000000000" pitchFamily="2" charset="0"/>
              </a:rPr>
              <a:t>Hostile or Offensive by a reasonable person</a:t>
            </a:r>
            <a:endParaRPr lang="en-US" sz="950" dirty="0"/>
          </a:p>
          <a:p>
            <a:endParaRPr lang="en-US" sz="1000" dirty="0"/>
          </a:p>
          <a:p>
            <a:endParaRPr lang="en-US" sz="1100" dirty="0"/>
          </a:p>
          <a:p>
            <a:r>
              <a:rPr lang="en-US" sz="1100" dirty="0">
                <a:latin typeface="Franklin Gothic Demi" panose="020B0703020102020204" pitchFamily="34" charset="0"/>
              </a:rPr>
              <a:t>7. Army policy on sexual harassment         applies to Soldiers 24/7                                    and on- or off-post.                                </a:t>
            </a:r>
            <a:r>
              <a:rPr lang="en-US" sz="1100" dirty="0">
                <a:latin typeface="Segoe Print" panose="02000600000000000000" pitchFamily="2" charset="0"/>
              </a:rPr>
              <a:t>T   /   F</a:t>
            </a:r>
            <a:endParaRPr lang="en-US" sz="1500" dirty="0"/>
          </a:p>
          <a:p>
            <a:endParaRPr lang="en-US" sz="1100" dirty="0"/>
          </a:p>
          <a:p>
            <a:r>
              <a:rPr lang="en-US" sz="1100" dirty="0">
                <a:latin typeface="Franklin Gothic Demi" panose="020B0703020102020204" pitchFamily="34" charset="0"/>
              </a:rPr>
              <a:t>8. The three categories of sexual harassment:</a:t>
            </a:r>
          </a:p>
          <a:p>
            <a:endParaRPr lang="en-US" sz="1100" dirty="0"/>
          </a:p>
          <a:p>
            <a:r>
              <a:rPr lang="en-US" sz="1100" dirty="0"/>
              <a:t>  a. </a:t>
            </a:r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Verbal</a:t>
            </a:r>
            <a:endParaRPr lang="en-US" sz="1100" dirty="0">
              <a:solidFill>
                <a:srgbClr val="0070C0"/>
              </a:solidFill>
            </a:endParaRPr>
          </a:p>
          <a:p>
            <a:endParaRPr lang="en-US" sz="1100" dirty="0"/>
          </a:p>
          <a:p>
            <a:r>
              <a:rPr lang="en-US" sz="1100" dirty="0"/>
              <a:t>  b. </a:t>
            </a:r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Nonverbal</a:t>
            </a:r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  c. 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100" dirty="0">
              <a:solidFill>
                <a:srgbClr val="0070C0"/>
              </a:solidFill>
            </a:endParaRPr>
          </a:p>
          <a:p>
            <a:endParaRPr lang="en-US" sz="1500" dirty="0"/>
          </a:p>
          <a:p>
            <a:endParaRPr lang="en-US" sz="700" dirty="0"/>
          </a:p>
          <a:p>
            <a:r>
              <a:rPr lang="en-US" sz="1100" dirty="0">
                <a:latin typeface="Franklin Gothic Demi" panose="020B0703020102020204" pitchFamily="34" charset="0"/>
              </a:rPr>
              <a:t>9. The two types of sexual harassment:</a:t>
            </a:r>
          </a:p>
          <a:p>
            <a:endParaRPr lang="en-US" sz="1100" dirty="0"/>
          </a:p>
          <a:p>
            <a:r>
              <a:rPr lang="en-US" sz="1100" dirty="0"/>
              <a:t>  a. 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100" dirty="0">
              <a:solidFill>
                <a:srgbClr val="0070C0"/>
              </a:solidFill>
            </a:endParaRPr>
          </a:p>
          <a:p>
            <a:endParaRPr lang="en-US" sz="1100" dirty="0"/>
          </a:p>
          <a:p>
            <a:r>
              <a:rPr lang="en-US" sz="1000" dirty="0"/>
              <a:t>  b. </a:t>
            </a:r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Hostile Environment</a:t>
            </a:r>
            <a:endParaRPr lang="en-US" sz="1100" dirty="0"/>
          </a:p>
          <a:p>
            <a:r>
              <a:rPr lang="en-US" sz="1100" dirty="0"/>
              <a:t> </a:t>
            </a:r>
          </a:p>
          <a:p>
            <a:endParaRPr lang="en-US" sz="1100" dirty="0"/>
          </a:p>
          <a:p>
            <a:r>
              <a:rPr lang="en-US" sz="1100" dirty="0">
                <a:latin typeface="Franklin Gothic Demi" panose="020B0703020102020204" pitchFamily="34" charset="0"/>
              </a:rPr>
              <a:t>10. What are the three options to report a Sexual Harassment:</a:t>
            </a:r>
          </a:p>
          <a:p>
            <a:endParaRPr lang="en-US" sz="1100" dirty="0"/>
          </a:p>
          <a:p>
            <a:r>
              <a:rPr lang="en-US" sz="1100" dirty="0"/>
              <a:t>  a.    </a:t>
            </a:r>
          </a:p>
          <a:p>
            <a:endParaRPr lang="en-US" sz="1100" dirty="0"/>
          </a:p>
          <a:p>
            <a:r>
              <a:rPr lang="en-US" sz="1100" dirty="0"/>
              <a:t>  b. 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100" dirty="0">
              <a:solidFill>
                <a:srgbClr val="0070C0"/>
              </a:solidFill>
              <a:latin typeface="Segoe Print" panose="02000600000000000000" pitchFamily="2" charset="0"/>
            </a:endParaRPr>
          </a:p>
          <a:p>
            <a:endParaRPr lang="en-US" sz="1100" dirty="0"/>
          </a:p>
          <a:p>
            <a:r>
              <a:rPr lang="en-US" sz="1100" dirty="0"/>
              <a:t>  c. 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1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4279" y="501556"/>
            <a:ext cx="3065929" cy="594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00" dirty="0">
                <a:latin typeface="Franklin Gothic Demi" panose="020B0703020102020204" pitchFamily="34" charset="0"/>
              </a:rPr>
              <a:t>11. </a:t>
            </a:r>
            <a:r>
              <a:rPr lang="en-US" sz="1100" dirty="0">
                <a:solidFill>
                  <a:prstClr val="black"/>
                </a:solidFill>
                <a:latin typeface="Franklin Gothic Demi" panose="020B0703020102020204" pitchFamily="34" charset="0"/>
              </a:rPr>
              <a:t>A person who is asleep, unconscious, or incompetent (incapable of                  consenting due to intoxication)                  cannot consent to sex.                             </a:t>
            </a:r>
            <a:r>
              <a:rPr lang="en-US" sz="1100" dirty="0">
                <a:solidFill>
                  <a:prstClr val="black"/>
                </a:solidFill>
                <a:latin typeface="Segoe Print" panose="02000600000000000000" pitchFamily="2" charset="0"/>
              </a:rPr>
              <a:t>T  /  F</a:t>
            </a:r>
            <a:endParaRPr lang="en-US" sz="1400" dirty="0">
              <a:latin typeface="Franklin Gothic Demi" panose="020B0703020102020204" pitchFamily="34" charset="0"/>
            </a:endParaRPr>
          </a:p>
          <a:p>
            <a:endParaRPr lang="en-US" sz="1050" dirty="0">
              <a:latin typeface="Franklin Gothic Demi" panose="020B0703020102020204" pitchFamily="34" charset="0"/>
            </a:endParaRPr>
          </a:p>
          <a:p>
            <a:pPr lvl="0"/>
            <a:r>
              <a:rPr lang="en-US" sz="1100" dirty="0">
                <a:solidFill>
                  <a:prstClr val="black"/>
                </a:solidFill>
                <a:latin typeface="Franklin Gothic Demi" panose="020B0703020102020204" pitchFamily="34" charset="0"/>
              </a:rPr>
              <a:t>12. SA is punishable under which laws: </a:t>
            </a:r>
            <a:endParaRPr lang="en-US" sz="1400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pPr lvl="0"/>
            <a:endParaRPr lang="en-US" sz="1100" dirty="0">
              <a:solidFill>
                <a:prstClr val="black"/>
              </a:solidFill>
            </a:endParaRPr>
          </a:p>
          <a:p>
            <a:pPr lvl="0"/>
            <a:r>
              <a:rPr lang="en-US" sz="1100" dirty="0">
                <a:solidFill>
                  <a:prstClr val="black"/>
                </a:solidFill>
              </a:rPr>
              <a:t>  a. </a:t>
            </a:r>
            <a:r>
              <a:rPr lang="en-US" sz="1100" dirty="0">
                <a:latin typeface="Franklin Gothic Demi" panose="020B0703020102020204" pitchFamily="34" charset="0"/>
              </a:rPr>
              <a:t>Army Soldiers </a:t>
            </a:r>
            <a:r>
              <a:rPr lang="en-US" sz="1100" dirty="0">
                <a:solidFill>
                  <a:prstClr val="black"/>
                </a:solidFill>
              </a:rPr>
              <a:t>          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100" dirty="0">
              <a:solidFill>
                <a:srgbClr val="0070C0"/>
              </a:solidFill>
            </a:endParaRPr>
          </a:p>
          <a:p>
            <a:pPr lvl="0"/>
            <a:endParaRPr lang="en-US" sz="1100" dirty="0">
              <a:solidFill>
                <a:prstClr val="black"/>
              </a:solidFill>
            </a:endParaRPr>
          </a:p>
          <a:p>
            <a:pPr lvl="0"/>
            <a:r>
              <a:rPr lang="en-US" sz="1100" dirty="0">
                <a:solidFill>
                  <a:prstClr val="black"/>
                </a:solidFill>
              </a:rPr>
              <a:t>  b. </a:t>
            </a:r>
            <a:r>
              <a:rPr lang="en-US" sz="1100" dirty="0">
                <a:latin typeface="Franklin Gothic Demi" panose="020B0703020102020204" pitchFamily="34" charset="0"/>
              </a:rPr>
              <a:t>Army Civilians</a:t>
            </a:r>
            <a:r>
              <a:rPr lang="en-US" sz="1100" dirty="0"/>
              <a:t>     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        </a:t>
            </a:r>
            <a:r>
              <a:rPr lang="en-US" sz="1050" dirty="0">
                <a:latin typeface="Segoe Print" panose="02000600000000000000" pitchFamily="2" charset="0"/>
              </a:rPr>
              <a:t>   /  </a:t>
            </a:r>
            <a:endParaRPr lang="en-US" sz="1100" dirty="0"/>
          </a:p>
          <a:p>
            <a:endParaRPr lang="en-US" sz="1400" dirty="0">
              <a:latin typeface="Franklin Gothic Demi" panose="020B0703020102020204" pitchFamily="34" charset="0"/>
            </a:endParaRPr>
          </a:p>
          <a:p>
            <a:endParaRPr lang="en-US" sz="1050" dirty="0">
              <a:latin typeface="Franklin Gothic Demi" panose="020B0703020102020204" pitchFamily="34" charset="0"/>
            </a:endParaRPr>
          </a:p>
          <a:p>
            <a:r>
              <a:rPr lang="en-US" sz="1100" dirty="0">
                <a:latin typeface="Franklin Gothic Demi" panose="020B0703020102020204" pitchFamily="34" charset="0"/>
              </a:rPr>
              <a:t>13. A freely given agreement to sex by a competent person is: </a:t>
            </a:r>
          </a:p>
          <a:p>
            <a:endParaRPr lang="en-US" sz="1100" dirty="0"/>
          </a:p>
          <a:p>
            <a:r>
              <a:rPr lang="en-US" sz="1100" dirty="0"/>
              <a:t>     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400" dirty="0"/>
          </a:p>
          <a:p>
            <a:r>
              <a:rPr lang="en-US" sz="1100" dirty="0">
                <a:latin typeface="Franklin Gothic Demi" panose="020B0703020102020204" pitchFamily="34" charset="0"/>
              </a:rPr>
              <a:t>14. The two types of sexual assault reporting options for Army Soldiers:</a:t>
            </a:r>
          </a:p>
          <a:p>
            <a:endParaRPr lang="en-US" sz="1050" dirty="0"/>
          </a:p>
          <a:p>
            <a:r>
              <a:rPr lang="en-US" sz="1100" dirty="0"/>
              <a:t>  a.    </a:t>
            </a:r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endParaRPr lang="en-US" sz="1100" dirty="0">
              <a:solidFill>
                <a:srgbClr val="0070C0"/>
              </a:solidFill>
            </a:endParaRPr>
          </a:p>
          <a:p>
            <a:endParaRPr lang="en-US" sz="1100" dirty="0"/>
          </a:p>
          <a:p>
            <a:r>
              <a:rPr lang="en-US" sz="1100" dirty="0"/>
              <a:t>  b.    </a:t>
            </a:r>
          </a:p>
          <a:p>
            <a:endParaRPr lang="en-US" sz="1100" dirty="0"/>
          </a:p>
          <a:p>
            <a:endParaRPr lang="en-US" sz="1050" dirty="0"/>
          </a:p>
          <a:p>
            <a:r>
              <a:rPr lang="en-US" sz="1100" dirty="0">
                <a:latin typeface="Franklin Gothic Demi" panose="020B0703020102020204" pitchFamily="34" charset="0"/>
              </a:rPr>
              <a:t>15. Three actions that constitute retaliation:</a:t>
            </a:r>
          </a:p>
          <a:p>
            <a:endParaRPr lang="en-US" sz="1100" dirty="0"/>
          </a:p>
          <a:p>
            <a:r>
              <a:rPr lang="en-US" sz="1000" dirty="0"/>
              <a:t>  </a:t>
            </a:r>
            <a:r>
              <a:rPr lang="en-US" sz="1000" dirty="0">
                <a:solidFill>
                  <a:prstClr val="black"/>
                </a:solidFill>
              </a:rPr>
              <a:t>a. </a:t>
            </a:r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Adverse/Unfavorable Personnel Action</a:t>
            </a:r>
            <a:endParaRPr lang="en-US" sz="1000" dirty="0">
              <a:solidFill>
                <a:srgbClr val="0070C0"/>
              </a:solidFill>
            </a:endParaRPr>
          </a:p>
          <a:p>
            <a:endParaRPr lang="en-US" sz="1100" dirty="0"/>
          </a:p>
          <a:p>
            <a:r>
              <a:rPr lang="en-US" sz="1100" dirty="0"/>
              <a:t>  </a:t>
            </a:r>
            <a:r>
              <a:rPr lang="en-US" sz="1100" dirty="0">
                <a:solidFill>
                  <a:prstClr val="black"/>
                </a:solidFill>
              </a:rPr>
              <a:t>b. </a:t>
            </a:r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Ostracism</a:t>
            </a:r>
            <a:endParaRPr lang="en-US" sz="1000" dirty="0">
              <a:solidFill>
                <a:srgbClr val="0070C0"/>
              </a:solidFill>
            </a:endParaRPr>
          </a:p>
          <a:p>
            <a:endParaRPr lang="en-US" sz="1100" dirty="0"/>
          </a:p>
          <a:p>
            <a:r>
              <a:rPr lang="en-US" sz="1100" dirty="0"/>
              <a:t>  c. </a:t>
            </a:r>
            <a:r>
              <a:rPr lang="en-US" sz="900" dirty="0">
                <a:solidFill>
                  <a:srgbClr val="0070C0"/>
                </a:solidFill>
                <a:latin typeface="Segoe Print" panose="02000600000000000000" pitchFamily="2" charset="0"/>
              </a:rPr>
              <a:t>Acts of Cruelty, Oppression, &amp; Maltreatment</a:t>
            </a:r>
            <a:endParaRPr lang="en-US" sz="930" u="sng" dirty="0">
              <a:latin typeface="Segoe Print" panose="02000600000000000000" pitchFamily="2" charset="0"/>
            </a:endParaRPr>
          </a:p>
          <a:p>
            <a:endParaRPr lang="en-US" sz="930" u="sng" dirty="0">
              <a:latin typeface="Segoe Print" panose="02000600000000000000" pitchFamily="2" charset="0"/>
            </a:endParaRPr>
          </a:p>
          <a:p>
            <a:r>
              <a:rPr lang="en-US" sz="1000" dirty="0">
                <a:latin typeface="Franklin Gothic Demi" panose="020B0703020102020204" pitchFamily="34" charset="0"/>
              </a:rPr>
              <a:t>16. If you want to report retaliation, who can you report it to?  </a:t>
            </a:r>
          </a:p>
          <a:p>
            <a:endParaRPr lang="en-US" sz="930" u="sng" dirty="0">
              <a:latin typeface="Segoe Print" panose="020006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0" y="4033"/>
            <a:ext cx="3059796" cy="7311167"/>
          </a:xfrm>
          <a:prstGeom prst="roundRect">
            <a:avLst>
              <a:gd name="adj" fmla="val 3423"/>
            </a:avLst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334871" y="2456"/>
            <a:ext cx="3054224" cy="7311167"/>
          </a:xfrm>
          <a:prstGeom prst="roundRect">
            <a:avLst>
              <a:gd name="adj" fmla="val 3423"/>
            </a:avLst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696079" y="-2999"/>
            <a:ext cx="3059796" cy="7311167"/>
          </a:xfrm>
          <a:prstGeom prst="roundRect">
            <a:avLst>
              <a:gd name="adj" fmla="val 3423"/>
            </a:avLst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621004" y="5874953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639670" y="1524000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39666" y="3355329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37513" y="4537986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6863" y="5300698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981675" y="4268736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907027" y="2221041"/>
            <a:ext cx="2360703" cy="5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-1578" y="58921"/>
            <a:ext cx="3057733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800" b="1" dirty="0"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 / Intervention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96077" y="30929"/>
            <a:ext cx="305752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dirty="0"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Sexual Assault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85584" y="30929"/>
            <a:ext cx="3389223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350" b="1" dirty="0"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Sexual Harassment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86863" y="3496507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86863" y="4281050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86863" y="4966390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96194" y="5624590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639665" y="1180363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639666" y="3011803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639666" y="3673212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649001" y="4854418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630335" y="6540328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907027" y="3103442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972339" y="3905959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956795" y="5067429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975457" y="5426263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6907027" y="1868631"/>
            <a:ext cx="2433130" cy="12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630335" y="6205082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58872" y="1812645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58871" y="2135745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8871" y="2459408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113955" y="1150023"/>
            <a:ext cx="6644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2198584" y="1150023"/>
            <a:ext cx="6644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86863" y="4626156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0057" y="5892967"/>
            <a:ext cx="299877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a.    </a:t>
            </a:r>
          </a:p>
          <a:p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 b.    </a:t>
            </a:r>
            <a:r>
              <a:rPr lang="en-US" sz="1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 c.    </a:t>
            </a:r>
            <a:r>
              <a:rPr lang="en-US" sz="1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286864" y="3196752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36252" y="6269582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30244" y="6608453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08259" y="6946488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710398" y="6205082"/>
            <a:ext cx="25656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a.    </a:t>
            </a:r>
          </a:p>
          <a:p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 b.    </a:t>
            </a:r>
            <a:r>
              <a:rPr lang="en-US" sz="1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 c.    </a:t>
            </a:r>
            <a:r>
              <a:rPr lang="en-US" sz="1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6956795" y="6388744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003450" y="6715480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994119" y="7041530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947464" y="5762334"/>
            <a:ext cx="263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58871" y="6041969"/>
            <a:ext cx="5838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Direct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40588" y="6388744"/>
            <a:ext cx="70724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Distract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3307" y="6729585"/>
            <a:ext cx="73609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Delegate</a:t>
            </a:r>
            <a:endParaRPr lang="en-US" sz="1050" dirty="0"/>
          </a:p>
        </p:txBody>
      </p:sp>
      <p:sp>
        <p:nvSpPr>
          <p:cNvPr id="67" name="Oval 66"/>
          <p:cNvSpPr/>
          <p:nvPr/>
        </p:nvSpPr>
        <p:spPr>
          <a:xfrm>
            <a:off x="5611906" y="2147031"/>
            <a:ext cx="256864" cy="31237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25860" y="3477041"/>
            <a:ext cx="12618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Physical Contact</a:t>
            </a:r>
            <a:endParaRPr lang="en-US" sz="900" dirty="0"/>
          </a:p>
        </p:txBody>
      </p:sp>
      <p:sp>
        <p:nvSpPr>
          <p:cNvPr id="14" name="Rectangle 13"/>
          <p:cNvSpPr/>
          <p:nvPr/>
        </p:nvSpPr>
        <p:spPr>
          <a:xfrm>
            <a:off x="3521554" y="4327797"/>
            <a:ext cx="111761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Quid Pro Quo</a:t>
            </a:r>
            <a:endParaRPr lang="en-US" sz="1000" dirty="0"/>
          </a:p>
        </p:txBody>
      </p:sp>
      <p:sp>
        <p:nvSpPr>
          <p:cNvPr id="28" name="Rectangle 27"/>
          <p:cNvSpPr/>
          <p:nvPr/>
        </p:nvSpPr>
        <p:spPr>
          <a:xfrm>
            <a:off x="3621004" y="5652007"/>
            <a:ext cx="9380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Anonymous</a:t>
            </a:r>
            <a:endParaRPr lang="en-US" sz="1000" dirty="0"/>
          </a:p>
        </p:txBody>
      </p:sp>
      <p:sp>
        <p:nvSpPr>
          <p:cNvPr id="30" name="Rectangle 29"/>
          <p:cNvSpPr/>
          <p:nvPr/>
        </p:nvSpPr>
        <p:spPr>
          <a:xfrm>
            <a:off x="3643866" y="5979984"/>
            <a:ext cx="7393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Informal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3629374" y="6320072"/>
            <a:ext cx="64152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Formal</a:t>
            </a:r>
            <a:endParaRPr lang="en-US" sz="1100" dirty="0"/>
          </a:p>
        </p:txBody>
      </p:sp>
      <p:sp>
        <p:nvSpPr>
          <p:cNvPr id="68" name="Oval 67"/>
          <p:cNvSpPr/>
          <p:nvPr/>
        </p:nvSpPr>
        <p:spPr>
          <a:xfrm>
            <a:off x="9083293" y="981386"/>
            <a:ext cx="256864" cy="28687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299486" y="1630258"/>
            <a:ext cx="57259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UCMJ</a:t>
            </a:r>
            <a:endParaRPr lang="en-US" sz="1100" dirty="0"/>
          </a:p>
        </p:txBody>
      </p:sp>
      <p:sp>
        <p:nvSpPr>
          <p:cNvPr id="34" name="Rectangle 33"/>
          <p:cNvSpPr/>
          <p:nvPr/>
        </p:nvSpPr>
        <p:spPr>
          <a:xfrm>
            <a:off x="8108568" y="1984903"/>
            <a:ext cx="65755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Federal</a:t>
            </a:r>
            <a:endParaRPr lang="en-US" sz="1050" dirty="0"/>
          </a:p>
        </p:txBody>
      </p:sp>
      <p:sp>
        <p:nvSpPr>
          <p:cNvPr id="35" name="Rectangle 34"/>
          <p:cNvSpPr/>
          <p:nvPr/>
        </p:nvSpPr>
        <p:spPr>
          <a:xfrm>
            <a:off x="8788509" y="1992731"/>
            <a:ext cx="5309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State</a:t>
            </a:r>
            <a:endParaRPr lang="en-US" sz="900" dirty="0"/>
          </a:p>
        </p:txBody>
      </p:sp>
      <p:sp>
        <p:nvSpPr>
          <p:cNvPr id="36" name="Rectangle 35"/>
          <p:cNvSpPr/>
          <p:nvPr/>
        </p:nvSpPr>
        <p:spPr>
          <a:xfrm>
            <a:off x="7018999" y="2889875"/>
            <a:ext cx="6992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Consent</a:t>
            </a:r>
            <a:endParaRPr lang="en-US" sz="900" dirty="0"/>
          </a:p>
        </p:txBody>
      </p:sp>
      <p:sp>
        <p:nvSpPr>
          <p:cNvPr id="40" name="Rectangle 39"/>
          <p:cNvSpPr/>
          <p:nvPr/>
        </p:nvSpPr>
        <p:spPr>
          <a:xfrm>
            <a:off x="7145635" y="3668469"/>
            <a:ext cx="15311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Restricted Reporting</a:t>
            </a:r>
            <a:endParaRPr lang="en-US" sz="900" dirty="0"/>
          </a:p>
        </p:txBody>
      </p:sp>
      <p:sp>
        <p:nvSpPr>
          <p:cNvPr id="54" name="Rectangle 53"/>
          <p:cNvSpPr/>
          <p:nvPr/>
        </p:nvSpPr>
        <p:spPr>
          <a:xfrm>
            <a:off x="7145635" y="4037968"/>
            <a:ext cx="1688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Unrestricted Reporting</a:t>
            </a:r>
            <a:endParaRPr lang="en-US" sz="900" dirty="0"/>
          </a:p>
        </p:txBody>
      </p:sp>
      <p:sp>
        <p:nvSpPr>
          <p:cNvPr id="4" name="Rectangle 3"/>
          <p:cNvSpPr/>
          <p:nvPr/>
        </p:nvSpPr>
        <p:spPr>
          <a:xfrm>
            <a:off x="240588" y="2962344"/>
            <a:ext cx="140936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Loss of Manpower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18317" y="3551496"/>
            <a:ext cx="187904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Distrust within the unit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27370" y="3279408"/>
            <a:ext cx="177484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  <a:latin typeface="Segoe Print" panose="02000600000000000000" pitchFamily="2" charset="0"/>
              </a:rPr>
              <a:t>Destroys unit cohesion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907027" y="6193812"/>
            <a:ext cx="14446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Chain of Command</a:t>
            </a:r>
            <a:endParaRPr lang="en-US" sz="1000" dirty="0">
              <a:solidFill>
                <a:srgbClr val="0070C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968138" y="6494401"/>
            <a:ext cx="16161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Inspector General (IG)</a:t>
            </a:r>
            <a:endParaRPr lang="en-US" sz="1000" dirty="0">
              <a:solidFill>
                <a:srgbClr val="0070C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994119" y="6815972"/>
            <a:ext cx="97975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  <a:latin typeface="Segoe Print" panose="02000600000000000000" pitchFamily="2" charset="0"/>
              </a:rPr>
              <a:t>SARC or VA</a:t>
            </a:r>
            <a:endParaRPr lang="en-US" sz="1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449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8d2a309-d798-495b-b1a3-e97c37808eef" xsi:nil="true"/>
    <_ip_UnifiedCompliancePolicyUIAction xmlns="http://schemas.microsoft.com/sharepoint/v3" xsi:nil="true"/>
    <_ip_UnifiedCompliancePolicyProperties xmlns="http://schemas.microsoft.com/sharepoint/v3" xsi:nil="true"/>
    <lcf76f155ced4ddcb4097134ff3c332f xmlns="416eecfc-56a7-4354-8013-4a2d9c92e15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8B1925F2EFB241960044EC5F64C034" ma:contentTypeVersion="14" ma:contentTypeDescription="Create a new document." ma:contentTypeScope="" ma:versionID="965d8b3910506a68aff3868ba0c7d6a9">
  <xsd:schema xmlns:xsd="http://www.w3.org/2001/XMLSchema" xmlns:xs="http://www.w3.org/2001/XMLSchema" xmlns:p="http://schemas.microsoft.com/office/2006/metadata/properties" xmlns:ns1="http://schemas.microsoft.com/sharepoint/v3" xmlns:ns2="416eecfc-56a7-4354-8013-4a2d9c92e153" xmlns:ns3="38d2a309-d798-495b-b1a3-e97c37808eef" targetNamespace="http://schemas.microsoft.com/office/2006/metadata/properties" ma:root="true" ma:fieldsID="25a8d2f9d60bd8242f19c7c241f77aac" ns1:_="" ns2:_="" ns3:_="">
    <xsd:import namespace="http://schemas.microsoft.com/sharepoint/v3"/>
    <xsd:import namespace="416eecfc-56a7-4354-8013-4a2d9c92e153"/>
    <xsd:import namespace="38d2a309-d798-495b-b1a3-e97c37808e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6eecfc-56a7-4354-8013-4a2d9c92e1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d2a309-d798-495b-b1a3-e97c37808ee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95a96bf-a49e-49bb-9105-deb179335ba7}" ma:internalName="TaxCatchAll" ma:showField="CatchAllData" ma:web="38d2a309-d798-495b-b1a3-e97c37808e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27F0BF-3B67-48B7-9081-8B7AACF46277}">
  <ds:schemaRefs>
    <ds:schemaRef ds:uri="http://schemas.microsoft.com/office/2006/metadata/properties"/>
    <ds:schemaRef ds:uri="http://schemas.microsoft.com/office/infopath/2007/PartnerControls"/>
    <ds:schemaRef ds:uri="38d2a309-d798-495b-b1a3-e97c37808eef"/>
    <ds:schemaRef ds:uri="http://schemas.microsoft.com/sharepoint/v3"/>
    <ds:schemaRef ds:uri="416eecfc-56a7-4354-8013-4a2d9c92e153"/>
  </ds:schemaRefs>
</ds:datastoreItem>
</file>

<file path=customXml/itemProps2.xml><?xml version="1.0" encoding="utf-8"?>
<ds:datastoreItem xmlns:ds="http://schemas.openxmlformats.org/officeDocument/2006/customXml" ds:itemID="{4E329621-08BE-4F5F-858B-F6D668470B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211096-2770-490E-8BA6-72982111E4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16eecfc-56a7-4354-8013-4a2d9c92e153"/>
    <ds:schemaRef ds:uri="38d2a309-d798-495b-b1a3-e97c37808e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2719</TotalTime>
  <Words>963</Words>
  <Application>Microsoft Office PowerPoint</Application>
  <PresentationFormat>Custom</PresentationFormat>
  <Paragraphs>281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Franklin Gothic Demi</vt:lpstr>
      <vt:lpstr>Segoe Print</vt:lpstr>
      <vt:lpstr>Office Theme</vt:lpstr>
      <vt:lpstr>PowerPoint Presentation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Dennis, Richard A</dc:creator>
  <cp:lastModifiedBy>Rinehart, Cody T SFC USARMY 1 ID 2 ABCT (USA)</cp:lastModifiedBy>
  <cp:revision>204</cp:revision>
  <cp:lastPrinted>2019-10-01T18:04:03Z</cp:lastPrinted>
  <dcterms:created xsi:type="dcterms:W3CDTF">2019-08-21T19:18:51Z</dcterms:created>
  <dcterms:modified xsi:type="dcterms:W3CDTF">2024-05-03T15:43:16Z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0x010100E48B1925F2EFB241960044EC5F64C034</vt:lpwstr>
  </property>
</Properties>
</file>